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handoutMasterIdLst>
    <p:handoutMasterId r:id="rId12"/>
  </p:handoutMasterIdLst>
  <p:sldIdLst>
    <p:sldId id="256" r:id="rId5"/>
    <p:sldId id="264" r:id="rId6"/>
    <p:sldId id="258" r:id="rId7"/>
    <p:sldId id="257" r:id="rId8"/>
    <p:sldId id="259" r:id="rId9"/>
    <p:sldId id="261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DC9ADC-415A-8371-E55B-5792FA806CB3}" v="23" dt="2020-12-07T18:59:26.713"/>
    <p1510:client id="{C6F7F1B1-E27F-D0B6-87C0-8ECBD05D1369}" v="48" dt="2021-10-05T15:30:45.5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474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7" d="100"/>
          <a:sy n="57" d="100"/>
        </p:scale>
        <p:origin x="-302" y="-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s Watterson" userId="S::rhona.watterson@glow.sch.uk::b1707060-d73b-4180-ae73-f2c2ee927833" providerId="AD" clId="Web-{14DC9ADC-415A-8371-E55B-5792FA806CB3}"/>
    <pc:docChg chg="delSld modSld">
      <pc:chgData name="Ms Watterson" userId="S::rhona.watterson@glow.sch.uk::b1707060-d73b-4180-ae73-f2c2ee927833" providerId="AD" clId="Web-{14DC9ADC-415A-8371-E55B-5792FA806CB3}" dt="2020-12-07T18:59:26.713" v="21"/>
      <pc:docMkLst>
        <pc:docMk/>
      </pc:docMkLst>
      <pc:sldChg chg="modSp">
        <pc:chgData name="Ms Watterson" userId="S::rhona.watterson@glow.sch.uk::b1707060-d73b-4180-ae73-f2c2ee927833" providerId="AD" clId="Web-{14DC9ADC-415A-8371-E55B-5792FA806CB3}" dt="2020-12-07T18:58:30.352" v="2" actId="20577"/>
        <pc:sldMkLst>
          <pc:docMk/>
          <pc:sldMk cId="850929616" sldId="257"/>
        </pc:sldMkLst>
        <pc:spChg chg="mod">
          <ac:chgData name="Ms Watterson" userId="S::rhona.watterson@glow.sch.uk::b1707060-d73b-4180-ae73-f2c2ee927833" providerId="AD" clId="Web-{14DC9ADC-415A-8371-E55B-5792FA806CB3}" dt="2020-12-07T18:58:30.352" v="2" actId="20577"/>
          <ac:spMkLst>
            <pc:docMk/>
            <pc:sldMk cId="850929616" sldId="257"/>
            <ac:spMk id="3" creationId="{00000000-0000-0000-0000-000000000000}"/>
          </ac:spMkLst>
        </pc:spChg>
      </pc:sldChg>
      <pc:sldChg chg="modSp">
        <pc:chgData name="Ms Watterson" userId="S::rhona.watterson@glow.sch.uk::b1707060-d73b-4180-ae73-f2c2ee927833" providerId="AD" clId="Web-{14DC9ADC-415A-8371-E55B-5792FA806CB3}" dt="2020-12-07T18:58:55.493" v="13" actId="20577"/>
        <pc:sldMkLst>
          <pc:docMk/>
          <pc:sldMk cId="667699273" sldId="259"/>
        </pc:sldMkLst>
        <pc:spChg chg="mod">
          <ac:chgData name="Ms Watterson" userId="S::rhona.watterson@glow.sch.uk::b1707060-d73b-4180-ae73-f2c2ee927833" providerId="AD" clId="Web-{14DC9ADC-415A-8371-E55B-5792FA806CB3}" dt="2020-12-07T18:58:55.493" v="13" actId="20577"/>
          <ac:spMkLst>
            <pc:docMk/>
            <pc:sldMk cId="667699273" sldId="259"/>
            <ac:spMk id="3" creationId="{00000000-0000-0000-0000-000000000000}"/>
          </ac:spMkLst>
        </pc:spChg>
      </pc:sldChg>
      <pc:sldChg chg="modSp">
        <pc:chgData name="Ms Watterson" userId="S::rhona.watterson@glow.sch.uk::b1707060-d73b-4180-ae73-f2c2ee927833" providerId="AD" clId="Web-{14DC9ADC-415A-8371-E55B-5792FA806CB3}" dt="2020-12-07T18:59:15.916" v="19" actId="20577"/>
        <pc:sldMkLst>
          <pc:docMk/>
          <pc:sldMk cId="2757061382" sldId="261"/>
        </pc:sldMkLst>
        <pc:spChg chg="mod">
          <ac:chgData name="Ms Watterson" userId="S::rhona.watterson@glow.sch.uk::b1707060-d73b-4180-ae73-f2c2ee927833" providerId="AD" clId="Web-{14DC9ADC-415A-8371-E55B-5792FA806CB3}" dt="2020-12-07T18:59:15.916" v="19" actId="20577"/>
          <ac:spMkLst>
            <pc:docMk/>
            <pc:sldMk cId="2757061382" sldId="261"/>
            <ac:spMk id="3" creationId="{00000000-0000-0000-0000-000000000000}"/>
          </ac:spMkLst>
        </pc:spChg>
      </pc:sldChg>
      <pc:sldChg chg="del">
        <pc:chgData name="Ms Watterson" userId="S::rhona.watterson@glow.sch.uk::b1707060-d73b-4180-ae73-f2c2ee927833" providerId="AD" clId="Web-{14DC9ADC-415A-8371-E55B-5792FA806CB3}" dt="2020-12-07T18:59:26.713" v="21"/>
        <pc:sldMkLst>
          <pc:docMk/>
          <pc:sldMk cId="3852123186" sldId="265"/>
        </pc:sldMkLst>
      </pc:sldChg>
    </pc:docChg>
  </pc:docChgLst>
  <pc:docChgLst>
    <pc:chgData name="Mrs Rodger" userId="S::gilly.rodger@glow.sch.uk::f5b998f9-2a83-41e4-a151-eb597a0a67ea" providerId="AD" clId="Web-{C6F7F1B1-E27F-D0B6-87C0-8ECBD05D1369}"/>
    <pc:docChg chg="modSld">
      <pc:chgData name="Mrs Rodger" userId="S::gilly.rodger@glow.sch.uk::f5b998f9-2a83-41e4-a151-eb597a0a67ea" providerId="AD" clId="Web-{C6F7F1B1-E27F-D0B6-87C0-8ECBD05D1369}" dt="2021-10-05T15:30:43.150" v="43" actId="20577"/>
      <pc:docMkLst>
        <pc:docMk/>
      </pc:docMkLst>
      <pc:sldChg chg="modSp">
        <pc:chgData name="Mrs Rodger" userId="S::gilly.rodger@glow.sch.uk::f5b998f9-2a83-41e4-a151-eb597a0a67ea" providerId="AD" clId="Web-{C6F7F1B1-E27F-D0B6-87C0-8ECBD05D1369}" dt="2021-10-05T15:29:35.133" v="14" actId="20577"/>
        <pc:sldMkLst>
          <pc:docMk/>
          <pc:sldMk cId="2750832399" sldId="258"/>
        </pc:sldMkLst>
        <pc:spChg chg="mod">
          <ac:chgData name="Mrs Rodger" userId="S::gilly.rodger@glow.sch.uk::f5b998f9-2a83-41e4-a151-eb597a0a67ea" providerId="AD" clId="Web-{C6F7F1B1-E27F-D0B6-87C0-8ECBD05D1369}" dt="2021-10-05T15:29:35.133" v="14" actId="20577"/>
          <ac:spMkLst>
            <pc:docMk/>
            <pc:sldMk cId="2750832399" sldId="258"/>
            <ac:spMk id="3" creationId="{00000000-0000-0000-0000-000000000000}"/>
          </ac:spMkLst>
        </pc:spChg>
      </pc:sldChg>
      <pc:sldChg chg="modSp">
        <pc:chgData name="Mrs Rodger" userId="S::gilly.rodger@glow.sch.uk::f5b998f9-2a83-41e4-a151-eb597a0a67ea" providerId="AD" clId="Web-{C6F7F1B1-E27F-D0B6-87C0-8ECBD05D1369}" dt="2021-10-05T15:30:21.853" v="42" actId="20577"/>
        <pc:sldMkLst>
          <pc:docMk/>
          <pc:sldMk cId="667699273" sldId="259"/>
        </pc:sldMkLst>
        <pc:spChg chg="mod">
          <ac:chgData name="Mrs Rodger" userId="S::gilly.rodger@glow.sch.uk::f5b998f9-2a83-41e4-a151-eb597a0a67ea" providerId="AD" clId="Web-{C6F7F1B1-E27F-D0B6-87C0-8ECBD05D1369}" dt="2021-10-05T15:30:21.853" v="42" actId="20577"/>
          <ac:spMkLst>
            <pc:docMk/>
            <pc:sldMk cId="667699273" sldId="259"/>
            <ac:spMk id="3" creationId="{00000000-0000-0000-0000-000000000000}"/>
          </ac:spMkLst>
        </pc:spChg>
      </pc:sldChg>
      <pc:sldChg chg="modSp">
        <pc:chgData name="Mrs Rodger" userId="S::gilly.rodger@glow.sch.uk::f5b998f9-2a83-41e4-a151-eb597a0a67ea" providerId="AD" clId="Web-{C6F7F1B1-E27F-D0B6-87C0-8ECBD05D1369}" dt="2021-10-05T15:30:43.150" v="43" actId="20577"/>
        <pc:sldMkLst>
          <pc:docMk/>
          <pc:sldMk cId="4162266918" sldId="264"/>
        </pc:sldMkLst>
        <pc:spChg chg="mod">
          <ac:chgData name="Mrs Rodger" userId="S::gilly.rodger@glow.sch.uk::f5b998f9-2a83-41e4-a151-eb597a0a67ea" providerId="AD" clId="Web-{C6F7F1B1-E27F-D0B6-87C0-8ECBD05D1369}" dt="2021-10-05T15:30:43.150" v="43" actId="20577"/>
          <ac:spMkLst>
            <pc:docMk/>
            <pc:sldMk cId="4162266918" sldId="264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37FB9C-46F4-4FDD-B497-6333E0B2572A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8DB0C-F1A8-438E-BBAB-7DCA9879EA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767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140825E-4A15-4D39-8176-1F07E904CB3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qa.org.uk/sqa/48465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0" y="2590800"/>
            <a:ext cx="6534150" cy="990600"/>
          </a:xfrm>
        </p:spPr>
        <p:txBody>
          <a:bodyPr>
            <a:normAutofit/>
          </a:bodyPr>
          <a:lstStyle/>
          <a:p>
            <a:r>
              <a:rPr lang="en-US" sz="2800" b="1" dirty="0"/>
              <a:t>Advanced Higher Geography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0650" y="3714750"/>
            <a:ext cx="6858000" cy="533400"/>
          </a:xfrm>
        </p:spPr>
        <p:txBody>
          <a:bodyPr>
            <a:noAutofit/>
          </a:bodyPr>
          <a:lstStyle/>
          <a:p>
            <a:r>
              <a:rPr lang="en-US" dirty="0"/>
              <a:t>Mrs G Rodger</a:t>
            </a:r>
          </a:p>
          <a:p>
            <a:r>
              <a:rPr lang="en-US" dirty="0"/>
              <a:t>Teacher of Geography</a:t>
            </a:r>
          </a:p>
          <a:p>
            <a:r>
              <a:rPr lang="en-US" dirty="0"/>
              <a:t>Peebles High School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44" y="759348"/>
            <a:ext cx="2381812" cy="2822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6646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Advanced Higher Geography involves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28750"/>
            <a:ext cx="8229600" cy="4937760"/>
          </a:xfrm>
        </p:spPr>
        <p:txBody>
          <a:bodyPr/>
          <a:lstStyle/>
          <a:p>
            <a:r>
              <a:rPr lang="en-US" dirty="0"/>
              <a:t>150 marks:</a:t>
            </a:r>
          </a:p>
          <a:p>
            <a:pPr lvl="1"/>
            <a:r>
              <a:rPr lang="en-US" dirty="0"/>
              <a:t>50 marks – exam </a:t>
            </a:r>
          </a:p>
          <a:p>
            <a:pPr lvl="1"/>
            <a:r>
              <a:rPr lang="en-US" dirty="0"/>
              <a:t>60 marks – geographical study</a:t>
            </a:r>
          </a:p>
          <a:p>
            <a:pPr lvl="1"/>
            <a:r>
              <a:rPr lang="en-US" dirty="0"/>
              <a:t>40 marks – issues essay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57800" y="2366612"/>
            <a:ext cx="350229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/>
              <a:t>Submitted to SQA at end of April 2022 for external marking</a:t>
            </a:r>
          </a:p>
        </p:txBody>
      </p:sp>
      <p:sp>
        <p:nvSpPr>
          <p:cNvPr id="5" name="Right Brace 4"/>
          <p:cNvSpPr/>
          <p:nvPr/>
        </p:nvSpPr>
        <p:spPr>
          <a:xfrm>
            <a:off x="4797832" y="2366612"/>
            <a:ext cx="302032" cy="646331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7431328" y="2006607"/>
            <a:ext cx="12554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err="1">
                <a:hlinkClick r:id="rId2"/>
              </a:rPr>
              <a:t>Adv</a:t>
            </a:r>
            <a:r>
              <a:rPr lang="en-GB" dirty="0">
                <a:hlinkClick r:id="rId2"/>
              </a:rPr>
              <a:t> Higher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226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assessment arrangements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pPr marL="0" indent="0">
              <a:buNone/>
            </a:pPr>
            <a:r>
              <a:rPr lang="en-US" dirty="0"/>
              <a:t>Key dates:</a:t>
            </a:r>
          </a:p>
          <a:p>
            <a:r>
              <a:rPr lang="en-US" dirty="0"/>
              <a:t>Issues essay – draft due February; final submission shortly after</a:t>
            </a:r>
          </a:p>
          <a:p>
            <a:r>
              <a:rPr lang="en-US" dirty="0"/>
              <a:t>Prelim – January/February (TBC)</a:t>
            </a:r>
          </a:p>
          <a:p>
            <a:r>
              <a:rPr lang="en-US" dirty="0"/>
              <a:t>Study – draft due by November (approx.) and final submission by start of December</a:t>
            </a:r>
          </a:p>
          <a:p>
            <a:r>
              <a:rPr lang="en-US" dirty="0"/>
              <a:t>Final exam – 27th April 2022</a:t>
            </a:r>
            <a:endParaRPr lang="en-US" baseline="30000" dirty="0"/>
          </a:p>
          <a:p>
            <a:r>
              <a:rPr lang="en-US" dirty="0"/>
              <a:t>Exam question practice throughout the year</a:t>
            </a:r>
          </a:p>
        </p:txBody>
      </p:sp>
    </p:spTree>
    <p:extLst>
      <p:ext uri="{BB962C8B-B14F-4D97-AF65-F5344CB8AC3E}">
        <p14:creationId xmlns:p14="http://schemas.microsoft.com/office/powerpoint/2010/main" val="275083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parents can access details of course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1720" y="1562100"/>
            <a:ext cx="8285079" cy="4208930"/>
          </a:xfrm>
        </p:spPr>
        <p:txBody>
          <a:bodyPr vert="horz" lIns="91440" tIns="45720" rIns="91440" bIns="45720" anchor="t">
            <a:normAutofit/>
          </a:bodyPr>
          <a:lstStyle/>
          <a:p>
            <a:r>
              <a:rPr lang="en-US" dirty="0"/>
              <a:t>Skills booklet (online version on OneNote) – exam practice</a:t>
            </a:r>
          </a:p>
          <a:p>
            <a:r>
              <a:rPr lang="en-US" dirty="0"/>
              <a:t>Past papers online (use new </a:t>
            </a:r>
            <a:r>
              <a:rPr lang="en-US" dirty="0" err="1"/>
              <a:t>CfE</a:t>
            </a:r>
            <a:r>
              <a:rPr lang="en-US" dirty="0"/>
              <a:t> only)</a:t>
            </a:r>
          </a:p>
          <a:p>
            <a:r>
              <a:rPr lang="en-US" dirty="0"/>
              <a:t>Glow (OneNote) – all lesson materials on there (pupil login required)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92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parents can do to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r>
              <a:rPr lang="en-US" dirty="0"/>
              <a:t>Conversations regarding keeping up with independent study, progress through study/issues checklists when at writing stage, prelim revision etc.</a:t>
            </a:r>
          </a:p>
          <a:p>
            <a:endParaRPr lang="en-US" dirty="0"/>
          </a:p>
          <a:p>
            <a:r>
              <a:rPr lang="en-US" dirty="0"/>
              <a:t>Help with keeping an eye out for geographical news and storing it/discussing it etc.</a:t>
            </a:r>
          </a:p>
          <a:p>
            <a:endParaRPr lang="en-US" dirty="0"/>
          </a:p>
          <a:p>
            <a:r>
              <a:rPr lang="en-US" dirty="0"/>
              <a:t>Revision strategies/support</a:t>
            </a:r>
          </a:p>
          <a:p>
            <a:endParaRPr lang="en-US" dirty="0"/>
          </a:p>
          <a:p>
            <a:r>
              <a:rPr lang="en-US" dirty="0"/>
              <a:t>When asked, help in completing fieldwork for study!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69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3217" y="1485899"/>
            <a:ext cx="8293583" cy="4818633"/>
          </a:xfrm>
        </p:spPr>
        <p:txBody>
          <a:bodyPr vert="horz" lIns="91440" tIns="45720" rIns="91440" bIns="45720" anchor="t">
            <a:normAutofit/>
          </a:bodyPr>
          <a:lstStyle/>
          <a:p>
            <a:r>
              <a:rPr lang="en-US" dirty="0"/>
              <a:t>“Satchel One” not generally used at Advanced Higher,  all material posted on OneNote.</a:t>
            </a:r>
          </a:p>
          <a:p>
            <a:endParaRPr lang="en-US" dirty="0"/>
          </a:p>
          <a:p>
            <a:r>
              <a:rPr lang="en-US" dirty="0"/>
              <a:t>Expectation of </a:t>
            </a:r>
            <a:r>
              <a:rPr lang="en-US" b="1" u="sng" dirty="0"/>
              <a:t>extensive independent </a:t>
            </a:r>
            <a:r>
              <a:rPr lang="en-US" dirty="0"/>
              <a:t>work that is not always directed by teacher – folio, exam revision, exam question </a:t>
            </a:r>
            <a:r>
              <a:rPr lang="en-US" dirty="0" err="1"/>
              <a:t>practise</a:t>
            </a:r>
            <a:r>
              <a:rPr lang="en-US" dirty="0"/>
              <a:t>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  <a:p>
            <a:r>
              <a:rPr lang="en-US" dirty="0"/>
              <a:t>Tasks (e.g. exam questions) set by teachers too whenever deemed necessary</a:t>
            </a:r>
          </a:p>
        </p:txBody>
      </p:sp>
    </p:spTree>
    <p:extLst>
      <p:ext uri="{BB962C8B-B14F-4D97-AF65-F5344CB8AC3E}">
        <p14:creationId xmlns:p14="http://schemas.microsoft.com/office/powerpoint/2010/main" val="2757061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Arrangements for out-of-class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28750"/>
            <a:ext cx="8229600" cy="4728210"/>
          </a:xfrm>
        </p:spPr>
        <p:txBody>
          <a:bodyPr/>
          <a:lstStyle/>
          <a:p>
            <a:r>
              <a:rPr lang="en-US" dirty="0"/>
              <a:t>Open-door policy – expectation of proactive approach by individuals</a:t>
            </a:r>
          </a:p>
          <a:p>
            <a:endParaRPr lang="en-US" dirty="0"/>
          </a:p>
          <a:p>
            <a:r>
              <a:rPr lang="en-US" dirty="0"/>
              <a:t>Lunchtimes/after-school if required</a:t>
            </a:r>
          </a:p>
          <a:p>
            <a:endParaRPr lang="en-US" dirty="0"/>
          </a:p>
          <a:p>
            <a:r>
              <a:rPr lang="en-US" dirty="0"/>
              <a:t>Prelim and exam revision session – study leave</a:t>
            </a:r>
          </a:p>
          <a:p>
            <a:endParaRPr lang="en-US" dirty="0"/>
          </a:p>
          <a:p>
            <a:r>
              <a:rPr lang="en-US" dirty="0"/>
              <a:t>Email contact always welcome (gilly.rodger@glow.sch.uk)</a:t>
            </a:r>
          </a:p>
        </p:txBody>
      </p:sp>
    </p:spTree>
    <p:extLst>
      <p:ext uri="{BB962C8B-B14F-4D97-AF65-F5344CB8AC3E}">
        <p14:creationId xmlns:p14="http://schemas.microsoft.com/office/powerpoint/2010/main" val="26472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8FB1814C534C4FB7FAF42E1D7D0002" ma:contentTypeVersion="13" ma:contentTypeDescription="Create a new document." ma:contentTypeScope="" ma:versionID="37ef86eab7aeadb558c58527d26c3b24">
  <xsd:schema xmlns:xsd="http://www.w3.org/2001/XMLSchema" xmlns:xs="http://www.w3.org/2001/XMLSchema" xmlns:p="http://schemas.microsoft.com/office/2006/metadata/properties" xmlns:ns2="41ff5a41-8242-4d90-878e-1381b250cbf3" xmlns:ns3="f401ed1c-79c0-462e-a367-55d9eedeba93" targetNamespace="http://schemas.microsoft.com/office/2006/metadata/properties" ma:root="true" ma:fieldsID="b232c38f9f6384aa6bcee90d74d98676" ns2:_="" ns3:_="">
    <xsd:import namespace="41ff5a41-8242-4d90-878e-1381b250cbf3"/>
    <xsd:import namespace="f401ed1c-79c0-462e-a367-55d9eedeba9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ff5a41-8242-4d90-878e-1381b250cbf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01ed1c-79c0-462e-a367-55d9eedeba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D47497-9790-4249-80DA-9727FFE6C8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7DD179-37DC-40BA-B4FB-D8C55835E1B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531498A-716A-48FE-AECA-BA9A5E52AB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ff5a41-8242-4d90-878e-1381b250cbf3"/>
    <ds:schemaRef ds:uri="f401ed1c-79c0-462e-a367-55d9eedeba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57</TotalTime>
  <Words>283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Origin</vt:lpstr>
      <vt:lpstr>Advanced Higher Geography</vt:lpstr>
      <vt:lpstr>What Advanced Higher Geography involves</vt:lpstr>
      <vt:lpstr>Course assessment arrangements</vt:lpstr>
      <vt:lpstr>How parents can access details of course content</vt:lpstr>
      <vt:lpstr>What parents can do to support</vt:lpstr>
      <vt:lpstr>Homework</vt:lpstr>
      <vt:lpstr>Arrangements for out-of-class support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Higher Geography</dc:title>
  <dc:creator>Sarah Dorward</dc:creator>
  <cp:lastModifiedBy>Mrs Rodger</cp:lastModifiedBy>
  <cp:revision>32</cp:revision>
  <dcterms:created xsi:type="dcterms:W3CDTF">2017-08-23T18:02:39Z</dcterms:created>
  <dcterms:modified xsi:type="dcterms:W3CDTF">2021-10-05T15:30:53Z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0x010100A08FB1814C534C4FB7FAF42E1D7D0002</vt:lpwstr>
  </property>
</Properties>
</file>