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5" r:id="rId6"/>
    <p:sldId id="259" r:id="rId7"/>
    <p:sldId id="260" r:id="rId8"/>
    <p:sldId id="262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s Watterson" userId="S::rhona.watterson@glow.sch.uk::b1707060-d73b-4180-ae73-f2c2ee927833" providerId="AD" clId="Web-{F30BEAFA-EF66-E37C-F3A7-6E48309A942E}"/>
    <pc:docChg chg="modSld">
      <pc:chgData name="Ms Watterson" userId="S::rhona.watterson@glow.sch.uk::b1707060-d73b-4180-ae73-f2c2ee927833" providerId="AD" clId="Web-{F30BEAFA-EF66-E37C-F3A7-6E48309A942E}" dt="2020-12-07T19:06:55.147" v="6" actId="20577"/>
      <pc:docMkLst>
        <pc:docMk/>
      </pc:docMkLst>
      <pc:sldChg chg="delSp modSp">
        <pc:chgData name="Ms Watterson" userId="S::rhona.watterson@glow.sch.uk::b1707060-d73b-4180-ae73-f2c2ee927833" providerId="AD" clId="Web-{F30BEAFA-EF66-E37C-F3A7-6E48309A942E}" dt="2020-12-07T19:06:55.147" v="5" actId="20577"/>
        <pc:sldMkLst>
          <pc:docMk/>
          <pc:sldMk cId="1426377957" sldId="261"/>
        </pc:sldMkLst>
        <pc:spChg chg="mod">
          <ac:chgData name="Ms Watterson" userId="S::rhona.watterson@glow.sch.uk::b1707060-d73b-4180-ae73-f2c2ee927833" providerId="AD" clId="Web-{F30BEAFA-EF66-E37C-F3A7-6E48309A942E}" dt="2020-12-07T19:06:55.147" v="5" actId="20577"/>
          <ac:spMkLst>
            <pc:docMk/>
            <pc:sldMk cId="1426377957" sldId="261"/>
            <ac:spMk id="3" creationId="{00000000-0000-0000-0000-000000000000}"/>
          </ac:spMkLst>
        </pc:spChg>
        <pc:picChg chg="del mod">
          <ac:chgData name="Ms Watterson" userId="S::rhona.watterson@glow.sch.uk::b1707060-d73b-4180-ae73-f2c2ee927833" providerId="AD" clId="Web-{F30BEAFA-EF66-E37C-F3A7-6E48309A942E}" dt="2020-12-07T19:04:24.440" v="2"/>
          <ac:picMkLst>
            <pc:docMk/>
            <pc:sldMk cId="1426377957" sldId="261"/>
            <ac:picMk id="4098" creationId="{00000000-0000-0000-0000-000000000000}"/>
          </ac:picMkLst>
        </pc:picChg>
      </pc:sldChg>
      <pc:sldChg chg="delSp">
        <pc:chgData name="Ms Watterson" userId="S::rhona.watterson@glow.sch.uk::b1707060-d73b-4180-ae73-f2c2ee927833" providerId="AD" clId="Web-{F30BEAFA-EF66-E37C-F3A7-6E48309A942E}" dt="2020-12-07T19:00:22.154" v="0"/>
        <pc:sldMkLst>
          <pc:docMk/>
          <pc:sldMk cId="1315749883" sldId="262"/>
        </pc:sldMkLst>
        <pc:spChg chg="del">
          <ac:chgData name="Ms Watterson" userId="S::rhona.watterson@glow.sch.uk::b1707060-d73b-4180-ae73-f2c2ee927833" providerId="AD" clId="Web-{F30BEAFA-EF66-E37C-F3A7-6E48309A942E}" dt="2020-12-07T19:00:22.154" v="0"/>
          <ac:spMkLst>
            <pc:docMk/>
            <pc:sldMk cId="1315749883" sldId="262"/>
            <ac:spMk id="3" creationId="{00000000-0000-0000-0000-000000000000}"/>
          </ac:spMkLst>
        </pc:spChg>
      </pc:sldChg>
    </pc:docChg>
  </pc:docChgLst>
  <pc:docChgLst>
    <pc:chgData name="Miss Marsden" userId="2d5c8ced-04b2-4571-b419-7a92b26b66dc" providerId="ADAL" clId="{8FE16C03-8C4D-D74E-BBFD-04E650253466}"/>
    <pc:docChg chg="modSld">
      <pc:chgData name="Miss Marsden" userId="2d5c8ced-04b2-4571-b419-7a92b26b66dc" providerId="ADAL" clId="{8FE16C03-8C4D-D74E-BBFD-04E650253466}" dt="2021-10-05T15:29:49.333" v="13" actId="20577"/>
      <pc:docMkLst>
        <pc:docMk/>
      </pc:docMkLst>
      <pc:sldChg chg="modSp">
        <pc:chgData name="Miss Marsden" userId="2d5c8ced-04b2-4571-b419-7a92b26b66dc" providerId="ADAL" clId="{8FE16C03-8C4D-D74E-BBFD-04E650253466}" dt="2021-10-05T15:29:49.333" v="13" actId="20577"/>
        <pc:sldMkLst>
          <pc:docMk/>
          <pc:sldMk cId="1722493724" sldId="259"/>
        </pc:sldMkLst>
        <pc:spChg chg="mod">
          <ac:chgData name="Miss Marsden" userId="2d5c8ced-04b2-4571-b419-7a92b26b66dc" providerId="ADAL" clId="{8FE16C03-8C4D-D74E-BBFD-04E650253466}" dt="2021-10-05T15:29:49.333" v="13" actId="20577"/>
          <ac:spMkLst>
            <pc:docMk/>
            <pc:sldMk cId="1722493724" sldId="259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5896-1F7C-41BB-9F3A-0E9EB2BF8844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EB85-DE94-4F46-9CA5-22867CFC2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117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5896-1F7C-41BB-9F3A-0E9EB2BF8844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EB85-DE94-4F46-9CA5-22867CFC2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48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5896-1F7C-41BB-9F3A-0E9EB2BF8844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EB85-DE94-4F46-9CA5-22867CFC2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029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5896-1F7C-41BB-9F3A-0E9EB2BF8844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EB85-DE94-4F46-9CA5-22867CFC2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831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5896-1F7C-41BB-9F3A-0E9EB2BF8844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EB85-DE94-4F46-9CA5-22867CFC2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775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5896-1F7C-41BB-9F3A-0E9EB2BF8844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EB85-DE94-4F46-9CA5-22867CFC2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790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5896-1F7C-41BB-9F3A-0E9EB2BF8844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EB85-DE94-4F46-9CA5-22867CFC2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135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5896-1F7C-41BB-9F3A-0E9EB2BF8844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EB85-DE94-4F46-9CA5-22867CFC2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999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5896-1F7C-41BB-9F3A-0E9EB2BF8844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EB85-DE94-4F46-9CA5-22867CFC2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714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5896-1F7C-41BB-9F3A-0E9EB2BF8844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EB85-DE94-4F46-9CA5-22867CFC2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924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5896-1F7C-41BB-9F3A-0E9EB2BF8844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EB85-DE94-4F46-9CA5-22867CFC2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849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65896-1F7C-41BB-9F3A-0E9EB2BF8844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CEB85-DE94-4F46-9CA5-22867CFC22B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138" y="-388"/>
            <a:ext cx="1678909" cy="1989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261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GB" dirty="0">
                <a:latin typeface="Arial" pitchFamily="34" charset="0"/>
                <a:cs typeface="Arial" pitchFamily="34" charset="0"/>
              </a:rPr>
            </a:br>
            <a:br>
              <a:rPr lang="en-GB" dirty="0">
                <a:latin typeface="Arial" pitchFamily="34" charset="0"/>
                <a:cs typeface="Arial" pitchFamily="34" charset="0"/>
              </a:rPr>
            </a:br>
            <a:r>
              <a:rPr lang="en-GB" dirty="0">
                <a:latin typeface="+mn-lt"/>
                <a:cs typeface="Arial" pitchFamily="34" charset="0"/>
              </a:rPr>
              <a:t>Higher Geography</a:t>
            </a:r>
            <a:br>
              <a:rPr lang="en-GB" dirty="0">
                <a:latin typeface="Arial" pitchFamily="34" charset="0"/>
                <a:cs typeface="Arial" pitchFamily="34" charset="0"/>
              </a:rPr>
            </a:br>
            <a:br>
              <a:rPr lang="en-GB" dirty="0">
                <a:latin typeface="Arial" pitchFamily="34" charset="0"/>
                <a:cs typeface="Arial" pitchFamily="34" charset="0"/>
              </a:rPr>
            </a:b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8454"/>
            <a:ext cx="2381812" cy="2822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350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6350" y="188913"/>
            <a:ext cx="6653882" cy="791815"/>
          </a:xfrm>
        </p:spPr>
        <p:txBody>
          <a:bodyPr/>
          <a:lstStyle/>
          <a:p>
            <a:r>
              <a:rPr lang="en-GB" sz="3200" b="1" dirty="0">
                <a:ea typeface="ＭＳ Ｐゴシック" pitchFamily="34" charset="-128"/>
              </a:rPr>
              <a:t>What does Higher Geography involve?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49832017"/>
              </p:ext>
            </p:extLst>
          </p:nvPr>
        </p:nvGraphicFramePr>
        <p:xfrm>
          <a:off x="395536" y="1916830"/>
          <a:ext cx="8424936" cy="47265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7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9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58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082" marR="670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Course area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082" marR="670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Topics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082" marR="670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514">
                <a:tc row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Exam paper 1 (100 marks;1</a:t>
                      </a:r>
                      <a:r>
                        <a:rPr lang="en-GB" sz="1400" b="1" baseline="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 hour 50 </a:t>
                      </a:r>
                      <a:r>
                        <a:rPr lang="en-GB" sz="1400" b="1" baseline="0" dirty="0" err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mins</a:t>
                      </a:r>
                      <a:r>
                        <a:rPr lang="en-GB" sz="1400" b="1" baseline="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GB" sz="1400" b="1" baseline="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</a:p>
                  </a:txBody>
                  <a:tcPr marL="67082" marR="670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Section 1:</a:t>
                      </a:r>
                      <a:r>
                        <a:rPr lang="en-GB" sz="1400" b="1" baseline="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Physical geography: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(50</a:t>
                      </a:r>
                      <a:r>
                        <a:rPr lang="en-GB" sz="1400" b="1" baseline="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marks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)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082" marR="670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Hydrosphere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082" marR="670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9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Biosphere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082" marR="670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9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Lithosphere</a:t>
                      </a:r>
                    </a:p>
                  </a:txBody>
                  <a:tcPr marL="67082" marR="670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9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Atmosphere</a:t>
                      </a:r>
                    </a:p>
                  </a:txBody>
                  <a:tcPr marL="67082" marR="670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332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Section 2: Human geography: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(50marks)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082" marR="670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Rural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082" marR="670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33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Urban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082" marR="670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33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Population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082" marR="670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88995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Exam paper 2 (40 marks;</a:t>
                      </a:r>
                      <a:r>
                        <a:rPr lang="en-GB" sz="1400" b="1" baseline="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 50mins)</a:t>
                      </a:r>
                      <a:r>
                        <a:rPr lang="en-GB" sz="1400" b="1" baseline="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082" marR="670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Section 3: Global Issues: Development</a:t>
                      </a:r>
                      <a:r>
                        <a:rPr lang="en-GB" sz="1400" b="1" baseline="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and Health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(20</a:t>
                      </a:r>
                      <a:r>
                        <a:rPr lang="en-GB" sz="1400" b="1" baseline="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marks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082" marR="670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Development and Health 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082" marR="670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9345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Section 4: Application</a:t>
                      </a:r>
                      <a:r>
                        <a:rPr lang="en-GB" sz="1400" b="1" baseline="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 of Geographical Skills (20 marks)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082" marR="670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Variety</a:t>
                      </a:r>
                      <a:r>
                        <a:rPr lang="en-GB" sz="1400" b="1" baseline="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 of OS map-based scenarios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082" marR="670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6211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0816" y="347429"/>
            <a:ext cx="8229600" cy="1143000"/>
          </a:xfrm>
        </p:spPr>
        <p:txBody>
          <a:bodyPr/>
          <a:lstStyle/>
          <a:p>
            <a:r>
              <a:rPr lang="en-GB" u="sng" dirty="0"/>
              <a:t>Assessment arrangements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19256" cy="4525963"/>
          </a:xfrm>
        </p:spPr>
        <p:txBody>
          <a:bodyPr>
            <a:normAutofit/>
          </a:bodyPr>
          <a:lstStyle/>
          <a:p>
            <a:r>
              <a:rPr lang="en-GB" dirty="0"/>
              <a:t>End of unit class tests for all topics – generally one test with two topics.</a:t>
            </a:r>
          </a:p>
          <a:p>
            <a:r>
              <a:rPr lang="en-GB" dirty="0"/>
              <a:t>Timed questions in class.</a:t>
            </a:r>
          </a:p>
          <a:p>
            <a:r>
              <a:rPr lang="en-GB" dirty="0"/>
              <a:t>Prelim TBC.</a:t>
            </a:r>
          </a:p>
          <a:p>
            <a:r>
              <a:rPr lang="en-GB" dirty="0"/>
              <a:t>Final exam – </a:t>
            </a:r>
            <a:r>
              <a:rPr lang="en-GB"/>
              <a:t>27</a:t>
            </a:r>
            <a:r>
              <a:rPr lang="en-GB" baseline="30000"/>
              <a:t>th</a:t>
            </a:r>
            <a:r>
              <a:rPr lang="en-GB"/>
              <a:t> April 2022.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2493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Revision/study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Higher Geography skills booklet.</a:t>
            </a:r>
          </a:p>
          <a:p>
            <a:r>
              <a:rPr lang="en-GB" dirty="0"/>
              <a:t>Each topic has a list of possible exam questions and a checklist to aid revision.</a:t>
            </a:r>
          </a:p>
          <a:p>
            <a:r>
              <a:rPr lang="en-GB" dirty="0"/>
              <a:t>SQA past papers (Qs and answers) available online.</a:t>
            </a:r>
          </a:p>
          <a:p>
            <a:r>
              <a:rPr lang="en-GB" dirty="0" err="1"/>
              <a:t>BrightRED</a:t>
            </a:r>
            <a:r>
              <a:rPr lang="en-GB" dirty="0"/>
              <a:t> and </a:t>
            </a:r>
            <a:r>
              <a:rPr lang="en-GB" dirty="0" err="1"/>
              <a:t>Hodder</a:t>
            </a:r>
            <a:r>
              <a:rPr lang="en-GB" dirty="0"/>
              <a:t> and Gibson study guides available to buy online.</a:t>
            </a:r>
          </a:p>
          <a:p>
            <a:r>
              <a:rPr lang="en-GB" dirty="0"/>
              <a:t>All notes and </a:t>
            </a:r>
            <a:r>
              <a:rPr lang="en-GB" dirty="0" err="1"/>
              <a:t>PowerPoints</a:t>
            </a:r>
            <a:r>
              <a:rPr lang="en-GB" dirty="0"/>
              <a:t> used on Teams.</a:t>
            </a:r>
          </a:p>
          <a:p>
            <a:r>
              <a:rPr lang="en-GB" dirty="0">
                <a:latin typeface="+mj-lt"/>
              </a:rPr>
              <a:t>Pupils can request additional help (e.g.: at lunchtimes and during study leave) by contacting teacher via Glow email or Teams.</a:t>
            </a:r>
            <a:endParaRPr lang="en-GB" sz="3600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666" y="188640"/>
            <a:ext cx="115380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315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Revision guides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73128"/>
            <a:ext cx="3184368" cy="40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93917"/>
            <a:ext cx="2952328" cy="402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749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What can you do</a:t>
            </a:r>
            <a:r>
              <a:rPr lang="en-GB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dirty="0"/>
          </a:p>
          <a:p>
            <a:r>
              <a:rPr lang="en-GB" dirty="0"/>
              <a:t>Help with revision (e.g. asking questions using their notes).  Course content/PowerPoints available on Teams if your child logs in. </a:t>
            </a:r>
            <a:endParaRPr lang="en-GB"/>
          </a:p>
          <a:p>
            <a:r>
              <a:rPr lang="en-GB" dirty="0"/>
              <a:t>Be a sounding board.</a:t>
            </a:r>
          </a:p>
          <a:p>
            <a:r>
              <a:rPr lang="en-GB" dirty="0"/>
              <a:t>Provide a quiet working space for revision – ‘Power Hour’</a:t>
            </a:r>
          </a:p>
          <a:p>
            <a:r>
              <a:rPr lang="en-GB" dirty="0"/>
              <a:t>Feed them and encourage good sleep/study/downtime habits.</a:t>
            </a:r>
          </a:p>
        </p:txBody>
      </p:sp>
    </p:spTree>
    <p:extLst>
      <p:ext uri="{BB962C8B-B14F-4D97-AF65-F5344CB8AC3E}">
        <p14:creationId xmlns:p14="http://schemas.microsoft.com/office/powerpoint/2010/main" val="1426377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8FB1814C534C4FB7FAF42E1D7D0002" ma:contentTypeVersion="13" ma:contentTypeDescription="Create a new document." ma:contentTypeScope="" ma:versionID="37ef86eab7aeadb558c58527d26c3b24">
  <xsd:schema xmlns:xsd="http://www.w3.org/2001/XMLSchema" xmlns:xs="http://www.w3.org/2001/XMLSchema" xmlns:p="http://schemas.microsoft.com/office/2006/metadata/properties" xmlns:ns2="41ff5a41-8242-4d90-878e-1381b250cbf3" xmlns:ns3="f401ed1c-79c0-462e-a367-55d9eedeba93" targetNamespace="http://schemas.microsoft.com/office/2006/metadata/properties" ma:root="true" ma:fieldsID="b232c38f9f6384aa6bcee90d74d98676" ns2:_="" ns3:_="">
    <xsd:import namespace="41ff5a41-8242-4d90-878e-1381b250cbf3"/>
    <xsd:import namespace="f401ed1c-79c0-462e-a367-55d9eedeba9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ff5a41-8242-4d90-878e-1381b250cbf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01ed1c-79c0-462e-a367-55d9eedeba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53603A0-FF9C-4069-B65B-3F277B394D55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41ff5a41-8242-4d90-878e-1381b250cbf3"/>
    <ds:schemaRef ds:uri="f401ed1c-79c0-462e-a367-55d9eedeba93"/>
  </ds:schemaRefs>
</ds:datastoreItem>
</file>

<file path=customXml/itemProps2.xml><?xml version="1.0" encoding="utf-8"?>
<ds:datastoreItem xmlns:ds="http://schemas.openxmlformats.org/officeDocument/2006/customXml" ds:itemID="{9CFB59AB-5C1F-4508-AFAA-B4EA38D967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C3C609-598B-4C03-B8AD-61C102AF841D}">
  <ds:schemaRefs>
    <ds:schemaRef ds:uri="http://schemas.microsoft.com/office/2006/metadata/propertie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250</Words>
  <Application>Microsoft Office PowerPoint</Application>
  <PresentationFormat>On-screen Show (4:3)</PresentationFormat>
  <Paragraphs>40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  Higher Geography  </vt:lpstr>
      <vt:lpstr>What does Higher Geography involve?</vt:lpstr>
      <vt:lpstr>Assessment arrangements</vt:lpstr>
      <vt:lpstr>Revision/study</vt:lpstr>
      <vt:lpstr>Revision guides</vt:lpstr>
      <vt:lpstr>What can you do?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Higher Geography</dc:title>
  <dc:creator>Mrs Rodger</dc:creator>
  <cp:lastModifiedBy>Miss Marsden</cp:lastModifiedBy>
  <cp:revision>30</cp:revision>
  <dcterms:created xsi:type="dcterms:W3CDTF">2017-08-22T08:28:30Z</dcterms:created>
  <dcterms:modified xsi:type="dcterms:W3CDTF">2021-10-05T15:29:51Z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0x010100A08FB1814C534C4FB7FAF42E1D7D0002</vt:lpwstr>
  </property>
</Properties>
</file>