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70" r:id="rId7"/>
    <p:sldId id="265" r:id="rId8"/>
    <p:sldId id="259" r:id="rId9"/>
    <p:sldId id="271" r:id="rId10"/>
    <p:sldId id="269"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3C9AE-0219-1219-EEA8-7F8623C75CDC}" v="26" dt="2021-10-05T14:11:44.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572"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 Watterson" userId="S::rhona.watterson@glow.sch.uk::b1707060-d73b-4180-ae73-f2c2ee927833" providerId="AD" clId="Web-{8C33C9AE-0219-1219-EEA8-7F8623C75CDC}"/>
    <pc:docChg chg="modSld">
      <pc:chgData name="Ms Watterson" userId="S::rhona.watterson@glow.sch.uk::b1707060-d73b-4180-ae73-f2c2ee927833" providerId="AD" clId="Web-{8C33C9AE-0219-1219-EEA8-7F8623C75CDC}" dt="2021-10-05T14:11:44.451" v="21" actId="20577"/>
      <pc:docMkLst>
        <pc:docMk/>
      </pc:docMkLst>
      <pc:sldChg chg="modSp">
        <pc:chgData name="Ms Watterson" userId="S::rhona.watterson@glow.sch.uk::b1707060-d73b-4180-ae73-f2c2ee927833" providerId="AD" clId="Web-{8C33C9AE-0219-1219-EEA8-7F8623C75CDC}" dt="2021-10-05T14:09:14.792" v="2" actId="20577"/>
        <pc:sldMkLst>
          <pc:docMk/>
          <pc:sldMk cId="4066445093" sldId="256"/>
        </pc:sldMkLst>
        <pc:spChg chg="mod">
          <ac:chgData name="Ms Watterson" userId="S::rhona.watterson@glow.sch.uk::b1707060-d73b-4180-ae73-f2c2ee927833" providerId="AD" clId="Web-{8C33C9AE-0219-1219-EEA8-7F8623C75CDC}" dt="2021-10-05T14:09:14.792" v="2" actId="20577"/>
          <ac:spMkLst>
            <pc:docMk/>
            <pc:sldMk cId="4066445093" sldId="256"/>
            <ac:spMk id="5" creationId="{00000000-0000-0000-0000-000000000000}"/>
          </ac:spMkLst>
        </pc:spChg>
      </pc:sldChg>
      <pc:sldChg chg="modSp">
        <pc:chgData name="Ms Watterson" userId="S::rhona.watterson@glow.sch.uk::b1707060-d73b-4180-ae73-f2c2ee927833" providerId="AD" clId="Web-{8C33C9AE-0219-1219-EEA8-7F8623C75CDC}" dt="2021-10-05T14:09:52.387" v="14" actId="20577"/>
        <pc:sldMkLst>
          <pc:docMk/>
          <pc:sldMk cId="2674110472" sldId="265"/>
        </pc:sldMkLst>
        <pc:spChg chg="mod">
          <ac:chgData name="Ms Watterson" userId="S::rhona.watterson@glow.sch.uk::b1707060-d73b-4180-ae73-f2c2ee927833" providerId="AD" clId="Web-{8C33C9AE-0219-1219-EEA8-7F8623C75CDC}" dt="2021-10-05T14:09:52.387" v="14" actId="20577"/>
          <ac:spMkLst>
            <pc:docMk/>
            <pc:sldMk cId="2674110472" sldId="265"/>
            <ac:spMk id="3" creationId="{00000000-0000-0000-0000-000000000000}"/>
          </ac:spMkLst>
        </pc:spChg>
      </pc:sldChg>
      <pc:sldChg chg="modSp">
        <pc:chgData name="Ms Watterson" userId="S::rhona.watterson@glow.sch.uk::b1707060-d73b-4180-ae73-f2c2ee927833" providerId="AD" clId="Web-{8C33C9AE-0219-1219-EEA8-7F8623C75CDC}" dt="2021-10-05T14:11:44.451" v="21" actId="20577"/>
        <pc:sldMkLst>
          <pc:docMk/>
          <pc:sldMk cId="1769519142" sldId="267"/>
        </pc:sldMkLst>
        <pc:spChg chg="mod">
          <ac:chgData name="Ms Watterson" userId="S::rhona.watterson@glow.sch.uk::b1707060-d73b-4180-ae73-f2c2ee927833" providerId="AD" clId="Web-{8C33C9AE-0219-1219-EEA8-7F8623C75CDC}" dt="2021-10-05T14:11:44.451" v="21" actId="20577"/>
          <ac:spMkLst>
            <pc:docMk/>
            <pc:sldMk cId="1769519142" sldId="267"/>
            <ac:spMk id="3" creationId="{00000000-0000-0000-0000-000000000000}"/>
          </ac:spMkLst>
        </pc:spChg>
      </pc:sldChg>
      <pc:sldChg chg="modSp">
        <pc:chgData name="Ms Watterson" userId="S::rhona.watterson@glow.sch.uk::b1707060-d73b-4180-ae73-f2c2ee927833" providerId="AD" clId="Web-{8C33C9AE-0219-1219-EEA8-7F8623C75CDC}" dt="2021-10-05T14:09:30.730" v="7" actId="20577"/>
        <pc:sldMkLst>
          <pc:docMk/>
          <pc:sldMk cId="776751553" sldId="270"/>
        </pc:sldMkLst>
        <pc:spChg chg="mod">
          <ac:chgData name="Ms Watterson" userId="S::rhona.watterson@glow.sch.uk::b1707060-d73b-4180-ae73-f2c2ee927833" providerId="AD" clId="Web-{8C33C9AE-0219-1219-EEA8-7F8623C75CDC}" dt="2021-10-05T14:09:30.730" v="7" actId="20577"/>
          <ac:spMkLst>
            <pc:docMk/>
            <pc:sldMk cId="776751553" sldId="27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CC5B43C-BED1-47D2-BA03-594F63F9E053}"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412783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C5B43C-BED1-47D2-BA03-594F63F9E053}"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2852159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C5B43C-BED1-47D2-BA03-594F63F9E053}"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3086947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C5B43C-BED1-47D2-BA03-594F63F9E053}"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6258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C5B43C-BED1-47D2-BA03-594F63F9E053}" type="datetimeFigureOut">
              <a:rPr lang="en-GB" smtClean="0"/>
              <a:t>05/10/2021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43857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CC5B43C-BED1-47D2-BA03-594F63F9E053}"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72187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CC5B43C-BED1-47D2-BA03-594F63F9E053}" type="datetimeFigureOut">
              <a:rPr lang="en-GB" smtClean="0"/>
              <a:t>05/10/2021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142163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CC5B43C-BED1-47D2-BA03-594F63F9E053}" type="datetimeFigureOut">
              <a:rPr lang="en-GB" smtClean="0"/>
              <a:t>05/10/2021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96305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5B43C-BED1-47D2-BA03-594F63F9E053}" type="datetimeFigureOut">
              <a:rPr lang="en-GB" smtClean="0"/>
              <a:t>05/10/2021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224459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C5B43C-BED1-47D2-BA03-594F63F9E053}"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202413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C5B43C-BED1-47D2-BA03-594F63F9E053}" type="datetimeFigureOut">
              <a:rPr lang="en-GB" smtClean="0"/>
              <a:t>05/10/2021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1E101F-D9AB-4CA0-80CA-BB62B58E472E}" type="slidenum">
              <a:rPr lang="en-GB" smtClean="0"/>
              <a:t>‹#›</a:t>
            </a:fld>
            <a:endParaRPr lang="en-GB"/>
          </a:p>
        </p:txBody>
      </p:sp>
    </p:spTree>
    <p:extLst>
      <p:ext uri="{BB962C8B-B14F-4D97-AF65-F5344CB8AC3E}">
        <p14:creationId xmlns:p14="http://schemas.microsoft.com/office/powerpoint/2010/main" val="174214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5B43C-BED1-47D2-BA03-594F63F9E053}" type="datetimeFigureOut">
              <a:rPr lang="en-GB" smtClean="0"/>
              <a:t>05/10/2021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E101F-D9AB-4CA0-80CA-BB62B58E472E}" type="slidenum">
              <a:rPr lang="en-GB" smtClean="0"/>
              <a:t>‹#›</a:t>
            </a:fld>
            <a:endParaRPr lang="en-GB"/>
          </a:p>
        </p:txBody>
      </p:sp>
    </p:spTree>
    <p:extLst>
      <p:ext uri="{BB962C8B-B14F-4D97-AF65-F5344CB8AC3E}">
        <p14:creationId xmlns:p14="http://schemas.microsoft.com/office/powerpoint/2010/main" val="1189314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152128"/>
          </a:xfrm>
          <a:solidFill>
            <a:schemeClr val="bg2"/>
          </a:solidFill>
          <a:ln>
            <a:solidFill>
              <a:schemeClr val="accent1"/>
            </a:solidFill>
          </a:ln>
        </p:spPr>
        <p:txBody>
          <a:bodyPr>
            <a:normAutofit/>
          </a:bodyPr>
          <a:lstStyle/>
          <a:p>
            <a:r>
              <a:rPr lang="en-GB">
                <a:latin typeface="Comic Sans MS" pitchFamily="66" charset="0"/>
              </a:rPr>
              <a:t>Advanced Higher History</a:t>
            </a:r>
            <a:endParaRPr lang="en-GB" dirty="0">
              <a:latin typeface="Comic Sans MS" pitchFamily="66" charset="0"/>
            </a:endParaRPr>
          </a:p>
        </p:txBody>
      </p:sp>
      <p:sp>
        <p:nvSpPr>
          <p:cNvPr id="3" name="Subtitle 2"/>
          <p:cNvSpPr>
            <a:spLocks noGrp="1"/>
          </p:cNvSpPr>
          <p:nvPr>
            <p:ph type="subTitle" idx="1"/>
          </p:nvPr>
        </p:nvSpPr>
        <p:spPr>
          <a:xfrm>
            <a:off x="1331640" y="1772816"/>
            <a:ext cx="6400800" cy="720080"/>
          </a:xfrm>
          <a:solidFill>
            <a:schemeClr val="bg2"/>
          </a:solidFill>
          <a:ln>
            <a:solidFill>
              <a:schemeClr val="accent1"/>
            </a:solidFill>
          </a:ln>
        </p:spPr>
        <p:txBody>
          <a:bodyPr>
            <a:normAutofit fontScale="77500" lnSpcReduction="20000"/>
          </a:bodyPr>
          <a:lstStyle/>
          <a:p>
            <a:r>
              <a:rPr lang="en-GB" b="1" dirty="0">
                <a:solidFill>
                  <a:schemeClr val="tx1"/>
                </a:solidFill>
                <a:latin typeface="Comic Sans MS" pitchFamily="66" charset="0"/>
              </a:rPr>
              <a:t>Russia: from </a:t>
            </a:r>
            <a:r>
              <a:rPr lang="en-GB" b="1" dirty="0" err="1">
                <a:solidFill>
                  <a:schemeClr val="tx1"/>
                </a:solidFill>
                <a:latin typeface="Comic Sans MS" pitchFamily="66" charset="0"/>
              </a:rPr>
              <a:t>Tsarism</a:t>
            </a:r>
            <a:r>
              <a:rPr lang="en-GB" b="1" dirty="0">
                <a:solidFill>
                  <a:schemeClr val="tx1"/>
                </a:solidFill>
                <a:latin typeface="Comic Sans MS" pitchFamily="66" charset="0"/>
              </a:rPr>
              <a:t> to Stalinism, 1914-45 </a:t>
            </a:r>
          </a:p>
        </p:txBody>
      </p:sp>
      <p:pic>
        <p:nvPicPr>
          <p:cNvPr id="4" name="Picture 2" descr="Image result for advanced higher history russ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867" y="3212975"/>
            <a:ext cx="3312369" cy="331237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1619672" y="2645296"/>
            <a:ext cx="6040760" cy="360040"/>
          </a:xfrm>
          <a:prstGeom prst="rect">
            <a:avLst/>
          </a:prstGeom>
          <a:solidFill>
            <a:schemeClr val="bg2"/>
          </a:solidFill>
          <a:ln>
            <a:solidFill>
              <a:schemeClr val="accent1"/>
            </a:solidFill>
          </a:ln>
        </p:spPr>
        <p:txBody>
          <a:bodyPr vert="horz" lIns="91440" tIns="45720" rIns="91440" bIns="45720" rtlCol="0" anchor="t">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b="1" dirty="0">
                <a:solidFill>
                  <a:schemeClr val="tx1"/>
                </a:solidFill>
                <a:latin typeface="Comic Sans MS"/>
              </a:rPr>
              <a:t>Teacher: Ms Watterson</a:t>
            </a:r>
            <a:endParaRPr lang="en-GB" b="1" dirty="0">
              <a:solidFill>
                <a:schemeClr val="tx1"/>
              </a:solidFill>
              <a:latin typeface="Comic Sans MS" pitchFamily="66" charset="0"/>
            </a:endParaRPr>
          </a:p>
        </p:txBody>
      </p:sp>
    </p:spTree>
    <p:extLst>
      <p:ext uri="{BB962C8B-B14F-4D97-AF65-F5344CB8AC3E}">
        <p14:creationId xmlns:p14="http://schemas.microsoft.com/office/powerpoint/2010/main" val="406644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a:latin typeface="Comic Sans MS" pitchFamily="66" charset="0"/>
              </a:rPr>
              <a:t>How is the course assessed?</a:t>
            </a:r>
          </a:p>
        </p:txBody>
      </p:sp>
      <p:sp>
        <p:nvSpPr>
          <p:cNvPr id="3" name="Content Placeholder 2"/>
          <p:cNvSpPr>
            <a:spLocks noGrp="1"/>
          </p:cNvSpPr>
          <p:nvPr>
            <p:ph idx="1"/>
          </p:nvPr>
        </p:nvSpPr>
        <p:spPr>
          <a:solidFill>
            <a:schemeClr val="bg1"/>
          </a:solidFill>
        </p:spPr>
        <p:txBody>
          <a:bodyPr>
            <a:normAutofit fontScale="77500" lnSpcReduction="20000"/>
          </a:bodyPr>
          <a:lstStyle/>
          <a:p>
            <a:r>
              <a:rPr lang="en-GB" sz="4800" dirty="0">
                <a:latin typeface="Comic Sans MS" pitchFamily="66" charset="0"/>
              </a:rPr>
              <a:t>SQA Exam</a:t>
            </a:r>
          </a:p>
          <a:p>
            <a:pPr lvl="1"/>
            <a:r>
              <a:rPr lang="en-GB" sz="4400" dirty="0">
                <a:latin typeface="Comic Sans MS" pitchFamily="66" charset="0"/>
              </a:rPr>
              <a:t> 90 marks (64%) </a:t>
            </a:r>
          </a:p>
          <a:p>
            <a:pPr lvl="1"/>
            <a:r>
              <a:rPr lang="en-GB" sz="4400" dirty="0">
                <a:latin typeface="Comic Sans MS" pitchFamily="66" charset="0"/>
              </a:rPr>
              <a:t>3 hours</a:t>
            </a:r>
          </a:p>
          <a:p>
            <a:pPr lvl="1"/>
            <a:r>
              <a:rPr lang="en-GB" sz="4400" dirty="0">
                <a:latin typeface="Comic Sans MS" pitchFamily="66" charset="0"/>
              </a:rPr>
              <a:t> 2 essays </a:t>
            </a:r>
          </a:p>
          <a:p>
            <a:pPr lvl="1"/>
            <a:r>
              <a:rPr lang="en-GB" sz="4400" dirty="0">
                <a:latin typeface="Comic Sans MS" pitchFamily="66" charset="0"/>
              </a:rPr>
              <a:t> </a:t>
            </a:r>
            <a:r>
              <a:rPr lang="en-GB" sz="4800" dirty="0">
                <a:latin typeface="Comic Sans MS" pitchFamily="66" charset="0"/>
              </a:rPr>
              <a:t>3 source skill questions</a:t>
            </a:r>
          </a:p>
          <a:p>
            <a:r>
              <a:rPr lang="en-GB" sz="4800" dirty="0">
                <a:latin typeface="Comic Sans MS" pitchFamily="66" charset="0"/>
              </a:rPr>
              <a:t>Dissertation</a:t>
            </a:r>
          </a:p>
          <a:p>
            <a:pPr lvl="1"/>
            <a:r>
              <a:rPr lang="en-GB" sz="4400" dirty="0">
                <a:latin typeface="Comic Sans MS" pitchFamily="66" charset="0"/>
              </a:rPr>
              <a:t> 50 marks (36%)</a:t>
            </a:r>
          </a:p>
          <a:p>
            <a:pPr lvl="1"/>
            <a:r>
              <a:rPr lang="en-GB" sz="4400" dirty="0">
                <a:latin typeface="Comic Sans MS" pitchFamily="66" charset="0"/>
              </a:rPr>
              <a:t> completed in class/at home</a:t>
            </a:r>
          </a:p>
        </p:txBody>
      </p:sp>
    </p:spTree>
    <p:extLst>
      <p:ext uri="{BB962C8B-B14F-4D97-AF65-F5344CB8AC3E}">
        <p14:creationId xmlns:p14="http://schemas.microsoft.com/office/powerpoint/2010/main" val="285254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a:solidFill>
                  <a:srgbClr val="7B9899"/>
                </a:solidFill>
                <a:latin typeface="Comic Sans MS" pitchFamily="66" charset="0"/>
              </a:rPr>
              <a:t>Where can course content be found?</a:t>
            </a:r>
            <a:endParaRPr lang="en-GB" dirty="0">
              <a:latin typeface="Comic Sans MS" pitchFamily="66" charset="0"/>
            </a:endParaRPr>
          </a:p>
        </p:txBody>
      </p:sp>
      <p:sp>
        <p:nvSpPr>
          <p:cNvPr id="3" name="Content Placeholder 2"/>
          <p:cNvSpPr>
            <a:spLocks noGrp="1"/>
          </p:cNvSpPr>
          <p:nvPr>
            <p:ph idx="1"/>
          </p:nvPr>
        </p:nvSpPr>
        <p:spPr>
          <a:xfrm>
            <a:off x="457200" y="1600200"/>
            <a:ext cx="8229600" cy="5069160"/>
          </a:xfrm>
          <a:solidFill>
            <a:schemeClr val="bg1"/>
          </a:solidFill>
        </p:spPr>
        <p:txBody>
          <a:bodyPr vert="horz" lIns="91440" tIns="45720" rIns="91440" bIns="45720" rtlCol="0" anchor="t">
            <a:normAutofit fontScale="85000" lnSpcReduction="20000"/>
          </a:bodyPr>
          <a:lstStyle/>
          <a:p>
            <a:pPr>
              <a:buFont typeface="Arial" charset="0"/>
              <a:buChar char="•"/>
            </a:pPr>
            <a:r>
              <a:rPr lang="en-GB" b="1" dirty="0">
                <a:latin typeface="Comic Sans MS"/>
              </a:rPr>
              <a:t>Textbook: </a:t>
            </a:r>
            <a:r>
              <a:rPr lang="en-GB" dirty="0">
                <a:latin typeface="Comic Sans MS"/>
              </a:rPr>
              <a:t>The textbook is the main source of information. Students have access to hard copy and a digital copy of this on their iPads.</a:t>
            </a:r>
            <a:endParaRPr lang="en-GB" b="1" dirty="0">
              <a:latin typeface="Comic Sans MS"/>
            </a:endParaRPr>
          </a:p>
          <a:p>
            <a:pPr>
              <a:buFont typeface="Arial" charset="0"/>
              <a:buChar char="•"/>
            </a:pPr>
            <a:r>
              <a:rPr lang="en-GB" b="1" dirty="0">
                <a:latin typeface="Comic Sans MS" pitchFamily="66" charset="0"/>
              </a:rPr>
              <a:t>Notebook: </a:t>
            </a:r>
            <a:r>
              <a:rPr lang="en-GB" dirty="0">
                <a:latin typeface="Comic Sans MS" pitchFamily="66" charset="0"/>
              </a:rPr>
              <a:t>Class work and course information can be found on the Notebook app. Students have the choice between completing work on Notebook or in a jotter.</a:t>
            </a:r>
          </a:p>
          <a:p>
            <a:pPr>
              <a:buFont typeface="Arial" charset="0"/>
              <a:buChar char="•"/>
            </a:pPr>
            <a:r>
              <a:rPr lang="en-GB" b="1" dirty="0">
                <a:latin typeface="Comic Sans MS" pitchFamily="66" charset="0"/>
              </a:rPr>
              <a:t>Teams: </a:t>
            </a:r>
            <a:r>
              <a:rPr lang="en-GB" dirty="0">
                <a:latin typeface="Comic Sans MS" pitchFamily="66" charset="0"/>
              </a:rPr>
              <a:t>Links to relevant articles/websites/podcasts are posted on Teams for students to access. </a:t>
            </a:r>
          </a:p>
          <a:p>
            <a:pPr>
              <a:buFont typeface="Arial" charset="0"/>
              <a:buChar char="•"/>
            </a:pPr>
            <a:r>
              <a:rPr lang="en-GB" b="1" dirty="0">
                <a:latin typeface="Comic Sans MS"/>
              </a:rPr>
              <a:t>Books/Internet: </a:t>
            </a:r>
            <a:r>
              <a:rPr lang="en-GB" dirty="0">
                <a:latin typeface="Comic Sans MS"/>
              </a:rPr>
              <a:t>There is a large amount of books available in class for students to borrow. Some books and articles can also be found online using Google Books.</a:t>
            </a:r>
          </a:p>
        </p:txBody>
      </p:sp>
    </p:spTree>
    <p:extLst>
      <p:ext uri="{BB962C8B-B14F-4D97-AF65-F5344CB8AC3E}">
        <p14:creationId xmlns:p14="http://schemas.microsoft.com/office/powerpoint/2010/main" val="77675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solidFill>
              <a:schemeClr val="accent1"/>
            </a:solidFill>
          </a:ln>
        </p:spPr>
        <p:txBody>
          <a:bodyPr>
            <a:normAutofit/>
          </a:bodyPr>
          <a:lstStyle/>
          <a:p>
            <a:r>
              <a:rPr lang="en-GB" dirty="0">
                <a:latin typeface="Comic Sans MS" pitchFamily="66" charset="0"/>
              </a:rPr>
              <a:t>Class Assessments/Homework</a:t>
            </a:r>
          </a:p>
        </p:txBody>
      </p:sp>
      <p:sp>
        <p:nvSpPr>
          <p:cNvPr id="3" name="Content Placeholder 2"/>
          <p:cNvSpPr>
            <a:spLocks noGrp="1"/>
          </p:cNvSpPr>
          <p:nvPr>
            <p:ph idx="1"/>
          </p:nvPr>
        </p:nvSpPr>
        <p:spPr>
          <a:xfrm>
            <a:off x="179512" y="1600200"/>
            <a:ext cx="5904656" cy="4853135"/>
          </a:xfrm>
          <a:solidFill>
            <a:schemeClr val="bg2"/>
          </a:solidFill>
          <a:ln>
            <a:solidFill>
              <a:schemeClr val="accent1"/>
            </a:solidFill>
          </a:ln>
        </p:spPr>
        <p:txBody>
          <a:bodyPr vert="horz" lIns="91440" tIns="45720" rIns="91440" bIns="45720" rtlCol="0" anchor="t">
            <a:noAutofit/>
          </a:bodyPr>
          <a:lstStyle/>
          <a:p>
            <a:r>
              <a:rPr lang="en-GB" sz="2400" b="1" dirty="0">
                <a:latin typeface="Comic Sans MS"/>
              </a:rPr>
              <a:t>Class Assessments</a:t>
            </a:r>
            <a:r>
              <a:rPr lang="en-GB" sz="2400" dirty="0">
                <a:latin typeface="Comic Sans MS"/>
              </a:rPr>
              <a:t>: There is a timed essay at the end of each of the topics. There will also be timed source questions throughout the year.</a:t>
            </a:r>
          </a:p>
          <a:p>
            <a:r>
              <a:rPr lang="en-GB" sz="2400" b="1" dirty="0">
                <a:latin typeface="Comic Sans MS"/>
              </a:rPr>
              <a:t>Homework</a:t>
            </a:r>
            <a:r>
              <a:rPr lang="en-GB" sz="2400" dirty="0">
                <a:latin typeface="Comic Sans MS"/>
              </a:rPr>
              <a:t>: Homework is a mixture of reading, preparation for essays, preparation for source questions and the on-going dissertation task. </a:t>
            </a:r>
            <a:endParaRPr lang="en-GB" sz="2400">
              <a:latin typeface="Comic Sans MS" pitchFamily="66" charset="0"/>
            </a:endParaRPr>
          </a:p>
          <a:p>
            <a:r>
              <a:rPr lang="en-GB" sz="2400" b="1" dirty="0">
                <a:latin typeface="Comic Sans MS"/>
              </a:rPr>
              <a:t>Dissertation</a:t>
            </a:r>
            <a:r>
              <a:rPr lang="en-GB" sz="2400" dirty="0">
                <a:latin typeface="Comic Sans MS"/>
              </a:rPr>
              <a:t>: Started in September. Final copy submitted by the end of March (see next slide)</a:t>
            </a:r>
          </a:p>
          <a:p>
            <a:endParaRPr lang="en-GB" sz="1900" dirty="0">
              <a:latin typeface="Comic Sans MS" pitchFamily="66" charset="0"/>
            </a:endParaRPr>
          </a:p>
        </p:txBody>
      </p:sp>
      <p:pic>
        <p:nvPicPr>
          <p:cNvPr id="1026" name="Picture 2" descr="Image result for corin and fieh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132856"/>
            <a:ext cx="2758285"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11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solidFill>
              <a:schemeClr val="accent1"/>
            </a:solidFill>
          </a:ln>
        </p:spPr>
        <p:txBody>
          <a:bodyPr>
            <a:normAutofit/>
          </a:bodyPr>
          <a:lstStyle/>
          <a:p>
            <a:r>
              <a:rPr lang="en-GB" dirty="0">
                <a:latin typeface="Comic Sans MS" pitchFamily="66" charset="0"/>
              </a:rPr>
              <a:t>The Dissertation</a:t>
            </a:r>
          </a:p>
        </p:txBody>
      </p:sp>
      <p:sp>
        <p:nvSpPr>
          <p:cNvPr id="3" name="Content Placeholder 2"/>
          <p:cNvSpPr>
            <a:spLocks noGrp="1"/>
          </p:cNvSpPr>
          <p:nvPr>
            <p:ph idx="1"/>
          </p:nvPr>
        </p:nvSpPr>
        <p:spPr>
          <a:xfrm>
            <a:off x="457200" y="1600200"/>
            <a:ext cx="8219256" cy="4853135"/>
          </a:xfrm>
          <a:solidFill>
            <a:schemeClr val="bg2"/>
          </a:solidFill>
          <a:ln>
            <a:solidFill>
              <a:schemeClr val="accent1"/>
            </a:solidFill>
          </a:ln>
        </p:spPr>
        <p:txBody>
          <a:bodyPr>
            <a:normAutofit fontScale="92500" lnSpcReduction="20000"/>
          </a:bodyPr>
          <a:lstStyle/>
          <a:p>
            <a:pPr marL="0" indent="0">
              <a:buNone/>
            </a:pPr>
            <a:r>
              <a:rPr lang="en-GB" sz="2400" dirty="0">
                <a:latin typeface="Comic Sans MS" pitchFamily="66" charset="0"/>
              </a:rPr>
              <a:t>The AH dissertation is a </a:t>
            </a:r>
            <a:r>
              <a:rPr lang="en-GB" sz="2400" dirty="0">
                <a:solidFill>
                  <a:srgbClr val="FF0000"/>
                </a:solidFill>
                <a:latin typeface="Comic Sans MS" pitchFamily="66" charset="0"/>
              </a:rPr>
              <a:t>4000</a:t>
            </a:r>
            <a:r>
              <a:rPr lang="en-GB" sz="2400" dirty="0">
                <a:latin typeface="Comic Sans MS" pitchFamily="66" charset="0"/>
              </a:rPr>
              <a:t> word piece of individual research and writing which we began in September. All pupils have been asked to choose a question and should have written at least an introduction and two main chapters by now. </a:t>
            </a:r>
          </a:p>
          <a:p>
            <a:pPr marL="0" indent="0">
              <a:buNone/>
            </a:pPr>
            <a:endParaRPr lang="en-GB" sz="2400" dirty="0">
              <a:latin typeface="Comic Sans MS" pitchFamily="66" charset="0"/>
            </a:endParaRPr>
          </a:p>
          <a:p>
            <a:pPr marL="0" indent="0">
              <a:buNone/>
            </a:pPr>
            <a:r>
              <a:rPr lang="en-GB" sz="2400" dirty="0">
                <a:latin typeface="Comic Sans MS" pitchFamily="66" charset="0"/>
              </a:rPr>
              <a:t>The dissertation will not be marked in school but students will be provided with feedback throughout the year.</a:t>
            </a:r>
          </a:p>
          <a:p>
            <a:pPr marL="0" indent="0">
              <a:buNone/>
            </a:pPr>
            <a:endParaRPr lang="en-GB" sz="2400" dirty="0">
              <a:latin typeface="Comic Sans MS" pitchFamily="66" charset="0"/>
            </a:endParaRPr>
          </a:p>
          <a:p>
            <a:pPr marL="0" indent="0">
              <a:buNone/>
            </a:pPr>
            <a:r>
              <a:rPr lang="en-GB" sz="2400" dirty="0">
                <a:latin typeface="Comic Sans MS" pitchFamily="66" charset="0"/>
              </a:rPr>
              <a:t>The final piece will be due at the end of </a:t>
            </a:r>
            <a:r>
              <a:rPr lang="en-GB" sz="2400" dirty="0">
                <a:solidFill>
                  <a:srgbClr val="FF0000"/>
                </a:solidFill>
                <a:latin typeface="Comic Sans MS" pitchFamily="66" charset="0"/>
              </a:rPr>
              <a:t>March</a:t>
            </a:r>
            <a:r>
              <a:rPr lang="en-GB" sz="2400" dirty="0">
                <a:latin typeface="Comic Sans MS" pitchFamily="66" charset="0"/>
              </a:rPr>
              <a:t>.</a:t>
            </a:r>
          </a:p>
          <a:p>
            <a:pPr marL="0" indent="0">
              <a:buNone/>
            </a:pPr>
            <a:endParaRPr lang="en-GB" sz="2400" dirty="0">
              <a:latin typeface="Comic Sans MS" pitchFamily="66" charset="0"/>
            </a:endParaRPr>
          </a:p>
          <a:p>
            <a:pPr marL="0" indent="0">
              <a:buNone/>
            </a:pPr>
            <a:r>
              <a:rPr lang="en-GB" sz="2400" dirty="0">
                <a:latin typeface="Comic Sans MS" pitchFamily="66" charset="0"/>
              </a:rPr>
              <a:t>Pupils are encouraged to ask family members/friends to read over their dissertation to check for grammatical errors.</a:t>
            </a:r>
          </a:p>
          <a:p>
            <a:pPr marL="0" indent="0">
              <a:buNone/>
            </a:pPr>
            <a:endParaRPr lang="en-GB" sz="2400" dirty="0">
              <a:latin typeface="Comic Sans MS" pitchFamily="66" charset="0"/>
            </a:endParaRPr>
          </a:p>
          <a:p>
            <a:pPr marL="0" indent="0">
              <a:buNone/>
            </a:pPr>
            <a:r>
              <a:rPr lang="en-GB" sz="2400" dirty="0">
                <a:latin typeface="Comic Sans MS" pitchFamily="66" charset="0"/>
              </a:rPr>
              <a:t>A detailed description of what is entailed can be found on the SQA website and in the students’ Notebooks. </a:t>
            </a:r>
          </a:p>
          <a:p>
            <a:pPr marL="0" indent="0">
              <a:buNone/>
            </a:pPr>
            <a:endParaRPr lang="en-GB" sz="2400" dirty="0">
              <a:latin typeface="Comic Sans MS" pitchFamily="66" charset="0"/>
            </a:endParaRPr>
          </a:p>
        </p:txBody>
      </p:sp>
    </p:spTree>
    <p:extLst>
      <p:ext uri="{BB962C8B-B14F-4D97-AF65-F5344CB8AC3E}">
        <p14:creationId xmlns:p14="http://schemas.microsoft.com/office/powerpoint/2010/main" val="33933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a:latin typeface="Comic Sans MS" pitchFamily="66" charset="0"/>
              </a:rPr>
              <a:t>The Prelim</a:t>
            </a:r>
          </a:p>
        </p:txBody>
      </p:sp>
      <p:sp>
        <p:nvSpPr>
          <p:cNvPr id="3" name="Content Placeholder 2"/>
          <p:cNvSpPr>
            <a:spLocks noGrp="1"/>
          </p:cNvSpPr>
          <p:nvPr>
            <p:ph idx="1"/>
          </p:nvPr>
        </p:nvSpPr>
        <p:spPr>
          <a:xfrm>
            <a:off x="457200" y="1600200"/>
            <a:ext cx="8363272" cy="5141168"/>
          </a:xfrm>
          <a:solidFill>
            <a:schemeClr val="bg1"/>
          </a:solidFill>
        </p:spPr>
        <p:txBody>
          <a:bodyPr>
            <a:noAutofit/>
          </a:bodyPr>
          <a:lstStyle/>
          <a:p>
            <a:r>
              <a:rPr lang="en-GB" sz="2100" dirty="0">
                <a:latin typeface="Comic Sans MS" pitchFamily="66" charset="0"/>
              </a:rPr>
              <a:t>The Prelim will consist of </a:t>
            </a:r>
            <a:r>
              <a:rPr lang="en-GB" sz="2100" b="1" dirty="0">
                <a:latin typeface="Comic Sans MS" pitchFamily="66" charset="0"/>
              </a:rPr>
              <a:t>unseen essay questions </a:t>
            </a:r>
            <a:r>
              <a:rPr lang="en-GB" sz="2100" dirty="0">
                <a:latin typeface="Comic Sans MS" pitchFamily="66" charset="0"/>
              </a:rPr>
              <a:t>and </a:t>
            </a:r>
            <a:r>
              <a:rPr lang="en-GB" sz="2100" b="1" dirty="0">
                <a:latin typeface="Comic Sans MS" pitchFamily="66" charset="0"/>
              </a:rPr>
              <a:t>source questions</a:t>
            </a:r>
            <a:r>
              <a:rPr lang="en-GB" sz="2100" dirty="0">
                <a:latin typeface="Comic Sans MS" pitchFamily="66" charset="0"/>
              </a:rPr>
              <a:t> based on the elements of the course that we have covered so far. </a:t>
            </a:r>
          </a:p>
          <a:p>
            <a:r>
              <a:rPr lang="en-GB" sz="2100" dirty="0">
                <a:latin typeface="Comic Sans MS" pitchFamily="66" charset="0"/>
              </a:rPr>
              <a:t>To prepare for this, students should engage in </a:t>
            </a:r>
            <a:r>
              <a:rPr lang="en-GB" sz="2100" b="1" dirty="0">
                <a:latin typeface="Comic Sans MS" pitchFamily="66" charset="0"/>
              </a:rPr>
              <a:t>regular revision</a:t>
            </a:r>
            <a:r>
              <a:rPr lang="en-GB" sz="2100" dirty="0">
                <a:latin typeface="Comic Sans MS" pitchFamily="66" charset="0"/>
              </a:rPr>
              <a:t>. They should use class notes, the textbook, previous essays + essay plans, previous source questions and SQA past papers and marking instructions. </a:t>
            </a:r>
          </a:p>
          <a:p>
            <a:r>
              <a:rPr lang="en-GB" sz="2100" dirty="0">
                <a:latin typeface="Comic Sans MS" pitchFamily="66" charset="0"/>
              </a:rPr>
              <a:t>They should look carefully at their </a:t>
            </a:r>
            <a:r>
              <a:rPr lang="en-GB" sz="2100" b="1" dirty="0">
                <a:latin typeface="Comic Sans MS" pitchFamily="66" charset="0"/>
              </a:rPr>
              <a:t>feedback record</a:t>
            </a:r>
            <a:r>
              <a:rPr lang="en-GB" sz="2100" dirty="0">
                <a:latin typeface="Comic Sans MS" pitchFamily="66" charset="0"/>
              </a:rPr>
              <a:t> (found in their Notebook) in order to identify what they need to improve on. </a:t>
            </a:r>
          </a:p>
          <a:p>
            <a:r>
              <a:rPr lang="en-GB" sz="2100" dirty="0">
                <a:latin typeface="Comic Sans MS" pitchFamily="66" charset="0"/>
              </a:rPr>
              <a:t>Some students find making </a:t>
            </a:r>
            <a:r>
              <a:rPr lang="en-GB" sz="2100" b="1" dirty="0">
                <a:latin typeface="Comic Sans MS" pitchFamily="66" charset="0"/>
              </a:rPr>
              <a:t>mind maps </a:t>
            </a:r>
            <a:r>
              <a:rPr lang="en-GB" sz="2100" dirty="0">
                <a:latin typeface="Comic Sans MS" pitchFamily="66" charset="0"/>
              </a:rPr>
              <a:t>or </a:t>
            </a:r>
            <a:r>
              <a:rPr lang="en-GB" sz="2100" b="1" dirty="0">
                <a:latin typeface="Comic Sans MS" pitchFamily="66" charset="0"/>
              </a:rPr>
              <a:t>flashcards</a:t>
            </a:r>
            <a:r>
              <a:rPr lang="en-GB" sz="2100" dirty="0">
                <a:latin typeface="Comic Sans MS" pitchFamily="66" charset="0"/>
              </a:rPr>
              <a:t> helpful. Others will benefit from </a:t>
            </a:r>
            <a:r>
              <a:rPr lang="en-GB" sz="2100" b="1" dirty="0">
                <a:latin typeface="Comic Sans MS" pitchFamily="66" charset="0"/>
              </a:rPr>
              <a:t>practising exam style questions</a:t>
            </a:r>
            <a:r>
              <a:rPr lang="en-GB" sz="2100" dirty="0">
                <a:latin typeface="Comic Sans MS" pitchFamily="66" charset="0"/>
              </a:rPr>
              <a:t>. </a:t>
            </a:r>
          </a:p>
          <a:p>
            <a:r>
              <a:rPr lang="en-GB" sz="2100" dirty="0">
                <a:latin typeface="Comic Sans MS" pitchFamily="66" charset="0"/>
              </a:rPr>
              <a:t>They need to pay particular attention to remembering </a:t>
            </a:r>
            <a:r>
              <a:rPr lang="en-GB" sz="2100" b="1" dirty="0">
                <a:latin typeface="Comic Sans MS" pitchFamily="66" charset="0"/>
              </a:rPr>
              <a:t>detailed statistics and examples </a:t>
            </a:r>
            <a:r>
              <a:rPr lang="en-GB" sz="2100" dirty="0">
                <a:latin typeface="Comic Sans MS" pitchFamily="66" charset="0"/>
              </a:rPr>
              <a:t>from the course as well as relevant examples of </a:t>
            </a:r>
            <a:r>
              <a:rPr lang="en-GB" sz="2100" b="1" dirty="0">
                <a:latin typeface="Comic Sans MS" pitchFamily="66" charset="0"/>
              </a:rPr>
              <a:t>historiography</a:t>
            </a:r>
            <a:r>
              <a:rPr lang="en-GB" sz="2100" dirty="0">
                <a:latin typeface="Comic Sans MS" pitchFamily="66" charset="0"/>
              </a:rPr>
              <a:t> for each topic. </a:t>
            </a:r>
          </a:p>
        </p:txBody>
      </p:sp>
    </p:spTree>
    <p:extLst>
      <p:ext uri="{BB962C8B-B14F-4D97-AF65-F5344CB8AC3E}">
        <p14:creationId xmlns:p14="http://schemas.microsoft.com/office/powerpoint/2010/main" val="371903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a:t>What can you do to help?</a:t>
            </a:r>
          </a:p>
        </p:txBody>
      </p:sp>
      <p:sp>
        <p:nvSpPr>
          <p:cNvPr id="3" name="Content Placeholder 2"/>
          <p:cNvSpPr>
            <a:spLocks noGrp="1"/>
          </p:cNvSpPr>
          <p:nvPr>
            <p:ph idx="1"/>
          </p:nvPr>
        </p:nvSpPr>
        <p:spPr>
          <a:xfrm>
            <a:off x="251520" y="1600200"/>
            <a:ext cx="8712968" cy="5069160"/>
          </a:xfrm>
          <a:solidFill>
            <a:schemeClr val="bg1"/>
          </a:solidFill>
        </p:spPr>
        <p:txBody>
          <a:bodyPr>
            <a:noAutofit/>
          </a:bodyPr>
          <a:lstStyle/>
          <a:p>
            <a:r>
              <a:rPr lang="en-GB" sz="2300" dirty="0">
                <a:latin typeface="Comic Sans MS" pitchFamily="66" charset="0"/>
              </a:rPr>
              <a:t>Ask your young person about key topics e.g. February Revolution, October Revolution, Civil War, Stalin</a:t>
            </a:r>
          </a:p>
          <a:p>
            <a:r>
              <a:rPr lang="en-GB" sz="2300" dirty="0">
                <a:latin typeface="Comic Sans MS" pitchFamily="66" charset="0"/>
              </a:rPr>
              <a:t>Look out for documentaries on Russian history (there are quite a few on BBC </a:t>
            </a:r>
            <a:r>
              <a:rPr lang="en-GB" sz="2300" dirty="0" err="1">
                <a:latin typeface="Comic Sans MS" pitchFamily="66" charset="0"/>
              </a:rPr>
              <a:t>iPlayer</a:t>
            </a:r>
            <a:r>
              <a:rPr lang="en-GB" sz="2300" dirty="0">
                <a:latin typeface="Comic Sans MS" pitchFamily="66" charset="0"/>
              </a:rPr>
              <a:t> and Netflix)</a:t>
            </a:r>
          </a:p>
          <a:p>
            <a:r>
              <a:rPr lang="en-GB" sz="2300" dirty="0">
                <a:latin typeface="Comic Sans MS" pitchFamily="66" charset="0"/>
              </a:rPr>
              <a:t>Encourage your young person to stick to the agreed deadlines or ask for an extension if necessary. </a:t>
            </a:r>
          </a:p>
          <a:p>
            <a:r>
              <a:rPr lang="en-GB" sz="2300" dirty="0">
                <a:latin typeface="Comic Sans MS" pitchFamily="66" charset="0"/>
              </a:rPr>
              <a:t>Read over practice essays and dissertation chapters and tell them if anything doesn’t make sense to you as the reader. </a:t>
            </a:r>
          </a:p>
          <a:p>
            <a:r>
              <a:rPr lang="en-GB" sz="2300" dirty="0">
                <a:latin typeface="Comic Sans MS" pitchFamily="66" charset="0"/>
              </a:rPr>
              <a:t>Encourage your young person to create revision materials. </a:t>
            </a:r>
          </a:p>
          <a:p>
            <a:r>
              <a:rPr lang="en-GB" sz="2300" dirty="0">
                <a:latin typeface="Comic Sans MS" pitchFamily="66" charset="0"/>
              </a:rPr>
              <a:t>Quiz students on the thoughts of different historians (they should be able to provide you with key names and ideas for every topic)</a:t>
            </a:r>
          </a:p>
        </p:txBody>
      </p:sp>
    </p:spTree>
    <p:extLst>
      <p:ext uri="{BB962C8B-B14F-4D97-AF65-F5344CB8AC3E}">
        <p14:creationId xmlns:p14="http://schemas.microsoft.com/office/powerpoint/2010/main" val="76148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solidFill>
              <a:schemeClr val="accent1"/>
            </a:solidFill>
          </a:ln>
        </p:spPr>
        <p:txBody>
          <a:bodyPr>
            <a:normAutofit/>
          </a:bodyPr>
          <a:lstStyle/>
          <a:p>
            <a:r>
              <a:rPr lang="en-GB" dirty="0">
                <a:latin typeface="Comic Sans MS" pitchFamily="66" charset="0"/>
              </a:rPr>
              <a:t>Further Support</a:t>
            </a:r>
          </a:p>
        </p:txBody>
      </p:sp>
      <p:sp>
        <p:nvSpPr>
          <p:cNvPr id="3" name="TextBox 2"/>
          <p:cNvSpPr txBox="1"/>
          <p:nvPr/>
        </p:nvSpPr>
        <p:spPr>
          <a:xfrm>
            <a:off x="323528" y="1757775"/>
            <a:ext cx="8496944" cy="4401205"/>
          </a:xfrm>
          <a:prstGeom prst="rect">
            <a:avLst/>
          </a:prstGeom>
          <a:solidFill>
            <a:schemeClr val="bg1"/>
          </a:solidFill>
          <a:ln>
            <a:solidFill>
              <a:schemeClr val="accent1"/>
            </a:solidFill>
          </a:ln>
        </p:spPr>
        <p:txBody>
          <a:bodyPr wrap="square" lIns="91440" tIns="45720" rIns="91440" bIns="45720" rtlCol="0" anchor="t">
            <a:spAutoFit/>
          </a:bodyPr>
          <a:lstStyle/>
          <a:p>
            <a:pPr algn="just">
              <a:defRPr/>
            </a:pPr>
            <a:r>
              <a:rPr lang="en-GB" sz="2800" b="1" dirty="0">
                <a:latin typeface="Comic Sans MS"/>
              </a:rPr>
              <a:t>Staff</a:t>
            </a:r>
            <a:r>
              <a:rPr lang="en-GB" sz="2800" dirty="0">
                <a:latin typeface="Comic Sans MS"/>
              </a:rPr>
              <a:t>: Students can ask Ms Watterson for support either in person or via Teams. They can also post more generic questions to the Teams page for either the teacher or their peers to answer.</a:t>
            </a:r>
          </a:p>
          <a:p>
            <a:pPr algn="just">
              <a:defRPr/>
            </a:pPr>
            <a:endParaRPr lang="en-GB" sz="2800" dirty="0">
              <a:latin typeface="Comic Sans MS" pitchFamily="66" charset="0"/>
            </a:endParaRPr>
          </a:p>
          <a:p>
            <a:pPr algn="just">
              <a:defRPr/>
            </a:pPr>
            <a:r>
              <a:rPr lang="en-GB" sz="2800" b="1" dirty="0">
                <a:latin typeface="Comic Sans MS" pitchFamily="66" charset="0"/>
              </a:rPr>
              <a:t>SQA</a:t>
            </a:r>
            <a:r>
              <a:rPr lang="en-GB" sz="2800" dirty="0">
                <a:latin typeface="Comic Sans MS" pitchFamily="66" charset="0"/>
              </a:rPr>
              <a:t>: SQA past papers + marking instructions are available on the SQA website. The Understanding Standards website also provides good exemplar answers. </a:t>
            </a:r>
          </a:p>
        </p:txBody>
      </p:sp>
    </p:spTree>
    <p:extLst>
      <p:ext uri="{BB962C8B-B14F-4D97-AF65-F5344CB8AC3E}">
        <p14:creationId xmlns:p14="http://schemas.microsoft.com/office/powerpoint/2010/main" val="176951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8FB1814C534C4FB7FAF42E1D7D0002" ma:contentTypeVersion="13" ma:contentTypeDescription="Create a new document." ma:contentTypeScope="" ma:versionID="37ef86eab7aeadb558c58527d26c3b24">
  <xsd:schema xmlns:xsd="http://www.w3.org/2001/XMLSchema" xmlns:xs="http://www.w3.org/2001/XMLSchema" xmlns:p="http://schemas.microsoft.com/office/2006/metadata/properties" xmlns:ns2="41ff5a41-8242-4d90-878e-1381b250cbf3" xmlns:ns3="f401ed1c-79c0-462e-a367-55d9eedeba93" targetNamespace="http://schemas.microsoft.com/office/2006/metadata/properties" ma:root="true" ma:fieldsID="b232c38f9f6384aa6bcee90d74d98676" ns2:_="" ns3:_="">
    <xsd:import namespace="41ff5a41-8242-4d90-878e-1381b250cbf3"/>
    <xsd:import namespace="f401ed1c-79c0-462e-a367-55d9eedeba9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f5a41-8242-4d90-878e-1381b250cbf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01ed1c-79c0-462e-a367-55d9eedeba9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7F13E0-60F1-4C54-8A98-9F8A8EB6C35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837A7E5-B1BC-4799-8F33-CD4FE0A17609}">
  <ds:schemaRefs>
    <ds:schemaRef ds:uri="http://schemas.microsoft.com/sharepoint/v3/contenttype/forms"/>
  </ds:schemaRefs>
</ds:datastoreItem>
</file>

<file path=customXml/itemProps3.xml><?xml version="1.0" encoding="utf-8"?>
<ds:datastoreItem xmlns:ds="http://schemas.openxmlformats.org/officeDocument/2006/customXml" ds:itemID="{036426DD-0B4C-4532-B46D-779783C8CE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f5a41-8242-4d90-878e-1381b250cbf3"/>
    <ds:schemaRef ds:uri="f401ed1c-79c0-462e-a367-55d9eedeb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891</TotalTime>
  <Words>725</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Advanced Higher History</vt:lpstr>
      <vt:lpstr>How is the course assessed?</vt:lpstr>
      <vt:lpstr>Where can course content be found?</vt:lpstr>
      <vt:lpstr>Class Assessments/Homework</vt:lpstr>
      <vt:lpstr>The Dissertation</vt:lpstr>
      <vt:lpstr>The Prelim</vt:lpstr>
      <vt:lpstr>What can you do to help?</vt:lpstr>
      <vt:lpstr>Further Support</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Stalin want to industrialise the USSR so quickly?</dc:title>
  <dc:creator>Miss Gunn</dc:creator>
  <cp:lastModifiedBy>Ferguson</cp:lastModifiedBy>
  <cp:revision>39</cp:revision>
  <dcterms:created xsi:type="dcterms:W3CDTF">2016-11-22T10:58:07Z</dcterms:created>
  <dcterms:modified xsi:type="dcterms:W3CDTF">2021-10-05T14:11:44Z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0x010100A08FB1814C534C4FB7FAF42E1D7D0002</vt:lpwstr>
  </property>
</Properties>
</file>