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sldIdLst>
    <p:sldId id="256" r:id="rId5"/>
    <p:sldId id="257" r:id="rId6"/>
    <p:sldId id="259" r:id="rId7"/>
    <p:sldId id="260" r:id="rId8"/>
    <p:sldId id="258" r:id="rId9"/>
    <p:sldId id="261" r:id="rId10"/>
    <p:sldId id="263" r:id="rId11"/>
    <p:sldId id="272" r:id="rId12"/>
    <p:sldId id="264" r:id="rId13"/>
    <p:sldId id="265" r:id="rId14"/>
    <p:sldId id="266" r:id="rId15"/>
    <p:sldId id="273" r:id="rId16"/>
    <p:sldId id="267" r:id="rId17"/>
    <p:sldId id="268" r:id="rId18"/>
    <p:sldId id="270" r:id="rId19"/>
    <p:sldId id="269" r:id="rId20"/>
    <p:sldId id="274" r:id="rId21"/>
    <p:sldId id="27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1DF505-74E4-1551-EA41-468370B45327}" v="341" dt="2020-12-07T19:15:27.535"/>
    <p1510:client id="{94DE0D31-406F-1E46-678C-4A0A1A929DD8}" v="104" dt="2021-10-05T14:08:51.3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2" d="100"/>
          <a:sy n="102" d="100"/>
        </p:scale>
        <p:origin x="-642"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s Watterson" userId="S::rhona.watterson@glow.sch.uk::b1707060-d73b-4180-ae73-f2c2ee927833" providerId="AD" clId="Web-{741DF505-74E4-1551-EA41-468370B45327}"/>
    <pc:docChg chg="addSld modSld">
      <pc:chgData name="Ms Watterson" userId="S::rhona.watterson@glow.sch.uk::b1707060-d73b-4180-ae73-f2c2ee927833" providerId="AD" clId="Web-{741DF505-74E4-1551-EA41-468370B45327}" dt="2020-12-07T19:15:27.535" v="338" actId="20577"/>
      <pc:docMkLst>
        <pc:docMk/>
      </pc:docMkLst>
      <pc:sldChg chg="modSp">
        <pc:chgData name="Ms Watterson" userId="S::rhona.watterson@glow.sch.uk::b1707060-d73b-4180-ae73-f2c2ee927833" providerId="AD" clId="Web-{741DF505-74E4-1551-EA41-468370B45327}" dt="2020-12-07T19:10:42.782" v="2" actId="20577"/>
        <pc:sldMkLst>
          <pc:docMk/>
          <pc:sldMk cId="2631124082" sldId="263"/>
        </pc:sldMkLst>
        <pc:spChg chg="mod">
          <ac:chgData name="Ms Watterson" userId="S::rhona.watterson@glow.sch.uk::b1707060-d73b-4180-ae73-f2c2ee927833" providerId="AD" clId="Web-{741DF505-74E4-1551-EA41-468370B45327}" dt="2020-12-07T19:10:42.782" v="2" actId="20577"/>
          <ac:spMkLst>
            <pc:docMk/>
            <pc:sldMk cId="2631124082" sldId="263"/>
            <ac:spMk id="3" creationId="{00000000-0000-0000-0000-000000000000}"/>
          </ac:spMkLst>
        </pc:spChg>
      </pc:sldChg>
      <pc:sldChg chg="modSp">
        <pc:chgData name="Ms Watterson" userId="S::rhona.watterson@glow.sch.uk::b1707060-d73b-4180-ae73-f2c2ee927833" providerId="AD" clId="Web-{741DF505-74E4-1551-EA41-468370B45327}" dt="2020-12-07T19:11:05.391" v="8" actId="20577"/>
        <pc:sldMkLst>
          <pc:docMk/>
          <pc:sldMk cId="4000866995" sldId="264"/>
        </pc:sldMkLst>
        <pc:spChg chg="mod">
          <ac:chgData name="Ms Watterson" userId="S::rhona.watterson@glow.sch.uk::b1707060-d73b-4180-ae73-f2c2ee927833" providerId="AD" clId="Web-{741DF505-74E4-1551-EA41-468370B45327}" dt="2020-12-07T19:11:05.391" v="8" actId="20577"/>
          <ac:spMkLst>
            <pc:docMk/>
            <pc:sldMk cId="4000866995" sldId="264"/>
            <ac:spMk id="3" creationId="{00000000-0000-0000-0000-000000000000}"/>
          </ac:spMkLst>
        </pc:spChg>
      </pc:sldChg>
      <pc:sldChg chg="delSp modSp">
        <pc:chgData name="Ms Watterson" userId="S::rhona.watterson@glow.sch.uk::b1707060-d73b-4180-ae73-f2c2ee927833" providerId="AD" clId="Web-{741DF505-74E4-1551-EA41-468370B45327}" dt="2020-12-07T19:11:37.314" v="13" actId="1076"/>
        <pc:sldMkLst>
          <pc:docMk/>
          <pc:sldMk cId="4275518829" sldId="266"/>
        </pc:sldMkLst>
        <pc:spChg chg="del">
          <ac:chgData name="Ms Watterson" userId="S::rhona.watterson@glow.sch.uk::b1707060-d73b-4180-ae73-f2c2ee927833" providerId="AD" clId="Web-{741DF505-74E4-1551-EA41-468370B45327}" dt="2020-12-07T19:11:33.157" v="12"/>
          <ac:spMkLst>
            <pc:docMk/>
            <pc:sldMk cId="4275518829" sldId="266"/>
            <ac:spMk id="4" creationId="{00000000-0000-0000-0000-000000000000}"/>
          </ac:spMkLst>
        </pc:spChg>
        <pc:picChg chg="mod">
          <ac:chgData name="Ms Watterson" userId="S::rhona.watterson@glow.sch.uk::b1707060-d73b-4180-ae73-f2c2ee927833" providerId="AD" clId="Web-{741DF505-74E4-1551-EA41-468370B45327}" dt="2020-12-07T19:11:37.314" v="13" actId="1076"/>
          <ac:picMkLst>
            <pc:docMk/>
            <pc:sldMk cId="4275518829" sldId="266"/>
            <ac:picMk id="2050" creationId="{00000000-0000-0000-0000-000000000000}"/>
          </ac:picMkLst>
        </pc:picChg>
      </pc:sldChg>
      <pc:sldChg chg="delSp">
        <pc:chgData name="Ms Watterson" userId="S::rhona.watterson@glow.sch.uk::b1707060-d73b-4180-ae73-f2c2ee927833" providerId="AD" clId="Web-{741DF505-74E4-1551-EA41-468370B45327}" dt="2020-12-07T19:11:22.063" v="10"/>
        <pc:sldMkLst>
          <pc:docMk/>
          <pc:sldMk cId="955118920" sldId="267"/>
        </pc:sldMkLst>
        <pc:spChg chg="del">
          <ac:chgData name="Ms Watterson" userId="S::rhona.watterson@glow.sch.uk::b1707060-d73b-4180-ae73-f2c2ee927833" providerId="AD" clId="Web-{741DF505-74E4-1551-EA41-468370B45327}" dt="2020-12-07T19:11:22.063" v="10"/>
          <ac:spMkLst>
            <pc:docMk/>
            <pc:sldMk cId="955118920" sldId="267"/>
            <ac:spMk id="3" creationId="{00000000-0000-0000-0000-000000000000}"/>
          </ac:spMkLst>
        </pc:spChg>
      </pc:sldChg>
      <pc:sldChg chg="modSp">
        <pc:chgData name="Ms Watterson" userId="S::rhona.watterson@glow.sch.uk::b1707060-d73b-4180-ae73-f2c2ee927833" providerId="AD" clId="Web-{741DF505-74E4-1551-EA41-468370B45327}" dt="2020-12-07T19:12:12.736" v="16" actId="20577"/>
        <pc:sldMkLst>
          <pc:docMk/>
          <pc:sldMk cId="2273182123" sldId="270"/>
        </pc:sldMkLst>
        <pc:spChg chg="mod">
          <ac:chgData name="Ms Watterson" userId="S::rhona.watterson@glow.sch.uk::b1707060-d73b-4180-ae73-f2c2ee927833" providerId="AD" clId="Web-{741DF505-74E4-1551-EA41-468370B45327}" dt="2020-12-07T19:12:12.736" v="16" actId="20577"/>
          <ac:spMkLst>
            <pc:docMk/>
            <pc:sldMk cId="2273182123" sldId="270"/>
            <ac:spMk id="3" creationId="{00000000-0000-0000-0000-000000000000}"/>
          </ac:spMkLst>
        </pc:spChg>
      </pc:sldChg>
      <pc:sldChg chg="delSp modSp add replId">
        <pc:chgData name="Ms Watterson" userId="S::rhona.watterson@glow.sch.uk::b1707060-d73b-4180-ae73-f2c2ee927833" providerId="AD" clId="Web-{741DF505-74E4-1551-EA41-468370B45327}" dt="2020-12-07T19:15:27.535" v="337" actId="20577"/>
        <pc:sldMkLst>
          <pc:docMk/>
          <pc:sldMk cId="1419894538" sldId="274"/>
        </pc:sldMkLst>
        <pc:spChg chg="mod">
          <ac:chgData name="Ms Watterson" userId="S::rhona.watterson@glow.sch.uk::b1707060-d73b-4180-ae73-f2c2ee927833" providerId="AD" clId="Web-{741DF505-74E4-1551-EA41-468370B45327}" dt="2020-12-07T19:13:06.237" v="27" actId="20577"/>
          <ac:spMkLst>
            <pc:docMk/>
            <pc:sldMk cId="1419894538" sldId="274"/>
            <ac:spMk id="2" creationId="{00000000-0000-0000-0000-000000000000}"/>
          </ac:spMkLst>
        </pc:spChg>
        <pc:spChg chg="mod">
          <ac:chgData name="Ms Watterson" userId="S::rhona.watterson@glow.sch.uk::b1707060-d73b-4180-ae73-f2c2ee927833" providerId="AD" clId="Web-{741DF505-74E4-1551-EA41-468370B45327}" dt="2020-12-07T19:15:27.535" v="337" actId="20577"/>
          <ac:spMkLst>
            <pc:docMk/>
            <pc:sldMk cId="1419894538" sldId="274"/>
            <ac:spMk id="3" creationId="{00000000-0000-0000-0000-000000000000}"/>
          </ac:spMkLst>
        </pc:spChg>
        <pc:picChg chg="del">
          <ac:chgData name="Ms Watterson" userId="S::rhona.watterson@glow.sch.uk::b1707060-d73b-4180-ae73-f2c2ee927833" providerId="AD" clId="Web-{741DF505-74E4-1551-EA41-468370B45327}" dt="2020-12-07T19:13:09.252" v="30"/>
          <ac:picMkLst>
            <pc:docMk/>
            <pc:sldMk cId="1419894538" sldId="274"/>
            <ac:picMk id="10242" creationId="{00000000-0000-0000-0000-000000000000}"/>
          </ac:picMkLst>
        </pc:picChg>
        <pc:inkChg chg="del">
          <ac:chgData name="Ms Watterson" userId="S::rhona.watterson@glow.sch.uk::b1707060-d73b-4180-ae73-f2c2ee927833" providerId="AD" clId="Web-{741DF505-74E4-1551-EA41-468370B45327}" dt="2020-12-07T19:13:13.690" v="32"/>
          <ac:inkMkLst>
            <pc:docMk/>
            <pc:sldMk cId="1419894538" sldId="274"/>
            <ac:inkMk id="14" creationId="{00000000-0000-0000-0000-000000000000}"/>
          </ac:inkMkLst>
        </pc:inkChg>
        <pc:inkChg chg="del">
          <ac:chgData name="Ms Watterson" userId="S::rhona.watterson@glow.sch.uk::b1707060-d73b-4180-ae73-f2c2ee927833" providerId="AD" clId="Web-{741DF505-74E4-1551-EA41-468370B45327}" dt="2020-12-07T19:13:11.955" v="31"/>
          <ac:inkMkLst>
            <pc:docMk/>
            <pc:sldMk cId="1419894538" sldId="274"/>
            <ac:inkMk id="15" creationId="{00000000-0000-0000-0000-000000000000}"/>
          </ac:inkMkLst>
        </pc:inkChg>
      </pc:sldChg>
    </pc:docChg>
  </pc:docChgLst>
  <pc:docChgLst>
    <pc:chgData name="Ms Watterson" userId="S::rhona.watterson@glow.sch.uk::b1707060-d73b-4180-ae73-f2c2ee927833" providerId="AD" clId="Web-{94DE0D31-406F-1E46-678C-4A0A1A929DD8}"/>
    <pc:docChg chg="modSld sldOrd">
      <pc:chgData name="Ms Watterson" userId="S::rhona.watterson@glow.sch.uk::b1707060-d73b-4180-ae73-f2c2ee927833" providerId="AD" clId="Web-{94DE0D31-406F-1E46-678C-4A0A1A929DD8}" dt="2021-10-05T14:08:51.057" v="100" actId="20577"/>
      <pc:docMkLst>
        <pc:docMk/>
      </pc:docMkLst>
      <pc:sldChg chg="modSp">
        <pc:chgData name="Ms Watterson" userId="S::rhona.watterson@glow.sch.uk::b1707060-d73b-4180-ae73-f2c2ee927833" providerId="AD" clId="Web-{94DE0D31-406F-1E46-678C-4A0A1A929DD8}" dt="2021-10-05T14:06:08.413" v="32" actId="20577"/>
        <pc:sldMkLst>
          <pc:docMk/>
          <pc:sldMk cId="524575883" sldId="258"/>
        </pc:sldMkLst>
        <pc:spChg chg="mod">
          <ac:chgData name="Ms Watterson" userId="S::rhona.watterson@glow.sch.uk::b1707060-d73b-4180-ae73-f2c2ee927833" providerId="AD" clId="Web-{94DE0D31-406F-1E46-678C-4A0A1A929DD8}" dt="2021-10-05T14:06:08.413" v="32" actId="20577"/>
          <ac:spMkLst>
            <pc:docMk/>
            <pc:sldMk cId="524575883" sldId="258"/>
            <ac:spMk id="3" creationId="{00000000-0000-0000-0000-000000000000}"/>
          </ac:spMkLst>
        </pc:spChg>
      </pc:sldChg>
      <pc:sldChg chg="ord">
        <pc:chgData name="Ms Watterson" userId="S::rhona.watterson@glow.sch.uk::b1707060-d73b-4180-ae73-f2c2ee927833" providerId="AD" clId="Web-{94DE0D31-406F-1E46-678C-4A0A1A929DD8}" dt="2021-10-05T14:05:31.038" v="1"/>
        <pc:sldMkLst>
          <pc:docMk/>
          <pc:sldMk cId="2967141243" sldId="260"/>
        </pc:sldMkLst>
      </pc:sldChg>
      <pc:sldChg chg="modSp">
        <pc:chgData name="Ms Watterson" userId="S::rhona.watterson@glow.sch.uk::b1707060-d73b-4180-ae73-f2c2ee927833" providerId="AD" clId="Web-{94DE0D31-406F-1E46-678C-4A0A1A929DD8}" dt="2021-10-05T14:06:50.227" v="40" actId="20577"/>
        <pc:sldMkLst>
          <pc:docMk/>
          <pc:sldMk cId="4000866995" sldId="264"/>
        </pc:sldMkLst>
        <pc:spChg chg="mod">
          <ac:chgData name="Ms Watterson" userId="S::rhona.watterson@glow.sch.uk::b1707060-d73b-4180-ae73-f2c2ee927833" providerId="AD" clId="Web-{94DE0D31-406F-1E46-678C-4A0A1A929DD8}" dt="2021-10-05T14:06:50.227" v="40" actId="20577"/>
          <ac:spMkLst>
            <pc:docMk/>
            <pc:sldMk cId="4000866995" sldId="264"/>
            <ac:spMk id="3" creationId="{00000000-0000-0000-0000-000000000000}"/>
          </ac:spMkLst>
        </pc:spChg>
      </pc:sldChg>
      <pc:sldChg chg="modSp">
        <pc:chgData name="Ms Watterson" userId="S::rhona.watterson@glow.sch.uk::b1707060-d73b-4180-ae73-f2c2ee927833" providerId="AD" clId="Web-{94DE0D31-406F-1E46-678C-4A0A1A929DD8}" dt="2021-10-05T14:07:05.774" v="49" actId="20577"/>
        <pc:sldMkLst>
          <pc:docMk/>
          <pc:sldMk cId="2368106375" sldId="265"/>
        </pc:sldMkLst>
        <pc:spChg chg="mod">
          <ac:chgData name="Ms Watterson" userId="S::rhona.watterson@glow.sch.uk::b1707060-d73b-4180-ae73-f2c2ee927833" providerId="AD" clId="Web-{94DE0D31-406F-1E46-678C-4A0A1A929DD8}" dt="2021-10-05T14:07:05.774" v="49" actId="20577"/>
          <ac:spMkLst>
            <pc:docMk/>
            <pc:sldMk cId="2368106375" sldId="265"/>
            <ac:spMk id="3" creationId="{00000000-0000-0000-0000-000000000000}"/>
          </ac:spMkLst>
        </pc:spChg>
      </pc:sldChg>
      <pc:sldChg chg="modSp">
        <pc:chgData name="Ms Watterson" userId="S::rhona.watterson@glow.sch.uk::b1707060-d73b-4180-ae73-f2c2ee927833" providerId="AD" clId="Web-{94DE0D31-406F-1E46-678C-4A0A1A929DD8}" dt="2021-10-05T14:08:51.057" v="100" actId="20577"/>
        <pc:sldMkLst>
          <pc:docMk/>
          <pc:sldMk cId="1419894538" sldId="274"/>
        </pc:sldMkLst>
        <pc:spChg chg="mod">
          <ac:chgData name="Ms Watterson" userId="S::rhona.watterson@glow.sch.uk::b1707060-d73b-4180-ae73-f2c2ee927833" providerId="AD" clId="Web-{94DE0D31-406F-1E46-678C-4A0A1A929DD8}" dt="2021-10-05T14:08:51.057" v="100" actId="20577"/>
          <ac:spMkLst>
            <pc:docMk/>
            <pc:sldMk cId="1419894538" sldId="274"/>
            <ac:spMk id="3" creationId="{00000000-0000-0000-0000-000000000000}"/>
          </ac:spMkLst>
        </pc:spChg>
      </pc:sldChg>
    </pc:docChg>
  </pc:docChgLst>
</pc:chgInfo>
</file>

<file path=ppt/ink/ink1.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7-08-28T16:14:29.697"/>
    </inkml:context>
    <inkml:brush xml:id="br0">
      <inkml:brushProperty name="width" value="0.21167" units="cm"/>
      <inkml:brushProperty name="height" value="0.21167" units="cm"/>
      <inkml:brushProperty name="color" value="#FF0000"/>
      <inkml:brushProperty name="fitToCurve" value="1"/>
    </inkml:brush>
  </inkml:definitions>
  <inkml:traceGroup>
    <inkml:annotationXML>
      <emma:emma xmlns:emma="http://www.w3.org/2003/04/emma" version="1.0">
        <emma:interpretation id="{CCE61DC8-741F-4B89-8329-6DBE84B09367}" emma:medium="tactile" emma:mode="ink">
          <msink:context xmlns:msink="http://schemas.microsoft.com/ink/2010/main" type="inkDrawing" rotatedBoundingBox="13296,803 21921,4462 21622,5166 12997,1507" semanticType="callout" shapeName="Other"/>
        </emma:interpretation>
      </emma:emma>
    </inkml:annotationXML>
    <inkml:trace contextRef="#ctx0" brushRef="#br0">0 0,'52'52,"-26"0,103 52,27 25,-78-51,129 52,-78-53,27 53,77 0,-77-27,25 1,27 51,-53-103,1 52,-27-52,27 52,-53-27,27 1,0-26,-1 0,53 77,25-25,-26 26,53-27,-53 27,-129-130,129 78,53 51,-27-25,104 25,-26-51,-26 0,26 26,78-27,-78 1,-233-78,155 26,79 104,76-79,-128-25,51 26,-52-26,0 0,-25 0,-105 0,-25 26,-26-52,-26 0</inkml:trace>
  </inkml:traceGroup>
</inkml:ink>
</file>

<file path=ppt/ink/ink2.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7-08-28T16:14:31.179"/>
    </inkml:context>
    <inkml:brush xml:id="br0">
      <inkml:brushProperty name="width" value="0.21167" units="cm"/>
      <inkml:brushProperty name="height" value="0.21167" units="cm"/>
      <inkml:brushProperty name="color" value="#FF0000"/>
      <inkml:brushProperty name="fitToCurve" value="1"/>
    </inkml:brush>
  </inkml:definitions>
  <inkml:traceGroup>
    <inkml:annotationXML>
      <emma:emma xmlns:emma="http://www.w3.org/2003/04/emma" version="1.0">
        <emma:interpretation id="{7C5B404E-77A3-48B9-8179-F37AEB9E3C65}" emma:medium="tactile" emma:mode="ink">
          <msink:context xmlns:msink="http://schemas.microsoft.com/ink/2010/main" type="inkDrawing" rotatedBoundingBox="11604,4779 22147,264 22325,679 11782,5194" semanticType="callout" shapeName="Other"/>
        </emma:interpretation>
      </emma:emma>
    </inkml:annotationXML>
    <inkml:trace contextRef="#ctx0" brushRef="#br0">10601 0,'0'0,"-26"0,-26 0,-26 0,27 0,-27 0,0 0,-26 26,27 25,-53 27,0-26,-25 26,77-52,-77 103,-79-25,79-26,-53 51,1 1,-26-1,207-129,-207 104,-1 52,-103-27,52 27,0-1,-26 27,26-79,-52 27,130-52,-52 25,25 53,53-52,-52 51,25-77,27 25,-52 1,25-26,1 26,0-27,-53-25,27 52,0-78,0 77,-27-25,1-26,-26 0,78 52,-52-79,77 53,-51-26,52 26,51-52,26 0,1 0,-1 25,26-25,26 0,-51 26,-1-26,78 0,0-26,0 26</inkml:trace>
  </inkml:traceGroup>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D8B89AFA-68DF-416B-A196-0644BCF7317F}" type="datetimeFigureOut">
              <a:rPr lang="en-GB" smtClean="0"/>
              <a:t>05/10/2021</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4AD95983-905F-458B-B164-6739A9EE7C17}"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8B89AFA-68DF-416B-A196-0644BCF7317F}" type="datetimeFigureOut">
              <a:rPr lang="en-GB" smtClean="0"/>
              <a:t>05/10/2021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D95983-905F-458B-B164-6739A9EE7C17}"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8B89AFA-68DF-416B-A196-0644BCF7317F}" type="datetimeFigureOut">
              <a:rPr lang="en-GB" smtClean="0"/>
              <a:t>05/10/2021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D95983-905F-458B-B164-6739A9EE7C17}"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8B89AFA-68DF-416B-A196-0644BCF7317F}" type="datetimeFigureOut">
              <a:rPr lang="en-GB" smtClean="0"/>
              <a:t>05/10/2021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D95983-905F-458B-B164-6739A9EE7C17}"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8B89AFA-68DF-416B-A196-0644BCF7317F}" type="datetimeFigureOut">
              <a:rPr lang="en-GB" smtClean="0"/>
              <a:t>05/10/2021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D95983-905F-458B-B164-6739A9EE7C17}"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8B89AFA-68DF-416B-A196-0644BCF7317F}" type="datetimeFigureOut">
              <a:rPr lang="en-GB" smtClean="0"/>
              <a:t>05/10/2021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D95983-905F-458B-B164-6739A9EE7C17}"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8B89AFA-68DF-416B-A196-0644BCF7317F}" type="datetimeFigureOut">
              <a:rPr lang="en-GB" smtClean="0"/>
              <a:t>05/10/2021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AD95983-905F-458B-B164-6739A9EE7C17}"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D8B89AFA-68DF-416B-A196-0644BCF7317F}" type="datetimeFigureOut">
              <a:rPr lang="en-GB" smtClean="0"/>
              <a:t>05/10/2021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AD95983-905F-458B-B164-6739A9EE7C17}"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B89AFA-68DF-416B-A196-0644BCF7317F}" type="datetimeFigureOut">
              <a:rPr lang="en-GB" smtClean="0"/>
              <a:t>05/10/2021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AD95983-905F-458B-B164-6739A9EE7C17}"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8B89AFA-68DF-416B-A196-0644BCF7317F}" type="datetimeFigureOut">
              <a:rPr lang="en-GB" smtClean="0"/>
              <a:t>05/10/2021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D95983-905F-458B-B164-6739A9EE7C17}"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8B89AFA-68DF-416B-A196-0644BCF7317F}" type="datetimeFigureOut">
              <a:rPr lang="en-GB" smtClean="0"/>
              <a:t>05/10/2021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4AD95983-905F-458B-B164-6739A9EE7C17}" type="slidenum">
              <a:rPr lang="en-GB" smtClean="0"/>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8B89AFA-68DF-416B-A196-0644BCF7317F}" type="datetimeFigureOut">
              <a:rPr lang="en-GB" smtClean="0"/>
              <a:t>05/10/2021</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AD95983-905F-458B-B164-6739A9EE7C17}" type="slidenum">
              <a:rPr lang="en-GB" smtClean="0"/>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customXml" Target="../ink/ink2.xml"/><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15816" y="692696"/>
            <a:ext cx="6048672" cy="1440160"/>
          </a:xfrm>
        </p:spPr>
        <p:txBody>
          <a:bodyPr/>
          <a:lstStyle/>
          <a:p>
            <a:r>
              <a:rPr lang="en-GB" sz="7200" dirty="0"/>
              <a:t>Higher</a:t>
            </a:r>
            <a:r>
              <a:rPr lang="en-GB" dirty="0"/>
              <a:t> </a:t>
            </a:r>
            <a:r>
              <a:rPr lang="en-GB" sz="7200" dirty="0"/>
              <a:t>History</a:t>
            </a:r>
          </a:p>
        </p:txBody>
      </p:sp>
      <p:sp>
        <p:nvSpPr>
          <p:cNvPr id="3" name="Subtitle 2"/>
          <p:cNvSpPr>
            <a:spLocks noGrp="1"/>
          </p:cNvSpPr>
          <p:nvPr>
            <p:ph type="subTitle" idx="1"/>
          </p:nvPr>
        </p:nvSpPr>
        <p:spPr>
          <a:xfrm>
            <a:off x="3923928" y="2636912"/>
            <a:ext cx="4896544" cy="1872208"/>
          </a:xfrm>
        </p:spPr>
        <p:txBody>
          <a:bodyPr>
            <a:normAutofit/>
          </a:bodyPr>
          <a:lstStyle/>
          <a:p>
            <a:r>
              <a:rPr lang="en-GB" sz="4800" dirty="0"/>
              <a:t>   A guide for parents and carers</a:t>
            </a:r>
          </a:p>
          <a:p>
            <a:endParaRPr lang="en-GB" sz="4800" dirty="0"/>
          </a:p>
        </p:txBody>
      </p:sp>
      <p:pic>
        <p:nvPicPr>
          <p:cNvPr id="11266" name="Picture 2" descr="C:\Users\fdunlop6\AppData\Local\Microsoft\Windows\Temporary Internet Files\Content.IE5\4ELOQ6ZN\Keep_Calm_and_Do_Histor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660" y="1484784"/>
            <a:ext cx="3275856"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106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52128"/>
          </a:xfrm>
        </p:spPr>
        <p:txBody>
          <a:bodyPr>
            <a:normAutofit fontScale="90000"/>
          </a:bodyPr>
          <a:lstStyle/>
          <a:p>
            <a:r>
              <a:rPr lang="en-GB" dirty="0"/>
              <a:t>What you could do to support your child…..</a:t>
            </a:r>
          </a:p>
        </p:txBody>
      </p:sp>
      <p:sp>
        <p:nvSpPr>
          <p:cNvPr id="3" name="Content Placeholder 2"/>
          <p:cNvSpPr>
            <a:spLocks noGrp="1"/>
          </p:cNvSpPr>
          <p:nvPr>
            <p:ph idx="1"/>
          </p:nvPr>
        </p:nvSpPr>
        <p:spPr>
          <a:xfrm>
            <a:off x="457200" y="1412776"/>
            <a:ext cx="8229600" cy="4911824"/>
          </a:xfrm>
        </p:spPr>
        <p:txBody>
          <a:bodyPr vert="horz" lIns="91440" tIns="45720" rIns="91440" bIns="45720" anchor="t">
            <a:normAutofit fontScale="92500" lnSpcReduction="20000"/>
          </a:bodyPr>
          <a:lstStyle/>
          <a:p>
            <a:pPr marL="0" indent="0">
              <a:buNone/>
            </a:pPr>
            <a:r>
              <a:rPr lang="en-GB" u="sng" dirty="0"/>
              <a:t>Textbooks</a:t>
            </a:r>
            <a:r>
              <a:rPr lang="en-GB" dirty="0"/>
              <a:t> – pupils are provided with hard copy and electronic versions of the 2 main textbooks we use. These can be located in the relevant Team files folders.</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It’s very important for your child to flesh out notes taken in class with extra detail/analysis.  </a:t>
            </a:r>
          </a:p>
          <a:p>
            <a:pPr marL="0" indent="0">
              <a:buNone/>
            </a:pPr>
            <a:r>
              <a:rPr lang="en-GB" dirty="0"/>
              <a:t>If you think your child would benefit from a paper copy of these then relevant information is on the following slide. </a:t>
            </a:r>
          </a:p>
        </p:txBody>
      </p:sp>
      <p:pic>
        <p:nvPicPr>
          <p:cNvPr id="1026" name="Picture 2" descr="C:\Users\fdunlop6\AppData\Local\Microsoft\Windows\Temporary Internet Files\Content.IE5\4ELOQ6ZN\UK-union-fla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5722" y="2564903"/>
            <a:ext cx="2840933" cy="18643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fdunlop6\AppData\Local\Microsoft\Windows\Temporary Internet Files\Content.IE5\20KZNXEY\Reichsadler_der_Deutsches_Reich_%281933%E2%80%931945%2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708920"/>
            <a:ext cx="2772097" cy="1779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106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9512"/>
            <a:ext cx="2743200" cy="2160240"/>
          </a:xfrm>
        </p:spPr>
        <p:txBody>
          <a:bodyPr/>
          <a:lstStyle/>
          <a:p>
            <a:r>
              <a:rPr lang="en-GB" sz="3600" dirty="0"/>
              <a:t>John A. Kerr and James </a:t>
            </a:r>
            <a:r>
              <a:rPr lang="en-GB" sz="3600" dirty="0" err="1"/>
              <a:t>McGonigle</a:t>
            </a:r>
            <a:endParaRPr lang="en-GB" sz="3600" dirty="0"/>
          </a:p>
        </p:txBody>
      </p:sp>
      <p:sp>
        <p:nvSpPr>
          <p:cNvPr id="3" name="Text Placeholder 2"/>
          <p:cNvSpPr>
            <a:spLocks noGrp="1"/>
          </p:cNvSpPr>
          <p:nvPr>
            <p:ph type="body" idx="2"/>
          </p:nvPr>
        </p:nvSpPr>
        <p:spPr>
          <a:xfrm>
            <a:off x="685800" y="2636912"/>
            <a:ext cx="2743200" cy="3611488"/>
          </a:xfrm>
        </p:spPr>
        <p:txBody>
          <a:bodyPr>
            <a:normAutofit lnSpcReduction="10000"/>
          </a:bodyPr>
          <a:lstStyle/>
          <a:p>
            <a:r>
              <a:rPr lang="en-GB" sz="4000" dirty="0"/>
              <a:t>New Higher History- Britain &amp; Scotland and Germany</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1060" y="330757"/>
            <a:ext cx="5132065" cy="619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5518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377EA-88B0-AF43-B4A1-2BABC4EA9A33}"/>
              </a:ext>
            </a:extLst>
          </p:cNvPr>
          <p:cNvSpPr>
            <a:spLocks noGrp="1"/>
          </p:cNvSpPr>
          <p:nvPr>
            <p:ph type="title"/>
          </p:nvPr>
        </p:nvSpPr>
        <p:spPr/>
        <p:txBody>
          <a:bodyPr/>
          <a:lstStyle/>
          <a:p>
            <a:r>
              <a:rPr lang="en-GB" sz="2800" dirty="0"/>
              <a:t>John A. Kerr</a:t>
            </a:r>
            <a:endParaRPr lang="en-US" sz="2800" dirty="0"/>
          </a:p>
        </p:txBody>
      </p:sp>
      <p:sp>
        <p:nvSpPr>
          <p:cNvPr id="3" name="Text Placeholder 2">
            <a:extLst>
              <a:ext uri="{FF2B5EF4-FFF2-40B4-BE49-F238E27FC236}">
                <a16:creationId xmlns:a16="http://schemas.microsoft.com/office/drawing/2014/main" id="{05470AB0-22BA-A649-A502-B3753ADFD2FB}"/>
              </a:ext>
            </a:extLst>
          </p:cNvPr>
          <p:cNvSpPr>
            <a:spLocks noGrp="1"/>
          </p:cNvSpPr>
          <p:nvPr>
            <p:ph type="body" idx="2"/>
          </p:nvPr>
        </p:nvSpPr>
        <p:spPr/>
        <p:txBody>
          <a:bodyPr>
            <a:normAutofit/>
          </a:bodyPr>
          <a:lstStyle/>
          <a:p>
            <a:r>
              <a:rPr lang="en-GB" sz="4000" dirty="0"/>
              <a:t>Scotland and the Impact of the Great War 1914-1928</a:t>
            </a:r>
            <a:endParaRPr lang="en-US" sz="4000" dirty="0"/>
          </a:p>
        </p:txBody>
      </p:sp>
      <p:pic>
        <p:nvPicPr>
          <p:cNvPr id="7" name="Content Placeholder 6">
            <a:extLst>
              <a:ext uri="{FF2B5EF4-FFF2-40B4-BE49-F238E27FC236}">
                <a16:creationId xmlns:a16="http://schemas.microsoft.com/office/drawing/2014/main" id="{5AD5A057-3D65-4147-987B-0668606F3517}"/>
              </a:ext>
            </a:extLst>
          </p:cNvPr>
          <p:cNvPicPr>
            <a:picLocks noGrp="1" noChangeAspect="1"/>
          </p:cNvPicPr>
          <p:nvPr>
            <p:ph sz="half" idx="1"/>
          </p:nvPr>
        </p:nvPicPr>
        <p:blipFill>
          <a:blip r:embed="rId2"/>
          <a:stretch>
            <a:fillRect/>
          </a:stretch>
        </p:blipFill>
        <p:spPr>
          <a:xfrm>
            <a:off x="4349626" y="704104"/>
            <a:ext cx="4217100" cy="5449791"/>
          </a:xfrm>
          <a:prstGeom prst="rect">
            <a:avLst/>
          </a:prstGeom>
        </p:spPr>
      </p:pic>
    </p:spTree>
    <p:extLst>
      <p:ext uri="{BB962C8B-B14F-4D97-AF65-F5344CB8AC3E}">
        <p14:creationId xmlns:p14="http://schemas.microsoft.com/office/powerpoint/2010/main" val="1660795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These are also available separately</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449244"/>
            <a:ext cx="2025073" cy="261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4456" y="2418211"/>
            <a:ext cx="2240454" cy="2741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5">
            <a:extLst>
              <a:ext uri="{FF2B5EF4-FFF2-40B4-BE49-F238E27FC236}">
                <a16:creationId xmlns:a16="http://schemas.microsoft.com/office/drawing/2014/main" id="{A333E860-74C7-1E4F-9199-1BC20ED03ED7}"/>
              </a:ext>
            </a:extLst>
          </p:cNvPr>
          <p:cNvPicPr>
            <a:picLocks noGrp="1" noChangeAspect="1"/>
          </p:cNvPicPr>
          <p:nvPr>
            <p:ph sz="half" idx="2"/>
          </p:nvPr>
        </p:nvPicPr>
        <p:blipFill>
          <a:blip r:embed="rId4"/>
          <a:stretch>
            <a:fillRect/>
          </a:stretch>
        </p:blipFill>
        <p:spPr>
          <a:xfrm>
            <a:off x="6611456" y="2285253"/>
            <a:ext cx="1820710" cy="2779710"/>
          </a:xfrm>
          <a:prstGeom prst="rect">
            <a:avLst/>
          </a:prstGeom>
        </p:spPr>
      </p:pic>
    </p:spTree>
    <p:extLst>
      <p:ext uri="{BB962C8B-B14F-4D97-AF65-F5344CB8AC3E}">
        <p14:creationId xmlns:p14="http://schemas.microsoft.com/office/powerpoint/2010/main" val="955118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512168"/>
          </a:xfrm>
        </p:spPr>
        <p:txBody>
          <a:bodyPr>
            <a:normAutofit/>
          </a:bodyPr>
          <a:lstStyle/>
          <a:p>
            <a:r>
              <a:rPr lang="en-GB" sz="4400" dirty="0"/>
              <a:t>Support students in taking responsibility for their own learning</a:t>
            </a:r>
          </a:p>
        </p:txBody>
      </p:sp>
      <p:sp>
        <p:nvSpPr>
          <p:cNvPr id="3" name="Content Placeholder 2"/>
          <p:cNvSpPr>
            <a:spLocks noGrp="1"/>
          </p:cNvSpPr>
          <p:nvPr>
            <p:ph idx="1"/>
          </p:nvPr>
        </p:nvSpPr>
        <p:spPr>
          <a:xfrm>
            <a:off x="457200" y="1772816"/>
            <a:ext cx="8229600" cy="4551784"/>
          </a:xfrm>
        </p:spPr>
        <p:txBody>
          <a:bodyPr>
            <a:noAutofit/>
          </a:bodyPr>
          <a:lstStyle/>
          <a:p>
            <a:r>
              <a:rPr lang="en-GB" sz="2800" dirty="0"/>
              <a:t>Students will be given homework regularly – this may involve essay preparation, fleshing out of notes, reading around a topic, watching a documentary or other tasks. We really appreciate your support in encouraging your child to DO  the tasks we set them. </a:t>
            </a:r>
          </a:p>
          <a:p>
            <a:r>
              <a:rPr lang="en-GB" sz="2800" dirty="0"/>
              <a:t>Notice WILL be given for major assessments and students will rarely be given homework for the next day.</a:t>
            </a:r>
          </a:p>
          <a:p>
            <a:r>
              <a:rPr lang="en-GB" sz="2800" dirty="0"/>
              <a:t>Senior students are expected to organise their homework accordingly.</a:t>
            </a:r>
          </a:p>
        </p:txBody>
      </p:sp>
    </p:spTree>
    <p:extLst>
      <p:ext uri="{BB962C8B-B14F-4D97-AF65-F5344CB8AC3E}">
        <p14:creationId xmlns:p14="http://schemas.microsoft.com/office/powerpoint/2010/main" val="2394824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8697144" cy="1584176"/>
          </a:xfrm>
        </p:spPr>
        <p:txBody>
          <a:bodyPr>
            <a:normAutofit/>
          </a:bodyPr>
          <a:lstStyle/>
          <a:p>
            <a:r>
              <a:rPr lang="en-GB" sz="4400" dirty="0"/>
              <a:t>What if my child is absent?</a:t>
            </a:r>
          </a:p>
        </p:txBody>
      </p:sp>
      <p:sp>
        <p:nvSpPr>
          <p:cNvPr id="3" name="Content Placeholder 2"/>
          <p:cNvSpPr>
            <a:spLocks noGrp="1"/>
          </p:cNvSpPr>
          <p:nvPr>
            <p:ph idx="1"/>
          </p:nvPr>
        </p:nvSpPr>
        <p:spPr>
          <a:xfrm>
            <a:off x="467544" y="2474437"/>
            <a:ext cx="8229600" cy="4392488"/>
          </a:xfrm>
        </p:spPr>
        <p:txBody>
          <a:bodyPr vert="horz" lIns="91440" tIns="45720" rIns="91440" bIns="45720" anchor="t">
            <a:normAutofit fontScale="77500" lnSpcReduction="20000"/>
          </a:bodyPr>
          <a:lstStyle/>
          <a:p>
            <a:r>
              <a:rPr lang="en-GB" dirty="0"/>
              <a:t>Good attendance is VITAL to the success of every Higher candidate, regardless of ability.  </a:t>
            </a:r>
          </a:p>
          <a:p>
            <a:r>
              <a:rPr lang="en-GB" dirty="0"/>
              <a:t>Missed lessons mean missed content but also, more importantly, missed teacher input and class discussion, both of which are critical to achieving success. </a:t>
            </a:r>
          </a:p>
          <a:p>
            <a:r>
              <a:rPr lang="en-GB" dirty="0"/>
              <a:t>We will be pro-active in encouraging full attendance, as well as in supporting students who do have unavoidable absences to catch up.</a:t>
            </a:r>
          </a:p>
          <a:p>
            <a:r>
              <a:rPr lang="en-GB" dirty="0"/>
              <a:t>Pupils that have been asked to isolate will receive all lesson content as normal and will be invited to attend a live Teams call through the ‘Isolation’ channel for every lesson to participate live will their teacher and classmates.  If they require further support try should be proactive in contacting their teacher either via email or through Teams.</a:t>
            </a:r>
          </a:p>
          <a:p>
            <a:r>
              <a:rPr lang="en-GB" dirty="0"/>
              <a:t> We would appreciate your support in encouraging students to attend every lesson as far as possible, on time and with the necessary materials.</a:t>
            </a:r>
          </a:p>
        </p:txBody>
      </p:sp>
      <p:pic>
        <p:nvPicPr>
          <p:cNvPr id="9218" name="Picture 2" descr="C:\Users\fdunlop6\AppData\Local\Microsoft\Windows\Temporary Internet Files\Content.IE5\GYASUJ40\814633njp5e1udzf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16632"/>
            <a:ext cx="2911760"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182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1695775"/>
          </a:xfrm>
        </p:spPr>
        <p:txBody>
          <a:bodyPr>
            <a:normAutofit/>
          </a:bodyPr>
          <a:lstStyle/>
          <a:p>
            <a:r>
              <a:rPr lang="en-GB" dirty="0"/>
              <a:t>Assessments</a:t>
            </a:r>
          </a:p>
        </p:txBody>
      </p:sp>
      <p:sp>
        <p:nvSpPr>
          <p:cNvPr id="3" name="Content Placeholder 2"/>
          <p:cNvSpPr>
            <a:spLocks noGrp="1"/>
          </p:cNvSpPr>
          <p:nvPr>
            <p:ph idx="1"/>
          </p:nvPr>
        </p:nvSpPr>
        <p:spPr>
          <a:xfrm>
            <a:off x="467544" y="1772816"/>
            <a:ext cx="8229600" cy="4968552"/>
          </a:xfrm>
        </p:spPr>
        <p:txBody>
          <a:bodyPr>
            <a:normAutofit fontScale="92500" lnSpcReduction="10000"/>
          </a:bodyPr>
          <a:lstStyle/>
          <a:p>
            <a:r>
              <a:rPr lang="en-GB" dirty="0"/>
              <a:t>We </a:t>
            </a:r>
            <a:r>
              <a:rPr lang="en-GB" b="1" dirty="0"/>
              <a:t>WILL </a:t>
            </a:r>
            <a:r>
              <a:rPr lang="en-GB" dirty="0"/>
              <a:t>do our very best to support your child to pass all the assessments required in the course. </a:t>
            </a:r>
          </a:p>
          <a:p>
            <a:r>
              <a:rPr lang="en-GB" dirty="0"/>
              <a:t>We </a:t>
            </a:r>
            <a:r>
              <a:rPr lang="en-GB" b="1" dirty="0"/>
              <a:t>WON’T “</a:t>
            </a:r>
            <a:r>
              <a:rPr lang="en-GB" dirty="0"/>
              <a:t>spoon-feed” them or write essays/responses for them, nor will we accept work that has been copied and pasted from the internet, plagiarised from another source or otherwise clearly not the student’s own work.</a:t>
            </a:r>
          </a:p>
          <a:p>
            <a:r>
              <a:rPr lang="en-GB" dirty="0"/>
              <a:t>Most assessments will be done in the classroom and under timed conditions. Some will involve the use of a pre-prepared plan or the skills booklet, some won’t, and students will be advised accordingly regarding preparation for assessments. </a:t>
            </a:r>
          </a:p>
          <a:p>
            <a:r>
              <a:rPr lang="en-GB" dirty="0"/>
              <a:t>We are happy to mark extra essays, past paper practice responses and rough plans, if students wish as part of their prelim and exam preparation.</a:t>
            </a:r>
          </a:p>
        </p:txBody>
      </p:sp>
      <p:pic>
        <p:nvPicPr>
          <p:cNvPr id="10242" name="Picture 2" descr="C:\Users\fdunlop6\AppData\Local\Microsoft\Windows\Temporary Internet Files\Content.IE5\4ELOQ6ZN\zeimusu-Hand-holding-a-spoo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16631"/>
            <a:ext cx="3672408" cy="172819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14" name="Ink 13"/>
              <p14:cNvContentPartPr/>
              <p14:nvPr/>
            </p14:nvContentPartPr>
            <p14:xfrm>
              <a:off x="5104657" y="261503"/>
              <a:ext cx="3098160" cy="1334880"/>
            </p14:xfrm>
          </p:contentPart>
        </mc:Choice>
        <mc:Fallback xmlns="">
          <p:pic>
            <p:nvPicPr>
              <p:cNvPr id="14" name="Ink 13"/>
              <p:cNvPicPr/>
              <p:nvPr/>
            </p:nvPicPr>
            <p:blipFill>
              <a:blip r:embed="rId4"/>
              <a:stretch>
                <a:fillRect/>
              </a:stretch>
            </p:blipFill>
            <p:spPr>
              <a:xfrm>
                <a:off x="5066497" y="223343"/>
                <a:ext cx="3174480" cy="1411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Ink 14"/>
              <p14:cNvContentPartPr/>
              <p14:nvPr/>
            </p14:nvContentPartPr>
            <p14:xfrm>
              <a:off x="4716016" y="140363"/>
              <a:ext cx="3816720" cy="1577160"/>
            </p14:xfrm>
          </p:contentPart>
        </mc:Choice>
        <mc:Fallback xmlns="">
          <p:pic>
            <p:nvPicPr>
              <p:cNvPr id="15" name="Ink 14"/>
              <p:cNvPicPr/>
              <p:nvPr/>
            </p:nvPicPr>
            <p:blipFill>
              <a:blip r:embed="rId6"/>
              <a:stretch>
                <a:fillRect/>
              </a:stretch>
            </p:blipFill>
            <p:spPr>
              <a:xfrm>
                <a:off x="4677856" y="102203"/>
                <a:ext cx="3893040" cy="1653480"/>
              </a:xfrm>
              <a:prstGeom prst="rect">
                <a:avLst/>
              </a:prstGeom>
            </p:spPr>
          </p:pic>
        </mc:Fallback>
      </mc:AlternateContent>
    </p:spTree>
    <p:extLst>
      <p:ext uri="{BB962C8B-B14F-4D97-AF65-F5344CB8AC3E}">
        <p14:creationId xmlns:p14="http://schemas.microsoft.com/office/powerpoint/2010/main" val="1845315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1695775"/>
          </a:xfrm>
        </p:spPr>
        <p:txBody>
          <a:bodyPr vert="horz" lIns="0" tIns="45720" rIns="0" bIns="0" anchor="b">
            <a:normAutofit/>
          </a:bodyPr>
          <a:lstStyle/>
          <a:p>
            <a:r>
              <a:rPr lang="en-GB" dirty="0"/>
              <a:t>Assessment Timeline</a:t>
            </a:r>
          </a:p>
        </p:txBody>
      </p:sp>
      <p:sp>
        <p:nvSpPr>
          <p:cNvPr id="3" name="Content Placeholder 2"/>
          <p:cNvSpPr>
            <a:spLocks noGrp="1"/>
          </p:cNvSpPr>
          <p:nvPr>
            <p:ph idx="1"/>
          </p:nvPr>
        </p:nvSpPr>
        <p:spPr>
          <a:xfrm>
            <a:off x="467544" y="1772816"/>
            <a:ext cx="8229600" cy="4968552"/>
          </a:xfrm>
        </p:spPr>
        <p:txBody>
          <a:bodyPr vert="horz" lIns="91440" tIns="45720" rIns="91440" bIns="45720" anchor="t">
            <a:normAutofit/>
          </a:bodyPr>
          <a:lstStyle/>
          <a:p>
            <a:r>
              <a:rPr lang="en-GB" dirty="0"/>
              <a:t>September – Women and the Vote essay</a:t>
            </a:r>
            <a:endParaRPr lang="en-US"/>
          </a:p>
          <a:p>
            <a:r>
              <a:rPr lang="en-GB" dirty="0"/>
              <a:t>October – Liberals Issue 4 essay</a:t>
            </a:r>
          </a:p>
          <a:p>
            <a:r>
              <a:rPr lang="en-GB" dirty="0"/>
              <a:t>November – Liberals Issue 5 essay</a:t>
            </a:r>
          </a:p>
          <a:p>
            <a:r>
              <a:rPr lang="en-GB" dirty="0"/>
              <a:t>December – Scottish Test </a:t>
            </a:r>
          </a:p>
          <a:p>
            <a:r>
              <a:rPr lang="en-GB" dirty="0"/>
              <a:t>January – prelim, date TBC  </a:t>
            </a:r>
          </a:p>
          <a:p>
            <a:r>
              <a:rPr lang="en-GB" dirty="0">
                <a:ea typeface="+mn-lt"/>
                <a:cs typeface="+mn-lt"/>
              </a:rPr>
              <a:t>February – Rise of Nazis essay</a:t>
            </a:r>
          </a:p>
          <a:p>
            <a:r>
              <a:rPr lang="en-GB" dirty="0">
                <a:ea typeface="+mn-lt"/>
                <a:cs typeface="+mn-lt"/>
              </a:rPr>
              <a:t>March  - Nazis in Power essay</a:t>
            </a:r>
          </a:p>
          <a:p>
            <a:r>
              <a:rPr lang="en-GB" dirty="0">
                <a:ea typeface="+mn-lt"/>
                <a:cs typeface="+mn-lt"/>
              </a:rPr>
              <a:t>April – Fascist Foreign Policy essay </a:t>
            </a:r>
            <a:endParaRPr lang="en-GB" dirty="0"/>
          </a:p>
        </p:txBody>
      </p:sp>
    </p:spTree>
    <p:extLst>
      <p:ext uri="{BB962C8B-B14F-4D97-AF65-F5344CB8AC3E}">
        <p14:creationId xmlns:p14="http://schemas.microsoft.com/office/powerpoint/2010/main" val="1419894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 sum up…..</a:t>
            </a:r>
          </a:p>
        </p:txBody>
      </p:sp>
      <p:sp>
        <p:nvSpPr>
          <p:cNvPr id="3" name="Content Placeholder 2"/>
          <p:cNvSpPr>
            <a:spLocks noGrp="1"/>
          </p:cNvSpPr>
          <p:nvPr>
            <p:ph idx="1"/>
          </p:nvPr>
        </p:nvSpPr>
        <p:spPr/>
        <p:txBody>
          <a:bodyPr/>
          <a:lstStyle/>
          <a:p>
            <a:r>
              <a:rPr lang="en-GB" dirty="0"/>
              <a:t>                                                        </a:t>
            </a:r>
          </a:p>
        </p:txBody>
      </p:sp>
      <p:pic>
        <p:nvPicPr>
          <p:cNvPr id="1029" name="Picture 5" descr="C:\Users\fdunlop6\AppData\Local\Microsoft\Windows\Temporary Internet Files\Content.IE5\4ELOQ6ZN\6675175399_069d368cc8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46" y="1772816"/>
            <a:ext cx="4536504" cy="39604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fdunlop6\AppData\Local\Microsoft\Windows\Temporary Internet Files\Content.IE5\DG9OCJ1Y\Love_He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8876" y="2352124"/>
            <a:ext cx="3899588" cy="3021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658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Qualifications for the Course</a:t>
            </a:r>
          </a:p>
        </p:txBody>
      </p:sp>
      <p:sp>
        <p:nvSpPr>
          <p:cNvPr id="3" name="Content Placeholder 2"/>
          <p:cNvSpPr>
            <a:spLocks noGrp="1"/>
          </p:cNvSpPr>
          <p:nvPr>
            <p:ph idx="1"/>
          </p:nvPr>
        </p:nvSpPr>
        <p:spPr/>
        <p:txBody>
          <a:bodyPr>
            <a:normAutofit/>
          </a:bodyPr>
          <a:lstStyle/>
          <a:p>
            <a:r>
              <a:rPr lang="en-GB" dirty="0"/>
              <a:t>The most suitable qualification for Higher History is a good pass at N5 History. This is because some of the skills at N5 are applicable at Higher, though the performance level will be more demanding. </a:t>
            </a:r>
          </a:p>
          <a:p>
            <a:r>
              <a:rPr lang="en-GB" dirty="0"/>
              <a:t>Students who have not studied History before Higher will require to have a pass at N5 or better in another Social Subject. </a:t>
            </a:r>
          </a:p>
          <a:p>
            <a:r>
              <a:rPr lang="en-GB" dirty="0"/>
              <a:t>Students not meeting either of the key requirements may be admitted after discussion with Ms Watterson</a:t>
            </a:r>
            <a:r>
              <a:rPr lang="en-GB"/>
              <a:t>, the Faculty </a:t>
            </a:r>
            <a:r>
              <a:rPr lang="en-GB" dirty="0"/>
              <a:t>Head.</a:t>
            </a:r>
          </a:p>
        </p:txBody>
      </p:sp>
    </p:spTree>
    <p:extLst>
      <p:ext uri="{BB962C8B-B14F-4D97-AF65-F5344CB8AC3E}">
        <p14:creationId xmlns:p14="http://schemas.microsoft.com/office/powerpoint/2010/main" val="2770944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076840"/>
          </a:xfrm>
        </p:spPr>
        <p:txBody>
          <a:bodyPr/>
          <a:lstStyle/>
          <a:p>
            <a:r>
              <a:rPr lang="en-GB" dirty="0"/>
              <a:t>Course Content Cont.</a:t>
            </a:r>
          </a:p>
        </p:txBody>
      </p:sp>
      <p:sp>
        <p:nvSpPr>
          <p:cNvPr id="3" name="Content Placeholder 2"/>
          <p:cNvSpPr>
            <a:spLocks noGrp="1"/>
          </p:cNvSpPr>
          <p:nvPr>
            <p:ph idx="1"/>
          </p:nvPr>
        </p:nvSpPr>
        <p:spPr>
          <a:xfrm>
            <a:off x="457200" y="2852936"/>
            <a:ext cx="8229600" cy="3816424"/>
          </a:xfrm>
        </p:spPr>
        <p:txBody>
          <a:bodyPr/>
          <a:lstStyle/>
          <a:p>
            <a:r>
              <a:rPr lang="en-GB" b="1" dirty="0"/>
              <a:t>Section 1 – Scottish</a:t>
            </a:r>
          </a:p>
          <a:p>
            <a:endParaRPr lang="en-GB" dirty="0"/>
          </a:p>
          <a:p>
            <a:r>
              <a:rPr lang="en-GB" b="1" dirty="0"/>
              <a:t>Scotland and the Impact of the Great War 1914 – 1928</a:t>
            </a:r>
            <a:endParaRPr lang="en-GB" dirty="0"/>
          </a:p>
          <a:p>
            <a:pPr lvl="0"/>
            <a:r>
              <a:rPr lang="en-GB" dirty="0"/>
              <a:t>The Scots on the Western Front.</a:t>
            </a:r>
          </a:p>
          <a:p>
            <a:pPr lvl="0"/>
            <a:r>
              <a:rPr lang="en-GB" dirty="0"/>
              <a:t>The impact of war on Scottish society.</a:t>
            </a:r>
          </a:p>
          <a:p>
            <a:pPr lvl="0"/>
            <a:r>
              <a:rPr lang="en-GB" dirty="0"/>
              <a:t>The impact of war on the Scottish economy.</a:t>
            </a:r>
          </a:p>
          <a:p>
            <a:pPr lvl="0"/>
            <a:r>
              <a:rPr lang="en-GB" dirty="0"/>
              <a:t>The impact of war on Scottish politics.</a:t>
            </a:r>
          </a:p>
          <a:p>
            <a:endParaRPr lang="en-GB" dirty="0"/>
          </a:p>
        </p:txBody>
      </p:sp>
      <p:pic>
        <p:nvPicPr>
          <p:cNvPr id="5123" name="Picture 3" descr="T:\Social Studies - Staff Folder\History\Higher - New\Scotland\(1) Scots on Western Front\recruitment posters targetting Scots\Line up boy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16632"/>
            <a:ext cx="2974179"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815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507288" cy="2448272"/>
          </a:xfrm>
        </p:spPr>
        <p:txBody>
          <a:bodyPr/>
          <a:lstStyle/>
          <a:p>
            <a:r>
              <a:rPr lang="en-GB" dirty="0"/>
              <a:t>Course Content Cont.</a:t>
            </a:r>
          </a:p>
        </p:txBody>
      </p:sp>
      <p:sp>
        <p:nvSpPr>
          <p:cNvPr id="3" name="Content Placeholder 2"/>
          <p:cNvSpPr>
            <a:spLocks noGrp="1"/>
          </p:cNvSpPr>
          <p:nvPr>
            <p:ph idx="1"/>
          </p:nvPr>
        </p:nvSpPr>
        <p:spPr>
          <a:xfrm>
            <a:off x="467544" y="2924944"/>
            <a:ext cx="8229600" cy="3615680"/>
          </a:xfrm>
        </p:spPr>
        <p:txBody>
          <a:bodyPr>
            <a:normAutofit/>
          </a:bodyPr>
          <a:lstStyle/>
          <a:p>
            <a:r>
              <a:rPr lang="en-GB" b="1" dirty="0"/>
              <a:t>Section 2 – British</a:t>
            </a:r>
          </a:p>
          <a:p>
            <a:endParaRPr lang="en-GB" b="1" dirty="0"/>
          </a:p>
          <a:p>
            <a:r>
              <a:rPr lang="en-GB" sz="3200" b="1" dirty="0"/>
              <a:t>Britain 1851-1951 </a:t>
            </a:r>
            <a:endParaRPr lang="en-GB" sz="3200" dirty="0"/>
          </a:p>
          <a:p>
            <a:pPr lvl="0"/>
            <a:r>
              <a:rPr lang="en-GB" sz="3200" dirty="0"/>
              <a:t>The women's suffrage movement up to 1928.</a:t>
            </a:r>
          </a:p>
          <a:p>
            <a:pPr lvl="0"/>
            <a:r>
              <a:rPr lang="en-GB" sz="3200" dirty="0"/>
              <a:t>The Liberal governments 1906-1914 and the problem of poverty.</a:t>
            </a:r>
          </a:p>
          <a:p>
            <a:endParaRPr lang="en-GB" b="1" dirty="0"/>
          </a:p>
        </p:txBody>
      </p:sp>
      <p:pic>
        <p:nvPicPr>
          <p:cNvPr id="6147" name="Picture 3" descr="C:\Users\fdunlop6\AppData\Local\Microsoft\Windows\Temporary Internet Files\Content.IE5\DG9OCJ1Y\downloa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32656"/>
            <a:ext cx="2952328"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141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860816"/>
          </a:xfrm>
        </p:spPr>
        <p:txBody>
          <a:bodyPr/>
          <a:lstStyle/>
          <a:p>
            <a:r>
              <a:rPr lang="en-GB" dirty="0"/>
              <a:t>Course Content</a:t>
            </a:r>
          </a:p>
        </p:txBody>
      </p:sp>
      <p:sp>
        <p:nvSpPr>
          <p:cNvPr id="3" name="Content Placeholder 2"/>
          <p:cNvSpPr>
            <a:spLocks noGrp="1"/>
          </p:cNvSpPr>
          <p:nvPr>
            <p:ph idx="1"/>
          </p:nvPr>
        </p:nvSpPr>
        <p:spPr>
          <a:xfrm>
            <a:off x="457200" y="2852936"/>
            <a:ext cx="8229600" cy="4104456"/>
          </a:xfrm>
        </p:spPr>
        <p:txBody>
          <a:bodyPr vert="horz" lIns="91440" tIns="45720" rIns="91440" bIns="45720" anchor="t">
            <a:normAutofit/>
          </a:bodyPr>
          <a:lstStyle/>
          <a:p>
            <a:r>
              <a:rPr lang="en-GB" b="1" dirty="0"/>
              <a:t>Section 3 – European and World</a:t>
            </a:r>
          </a:p>
          <a:p>
            <a:r>
              <a:rPr lang="en-GB" b="1" dirty="0"/>
              <a:t>Growth of Nationalism: Germany 1815-1939</a:t>
            </a:r>
            <a:endParaRPr lang="en-GB" dirty="0"/>
          </a:p>
          <a:p>
            <a:pPr lvl="0"/>
            <a:endParaRPr lang="en-GB" sz="3200" dirty="0"/>
          </a:p>
          <a:p>
            <a:pPr lvl="0"/>
            <a:r>
              <a:rPr lang="en-GB" sz="3200" dirty="0"/>
              <a:t>The rise to power of the Nazis, 1918-1933.</a:t>
            </a:r>
          </a:p>
          <a:p>
            <a:pPr lvl="0"/>
            <a:r>
              <a:rPr lang="en-GB" sz="3200" dirty="0"/>
              <a:t>The Nazis in power, 1933-1939.</a:t>
            </a:r>
          </a:p>
          <a:p>
            <a:r>
              <a:rPr lang="en-GB" sz="3200" dirty="0"/>
              <a:t>The reasons for aggressive Fascist Foreign Policy, 1933-1939.</a:t>
            </a:r>
          </a:p>
          <a:p>
            <a:endParaRPr lang="en-GB" dirty="0"/>
          </a:p>
        </p:txBody>
      </p:sp>
      <p:pic>
        <p:nvPicPr>
          <p:cNvPr id="4098" name="Picture 2" descr="C:\Users\fdunlop6\AppData\Local\Microsoft\Windows\Temporary Internet Files\Content.IE5\DG9OCJ1Y\Adolf+Hitler+color+photo-ww2shot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4209" y="348883"/>
            <a:ext cx="2448272"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575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normAutofit fontScale="90000"/>
          </a:bodyPr>
          <a:lstStyle/>
          <a:p>
            <a:r>
              <a:rPr lang="en-GB" dirty="0"/>
              <a:t>The Final Grade is made up of…..</a:t>
            </a:r>
          </a:p>
        </p:txBody>
      </p:sp>
      <p:sp>
        <p:nvSpPr>
          <p:cNvPr id="3" name="Content Placeholder 2"/>
          <p:cNvSpPr>
            <a:spLocks noGrp="1"/>
          </p:cNvSpPr>
          <p:nvPr>
            <p:ph idx="1"/>
          </p:nvPr>
        </p:nvSpPr>
        <p:spPr>
          <a:xfrm>
            <a:off x="457200" y="1628800"/>
            <a:ext cx="8229600" cy="4824536"/>
          </a:xfrm>
        </p:spPr>
        <p:txBody>
          <a:bodyPr>
            <a:normAutofit fontScale="92500" lnSpcReduction="20000"/>
          </a:bodyPr>
          <a:lstStyle/>
          <a:p>
            <a:r>
              <a:rPr lang="en-GB" sz="2800" dirty="0"/>
              <a:t>The Final Exam –  students will have to complete 2 papers (Wednesday 19</a:t>
            </a:r>
            <a:r>
              <a:rPr lang="en-GB" sz="2800" baseline="30000" dirty="0"/>
              <a:t>th</a:t>
            </a:r>
            <a:r>
              <a:rPr lang="en-GB" sz="2800" dirty="0"/>
              <a:t> May)</a:t>
            </a:r>
          </a:p>
          <a:p>
            <a:endParaRPr lang="en-GB" sz="2800" dirty="0"/>
          </a:p>
          <a:p>
            <a:r>
              <a:rPr lang="en-GB" sz="2800" dirty="0"/>
              <a:t> </a:t>
            </a:r>
            <a:r>
              <a:rPr lang="en-GB" sz="2800" u="sng" dirty="0">
                <a:solidFill>
                  <a:srgbClr val="FF0000"/>
                </a:solidFill>
              </a:rPr>
              <a:t>Scottish</a:t>
            </a:r>
            <a:r>
              <a:rPr lang="en-GB" sz="2800" dirty="0"/>
              <a:t> – 36 Marks – 1 hr 30 mins</a:t>
            </a:r>
          </a:p>
          <a:p>
            <a:r>
              <a:rPr lang="en-GB" sz="2800" dirty="0"/>
              <a:t>Questions are worth 8, 10, 10 &amp; 8 marks each – based around all 4 of the Scottish Topics.</a:t>
            </a:r>
          </a:p>
          <a:p>
            <a:endParaRPr lang="en-GB" sz="2800" dirty="0"/>
          </a:p>
          <a:p>
            <a:r>
              <a:rPr lang="en-GB" sz="2800" u="sng" dirty="0">
                <a:solidFill>
                  <a:srgbClr val="FF0000"/>
                </a:solidFill>
              </a:rPr>
              <a:t>British, European and World </a:t>
            </a:r>
            <a:r>
              <a:rPr lang="en-GB" sz="2800" dirty="0"/>
              <a:t>– 44 marks – 1 </a:t>
            </a:r>
            <a:r>
              <a:rPr lang="en-GB" sz="2800" dirty="0" err="1"/>
              <a:t>hr</a:t>
            </a:r>
            <a:r>
              <a:rPr lang="en-GB" sz="2800" dirty="0"/>
              <a:t> 30 </a:t>
            </a:r>
            <a:r>
              <a:rPr lang="en-GB" sz="2800" dirty="0" err="1"/>
              <a:t>mins</a:t>
            </a:r>
            <a:endParaRPr lang="en-GB" sz="2800" dirty="0"/>
          </a:p>
          <a:p>
            <a:pPr marL="0" indent="0">
              <a:buNone/>
            </a:pPr>
            <a:r>
              <a:rPr lang="en-GB" sz="2800" dirty="0"/>
              <a:t>  - One 22 mark essay from the British Unit</a:t>
            </a:r>
          </a:p>
          <a:p>
            <a:pPr marL="0" indent="0">
              <a:buNone/>
            </a:pPr>
            <a:r>
              <a:rPr lang="en-GB" sz="2800" dirty="0"/>
              <a:t>  - One 22 mark essay from the  German Unit</a:t>
            </a:r>
          </a:p>
          <a:p>
            <a:pPr marL="0" indent="0">
              <a:buNone/>
            </a:pPr>
            <a:endParaRPr lang="en-GB" sz="2800" dirty="0"/>
          </a:p>
          <a:p>
            <a:pPr>
              <a:buFont typeface="Arial" pitchFamily="34" charset="0"/>
              <a:buChar char="•"/>
            </a:pPr>
            <a:r>
              <a:rPr lang="en-GB" sz="1700" u="sng" dirty="0">
                <a:solidFill>
                  <a:schemeClr val="accent4">
                    <a:lumMod val="50000"/>
                  </a:schemeClr>
                </a:solidFill>
              </a:rPr>
              <a:t>There will no assignment this year for Higher History </a:t>
            </a:r>
            <a:endParaRPr lang="en-GB" sz="1700" dirty="0">
              <a:solidFill>
                <a:schemeClr val="accent4">
                  <a:lumMod val="50000"/>
                </a:schemeClr>
              </a:solidFill>
            </a:endParaRPr>
          </a:p>
          <a:p>
            <a:endParaRPr lang="en-GB" dirty="0"/>
          </a:p>
        </p:txBody>
      </p:sp>
    </p:spTree>
    <p:extLst>
      <p:ext uri="{BB962C8B-B14F-4D97-AF65-F5344CB8AC3E}">
        <p14:creationId xmlns:p14="http://schemas.microsoft.com/office/powerpoint/2010/main" val="431868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368152"/>
          </a:xfrm>
        </p:spPr>
        <p:txBody>
          <a:bodyPr>
            <a:normAutofit/>
          </a:bodyPr>
          <a:lstStyle/>
          <a:p>
            <a:r>
              <a:rPr lang="en-GB" dirty="0"/>
              <a:t>What we provide….</a:t>
            </a:r>
          </a:p>
        </p:txBody>
      </p:sp>
      <p:sp>
        <p:nvSpPr>
          <p:cNvPr id="3" name="Content Placeholder 2"/>
          <p:cNvSpPr>
            <a:spLocks noGrp="1"/>
          </p:cNvSpPr>
          <p:nvPr>
            <p:ph idx="1"/>
          </p:nvPr>
        </p:nvSpPr>
        <p:spPr>
          <a:xfrm>
            <a:off x="295563" y="1870650"/>
            <a:ext cx="8229600" cy="4608512"/>
          </a:xfrm>
        </p:spPr>
        <p:txBody>
          <a:bodyPr vert="horz" lIns="91440" tIns="45720" rIns="91440" bIns="45720" anchor="t">
            <a:normAutofit fontScale="92500" lnSpcReduction="10000"/>
          </a:bodyPr>
          <a:lstStyle/>
          <a:p>
            <a:r>
              <a:rPr lang="en-GB" sz="2200" dirty="0"/>
              <a:t>Five periods per week of teaching (most weeks…)</a:t>
            </a:r>
          </a:p>
          <a:p>
            <a:r>
              <a:rPr lang="en-GB" sz="2200" dirty="0"/>
              <a:t>An electronic textbook for each unit of learning as well as a skills booklet, supporting students to develop essay writing and source handling skills.</a:t>
            </a:r>
          </a:p>
          <a:p>
            <a:r>
              <a:rPr lang="en-GB" sz="2200" dirty="0"/>
              <a:t>Opportunities for individuals to come with queries at lunchtimes, and/or after school, as issues arise (must be arranged in advance with class teacher following all COVID guidelines).</a:t>
            </a:r>
          </a:p>
          <a:p>
            <a:r>
              <a:rPr lang="en-GB" sz="2200" dirty="0"/>
              <a:t>Pupils can post questions on Teams through the ‘Ask the Teacher Channel’ at any time and they will be answered by the class teacher within a reasonable time frame. </a:t>
            </a:r>
          </a:p>
          <a:p>
            <a:r>
              <a:rPr lang="en-GB" sz="2200" dirty="0"/>
              <a:t>We would like to offer after school- support sessions and workshops at pinch-points, such as before prelims, before the final exam etc but this will depend on current COVID guidelines.  Opportunities may arise to utilise Team meetings rather than face to face to offer additional support.</a:t>
            </a:r>
          </a:p>
          <a:p>
            <a:endParaRPr lang="en-GB" dirty="0"/>
          </a:p>
        </p:txBody>
      </p:sp>
      <p:pic>
        <p:nvPicPr>
          <p:cNvPr id="8194" name="Picture 2" descr="C:\Users\fdunlop6\AppData\Local\Microsoft\Windows\Temporary Internet Files\Content.IE5\4ELOQ6ZN\teacher-never-stop-learn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99392"/>
            <a:ext cx="3094856" cy="2060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124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00776"/>
          </a:xfrm>
        </p:spPr>
        <p:txBody>
          <a:bodyPr/>
          <a:lstStyle/>
          <a:p>
            <a:r>
              <a:rPr lang="en-GB" dirty="0"/>
              <a:t>And…..</a:t>
            </a:r>
          </a:p>
        </p:txBody>
      </p:sp>
      <p:sp>
        <p:nvSpPr>
          <p:cNvPr id="3" name="Content Placeholder 2"/>
          <p:cNvSpPr>
            <a:spLocks noGrp="1"/>
          </p:cNvSpPr>
          <p:nvPr>
            <p:ph idx="1"/>
          </p:nvPr>
        </p:nvSpPr>
        <p:spPr>
          <a:xfrm>
            <a:off x="467544" y="2996952"/>
            <a:ext cx="8229600" cy="3744416"/>
          </a:xfrm>
        </p:spPr>
        <p:txBody>
          <a:bodyPr>
            <a:normAutofit/>
          </a:bodyPr>
          <a:lstStyle/>
          <a:p>
            <a:r>
              <a:rPr lang="en-GB" dirty="0"/>
              <a:t>For much of the year, the Higher Class may well be our top priority with regard to preparation and marking. </a:t>
            </a:r>
          </a:p>
          <a:p>
            <a:r>
              <a:rPr lang="en-GB" dirty="0"/>
              <a:t>The teachers involved meet regularly to discuss the progress of both classes and individuals, to ensure consistency of assessment marking, to ensure momentum is maintained and for simple transmission of information. The amount of cooperation between colleagues is extensive and we work as a team throughout. </a:t>
            </a:r>
          </a:p>
        </p:txBody>
      </p:sp>
      <p:pic>
        <p:nvPicPr>
          <p:cNvPr id="2050" name="Picture 2" descr="C:\Users\fdunlop6\AppData\Local\Microsoft\Windows\Temporary Internet Files\Content.IE5\20KZNXEY\People-044-Talking-Bubbl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1091564"/>
            <a:ext cx="5364088" cy="1761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706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872208"/>
          </a:xfrm>
        </p:spPr>
        <p:txBody>
          <a:bodyPr>
            <a:normAutofit/>
          </a:bodyPr>
          <a:lstStyle/>
          <a:p>
            <a:r>
              <a:rPr lang="en-GB" dirty="0"/>
              <a:t>What else? </a:t>
            </a:r>
          </a:p>
        </p:txBody>
      </p:sp>
      <p:sp>
        <p:nvSpPr>
          <p:cNvPr id="3" name="Content Placeholder 2"/>
          <p:cNvSpPr>
            <a:spLocks noGrp="1"/>
          </p:cNvSpPr>
          <p:nvPr>
            <p:ph idx="1"/>
          </p:nvPr>
        </p:nvSpPr>
        <p:spPr>
          <a:xfrm>
            <a:off x="457200" y="2852936"/>
            <a:ext cx="8229600" cy="3744416"/>
          </a:xfrm>
        </p:spPr>
        <p:txBody>
          <a:bodyPr vert="horz" lIns="91440" tIns="45720" rIns="91440" bIns="45720" anchor="t">
            <a:normAutofit fontScale="55000" lnSpcReduction="20000"/>
          </a:bodyPr>
          <a:lstStyle/>
          <a:p>
            <a:r>
              <a:rPr lang="en-GB" sz="3600" dirty="0"/>
              <a:t>The History department is using Teams to allow  students to access extensive support materials, including course descriptors, PowerPoints, textbooks, screen-recordings, skills booklets and many more resources. </a:t>
            </a:r>
          </a:p>
          <a:p>
            <a:r>
              <a:rPr lang="en-GB" sz="3600" dirty="0"/>
              <a:t>Students can access a range of support materials and past papers/marking instructions via the SQA website.</a:t>
            </a:r>
          </a:p>
          <a:p>
            <a:r>
              <a:rPr lang="en-GB" sz="3600" dirty="0"/>
              <a:t>This year  all tasks have been set via Teams and/or OneNote.  This means pupils can take responsibility for their own learning and catch up on any work missed.</a:t>
            </a:r>
          </a:p>
          <a:p>
            <a:r>
              <a:rPr lang="en-GB" sz="3600" dirty="0"/>
              <a:t>Pupils have been completed or uploading all their class notes, homework and assessments on to their History OneNote.  This means there is an electronic version of written work for pupils and teachers to refer to at all times. </a:t>
            </a:r>
          </a:p>
        </p:txBody>
      </p:sp>
      <p:sp>
        <p:nvSpPr>
          <p:cNvPr id="4" name="laptop"/>
          <p:cNvSpPr>
            <a:spLocks noEditPoints="1" noChangeArrowheads="1"/>
          </p:cNvSpPr>
          <p:nvPr/>
        </p:nvSpPr>
        <p:spPr bwMode="auto">
          <a:xfrm>
            <a:off x="4211960" y="836712"/>
            <a:ext cx="3528392" cy="1944216"/>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008669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8FB1814C534C4FB7FAF42E1D7D0002" ma:contentTypeVersion="13" ma:contentTypeDescription="Create a new document." ma:contentTypeScope="" ma:versionID="37ef86eab7aeadb558c58527d26c3b24">
  <xsd:schema xmlns:xsd="http://www.w3.org/2001/XMLSchema" xmlns:xs="http://www.w3.org/2001/XMLSchema" xmlns:p="http://schemas.microsoft.com/office/2006/metadata/properties" xmlns:ns2="41ff5a41-8242-4d90-878e-1381b250cbf3" xmlns:ns3="f401ed1c-79c0-462e-a367-55d9eedeba93" targetNamespace="http://schemas.microsoft.com/office/2006/metadata/properties" ma:root="true" ma:fieldsID="b232c38f9f6384aa6bcee90d74d98676" ns2:_="" ns3:_="">
    <xsd:import namespace="41ff5a41-8242-4d90-878e-1381b250cbf3"/>
    <xsd:import namespace="f401ed1c-79c0-462e-a367-55d9eedeba9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ff5a41-8242-4d90-878e-1381b250cbf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401ed1c-79c0-462e-a367-55d9eedeba9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2D3E09-F852-4505-9A49-1259AEC48B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ff5a41-8242-4d90-878e-1381b250cbf3"/>
    <ds:schemaRef ds:uri="f401ed1c-79c0-462e-a367-55d9eedeb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680446E-45FB-476C-BABF-C869D1EAB5C5}">
  <ds:schemaRefs>
    <ds:schemaRef ds:uri="http://schemas.microsoft.com/sharepoint/v3/contenttype/forms"/>
  </ds:schemaRefs>
</ds:datastoreItem>
</file>

<file path=customXml/itemProps3.xml><?xml version="1.0" encoding="utf-8"?>
<ds:datastoreItem xmlns:ds="http://schemas.openxmlformats.org/officeDocument/2006/customXml" ds:itemID="{2393EFBA-ACFC-4727-9E2E-D4E9E3A25D8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Flow</Template>
  <TotalTime>268</TotalTime>
  <Words>1004</Words>
  <Application>Microsoft Office PowerPoint</Application>
  <PresentationFormat>On-screen Show (4:3)</PresentationFormat>
  <Paragraphs>79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Flow</vt:lpstr>
      <vt:lpstr>Higher History</vt:lpstr>
      <vt:lpstr>Qualifications for the Course</vt:lpstr>
      <vt:lpstr>Course Content Cont.</vt:lpstr>
      <vt:lpstr>Course Content Cont.</vt:lpstr>
      <vt:lpstr>Course Content</vt:lpstr>
      <vt:lpstr>The Final Grade is made up of…..</vt:lpstr>
      <vt:lpstr>What we provide….</vt:lpstr>
      <vt:lpstr>And…..</vt:lpstr>
      <vt:lpstr>What else? </vt:lpstr>
      <vt:lpstr>What you could do to support your child…..</vt:lpstr>
      <vt:lpstr>John A. Kerr and James McGonigle</vt:lpstr>
      <vt:lpstr>John A. Kerr</vt:lpstr>
      <vt:lpstr>These are also available separately</vt:lpstr>
      <vt:lpstr>Support students in taking responsibility for their own learning</vt:lpstr>
      <vt:lpstr>What if my child is absent?</vt:lpstr>
      <vt:lpstr>Assessments</vt:lpstr>
      <vt:lpstr>Assessment Timeline</vt:lpstr>
      <vt:lpstr>To sum up…..</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Higher History</dc:title>
  <dc:creator>Dunlop</dc:creator>
  <cp:lastModifiedBy>Mrs Thornborrow</cp:lastModifiedBy>
  <cp:revision>102</cp:revision>
  <dcterms:created xsi:type="dcterms:W3CDTF">2017-08-17T10:58:54Z</dcterms:created>
  <dcterms:modified xsi:type="dcterms:W3CDTF">2021-10-05T14:08:56Z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0x010100A08FB1814C534C4FB7FAF42E1D7D0002</vt:lpwstr>
  </property>
</Properties>
</file>