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5" r:id="rId5"/>
    <p:sldId id="256" r:id="rId6"/>
    <p:sldId id="257" r:id="rId7"/>
    <p:sldId id="260" r:id="rId8"/>
    <p:sldId id="259" r:id="rId9"/>
    <p:sldId id="263" r:id="rId10"/>
    <p:sldId id="280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Wylie" userId="3a5f45fb-4abf-4291-b1df-dafe55d07470" providerId="ADAL" clId="{AEC35015-0799-CC40-961E-A959C6A63309}"/>
    <pc:docChg chg="modSld">
      <pc:chgData name="Miss Wylie" userId="3a5f45fb-4abf-4291-b1df-dafe55d07470" providerId="ADAL" clId="{AEC35015-0799-CC40-961E-A959C6A63309}" dt="2021-10-05T15:59:02.999" v="193" actId="20577"/>
      <pc:docMkLst>
        <pc:docMk/>
      </pc:docMkLst>
      <pc:sldChg chg="modSp">
        <pc:chgData name="Miss Wylie" userId="3a5f45fb-4abf-4291-b1df-dafe55d07470" providerId="ADAL" clId="{AEC35015-0799-CC40-961E-A959C6A63309}" dt="2021-10-05T15:59:02.999" v="193" actId="20577"/>
        <pc:sldMkLst>
          <pc:docMk/>
          <pc:sldMk cId="2523928912" sldId="276"/>
        </pc:sldMkLst>
        <pc:spChg chg="mod">
          <ac:chgData name="Miss Wylie" userId="3a5f45fb-4abf-4291-b1df-dafe55d07470" providerId="ADAL" clId="{AEC35015-0799-CC40-961E-A959C6A63309}" dt="2021-10-05T15:59:02.999" v="193" actId="20577"/>
          <ac:spMkLst>
            <pc:docMk/>
            <pc:sldMk cId="2523928912" sldId="276"/>
            <ac:spMk id="3" creationId="{00000000-0000-0000-0000-000000000000}"/>
          </ac:spMkLst>
        </pc:spChg>
      </pc:sldChg>
      <pc:sldChg chg="modSp">
        <pc:chgData name="Miss Wylie" userId="3a5f45fb-4abf-4291-b1df-dafe55d07470" providerId="ADAL" clId="{AEC35015-0799-CC40-961E-A959C6A63309}" dt="2021-10-05T15:54:50.557" v="42" actId="20577"/>
        <pc:sldMkLst>
          <pc:docMk/>
          <pc:sldMk cId="1567513431" sldId="277"/>
        </pc:sldMkLst>
        <pc:spChg chg="mod">
          <ac:chgData name="Miss Wylie" userId="3a5f45fb-4abf-4291-b1df-dafe55d07470" providerId="ADAL" clId="{AEC35015-0799-CC40-961E-A959C6A63309}" dt="2021-10-05T15:54:50.557" v="42" actId="20577"/>
          <ac:spMkLst>
            <pc:docMk/>
            <pc:sldMk cId="1567513431" sldId="27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F0E4-BC4A-4588-9DCA-BD6848BA82C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53ADB-CCEF-480B-B10E-8116BD61F0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6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4C168-B72B-44F9-AED1-E162E92F22CA}" type="datetimeFigureOut">
              <a:rPr lang="en-GB" smtClean="0"/>
              <a:t>05/10/2021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FDF66-B74A-4D59-8B28-3A1C0082E4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2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GB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797B1-95D1-4E63-946D-905933DE94E7}" type="slidenum">
              <a:rPr lang="en-GB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5BBD69-025D-4E05-8212-36C6DECA0845}" type="datetimeFigureOut">
              <a:rPr lang="en-GB" smtClean="0"/>
              <a:pPr/>
              <a:t>05/10/2021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595FDE-D36E-4B06-9943-D79AD81FA48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.uk/url?sa=i&amp;rct=j&amp;q=&amp;esrc=s&amp;frm=1&amp;source=images&amp;cd=&amp;cad=rja&amp;uact=8&amp;ved=0ahUKEwjV9LHkyv7VAhUBmxQKHcHcCYQQjRwIBw&amp;url=https://www.amazon.co.uk/Higher-Modern-Studies-Bright-Study/dp/1906736669&amp;psig=AFQjCNGu_RIKcwhtiiHjyUjPcOAFQVI18w&amp;ust=150416965370555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&amp;esrc=s&amp;frm=1&amp;source=images&amp;cd=&amp;cad=rja&amp;uact=8&amp;ved=0ahUKEwiVtIXuyv7VAhVBWhoKHcj-CHcQjRwIBw&amp;url=http://www.brightredpublishing.co.uk/Shop/cfe-higher-modern-studies&amp;psig=AFQjCNGJGL3LNpZENOYdrrCv7s1S_sAOLA&amp;ust=150416968040019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2792" y="1136650"/>
            <a:ext cx="7498835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GB" dirty="0"/>
              <a:t>Higher Modern Studies</a:t>
            </a:r>
          </a:p>
        </p:txBody>
      </p:sp>
      <p:sp>
        <p:nvSpPr>
          <p:cNvPr id="4" name="AutoShape 2" descr="Image result for sq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qa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32" b="24119"/>
          <a:stretch/>
        </p:blipFill>
        <p:spPr bwMode="auto">
          <a:xfrm>
            <a:off x="6604520" y="1412776"/>
            <a:ext cx="2294756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51" y="2852936"/>
            <a:ext cx="67754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001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5656" y="1412776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en-GB" dirty="0">
                <a:latin typeface="Comic Sans MS" pitchFamily="66" charset="0"/>
              </a:rPr>
              <a:t>http://www.brightredbooks.net/subjects/highermodern</a:t>
            </a:r>
          </a:p>
        </p:txBody>
      </p:sp>
      <p:pic>
        <p:nvPicPr>
          <p:cNvPr id="2052" name="Picture 4" descr="Image result for bright red higher modern stud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592288" cy="3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right red higher modern studi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87712"/>
            <a:ext cx="26479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8"/>
          <a:stretch/>
        </p:blipFill>
        <p:spPr bwMode="auto">
          <a:xfrm>
            <a:off x="5450706" y="2773746"/>
            <a:ext cx="3495576" cy="37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37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8856984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omic Sans MS" panose="030F0702030302020204" pitchFamily="66" charset="0"/>
              </a:rPr>
              <a:t>Higher Modern Studies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Overview of the course (3 units):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latin typeface="Comic Sans MS" panose="030F0702030302020204" pitchFamily="66" charset="0"/>
              </a:rPr>
              <a:t>Democracy in Scotland and the 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b="1" dirty="0">
              <a:latin typeface="Comic Sans MS" panose="030F0702030302020204" pitchFamily="66" charset="0"/>
            </a:endParaRPr>
          </a:p>
          <a:p>
            <a:r>
              <a:rPr lang="en-GB" sz="2500" b="1" dirty="0">
                <a:latin typeface="Comic Sans MS" panose="030F0702030302020204" pitchFamily="66" charset="0"/>
              </a:rPr>
              <a:t>    </a:t>
            </a:r>
            <a:r>
              <a:rPr lang="en-GB" sz="2500" dirty="0">
                <a:latin typeface="Comic Sans MS" panose="030F0702030302020204" pitchFamily="66" charset="0"/>
              </a:rPr>
              <a:t>- Democracy in Scotland (and in the UK)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latin typeface="Comic Sans MS" panose="030F0702030302020204" pitchFamily="66" charset="0"/>
              </a:rPr>
              <a:t>Social Issues:</a:t>
            </a:r>
          </a:p>
          <a:p>
            <a:endParaRPr lang="en-GB" sz="2500" b="1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      - Social Inequality in the UK</a:t>
            </a:r>
          </a:p>
          <a:p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b="1" dirty="0">
                <a:latin typeface="Comic Sans MS" panose="030F0702030302020204" pitchFamily="66" charset="0"/>
              </a:rPr>
              <a:t>International Issues:</a:t>
            </a:r>
          </a:p>
          <a:p>
            <a:endParaRPr lang="en-GB" sz="2500" b="1" dirty="0">
              <a:latin typeface="Comic Sans MS" panose="030F0702030302020204" pitchFamily="66" charset="0"/>
            </a:endParaRPr>
          </a:p>
          <a:p>
            <a:r>
              <a:rPr lang="en-GB" sz="2500" dirty="0">
                <a:latin typeface="Comic Sans MS" panose="030F0702030302020204" pitchFamily="66" charset="0"/>
              </a:rPr>
              <a:t>      - A study of a major world power / G20 country (USA)</a:t>
            </a:r>
          </a:p>
        </p:txBody>
      </p:sp>
      <p:pic>
        <p:nvPicPr>
          <p:cNvPr id="1029" name="Picture 5" descr="C:\Users\MooreG\AppData\Local\Microsoft\Windows\Temporary Internet Files\Content.IE5\95NHO9UT\5029218030_446af8688d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208" y="188640"/>
            <a:ext cx="1558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oreG\AppData\Local\Microsoft\Windows\Temporary Internet Files\Content.IE5\WK0LPWIV\united-states-president-symbol-log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60" y="3720165"/>
            <a:ext cx="15712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oreG\AppData\Local\Microsoft\Windows\Temporary Internet Files\Content.IE5\WK0LPWIV\poverty-consciousnesssfjjf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60" y="1916832"/>
            <a:ext cx="1571228" cy="17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4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028" y="260648"/>
            <a:ext cx="892899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000" b="1" u="sng" dirty="0">
                <a:latin typeface="Comic Sans MS" panose="030F0702030302020204" pitchFamily="66" charset="0"/>
              </a:rPr>
              <a:t>Democracy in Scotland and the UK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The UK constitutional arrangements, including the role of the Scottish Parliament and other devolved bodies, and the impact of UK membership of the EU. On-going debates about the nature of the political system in the UK.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The study of representative democracy in Scotland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The impact of voting systems and a range of factors which affect voting behaviour in Scotland and the UK.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5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500" dirty="0">
                <a:latin typeface="Comic Sans MS" panose="030F0702030302020204" pitchFamily="66" charset="0"/>
              </a:rPr>
              <a:t>The ways in which citizens are informed about, participate in, and influence the political process in Scotland and the rest of the UK.</a:t>
            </a:r>
          </a:p>
        </p:txBody>
      </p:sp>
    </p:spTree>
    <p:extLst>
      <p:ext uri="{BB962C8B-B14F-4D97-AF65-F5344CB8AC3E}">
        <p14:creationId xmlns:p14="http://schemas.microsoft.com/office/powerpoint/2010/main" val="242065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404664"/>
            <a:ext cx="89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anose="030F0702030302020204" pitchFamily="66" charset="0"/>
              </a:rPr>
              <a:t>Social Inequality in the UK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nature of social inequality in the UK.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Theories and causes of inequalities.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The impact of inequality on specific groups in society.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Attempts to tackle inequality and their effectiveness.</a:t>
            </a:r>
          </a:p>
        </p:txBody>
      </p:sp>
      <p:pic>
        <p:nvPicPr>
          <p:cNvPr id="3074" name="Picture 2" descr="C:\Users\MooreG\AppData\Local\Microsoft\Windows\Temporary Internet Files\Content.IE5\JPVKBC8D\100914_GD_DivideEX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077072"/>
            <a:ext cx="5562600" cy="26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4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44624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latin typeface="Comic Sans MS" panose="030F0702030302020204" pitchFamily="66" charset="0"/>
              </a:rPr>
              <a:t>International Issues: Study of a G20 country</a:t>
            </a:r>
          </a:p>
          <a:p>
            <a:endParaRPr lang="en-GB" sz="2800" b="1" u="sng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	USA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Political system and processes.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Recent socio-economic issues.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Evaluation of the government in tackling socio-economic issues.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The role of the world power in international relations.</a:t>
            </a:r>
          </a:p>
        </p:txBody>
      </p:sp>
      <p:pic>
        <p:nvPicPr>
          <p:cNvPr id="2050" name="Picture 2" descr="C:\Users\MooreG\AppData\Local\Microsoft\Windows\Temporary Internet Files\Content.IE5\JPVKBC8D\usa_fla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10624"/>
            <a:ext cx="2513575" cy="214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59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92" y="116632"/>
            <a:ext cx="892899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Course Assessment (two parts):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Question Paper 1 (Essays)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Question Paper 2 (Skills)</a:t>
            </a: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Question Paper 1 (worth 52 marks)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Time: 1 hours 45 minutes.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Three sections (Democracy, Social Issues and Int. Issues)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3 essays to complete (one 12 marker and two 20 markers- one for each section)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Externally marked by SQA.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MooreG\AppData\Local\Microsoft\Windows\Temporary Internet Files\Content.IE5\2WB8BX5J\Imagen+rev%C3%A1lida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90470" cy="1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87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92" y="116632"/>
            <a:ext cx="89289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b="1" dirty="0">
              <a:latin typeface="Comic Sans MS" panose="030F0702030302020204" pitchFamily="66" charset="0"/>
            </a:endParaRPr>
          </a:p>
          <a:p>
            <a:endParaRPr lang="en-GB" sz="1200" b="1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Question Paper 2 (worth 28 marks)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Time: 1 hours 15 minutes.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Three questions (Conclusion, to what extent and reliability of sources questions)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All questions must be completed.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Externally marked by SQA.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MooreG\AppData\Local\Microsoft\Windows\Temporary Internet Files\Content.IE5\2WB8BX5J\Imagen+rev%C3%A1lida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53" y="4149080"/>
            <a:ext cx="2390470" cy="169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7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sz="4000" dirty="0">
                <a:solidFill>
                  <a:schemeClr val="tx1"/>
                </a:solidFill>
              </a:rPr>
              <a:t>Homework/Key Dates: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1520" y="1268760"/>
            <a:ext cx="8504238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800" b="1" dirty="0">
                <a:latin typeface="Comic Sans MS" pitchFamily="66" charset="0"/>
              </a:rPr>
              <a:t>Homework</a:t>
            </a:r>
            <a:r>
              <a:rPr lang="en-GB" sz="2800" dirty="0">
                <a:latin typeface="Comic Sans MS" pitchFamily="66" charset="0"/>
              </a:rPr>
              <a:t>: Mainly in the form of essays/source questions; preparing for timed essays/ Unit Assessments in class; past paper questions.  Also, missed work due to absence.</a:t>
            </a:r>
          </a:p>
          <a:p>
            <a:pPr marL="4572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Comic Sans MS" pitchFamily="66" charset="0"/>
            </a:endParaRPr>
          </a:p>
          <a:p>
            <a:pPr marL="4572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800" b="1" dirty="0">
                <a:latin typeface="Comic Sans MS" pitchFamily="66" charset="0"/>
              </a:rPr>
              <a:t>Assessment(s)</a:t>
            </a:r>
            <a:r>
              <a:rPr lang="en-GB" sz="2800" dirty="0">
                <a:latin typeface="Comic Sans MS" pitchFamily="66" charset="0"/>
              </a:rPr>
              <a:t>: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Comic Sans MS" pitchFamily="66" charset="0"/>
              </a:rPr>
              <a:t>November (Unit 1, USA, will be assessed)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Comic Sans MS" pitchFamily="66" charset="0"/>
              </a:rPr>
              <a:t>January (2 of the 3 units will be assessed – USA and UK Social Issues)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800" dirty="0">
                <a:latin typeface="Comic Sans MS" pitchFamily="66" charset="0"/>
              </a:rPr>
              <a:t>March (remaining issue will be assessed – UK Democracy)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GB" sz="2800" dirty="0">
              <a:latin typeface="Comic Sans MS" pitchFamily="66" charset="0"/>
            </a:endParaRPr>
          </a:p>
          <a:p>
            <a:pPr marL="45720" indent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n-GB" sz="2800" b="1" dirty="0">
                <a:latin typeface="Comic Sans MS" pitchFamily="66" charset="0"/>
              </a:rPr>
              <a:t>Final exam</a:t>
            </a:r>
            <a:r>
              <a:rPr lang="en-GB" sz="2800">
                <a:latin typeface="Comic Sans MS" pitchFamily="66" charset="0"/>
              </a:rPr>
              <a:t>: 5</a:t>
            </a:r>
            <a:r>
              <a:rPr lang="en-GB" sz="2800" baseline="30000">
                <a:latin typeface="Comic Sans MS" pitchFamily="66" charset="0"/>
              </a:rPr>
              <a:t>th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en-GB" sz="2800" dirty="0">
                <a:latin typeface="Comic Sans MS" pitchFamily="66" charset="0"/>
              </a:rPr>
              <a:t>May 2021</a:t>
            </a:r>
          </a:p>
        </p:txBody>
      </p:sp>
    </p:spTree>
    <p:extLst>
      <p:ext uri="{BB962C8B-B14F-4D97-AF65-F5344CB8AC3E}">
        <p14:creationId xmlns:p14="http://schemas.microsoft.com/office/powerpoint/2010/main" val="252392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Additional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776864" cy="5040560"/>
          </a:xfrm>
        </p:spPr>
        <p:txBody>
          <a:bodyPr>
            <a:normAutofit/>
          </a:bodyPr>
          <a:lstStyle/>
          <a:p>
            <a:pPr marL="45720" indent="0"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Staff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: pupils can request additional help </a:t>
            </a:r>
            <a:r>
              <a:rPr lang="en-GB" sz="2400" dirty="0" err="1">
                <a:solidFill>
                  <a:schemeClr val="tx1"/>
                </a:solidFill>
                <a:latin typeface="Comic Sans MS" pitchFamily="66" charset="0"/>
              </a:rPr>
              <a:t>eg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: at lunchtimes and during study leave or by contacting teacher via Glow email or Teams.  All course notes/</a:t>
            </a:r>
            <a:r>
              <a:rPr lang="en-GB" sz="2400" dirty="0" err="1">
                <a:solidFill>
                  <a:schemeClr val="tx1"/>
                </a:solidFill>
                <a:latin typeface="Comic Sans MS" pitchFamily="66" charset="0"/>
              </a:rPr>
              <a:t>Powerpoints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 are accessible through One Note/Teams</a:t>
            </a:r>
          </a:p>
          <a:p>
            <a:pPr marL="45720" indent="0">
              <a:buNone/>
              <a:defRPr/>
            </a:pP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SQA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: past papers/marking instructions available online.</a:t>
            </a:r>
          </a:p>
          <a:p>
            <a:pPr marL="45720" indent="0">
              <a:buNone/>
              <a:defRPr/>
            </a:pP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None/>
              <a:defRPr/>
            </a:pPr>
            <a:r>
              <a:rPr lang="en-GB" sz="2400" b="1" dirty="0">
                <a:solidFill>
                  <a:schemeClr val="tx1"/>
                </a:solidFill>
                <a:latin typeface="Comic Sans MS" pitchFamily="66" charset="0"/>
              </a:rPr>
              <a:t>Parents</a:t>
            </a:r>
            <a:r>
              <a:rPr lang="en-GB" sz="2400" dirty="0">
                <a:solidFill>
                  <a:schemeClr val="tx1"/>
                </a:solidFill>
                <a:latin typeface="Comic Sans MS" pitchFamily="66" charset="0"/>
              </a:rPr>
              <a:t>: can encourage students and read essays. </a:t>
            </a:r>
          </a:p>
          <a:p>
            <a:pPr marL="45720" indent="0">
              <a:buNone/>
              <a:defRPr/>
            </a:pP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51343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FB1814C534C4FB7FAF42E1D7D0002" ma:contentTypeVersion="13" ma:contentTypeDescription="Create a new document." ma:contentTypeScope="" ma:versionID="37ef86eab7aeadb558c58527d26c3b24">
  <xsd:schema xmlns:xsd="http://www.w3.org/2001/XMLSchema" xmlns:xs="http://www.w3.org/2001/XMLSchema" xmlns:p="http://schemas.microsoft.com/office/2006/metadata/properties" xmlns:ns2="41ff5a41-8242-4d90-878e-1381b250cbf3" xmlns:ns3="f401ed1c-79c0-462e-a367-55d9eedeba93" targetNamespace="http://schemas.microsoft.com/office/2006/metadata/properties" ma:root="true" ma:fieldsID="b232c38f9f6384aa6bcee90d74d98676" ns2:_="" ns3:_="">
    <xsd:import namespace="41ff5a41-8242-4d90-878e-1381b250cbf3"/>
    <xsd:import namespace="f401ed1c-79c0-462e-a367-55d9eedeba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f5a41-8242-4d90-878e-1381b250c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ed1c-79c0-462e-a367-55d9eedeb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F7D2E6-8D84-46E4-B623-26F6AF389CC1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8A6F226D-ABBF-4F28-B812-BF54B5989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DCA6A6-51A9-4E46-8FB7-5C695C7F732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1ff5a41-8242-4d90-878e-1381b250cbf3"/>
    <ds:schemaRef ds:uri="f401ed1c-79c0-462e-a367-55d9eedeba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514</TotalTime>
  <Words>456</Words>
  <Application>Microsoft Office PowerPoint</Application>
  <PresentationFormat>On-screen Show (4:3)</PresentationFormat>
  <Paragraphs>85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Higher Modern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Homework/Key Dates:</vt:lpstr>
      <vt:lpstr>Additional Support</vt:lpstr>
      <vt:lpstr>Useful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Black</dc:creator>
  <cp:lastModifiedBy>Miss Wylie</cp:lastModifiedBy>
  <cp:revision>55</cp:revision>
  <cp:lastPrinted>2014-02-12T16:38:02Z</cp:lastPrinted>
  <dcterms:created xsi:type="dcterms:W3CDTF">2014-02-02T11:20:41Z</dcterms:created>
  <dcterms:modified xsi:type="dcterms:W3CDTF">2021-10-05T15:59:13Z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0x010100A08FB1814C534C4FB7FAF42E1D7D0002</vt:lpwstr>
  </property>
</Properties>
</file>