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  <p:sldMasterId id="2147483696" r:id="rId7"/>
    <p:sldMasterId id="2147483708" r:id="rId8"/>
  </p:sldMasterIdLst>
  <p:notesMasterIdLst>
    <p:notesMasterId r:id="rId20"/>
  </p:notesMasterIdLst>
  <p:handoutMasterIdLst>
    <p:handoutMasterId r:id="rId21"/>
  </p:handoutMasterIdLst>
  <p:sldIdLst>
    <p:sldId id="293" r:id="rId9"/>
    <p:sldId id="286" r:id="rId10"/>
    <p:sldId id="281" r:id="rId11"/>
    <p:sldId id="282" r:id="rId12"/>
    <p:sldId id="283" r:id="rId13"/>
    <p:sldId id="284" r:id="rId14"/>
    <p:sldId id="285" r:id="rId15"/>
    <p:sldId id="287" r:id="rId16"/>
    <p:sldId id="291" r:id="rId17"/>
    <p:sldId id="292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FF0E4-BC4A-4588-9DCA-BD6848BA82C5}" type="datetimeFigureOut">
              <a:rPr lang="en-GB" smtClean="0"/>
              <a:pPr/>
              <a:t>05/10/2021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53ADB-CCEF-480B-B10E-8116BD61F0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62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C168-B72B-44F9-AED1-E162E92F22CA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FDF66-B74A-4D59-8B28-3A1C0082E4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728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BD69-025D-4E05-8212-36C6DECA0845}" type="datetimeFigureOut">
              <a:rPr lang="en-GB" smtClean="0"/>
              <a:pPr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5FDE-D36E-4B06-9943-D79AD81FA48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BD69-025D-4E05-8212-36C6DECA0845}" type="datetimeFigureOut">
              <a:rPr lang="en-GB" smtClean="0"/>
              <a:pPr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5FDE-D36E-4B06-9943-D79AD81FA4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BD69-025D-4E05-8212-36C6DECA0845}" type="datetimeFigureOut">
              <a:rPr lang="en-GB" smtClean="0"/>
              <a:pPr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5FDE-D36E-4B06-9943-D79AD81FA4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987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103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656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739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761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954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44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28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BD69-025D-4E05-8212-36C6DECA0845}" type="datetimeFigureOut">
              <a:rPr lang="en-GB" smtClean="0"/>
              <a:pPr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5FDE-D36E-4B06-9943-D79AD81FA48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8041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0094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7430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8905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2616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3008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8524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0615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9173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01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BD69-025D-4E05-8212-36C6DECA0845}" type="datetimeFigureOut">
              <a:rPr lang="en-GB" smtClean="0"/>
              <a:pPr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5FDE-D36E-4B06-9943-D79AD81FA4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5308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0790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565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1343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6881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8394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697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6871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7325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52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BD69-025D-4E05-8212-36C6DECA0845}" type="datetimeFigureOut">
              <a:rPr lang="en-GB" smtClean="0"/>
              <a:pPr/>
              <a:t>05/10/2021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5FDE-D36E-4B06-9943-D79AD81FA48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0167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1533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2368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358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1989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37209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07228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6742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7467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3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BD69-025D-4E05-8212-36C6DECA0845}" type="datetimeFigureOut">
              <a:rPr lang="en-GB" smtClean="0"/>
              <a:pPr/>
              <a:t>05/10/2021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5FDE-D36E-4B06-9943-D79AD81FA48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8366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9227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547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2675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4734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85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BD69-025D-4E05-8212-36C6DECA0845}" type="datetimeFigureOut">
              <a:rPr lang="en-GB" smtClean="0"/>
              <a:pPr/>
              <a:t>05/10/2021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5FDE-D36E-4B06-9943-D79AD81FA4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BD69-025D-4E05-8212-36C6DECA0845}" type="datetimeFigureOut">
              <a:rPr lang="en-GB" smtClean="0"/>
              <a:pPr/>
              <a:t>05/10/2021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5FDE-D36E-4B06-9943-D79AD81FA4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BD69-025D-4E05-8212-36C6DECA0845}" type="datetimeFigureOut">
              <a:rPr lang="en-GB" smtClean="0"/>
              <a:pPr/>
              <a:t>05/10/2021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5FDE-D36E-4B06-9943-D79AD81FA4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BD69-025D-4E05-8212-36C6DECA0845}" type="datetimeFigureOut">
              <a:rPr lang="en-GB" smtClean="0"/>
              <a:pPr/>
              <a:t>05/10/2021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95FDE-D36E-4B06-9943-D79AD81FA48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5BBD69-025D-4E05-8212-36C6DECA0845}" type="datetimeFigureOut">
              <a:rPr lang="en-GB" smtClean="0"/>
              <a:pPr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1595FDE-D36E-4B06-9943-D79AD81FA48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92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99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90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4AE59D9-755B-4A08-A09F-51ED9D9984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1CAA681-E723-4CC8-8D36-30D18E0583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3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derstandingstandards.org.uk/Subjects/Politics" TargetMode="External"/><Relationship Id="rId2" Type="http://schemas.openxmlformats.org/officeDocument/2006/relationships/hyperlink" Target="https://www.sqa.org.uk/sqa/47925.html" TargetMode="Externa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857135-A3C5-4F62-9B9B-623F7C7446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79929"/>
            <a:ext cx="7772400" cy="174391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Welcome to </a:t>
            </a:r>
            <a:br>
              <a:rPr lang="en-GB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Higher Politics!! </a:t>
            </a:r>
          </a:p>
        </p:txBody>
      </p:sp>
      <p:pic>
        <p:nvPicPr>
          <p:cNvPr id="1026" name="Picture 2" descr="General election 2017: how can employers deal with politics in the ...">
            <a:extLst>
              <a:ext uri="{FF2B5EF4-FFF2-40B4-BE49-F238E27FC236}">
                <a16:creationId xmlns:a16="http://schemas.microsoft.com/office/drawing/2014/main" xmlns="" id="{5772A0B7-E410-4274-998D-699944970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26658"/>
            <a:ext cx="7772400" cy="345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32" b="24119"/>
          <a:stretch/>
        </p:blipFill>
        <p:spPr bwMode="auto">
          <a:xfrm>
            <a:off x="6163444" y="2640115"/>
            <a:ext cx="2294756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554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A1782F-7C07-4122-B92C-194FB11DFE0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Additional Support</a:t>
            </a:r>
            <a:endParaRPr lang="en-GB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331B354-5CF8-4C47-A182-F69083ECF87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45720" indent="0">
              <a:buNone/>
              <a:defRPr/>
            </a:pPr>
            <a:r>
              <a:rPr lang="en-GB" sz="2400" b="1" dirty="0">
                <a:solidFill>
                  <a:srgbClr val="002060"/>
                </a:solidFill>
                <a:latin typeface="Comic Sans MS" pitchFamily="66" charset="0"/>
              </a:rPr>
              <a:t>Staff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: Mr 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McMordie and Mr Hattie 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are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always ready to help and can be contacted in person, 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via e-mail or 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via Teams. All </a:t>
            </a:r>
            <a:r>
              <a:rPr lang="en-GB" sz="2400" dirty="0">
                <a:solidFill>
                  <a:srgbClr val="002060"/>
                </a:solidFill>
                <a:latin typeface="Comic Sans MS" pitchFamily="66" charset="0"/>
              </a:rPr>
              <a:t>course 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notes are </a:t>
            </a:r>
            <a:r>
              <a:rPr lang="en-GB" sz="2400" dirty="0">
                <a:solidFill>
                  <a:srgbClr val="002060"/>
                </a:solidFill>
                <a:latin typeface="Comic Sans MS" pitchFamily="66" charset="0"/>
              </a:rPr>
              <a:t>accessible through One 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Note and supported study is available one afternoon per week.</a:t>
            </a:r>
            <a:endParaRPr lang="en-GB" sz="2400" dirty="0">
              <a:solidFill>
                <a:srgbClr val="002060"/>
              </a:solidFill>
              <a:latin typeface="Comic Sans MS" pitchFamily="66" charset="0"/>
            </a:endParaRPr>
          </a:p>
          <a:p>
            <a:pPr marL="45720" indent="0">
              <a:buNone/>
              <a:defRPr/>
            </a:pPr>
            <a:endParaRPr lang="en-GB" sz="2400" dirty="0">
              <a:solidFill>
                <a:srgbClr val="002060"/>
              </a:solidFill>
              <a:latin typeface="Comic Sans MS" pitchFamily="66" charset="0"/>
            </a:endParaRPr>
          </a:p>
          <a:p>
            <a:pPr marL="45720" indent="0">
              <a:buNone/>
              <a:defRPr/>
            </a:pPr>
            <a:r>
              <a:rPr lang="en-GB" sz="2400" b="1" dirty="0">
                <a:solidFill>
                  <a:srgbClr val="002060"/>
                </a:solidFill>
                <a:latin typeface="Comic Sans MS" pitchFamily="66" charset="0"/>
              </a:rPr>
              <a:t>SQA</a:t>
            </a:r>
            <a:r>
              <a:rPr lang="en-GB" sz="2400" dirty="0">
                <a:solidFill>
                  <a:srgbClr val="002060"/>
                </a:solidFill>
                <a:latin typeface="Comic Sans MS" pitchFamily="66" charset="0"/>
              </a:rPr>
              <a:t>: past papers/marking instructions available 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online</a:t>
            </a:r>
            <a:r>
              <a:rPr lang="en-GB" sz="2400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at </a:t>
            </a:r>
            <a:r>
              <a:rPr lang="en-GB" sz="2400" dirty="0">
                <a:solidFill>
                  <a:srgbClr val="002060"/>
                </a:solidFill>
                <a:latin typeface="Comic Sans MS" pitchFamily="66" charset="0"/>
                <a:hlinkClick r:id="rId2"/>
              </a:rPr>
              <a:t>SQA Politics Homepage 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and </a:t>
            </a:r>
            <a:r>
              <a:rPr lang="en-GB" sz="2400" dirty="0">
                <a:solidFill>
                  <a:srgbClr val="002060"/>
                </a:solidFill>
                <a:latin typeface="Comic Sans MS" pitchFamily="66" charset="0"/>
                <a:hlinkClick r:id="rId3"/>
              </a:rPr>
              <a:t>SQA Understanding Standards</a:t>
            </a:r>
            <a:endParaRPr lang="en-GB" sz="2400" dirty="0">
              <a:solidFill>
                <a:srgbClr val="002060"/>
              </a:solidFill>
              <a:latin typeface="Comic Sans MS" pitchFamily="66" charset="0"/>
            </a:endParaRPr>
          </a:p>
          <a:p>
            <a:pPr marL="45720" indent="0">
              <a:buNone/>
              <a:defRPr/>
            </a:pPr>
            <a:endParaRPr lang="en-GB" sz="2400" b="1" dirty="0">
              <a:solidFill>
                <a:srgbClr val="002060"/>
              </a:solidFill>
              <a:latin typeface="Comic Sans MS" pitchFamily="66" charset="0"/>
            </a:endParaRPr>
          </a:p>
          <a:p>
            <a:pPr marL="45720" indent="0">
              <a:buNone/>
              <a:defRPr/>
            </a:pPr>
            <a:r>
              <a:rPr lang="en-GB" sz="2400" b="1" dirty="0">
                <a:solidFill>
                  <a:srgbClr val="002060"/>
                </a:solidFill>
                <a:latin typeface="Comic Sans MS" pitchFamily="66" charset="0"/>
              </a:rPr>
              <a:t>Parents</a:t>
            </a:r>
            <a:r>
              <a:rPr lang="en-GB" sz="2400" dirty="0">
                <a:solidFill>
                  <a:srgbClr val="002060"/>
                </a:solidFill>
                <a:latin typeface="Comic Sans MS" pitchFamily="66" charset="0"/>
              </a:rPr>
              <a:t>: can encourage 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students by encouraging news watching, discussing topics studied in class </a:t>
            </a:r>
            <a:r>
              <a:rPr lang="en-GB" sz="2400" dirty="0">
                <a:solidFill>
                  <a:srgbClr val="002060"/>
                </a:solidFill>
                <a:latin typeface="Comic Sans MS" pitchFamily="66" charset="0"/>
              </a:rPr>
              <a:t>and 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by reading essays.  </a:t>
            </a:r>
            <a:r>
              <a:rPr lang="en-GB" sz="2400" dirty="0">
                <a:solidFill>
                  <a:srgbClr val="002060"/>
                </a:solidFill>
                <a:latin typeface="Comic Sans MS" pitchFamily="66" charset="0"/>
              </a:rPr>
              <a:t>Detailed written reports to be issued November 2020.</a:t>
            </a:r>
          </a:p>
        </p:txBody>
      </p:sp>
    </p:spTree>
    <p:extLst>
      <p:ext uri="{BB962C8B-B14F-4D97-AF65-F5344CB8AC3E}">
        <p14:creationId xmlns:p14="http://schemas.microsoft.com/office/powerpoint/2010/main" val="2238408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Useful Resources</a:t>
            </a:r>
            <a:endParaRPr lang="en-GB" dirty="0"/>
          </a:p>
        </p:txBody>
      </p:sp>
      <p:pic>
        <p:nvPicPr>
          <p:cNvPr id="3074" name="Picture 2" descr="https://images-na.ssl-images-amazon.com/images/I/41oLGVPOfSL._SX348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89280">
            <a:off x="1677298" y="2149686"/>
            <a:ext cx="2736304" cy="3901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images-na.ssl-images-amazon.com/images/I/51HPDArTwDL._SX384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204864"/>
            <a:ext cx="2656470" cy="343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375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A1782F-7C07-4122-B92C-194FB11DFE0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GB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Course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668ED5-6214-44BC-9E59-F90252D8D23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GB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This course consists of three units:</a:t>
            </a:r>
          </a:p>
          <a:p>
            <a:pPr marL="0" indent="0" algn="just">
              <a:buNone/>
            </a:pPr>
            <a:endParaRPr lang="en-GB" dirty="0">
              <a:solidFill>
                <a:srgbClr val="002060"/>
              </a:solidFill>
              <a:effectLst/>
              <a:latin typeface="Comic Sans MS" panose="030F0702030302020204" pitchFamily="66" charset="0"/>
            </a:endParaRPr>
          </a:p>
          <a:p>
            <a:pPr marL="457200" indent="-457200"/>
            <a:r>
              <a:rPr lang="en-GB" b="1" dirty="0">
                <a:solidFill>
                  <a:srgbClr val="00B050"/>
                </a:solidFill>
                <a:latin typeface="Comic Sans MS" pitchFamily="66" charset="0"/>
              </a:rPr>
              <a:t>Political Theories</a:t>
            </a:r>
            <a:endParaRPr lang="en-GB" sz="25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en-GB" sz="2500" dirty="0">
                <a:solidFill>
                  <a:srgbClr val="002060"/>
                </a:solidFill>
                <a:latin typeface="Comic Sans MS" panose="030F0702030302020204" pitchFamily="66" charset="0"/>
              </a:rPr>
              <a:t>Power, Authority and Legitimacy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GB" sz="2500" dirty="0">
                <a:solidFill>
                  <a:srgbClr val="002060"/>
                </a:solidFill>
                <a:latin typeface="Comic Sans MS" panose="030F0702030302020204" pitchFamily="66" charset="0"/>
              </a:rPr>
              <a:t>Direct and Representative Democracy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GB" sz="2500" dirty="0">
                <a:solidFill>
                  <a:srgbClr val="002060"/>
                </a:solidFill>
                <a:latin typeface="Comic Sans MS" panose="030F0702030302020204" pitchFamily="66" charset="0"/>
              </a:rPr>
              <a:t>Conservatism and Socialism</a:t>
            </a:r>
          </a:p>
          <a:p>
            <a:pPr marL="457200" indent="-457200"/>
            <a:endParaRPr lang="en-GB" sz="25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457200" indent="-457200"/>
            <a:r>
              <a:rPr lang="en-GB" b="1" dirty="0">
                <a:solidFill>
                  <a:srgbClr val="00B050"/>
                </a:solidFill>
                <a:latin typeface="Comic Sans MS" pitchFamily="66" charset="0"/>
              </a:rPr>
              <a:t>Political Systems </a:t>
            </a:r>
            <a:endParaRPr lang="en-GB" sz="25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en-GB" sz="2500" dirty="0">
                <a:solidFill>
                  <a:srgbClr val="002060"/>
                </a:solidFill>
                <a:latin typeface="Comic Sans MS" panose="030F0702030302020204" pitchFamily="66" charset="0"/>
              </a:rPr>
              <a:t>Comparing politics in the UK and US</a:t>
            </a:r>
          </a:p>
          <a:p>
            <a:pPr lvl="1"/>
            <a:endParaRPr lang="en-GB" sz="25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457200" indent="-457200"/>
            <a:r>
              <a:rPr lang="en-GB" b="1" dirty="0">
                <a:solidFill>
                  <a:srgbClr val="00B050"/>
                </a:solidFill>
                <a:latin typeface="Comic Sans MS" pitchFamily="66" charset="0"/>
              </a:rPr>
              <a:t>Political Parties and Elections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 </a:t>
            </a:r>
          </a:p>
          <a:p>
            <a:pPr marL="800100" lvl="2" indent="-342900">
              <a:buFont typeface="Wingdings" pitchFamily="2" charset="2"/>
              <a:buChar char="ü"/>
            </a:pPr>
            <a:r>
              <a:rPr lang="en-GB" sz="2500" dirty="0">
                <a:solidFill>
                  <a:srgbClr val="002060"/>
                </a:solidFill>
                <a:latin typeface="Comic Sans MS" panose="030F0702030302020204" pitchFamily="66" charset="0"/>
              </a:rPr>
              <a:t>Political campaigning and voter behaviour</a:t>
            </a:r>
          </a:p>
          <a:p>
            <a:pPr marL="800100" lvl="2" indent="-342900">
              <a:buFont typeface="Wingdings" pitchFamily="2" charset="2"/>
              <a:buChar char="ü"/>
            </a:pPr>
            <a:r>
              <a:rPr lang="en-GB" sz="2500" dirty="0">
                <a:solidFill>
                  <a:srgbClr val="002060"/>
                </a:solidFill>
                <a:latin typeface="Comic Sans MS" panose="030F0702030302020204" pitchFamily="66" charset="0"/>
              </a:rPr>
              <a:t>Political ideas</a:t>
            </a:r>
          </a:p>
        </p:txBody>
      </p:sp>
    </p:spTree>
    <p:extLst>
      <p:ext uri="{BB962C8B-B14F-4D97-AF65-F5344CB8AC3E}">
        <p14:creationId xmlns:p14="http://schemas.microsoft.com/office/powerpoint/2010/main" val="400093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A1782F-7C07-4122-B92C-194FB11DFE0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GB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Political 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668ED5-6214-44BC-9E59-F90252D8D23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In this unit </a:t>
            </a:r>
            <a:r>
              <a:rPr lang="en-GB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students learn </a:t>
            </a:r>
            <a:r>
              <a:rPr lang="en-GB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about key political concepts such as </a:t>
            </a:r>
            <a: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power</a:t>
            </a:r>
            <a:r>
              <a:rPr lang="en-GB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authority</a:t>
            </a:r>
            <a:r>
              <a:rPr lang="en-GB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and </a:t>
            </a:r>
            <a: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legitimacy</a:t>
            </a:r>
            <a:r>
              <a:rPr lang="en-GB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 We </a:t>
            </a:r>
            <a:r>
              <a:rPr lang="en-GB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also </a:t>
            </a:r>
            <a:r>
              <a:rPr lang="en-GB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study the nature of democracy and the arguments for and against representative democracy. Lastly this unit will consider the ideas of two political ideologies – </a:t>
            </a:r>
            <a: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Conservatism</a:t>
            </a:r>
            <a:r>
              <a:rPr lang="en-GB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and </a:t>
            </a:r>
            <a: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Socialism</a:t>
            </a:r>
            <a:r>
              <a:rPr lang="en-GB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 </a:t>
            </a:r>
            <a:endParaRPr lang="en-GB" sz="4000" dirty="0">
              <a:solidFill>
                <a:srgbClr val="002060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4" name="Picture 3" descr="Racial Justice Is the Key to Democracy Reform | The Nation">
            <a:extLst>
              <a:ext uri="{FF2B5EF4-FFF2-40B4-BE49-F238E27FC236}">
                <a16:creationId xmlns:a16="http://schemas.microsoft.com/office/drawing/2014/main" xmlns="" id="{FAF08DD9-595D-492B-A0BC-E3A4F59BB73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4411663"/>
            <a:ext cx="2597150" cy="176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628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A1782F-7C07-4122-B92C-194FB11DFE0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GB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Political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668ED5-6214-44BC-9E59-F90252D8D23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In this unit </a:t>
            </a:r>
            <a:r>
              <a:rPr lang="en-GB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students study and </a:t>
            </a:r>
            <a:r>
              <a:rPr lang="en-GB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compare the political systems of the </a:t>
            </a:r>
            <a: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UK</a:t>
            </a:r>
            <a:r>
              <a:rPr lang="en-GB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and the </a:t>
            </a:r>
            <a: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USA</a:t>
            </a:r>
            <a:r>
              <a:rPr lang="en-GB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 This will include a study of the relevant power of the executive and legislative branches and the origins and principles that underpin them. </a:t>
            </a:r>
            <a:endParaRPr lang="en-GB" sz="4000" dirty="0">
              <a:solidFill>
                <a:srgbClr val="002060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E724FB4-F56D-47C5-8CA0-468D6396AFF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070" y="4431983"/>
            <a:ext cx="2621280" cy="1744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56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A1782F-7C07-4122-B92C-194FB11DFE0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Political Parties and Elections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668ED5-6214-44BC-9E59-F90252D8D23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This unit will focus on the impact of political ideas with a focus on the </a:t>
            </a:r>
            <a: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Conservative Party </a:t>
            </a:r>
            <a:r>
              <a:rPr lang="en-GB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and the </a:t>
            </a:r>
            <a: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Labour Party</a:t>
            </a:r>
            <a:r>
              <a:rPr lang="en-GB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 </a:t>
            </a:r>
          </a:p>
          <a:p>
            <a:pPr marL="0" indent="0" algn="just">
              <a:buNone/>
            </a:pPr>
            <a:endParaRPr lang="en-GB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GB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This will include an examination of political campaigning and voting behaviour.   </a:t>
            </a:r>
            <a:endParaRPr lang="en-GB" sz="4000" dirty="0">
              <a:solidFill>
                <a:srgbClr val="002060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5" name="Picture 4" descr="Party Political Rosettes | Horse, Dog &amp; Political Printed Rosettes">
            <a:extLst>
              <a:ext uri="{FF2B5EF4-FFF2-40B4-BE49-F238E27FC236}">
                <a16:creationId xmlns:a16="http://schemas.microsoft.com/office/drawing/2014/main" xmlns="" id="{4FBD57D5-A65A-4356-8F34-25E20C0CD66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455" y="4592638"/>
            <a:ext cx="2588895" cy="1584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4341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A1782F-7C07-4122-B92C-194FB11DFE0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Exam Structure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08AA7C0C-A526-49FB-9CCD-466596B0B4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777097"/>
              </p:ext>
            </p:extLst>
          </p:nvPr>
        </p:nvGraphicFramePr>
        <p:xfrm>
          <a:off x="611560" y="2636912"/>
          <a:ext cx="7886700" cy="290070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247997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115321081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1034647694"/>
                    </a:ext>
                  </a:extLst>
                </a:gridCol>
              </a:tblGrid>
              <a:tr h="1450352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Question Paper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52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1 hr 45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470439871"/>
                  </a:ext>
                </a:extLst>
              </a:tr>
              <a:tr h="1450352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Question Paper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28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1 hr 15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687639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284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A1782F-7C07-4122-B92C-194FB11DFE0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Question Papers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331B354-5CF8-4C47-A182-F69083ECF87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Paper 1:</a:t>
            </a:r>
          </a:p>
          <a:p>
            <a:r>
              <a:rPr lang="en-GB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Two </a:t>
            </a:r>
            <a:r>
              <a:rPr lang="en-GB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20 mark essay</a:t>
            </a:r>
          </a:p>
          <a:p>
            <a:r>
              <a:rPr lang="en-GB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One 12 mark </a:t>
            </a:r>
            <a:r>
              <a:rPr lang="en-GB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essay (Political Parties Unit)</a:t>
            </a:r>
            <a:endParaRPr lang="en-GB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endParaRPr lang="en-GB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Paper 2:</a:t>
            </a:r>
          </a:p>
          <a:p>
            <a:r>
              <a:rPr lang="en-GB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One 8 </a:t>
            </a:r>
            <a:r>
              <a:rPr lang="en-GB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mark question </a:t>
            </a:r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comparing &amp; contrasting 2 sources</a:t>
            </a:r>
          </a:p>
          <a:p>
            <a:r>
              <a:rPr lang="en-GB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One 20 mark question </a:t>
            </a:r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interpreting, synthesising &amp; evaluating up to 7 sources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042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A1782F-7C07-4122-B92C-194FB11DFE0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Is Higher Politics Different?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331B354-5CF8-4C47-A182-F69083ECF87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rgbClr val="002060"/>
                </a:solidFill>
                <a:latin typeface="Comic Sans MS" pitchFamily="66" charset="0"/>
              </a:rPr>
              <a:t>There are some similarities to Higher Modern Studies: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002060"/>
                </a:solidFill>
                <a:latin typeface="Comic Sans MS" pitchFamily="66" charset="0"/>
              </a:rPr>
              <a:t>Some crossover topics - US political systems and voting behaviour, political parties etc.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002060"/>
                </a:solidFill>
                <a:latin typeface="Comic Sans MS" pitchFamily="66" charset="0"/>
              </a:rPr>
              <a:t>Independent research and reading required.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rgbClr val="002060"/>
                </a:solidFill>
                <a:latin typeface="Comic Sans MS" pitchFamily="66" charset="0"/>
              </a:rPr>
              <a:t>Knowledge </a:t>
            </a:r>
            <a:r>
              <a:rPr lang="en-GB" sz="2000" dirty="0">
                <a:solidFill>
                  <a:srgbClr val="002060"/>
                </a:solidFill>
                <a:latin typeface="Comic Sans MS" pitchFamily="66" charset="0"/>
              </a:rPr>
              <a:t>Questions are 20/12 mark essays.</a:t>
            </a:r>
          </a:p>
          <a:p>
            <a:pPr marL="0" indent="0">
              <a:buNone/>
            </a:pPr>
            <a:endParaRPr lang="en-GB" sz="2000" dirty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2060"/>
                </a:solidFill>
                <a:latin typeface="Comic Sans MS" pitchFamily="66" charset="0"/>
              </a:rPr>
              <a:t>But there are some differences too: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002060"/>
                </a:solidFill>
                <a:latin typeface="Comic Sans MS" pitchFamily="66" charset="0"/>
              </a:rPr>
              <a:t>No </a:t>
            </a:r>
            <a:r>
              <a:rPr lang="en-GB" sz="2000" dirty="0" smtClean="0">
                <a:solidFill>
                  <a:srgbClr val="002060"/>
                </a:solidFill>
                <a:latin typeface="Comic Sans MS" pitchFamily="66" charset="0"/>
              </a:rPr>
              <a:t>time period </a:t>
            </a:r>
            <a:r>
              <a:rPr lang="en-GB" sz="2000" dirty="0">
                <a:solidFill>
                  <a:srgbClr val="002060"/>
                </a:solidFill>
                <a:latin typeface="Comic Sans MS" pitchFamily="66" charset="0"/>
              </a:rPr>
              <a:t>constraints (can use older case studies)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002060"/>
                </a:solidFill>
                <a:latin typeface="Comic Sans MS" pitchFamily="66" charset="0"/>
              </a:rPr>
              <a:t>Focus on the “why” rather than just the “how” of politics</a:t>
            </a:r>
            <a:r>
              <a:rPr lang="en-GB" sz="2000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en-GB" sz="2000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rgbClr val="002060"/>
                </a:solidFill>
                <a:latin typeface="Comic Sans MS" pitchFamily="66" charset="0"/>
              </a:rPr>
              <a:t>Different skills questions.</a:t>
            </a:r>
            <a:endParaRPr lang="en-GB" sz="20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77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A1782F-7C07-4122-B92C-194FB11DFE0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Homework and Key Dates</a:t>
            </a:r>
            <a:endParaRPr lang="en-GB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331B354-5CF8-4C47-A182-F69083ECF87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5720" indent="0">
              <a:spcBef>
                <a:spcPct val="0"/>
              </a:spcBef>
              <a:buNone/>
              <a:defRPr/>
            </a:pPr>
            <a:r>
              <a:rPr lang="en-GB" sz="2400" b="1" dirty="0">
                <a:solidFill>
                  <a:srgbClr val="002060"/>
                </a:solidFill>
                <a:latin typeface="Comic Sans MS" pitchFamily="66" charset="0"/>
              </a:rPr>
              <a:t>Homework</a:t>
            </a:r>
            <a:r>
              <a:rPr lang="en-GB" sz="2400" dirty="0">
                <a:solidFill>
                  <a:srgbClr val="002060"/>
                </a:solidFill>
                <a:latin typeface="Comic Sans MS" pitchFamily="66" charset="0"/>
              </a:rPr>
              <a:t>: this is given out most weeks. Mainly in the form of essays/source questions; preparing for timed essays/ Unit Assessments in class; past paper 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questions. Also</a:t>
            </a:r>
            <a:r>
              <a:rPr lang="en-GB" sz="2400" dirty="0">
                <a:solidFill>
                  <a:srgbClr val="002060"/>
                </a:solidFill>
                <a:latin typeface="Comic Sans MS" pitchFamily="66" charset="0"/>
              </a:rPr>
              <a:t>, missed work due to absence.</a:t>
            </a:r>
          </a:p>
          <a:p>
            <a:pPr marL="45720" indent="0">
              <a:spcBef>
                <a:spcPct val="0"/>
              </a:spcBef>
              <a:buNone/>
              <a:defRPr/>
            </a:pPr>
            <a:endParaRPr lang="en-GB" sz="2400" dirty="0">
              <a:solidFill>
                <a:srgbClr val="002060"/>
              </a:solidFill>
              <a:latin typeface="Comic Sans MS" pitchFamily="66" charset="0"/>
            </a:endParaRPr>
          </a:p>
          <a:p>
            <a:pPr marL="45720" indent="0">
              <a:spcBef>
                <a:spcPct val="0"/>
              </a:spcBef>
              <a:buNone/>
              <a:defRPr/>
            </a:pPr>
            <a:r>
              <a:rPr lang="en-GB" sz="2400" b="1" dirty="0">
                <a:solidFill>
                  <a:srgbClr val="002060"/>
                </a:solidFill>
                <a:latin typeface="Comic Sans MS" pitchFamily="66" charset="0"/>
              </a:rPr>
              <a:t>Prelim(s)</a:t>
            </a:r>
            <a:r>
              <a:rPr lang="en-GB" sz="2400" dirty="0">
                <a:solidFill>
                  <a:srgbClr val="002060"/>
                </a:solidFill>
                <a:latin typeface="Comic Sans MS" pitchFamily="66" charset="0"/>
              </a:rPr>
              <a:t>: </a:t>
            </a:r>
          </a:p>
          <a:p>
            <a:pPr>
              <a:spcBef>
                <a:spcPct val="0"/>
              </a:spcBef>
              <a:defRPr/>
            </a:pP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January 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(2 </a:t>
            </a:r>
            <a:r>
              <a:rPr lang="en-GB" sz="2400" dirty="0">
                <a:solidFill>
                  <a:srgbClr val="002060"/>
                </a:solidFill>
                <a:latin typeface="Comic Sans MS" pitchFamily="66" charset="0"/>
              </a:rPr>
              <a:t>of the 3 units will be assessed – 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Political Theory and Political Systems)</a:t>
            </a:r>
            <a:endParaRPr lang="en-GB" sz="2400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spcBef>
                <a:spcPct val="0"/>
              </a:spcBef>
              <a:defRPr/>
            </a:pPr>
            <a:r>
              <a:rPr lang="en-GB" sz="2400" dirty="0">
                <a:solidFill>
                  <a:srgbClr val="002060"/>
                </a:solidFill>
                <a:latin typeface="Comic Sans MS" pitchFamily="66" charset="0"/>
              </a:rPr>
              <a:t>March (remaining issue will be assessed – 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Political Parties)</a:t>
            </a:r>
            <a:endParaRPr lang="en-GB" sz="2400" dirty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GB" sz="2400" dirty="0">
              <a:solidFill>
                <a:srgbClr val="002060"/>
              </a:solidFill>
              <a:latin typeface="Comic Sans MS" pitchFamily="66" charset="0"/>
            </a:endParaRPr>
          </a:p>
          <a:p>
            <a:pPr marL="45720" indent="0">
              <a:spcBef>
                <a:spcPct val="0"/>
              </a:spcBef>
              <a:buNone/>
              <a:defRPr/>
            </a:pPr>
            <a:r>
              <a:rPr lang="en-GB" sz="2400" b="1" dirty="0">
                <a:solidFill>
                  <a:srgbClr val="002060"/>
                </a:solidFill>
                <a:latin typeface="Comic Sans MS" pitchFamily="66" charset="0"/>
              </a:rPr>
              <a:t>Final exam</a:t>
            </a:r>
            <a:r>
              <a:rPr lang="en-GB" sz="2400" dirty="0">
                <a:solidFill>
                  <a:srgbClr val="002060"/>
                </a:solidFill>
                <a:latin typeface="Comic Sans MS" pitchFamily="66" charset="0"/>
              </a:rPr>
              <a:t>: 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26</a:t>
            </a:r>
            <a:r>
              <a:rPr lang="en-GB" sz="2400" baseline="30000" dirty="0" smtClean="0">
                <a:solidFill>
                  <a:srgbClr val="002060"/>
                </a:solidFill>
                <a:latin typeface="Comic Sans MS" pitchFamily="66" charset="0"/>
              </a:rPr>
              <a:t>th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 April 2022</a:t>
            </a:r>
            <a:endParaRPr lang="en-GB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040891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8FB1814C534C4FB7FAF42E1D7D0002" ma:contentTypeVersion="13" ma:contentTypeDescription="Create a new document." ma:contentTypeScope="" ma:versionID="37ef86eab7aeadb558c58527d26c3b24">
  <xsd:schema xmlns:xsd="http://www.w3.org/2001/XMLSchema" xmlns:xs="http://www.w3.org/2001/XMLSchema" xmlns:p="http://schemas.microsoft.com/office/2006/metadata/properties" xmlns:ns2="41ff5a41-8242-4d90-878e-1381b250cbf3" xmlns:ns3="f401ed1c-79c0-462e-a367-55d9eedeba93" targetNamespace="http://schemas.microsoft.com/office/2006/metadata/properties" ma:root="true" ma:fieldsID="b232c38f9f6384aa6bcee90d74d98676" ns2:_="" ns3:_="">
    <xsd:import namespace="41ff5a41-8242-4d90-878e-1381b250cbf3"/>
    <xsd:import namespace="f401ed1c-79c0-462e-a367-55d9eedeba9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f5a41-8242-4d90-878e-1381b250cb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ed1c-79c0-462e-a367-55d9eedeba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68A4A8-7C43-4E87-BB98-609CE66506C4}">
  <ds:schemaRefs>
    <ds:schemaRef ds:uri="http://purl.org/dc/elements/1.1/"/>
    <ds:schemaRef ds:uri="f401ed1c-79c0-462e-a367-55d9eedeba93"/>
    <ds:schemaRef ds:uri="http://purl.org/dc/terms/"/>
    <ds:schemaRef ds:uri="http://schemas.microsoft.com/office/2006/documentManagement/types"/>
    <ds:schemaRef ds:uri="41ff5a41-8242-4d90-878e-1381b250cbf3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F7AE0FD-2799-4E0F-B775-087740FE81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662B27-7AE8-4B22-A56B-4369013539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ff5a41-8242-4d90-878e-1381b250cbf3"/>
    <ds:schemaRef ds:uri="f401ed1c-79c0-462e-a367-55d9eedeba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549</TotalTime>
  <Words>471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Slipstream</vt:lpstr>
      <vt:lpstr>Office Theme</vt:lpstr>
      <vt:lpstr>1_Office Theme</vt:lpstr>
      <vt:lpstr>2_Office Theme</vt:lpstr>
      <vt:lpstr>3_Office Theme</vt:lpstr>
      <vt:lpstr>Welcome to  Higher Politics!! </vt:lpstr>
      <vt:lpstr>Course Structure</vt:lpstr>
      <vt:lpstr>Political Theories</vt:lpstr>
      <vt:lpstr>Political Systems</vt:lpstr>
      <vt:lpstr>Political Parties and Elections</vt:lpstr>
      <vt:lpstr>Exam Structure</vt:lpstr>
      <vt:lpstr>The Question Papers</vt:lpstr>
      <vt:lpstr>Is Higher Politics Different? </vt:lpstr>
      <vt:lpstr>Homework and Key Dates</vt:lpstr>
      <vt:lpstr>Additional Support</vt:lpstr>
      <vt:lpstr>Useful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 Black</dc:creator>
  <cp:lastModifiedBy>McMordie</cp:lastModifiedBy>
  <cp:revision>59</cp:revision>
  <cp:lastPrinted>2014-02-12T16:38:02Z</cp:lastPrinted>
  <dcterms:created xsi:type="dcterms:W3CDTF">2014-02-02T11:20:41Z</dcterms:created>
  <dcterms:modified xsi:type="dcterms:W3CDTF">2021-10-05T15:31:54Z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0x010100A08FB1814C534C4FB7FAF42E1D7D0002</vt:lpwstr>
  </property>
</Properties>
</file>