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14"/>
  </p:handoutMasterIdLst>
  <p:sldIdLst>
    <p:sldId id="256" r:id="rId2"/>
    <p:sldId id="271" r:id="rId3"/>
    <p:sldId id="275" r:id="rId4"/>
    <p:sldId id="276" r:id="rId5"/>
    <p:sldId id="263" r:id="rId6"/>
    <p:sldId id="278" r:id="rId7"/>
    <p:sldId id="279" r:id="rId8"/>
    <p:sldId id="268" r:id="rId9"/>
    <p:sldId id="281" r:id="rId10"/>
    <p:sldId id="280" r:id="rId11"/>
    <p:sldId id="267" r:id="rId12"/>
    <p:sldId id="277" r:id="rId13"/>
  </p:sldIdLst>
  <p:sldSz cx="12192000" cy="6858000"/>
  <p:notesSz cx="6889750" cy="100218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6" d="100"/>
          <a:sy n="86" d="100"/>
        </p:scale>
        <p:origin x="562" y="53"/>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C5C09DF-BF74-4533-8125-56C770C87496}"/>
              </a:ext>
            </a:extLst>
          </p:cNvPr>
          <p:cNvSpPr>
            <a:spLocks noGrp="1"/>
          </p:cNvSpPr>
          <p:nvPr>
            <p:ph type="hdr" sz="quarter"/>
          </p:nvPr>
        </p:nvSpPr>
        <p:spPr>
          <a:xfrm>
            <a:off x="0" y="0"/>
            <a:ext cx="2985558" cy="502835"/>
          </a:xfrm>
          <a:prstGeom prst="rect">
            <a:avLst/>
          </a:prstGeom>
        </p:spPr>
        <p:txBody>
          <a:bodyPr vert="horz" lIns="96634" tIns="48317" rIns="96634" bIns="48317" rtlCol="0"/>
          <a:lstStyle>
            <a:lvl1pPr algn="l">
              <a:defRPr sz="1300"/>
            </a:lvl1pPr>
          </a:lstStyle>
          <a:p>
            <a:endParaRPr lang="en-GB"/>
          </a:p>
        </p:txBody>
      </p:sp>
      <p:sp>
        <p:nvSpPr>
          <p:cNvPr id="3" name="Date Placeholder 2">
            <a:extLst>
              <a:ext uri="{FF2B5EF4-FFF2-40B4-BE49-F238E27FC236}">
                <a16:creationId xmlns:a16="http://schemas.microsoft.com/office/drawing/2014/main" id="{FBDE12E0-CA81-492E-A134-F80A8FC434A2}"/>
              </a:ext>
            </a:extLst>
          </p:cNvPr>
          <p:cNvSpPr>
            <a:spLocks noGrp="1"/>
          </p:cNvSpPr>
          <p:nvPr>
            <p:ph type="dt" sz="quarter" idx="1"/>
          </p:nvPr>
        </p:nvSpPr>
        <p:spPr>
          <a:xfrm>
            <a:off x="3902597" y="0"/>
            <a:ext cx="2985558" cy="502835"/>
          </a:xfrm>
          <a:prstGeom prst="rect">
            <a:avLst/>
          </a:prstGeom>
        </p:spPr>
        <p:txBody>
          <a:bodyPr vert="horz" lIns="96634" tIns="48317" rIns="96634" bIns="48317" rtlCol="0"/>
          <a:lstStyle>
            <a:lvl1pPr algn="r">
              <a:defRPr sz="1300"/>
            </a:lvl1pPr>
          </a:lstStyle>
          <a:p>
            <a:fld id="{B17017E3-1E4D-47D0-8606-32B3F3BD2E04}" type="datetimeFigureOut">
              <a:rPr lang="en-GB" smtClean="0"/>
              <a:t>27/09/2021</a:t>
            </a:fld>
            <a:endParaRPr lang="en-GB"/>
          </a:p>
        </p:txBody>
      </p:sp>
      <p:sp>
        <p:nvSpPr>
          <p:cNvPr id="4" name="Footer Placeholder 3">
            <a:extLst>
              <a:ext uri="{FF2B5EF4-FFF2-40B4-BE49-F238E27FC236}">
                <a16:creationId xmlns:a16="http://schemas.microsoft.com/office/drawing/2014/main" id="{C515A6FD-A1FB-4849-B648-26D436A7A27A}"/>
              </a:ext>
            </a:extLst>
          </p:cNvPr>
          <p:cNvSpPr>
            <a:spLocks noGrp="1"/>
          </p:cNvSpPr>
          <p:nvPr>
            <p:ph type="ftr" sz="quarter" idx="2"/>
          </p:nvPr>
        </p:nvSpPr>
        <p:spPr>
          <a:xfrm>
            <a:off x="0" y="9519055"/>
            <a:ext cx="2985558" cy="502834"/>
          </a:xfrm>
          <a:prstGeom prst="rect">
            <a:avLst/>
          </a:prstGeom>
        </p:spPr>
        <p:txBody>
          <a:bodyPr vert="horz" lIns="96634" tIns="48317" rIns="96634" bIns="48317" rtlCol="0" anchor="b"/>
          <a:lstStyle>
            <a:lvl1pPr algn="l">
              <a:defRPr sz="1300"/>
            </a:lvl1pPr>
          </a:lstStyle>
          <a:p>
            <a:endParaRPr lang="en-GB"/>
          </a:p>
        </p:txBody>
      </p:sp>
      <p:sp>
        <p:nvSpPr>
          <p:cNvPr id="5" name="Slide Number Placeholder 4">
            <a:extLst>
              <a:ext uri="{FF2B5EF4-FFF2-40B4-BE49-F238E27FC236}">
                <a16:creationId xmlns:a16="http://schemas.microsoft.com/office/drawing/2014/main" id="{DAD17D33-2E96-47BE-AA9A-CA41B975E7E6}"/>
              </a:ext>
            </a:extLst>
          </p:cNvPr>
          <p:cNvSpPr>
            <a:spLocks noGrp="1"/>
          </p:cNvSpPr>
          <p:nvPr>
            <p:ph type="sldNum" sz="quarter" idx="3"/>
          </p:nvPr>
        </p:nvSpPr>
        <p:spPr>
          <a:xfrm>
            <a:off x="3902597" y="9519055"/>
            <a:ext cx="2985558" cy="502834"/>
          </a:xfrm>
          <a:prstGeom prst="rect">
            <a:avLst/>
          </a:prstGeom>
        </p:spPr>
        <p:txBody>
          <a:bodyPr vert="horz" lIns="96634" tIns="48317" rIns="96634" bIns="48317" rtlCol="0" anchor="b"/>
          <a:lstStyle>
            <a:lvl1pPr algn="r">
              <a:defRPr sz="1300"/>
            </a:lvl1pPr>
          </a:lstStyle>
          <a:p>
            <a:fld id="{A2A5FFC4-B4EC-4EFA-AF4E-7587158757CD}" type="slidenum">
              <a:rPr lang="en-GB" smtClean="0"/>
              <a:t>‹#›</a:t>
            </a:fld>
            <a:endParaRPr lang="en-GB"/>
          </a:p>
        </p:txBody>
      </p:sp>
    </p:spTree>
    <p:extLst>
      <p:ext uri="{BB962C8B-B14F-4D97-AF65-F5344CB8AC3E}">
        <p14:creationId xmlns:p14="http://schemas.microsoft.com/office/powerpoint/2010/main" val="393481946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48A521E-0E4B-4E36-9C45-89E91F3626A2}" type="datetimeFigureOut">
              <a:rPr lang="en-GB" smtClean="0"/>
              <a:t>27/09/2021</a:t>
            </a:fld>
            <a:endParaRPr lang="en-GB"/>
          </a:p>
        </p:txBody>
      </p:sp>
      <p:sp>
        <p:nvSpPr>
          <p:cNvPr id="5" name="Footer Placeholder 4"/>
          <p:cNvSpPr>
            <a:spLocks noGrp="1"/>
          </p:cNvSpPr>
          <p:nvPr>
            <p:ph type="ftr" sz="quarter" idx="11"/>
          </p:nvPr>
        </p:nvSpPr>
        <p:spPr>
          <a:xfrm>
            <a:off x="2416500" y="329307"/>
            <a:ext cx="4973915" cy="309201"/>
          </a:xfrm>
        </p:spPr>
        <p:txBody>
          <a:bodyPr/>
          <a:lstStyle/>
          <a:p>
            <a:endParaRPr lang="en-GB"/>
          </a:p>
        </p:txBody>
      </p:sp>
      <p:sp>
        <p:nvSpPr>
          <p:cNvPr id="6" name="Slide Number Placeholder 5"/>
          <p:cNvSpPr>
            <a:spLocks noGrp="1"/>
          </p:cNvSpPr>
          <p:nvPr>
            <p:ph type="sldNum" sz="quarter" idx="12"/>
          </p:nvPr>
        </p:nvSpPr>
        <p:spPr>
          <a:xfrm>
            <a:off x="1437664" y="798973"/>
            <a:ext cx="811019" cy="503578"/>
          </a:xfrm>
        </p:spPr>
        <p:txBody>
          <a:bodyPr/>
          <a:lstStyle/>
          <a:p>
            <a:fld id="{1357B184-987E-43EB-9193-B592AEDE273B}" type="slidenum">
              <a:rPr lang="en-GB" smtClean="0"/>
              <a:t>‹#›</a:t>
            </a:fld>
            <a:endParaRPr lang="en-GB"/>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00384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8A521E-0E4B-4E36-9C45-89E91F3626A2}" type="datetimeFigureOut">
              <a:rPr lang="en-GB" smtClean="0"/>
              <a:t>27/09/2021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57B184-987E-43EB-9193-B592AEDE273B}" type="slidenum">
              <a:rPr lang="en-GB" smtClean="0"/>
              <a:t>‹#›</a:t>
            </a:fld>
            <a:endParaRPr lang="en-GB"/>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02441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8A521E-0E4B-4E36-9C45-89E91F3626A2}" type="datetimeFigureOut">
              <a:rPr lang="en-GB" smtClean="0"/>
              <a:t>27/09/2021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57B184-987E-43EB-9193-B592AEDE273B}" type="slidenum">
              <a:rPr lang="en-GB" smtClean="0"/>
              <a:t>‹#›</a:t>
            </a:fld>
            <a:endParaRPr lang="en-GB"/>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36965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8A521E-0E4B-4E36-9C45-89E91F3626A2}" type="datetimeFigureOut">
              <a:rPr lang="en-GB" smtClean="0"/>
              <a:t>27/09/2021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57B184-987E-43EB-9193-B592AEDE273B}" type="slidenum">
              <a:rPr lang="en-GB" smtClean="0"/>
              <a:t>‹#›</a:t>
            </a:fld>
            <a:endParaRPr lang="en-GB"/>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52004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48A521E-0E4B-4E36-9C45-89E91F3626A2}" type="datetimeFigureOut">
              <a:rPr lang="en-GB" smtClean="0"/>
              <a:t>27/09/2021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57B184-987E-43EB-9193-B592AEDE273B}" type="slidenum">
              <a:rPr lang="en-GB" smtClean="0"/>
              <a:t>‹#›</a:t>
            </a:fld>
            <a:endParaRPr lang="en-GB"/>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93330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48A521E-0E4B-4E36-9C45-89E91F3626A2}" type="datetimeFigureOut">
              <a:rPr lang="en-GB" smtClean="0"/>
              <a:t>27/09/2021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357B184-987E-43EB-9193-B592AEDE273B}" type="slidenum">
              <a:rPr lang="en-GB" smtClean="0"/>
              <a:t>‹#›</a:t>
            </a:fld>
            <a:endParaRPr lang="en-GB"/>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59688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48A521E-0E4B-4E36-9C45-89E91F3626A2}" type="datetimeFigureOut">
              <a:rPr lang="en-GB" smtClean="0"/>
              <a:t>27/09/2021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357B184-987E-43EB-9193-B592AEDE273B}" type="slidenum">
              <a:rPr lang="en-GB" smtClean="0"/>
              <a:t>‹#›</a:t>
            </a:fld>
            <a:endParaRPr lang="en-GB"/>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9716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48A521E-0E4B-4E36-9C45-89E91F3626A2}" type="datetimeFigureOut">
              <a:rPr lang="en-GB" smtClean="0"/>
              <a:t>27/09/2021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357B184-987E-43EB-9193-B592AEDE273B}" type="slidenum">
              <a:rPr lang="en-GB" smtClean="0"/>
              <a:t>‹#›</a:t>
            </a:fld>
            <a:endParaRPr lang="en-GB"/>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0482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8A521E-0E4B-4E36-9C45-89E91F3626A2}" type="datetimeFigureOut">
              <a:rPr lang="en-GB" smtClean="0"/>
              <a:t>27/09/2021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357B184-987E-43EB-9193-B592AEDE273B}" type="slidenum">
              <a:rPr lang="en-GB" smtClean="0"/>
              <a:t>‹#›</a:t>
            </a:fld>
            <a:endParaRPr lang="en-GB"/>
          </a:p>
        </p:txBody>
      </p:sp>
    </p:spTree>
    <p:extLst>
      <p:ext uri="{BB962C8B-B14F-4D97-AF65-F5344CB8AC3E}">
        <p14:creationId xmlns:p14="http://schemas.microsoft.com/office/powerpoint/2010/main" val="993423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48A521E-0E4B-4E36-9C45-89E91F3626A2}" type="datetimeFigureOut">
              <a:rPr lang="en-GB" smtClean="0"/>
              <a:t>27/09/2021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357B184-987E-43EB-9193-B592AEDE273B}" type="slidenum">
              <a:rPr lang="en-GB" smtClean="0"/>
              <a:t>‹#›</a:t>
            </a:fld>
            <a:endParaRPr lang="en-GB"/>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91538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E48A521E-0E4B-4E36-9C45-89E91F3626A2}" type="datetimeFigureOut">
              <a:rPr lang="en-GB" smtClean="0"/>
              <a:t>27/09/2021</a:t>
            </a:fld>
            <a:endParaRPr lang="en-GB"/>
          </a:p>
        </p:txBody>
      </p:sp>
      <p:sp>
        <p:nvSpPr>
          <p:cNvPr id="6" name="Footer Placeholder 5"/>
          <p:cNvSpPr>
            <a:spLocks noGrp="1"/>
          </p:cNvSpPr>
          <p:nvPr>
            <p:ph type="ftr" sz="quarter" idx="11"/>
          </p:nvPr>
        </p:nvSpPr>
        <p:spPr>
          <a:xfrm>
            <a:off x="1447382" y="318640"/>
            <a:ext cx="5541004" cy="320931"/>
          </a:xfrm>
        </p:spPr>
        <p:txBody>
          <a:bodyPr/>
          <a:lstStyle/>
          <a:p>
            <a:endParaRPr lang="en-GB"/>
          </a:p>
        </p:txBody>
      </p:sp>
      <p:sp>
        <p:nvSpPr>
          <p:cNvPr id="7" name="Slide Number Placeholder 6"/>
          <p:cNvSpPr>
            <a:spLocks noGrp="1"/>
          </p:cNvSpPr>
          <p:nvPr>
            <p:ph type="sldNum" sz="quarter" idx="12"/>
          </p:nvPr>
        </p:nvSpPr>
        <p:spPr/>
        <p:txBody>
          <a:bodyPr/>
          <a:lstStyle/>
          <a:p>
            <a:fld id="{1357B184-987E-43EB-9193-B592AEDE273B}" type="slidenum">
              <a:rPr lang="en-GB" smtClean="0"/>
              <a:t>‹#›</a:t>
            </a:fld>
            <a:endParaRPr lang="en-GB"/>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67344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E48A521E-0E4B-4E36-9C45-89E91F3626A2}" type="datetimeFigureOut">
              <a:rPr lang="en-GB" smtClean="0"/>
              <a:t>27/09/2021</a:t>
            </a:fld>
            <a:endParaRPr lang="en-GB"/>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1357B184-987E-43EB-9193-B592AEDE273B}" type="slidenum">
              <a:rPr lang="en-GB" smtClean="0"/>
              <a:t>‹#›</a:t>
            </a:fld>
            <a:endParaRPr lang="en-GB"/>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327017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2.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51EBD-16AB-4768-8A16-C4D32476EF89}"/>
              </a:ext>
            </a:extLst>
          </p:cNvPr>
          <p:cNvSpPr>
            <a:spLocks noGrp="1"/>
          </p:cNvSpPr>
          <p:nvPr>
            <p:ph type="ctrTitle"/>
          </p:nvPr>
        </p:nvSpPr>
        <p:spPr>
          <a:xfrm>
            <a:off x="2417779" y="802298"/>
            <a:ext cx="8637073" cy="2590259"/>
          </a:xfrm>
        </p:spPr>
        <p:txBody>
          <a:bodyPr>
            <a:normAutofit fontScale="90000"/>
          </a:bodyPr>
          <a:lstStyle/>
          <a:p>
            <a:r>
              <a:rPr lang="en-GB" dirty="0"/>
              <a:t>Supporting your YOUNGSTER in mathematics in the senior phase</a:t>
            </a:r>
          </a:p>
        </p:txBody>
      </p:sp>
      <p:sp>
        <p:nvSpPr>
          <p:cNvPr id="3" name="Subtitle 2">
            <a:extLst>
              <a:ext uri="{FF2B5EF4-FFF2-40B4-BE49-F238E27FC236}">
                <a16:creationId xmlns:a16="http://schemas.microsoft.com/office/drawing/2014/main" id="{9168E717-494B-43F8-A91E-4E24CFAD58DE}"/>
              </a:ext>
            </a:extLst>
          </p:cNvPr>
          <p:cNvSpPr>
            <a:spLocks noGrp="1"/>
          </p:cNvSpPr>
          <p:nvPr>
            <p:ph type="subTitle" idx="1"/>
          </p:nvPr>
        </p:nvSpPr>
        <p:spPr/>
        <p:txBody>
          <a:bodyPr>
            <a:normAutofit/>
          </a:bodyPr>
          <a:lstStyle/>
          <a:p>
            <a:r>
              <a:rPr lang="en-GB" dirty="0"/>
              <a:t>Mathematics awards: N5 APPLICATIONS (PREVIOUSLY LIFESKILLS)</a:t>
            </a:r>
          </a:p>
        </p:txBody>
      </p:sp>
    </p:spTree>
    <p:custDataLst>
      <p:tags r:id="rId1"/>
    </p:custDataLst>
    <p:extLst>
      <p:ext uri="{BB962C8B-B14F-4D97-AF65-F5344CB8AC3E}">
        <p14:creationId xmlns:p14="http://schemas.microsoft.com/office/powerpoint/2010/main" val="10648942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F1B2A-D6F5-4436-ACE2-134C9BF0D436}"/>
              </a:ext>
            </a:extLst>
          </p:cNvPr>
          <p:cNvSpPr>
            <a:spLocks noGrp="1"/>
          </p:cNvSpPr>
          <p:nvPr>
            <p:ph type="title"/>
          </p:nvPr>
        </p:nvSpPr>
        <p:spPr/>
        <p:txBody>
          <a:bodyPr>
            <a:normAutofit/>
          </a:bodyPr>
          <a:lstStyle/>
          <a:p>
            <a:r>
              <a:rPr lang="en-GB" sz="2400" dirty="0"/>
              <a:t>Your child is struggling, what help is available? </a:t>
            </a:r>
          </a:p>
        </p:txBody>
      </p:sp>
      <p:sp>
        <p:nvSpPr>
          <p:cNvPr id="3" name="Content Placeholder 2">
            <a:extLst>
              <a:ext uri="{FF2B5EF4-FFF2-40B4-BE49-F238E27FC236}">
                <a16:creationId xmlns:a16="http://schemas.microsoft.com/office/drawing/2014/main" id="{0C71F798-C98A-4230-89DC-C4A6E312DA24}"/>
              </a:ext>
            </a:extLst>
          </p:cNvPr>
          <p:cNvSpPr>
            <a:spLocks noGrp="1"/>
          </p:cNvSpPr>
          <p:nvPr>
            <p:ph idx="1"/>
          </p:nvPr>
        </p:nvSpPr>
        <p:spPr>
          <a:xfrm>
            <a:off x="1451579" y="2015732"/>
            <a:ext cx="9603275" cy="4040511"/>
          </a:xfrm>
        </p:spPr>
        <p:txBody>
          <a:bodyPr>
            <a:normAutofit/>
          </a:bodyPr>
          <a:lstStyle/>
          <a:p>
            <a:pPr marL="0" indent="0">
              <a:buNone/>
            </a:pPr>
            <a:r>
              <a:rPr lang="en-GB" sz="2400" dirty="0">
                <a:latin typeface="Arial" panose="020B0604020202020204" pitchFamily="34" charset="0"/>
                <a:cs typeface="Arial" panose="020B0604020202020204" pitchFamily="34" charset="0"/>
              </a:rPr>
              <a:t>Links available from Glow Maths App:</a:t>
            </a:r>
          </a:p>
          <a:p>
            <a:pPr marL="0" indent="0">
              <a:buNone/>
            </a:pPr>
            <a:r>
              <a:rPr lang="en-GB" sz="2400" dirty="0">
                <a:latin typeface="Arial" panose="020B0604020202020204" pitchFamily="34" charset="0"/>
                <a:cs typeface="Arial" panose="020B0604020202020204" pitchFamily="34" charset="0"/>
              </a:rPr>
              <a:t>National 5: </a:t>
            </a:r>
          </a:p>
          <a:p>
            <a:pPr marL="0" indent="0">
              <a:buNone/>
            </a:pPr>
            <a:r>
              <a:rPr lang="en-GB" sz="2400" dirty="0">
                <a:latin typeface="Arial" panose="020B0604020202020204" pitchFamily="34" charset="0"/>
                <a:cs typeface="Arial" panose="020B0604020202020204" pitchFamily="34" charset="0"/>
                <a:hlinkClick r:id="rId3"/>
              </a:rPr>
              <a:t>https://www.national5maths.co.uk/</a:t>
            </a:r>
            <a:r>
              <a:rPr lang="en-GB" sz="2400" dirty="0">
                <a:latin typeface="Arial" panose="020B0604020202020204" pitchFamily="34" charset="0"/>
                <a:cs typeface="Arial" panose="020B0604020202020204" pitchFamily="34" charset="0"/>
              </a:rPr>
              <a:t>  has a great selection of worksheets and power points  some suitable for N5Apps.</a:t>
            </a:r>
          </a:p>
          <a:p>
            <a:pPr marL="0" indent="0">
              <a:buNone/>
            </a:pPr>
            <a:r>
              <a:rPr lang="en-GB" sz="2400" dirty="0">
                <a:latin typeface="Arial" panose="020B0604020202020204" pitchFamily="34" charset="0"/>
                <a:cs typeface="Arial" panose="020B0604020202020204" pitchFamily="34" charset="0"/>
                <a:hlinkClick r:id="rId3"/>
              </a:rPr>
              <a:t>https://www.maths180.com/</a:t>
            </a:r>
            <a:r>
              <a:rPr lang="en-GB" sz="2400" dirty="0">
                <a:latin typeface="Arial" panose="020B0604020202020204" pitchFamily="34" charset="0"/>
                <a:cs typeface="Arial" panose="020B0604020202020204" pitchFamily="34" charset="0"/>
              </a:rPr>
              <a:t> video clips for all levels and practice papers.</a:t>
            </a:r>
          </a:p>
        </p:txBody>
      </p:sp>
    </p:spTree>
    <p:custDataLst>
      <p:tags r:id="rId1"/>
    </p:custDataLst>
    <p:extLst>
      <p:ext uri="{BB962C8B-B14F-4D97-AF65-F5344CB8AC3E}">
        <p14:creationId xmlns:p14="http://schemas.microsoft.com/office/powerpoint/2010/main" val="206506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F1B2A-D6F5-4436-ACE2-134C9BF0D436}"/>
              </a:ext>
            </a:extLst>
          </p:cNvPr>
          <p:cNvSpPr>
            <a:spLocks noGrp="1"/>
          </p:cNvSpPr>
          <p:nvPr>
            <p:ph type="title"/>
          </p:nvPr>
        </p:nvSpPr>
        <p:spPr/>
        <p:txBody>
          <a:bodyPr>
            <a:normAutofit/>
          </a:bodyPr>
          <a:lstStyle/>
          <a:p>
            <a:r>
              <a:rPr lang="en-GB" sz="2400" dirty="0"/>
              <a:t>Your child is struggling, what help is available? </a:t>
            </a:r>
          </a:p>
        </p:txBody>
      </p:sp>
      <p:sp>
        <p:nvSpPr>
          <p:cNvPr id="3" name="Content Placeholder 2">
            <a:extLst>
              <a:ext uri="{FF2B5EF4-FFF2-40B4-BE49-F238E27FC236}">
                <a16:creationId xmlns:a16="http://schemas.microsoft.com/office/drawing/2014/main" id="{0C71F798-C98A-4230-89DC-C4A6E312DA24}"/>
              </a:ext>
            </a:extLst>
          </p:cNvPr>
          <p:cNvSpPr>
            <a:spLocks noGrp="1"/>
          </p:cNvSpPr>
          <p:nvPr>
            <p:ph idx="1"/>
          </p:nvPr>
        </p:nvSpPr>
        <p:spPr/>
        <p:txBody>
          <a:bodyPr>
            <a:normAutofit/>
          </a:bodyPr>
          <a:lstStyle/>
          <a:p>
            <a:pPr marL="0" indent="0">
              <a:buNone/>
            </a:pPr>
            <a:r>
              <a:rPr lang="en-GB" sz="2400" dirty="0">
                <a:latin typeface="Arial" panose="020B0604020202020204" pitchFamily="34" charset="0"/>
                <a:cs typeface="Arial" panose="020B0604020202020204" pitchFamily="34" charset="0"/>
              </a:rPr>
              <a:t>Course Notes</a:t>
            </a:r>
          </a:p>
          <a:p>
            <a:r>
              <a:rPr lang="en-GB" sz="2400" dirty="0">
                <a:latin typeface="Arial" panose="020B0604020202020204" pitchFamily="34" charset="0"/>
                <a:cs typeface="Arial" panose="020B0604020202020204" pitchFamily="34" charset="0"/>
              </a:rPr>
              <a:t> on Glow Maths App for all levels – Dynamic Maths Notes.</a:t>
            </a:r>
          </a:p>
          <a:p>
            <a:pPr marL="0" indent="0">
              <a:buNone/>
            </a:pPr>
            <a:endParaRPr lang="en-GB" sz="2400" dirty="0">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16962940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F1B2A-D6F5-4436-ACE2-134C9BF0D436}"/>
              </a:ext>
            </a:extLst>
          </p:cNvPr>
          <p:cNvSpPr>
            <a:spLocks noGrp="1"/>
          </p:cNvSpPr>
          <p:nvPr>
            <p:ph type="title"/>
          </p:nvPr>
        </p:nvSpPr>
        <p:spPr/>
        <p:txBody>
          <a:bodyPr>
            <a:normAutofit/>
          </a:bodyPr>
          <a:lstStyle/>
          <a:p>
            <a:r>
              <a:rPr lang="en-GB" sz="2400" dirty="0"/>
              <a:t>Glow: </a:t>
            </a:r>
            <a:r>
              <a:rPr lang="en-GB" sz="2000" dirty="0"/>
              <a:t>student instructions for adding maths app</a:t>
            </a:r>
          </a:p>
        </p:txBody>
      </p:sp>
      <p:sp>
        <p:nvSpPr>
          <p:cNvPr id="3" name="Content Placeholder 2">
            <a:extLst>
              <a:ext uri="{FF2B5EF4-FFF2-40B4-BE49-F238E27FC236}">
                <a16:creationId xmlns:a16="http://schemas.microsoft.com/office/drawing/2014/main" id="{0C71F798-C98A-4230-89DC-C4A6E312DA24}"/>
              </a:ext>
            </a:extLst>
          </p:cNvPr>
          <p:cNvSpPr>
            <a:spLocks noGrp="1"/>
          </p:cNvSpPr>
          <p:nvPr>
            <p:ph idx="1"/>
          </p:nvPr>
        </p:nvSpPr>
        <p:spPr/>
        <p:txBody>
          <a:bodyPr>
            <a:normAutofit fontScale="92500" lnSpcReduction="20000"/>
          </a:bodyPr>
          <a:lstStyle/>
          <a:p>
            <a:pPr lvl="0"/>
            <a:r>
              <a:rPr lang="en-GB" dirty="0"/>
              <a:t>Go to: </a:t>
            </a:r>
            <a:r>
              <a:rPr lang="en-GB" dirty="0">
                <a:hlinkClick r:id="rId3"/>
              </a:rPr>
              <a:t>https://sts.platform.rmunify.com/account/signin/glow</a:t>
            </a:r>
            <a:endParaRPr lang="en-GB" dirty="0"/>
          </a:p>
          <a:p>
            <a:pPr lvl="0"/>
            <a:r>
              <a:rPr lang="en-GB" dirty="0"/>
              <a:t>Use your user name and password to open the Launchpad.</a:t>
            </a:r>
          </a:p>
          <a:p>
            <a:r>
              <a:rPr lang="en-GB" sz="2400" dirty="0"/>
              <a:t>Click on Tile marked “Add”</a:t>
            </a:r>
          </a:p>
          <a:p>
            <a:r>
              <a:rPr lang="en-GB" sz="2400" dirty="0"/>
              <a:t>Click on “Add App from library” from drop down menu</a:t>
            </a:r>
          </a:p>
          <a:p>
            <a:r>
              <a:rPr lang="en-GB" sz="2400" dirty="0"/>
              <a:t>Go to top of page and click on My Establishments Apps</a:t>
            </a:r>
          </a:p>
          <a:p>
            <a:r>
              <a:rPr lang="en-GB" sz="2400" dirty="0"/>
              <a:t>Find PHS Mathematics tile and click on it, new screen will open up, click on “Add to my launch pad”</a:t>
            </a:r>
          </a:p>
          <a:p>
            <a:r>
              <a:rPr lang="en-GB" sz="2400" dirty="0"/>
              <a:t>Return to launch pad and App has been added.</a:t>
            </a:r>
          </a:p>
          <a:p>
            <a:pPr marL="0" indent="0">
              <a:buNone/>
            </a:pPr>
            <a:endParaRPr lang="en-GB" sz="2400" dirty="0">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145662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0CEDF-E390-451E-9273-BE85A257E57E}"/>
              </a:ext>
            </a:extLst>
          </p:cNvPr>
          <p:cNvSpPr>
            <a:spLocks noGrp="1"/>
          </p:cNvSpPr>
          <p:nvPr>
            <p:ph type="title"/>
          </p:nvPr>
        </p:nvSpPr>
        <p:spPr/>
        <p:txBody>
          <a:bodyPr>
            <a:normAutofit/>
          </a:bodyPr>
          <a:lstStyle/>
          <a:p>
            <a:r>
              <a:rPr lang="en-GB" sz="2400" dirty="0">
                <a:latin typeface="Arial" panose="020B0604020202020204" pitchFamily="34" charset="0"/>
                <a:cs typeface="Arial" panose="020B0604020202020204" pitchFamily="34" charset="0"/>
              </a:rPr>
              <a:t>Supporting your youngster</a:t>
            </a:r>
          </a:p>
        </p:txBody>
      </p:sp>
      <p:sp>
        <p:nvSpPr>
          <p:cNvPr id="3" name="Content Placeholder 2">
            <a:extLst>
              <a:ext uri="{FF2B5EF4-FFF2-40B4-BE49-F238E27FC236}">
                <a16:creationId xmlns:a16="http://schemas.microsoft.com/office/drawing/2014/main" id="{A7DCA7BA-93A1-4010-AAC5-A9B62760CAF2}"/>
              </a:ext>
            </a:extLst>
          </p:cNvPr>
          <p:cNvSpPr>
            <a:spLocks noGrp="1"/>
          </p:cNvSpPr>
          <p:nvPr>
            <p:ph idx="1"/>
          </p:nvPr>
        </p:nvSpPr>
        <p:spPr>
          <a:xfrm>
            <a:off x="1451579" y="2015732"/>
            <a:ext cx="9603275" cy="3801972"/>
          </a:xfrm>
        </p:spPr>
        <p:txBody>
          <a:bodyPr>
            <a:noAutofit/>
          </a:bodyPr>
          <a:lstStyle/>
          <a:p>
            <a:pPr marL="0" indent="0">
              <a:buNone/>
            </a:pPr>
            <a:r>
              <a:rPr lang="en-GB" sz="2400" dirty="0">
                <a:latin typeface="Arial" panose="020B0604020202020204" pitchFamily="34" charset="0"/>
                <a:cs typeface="Arial" panose="020B0604020202020204" pitchFamily="34" charset="0"/>
              </a:rPr>
              <a:t>Q.  How do you know what is going on and when it is happening?</a:t>
            </a:r>
          </a:p>
        </p:txBody>
      </p:sp>
    </p:spTree>
    <p:custDataLst>
      <p:tags r:id="rId1"/>
    </p:custDataLst>
    <p:extLst>
      <p:ext uri="{BB962C8B-B14F-4D97-AF65-F5344CB8AC3E}">
        <p14:creationId xmlns:p14="http://schemas.microsoft.com/office/powerpoint/2010/main" val="727729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0CEDF-E390-451E-9273-BE85A257E57E}"/>
              </a:ext>
            </a:extLst>
          </p:cNvPr>
          <p:cNvSpPr>
            <a:spLocks noGrp="1"/>
          </p:cNvSpPr>
          <p:nvPr>
            <p:ph type="title"/>
          </p:nvPr>
        </p:nvSpPr>
        <p:spPr>
          <a:xfrm>
            <a:off x="1451579" y="499719"/>
            <a:ext cx="9603275" cy="1049235"/>
          </a:xfrm>
        </p:spPr>
        <p:txBody>
          <a:bodyPr>
            <a:normAutofit/>
          </a:bodyPr>
          <a:lstStyle/>
          <a:p>
            <a:r>
              <a:rPr lang="en-GB" sz="2400" dirty="0">
                <a:latin typeface="Arial" panose="020B0604020202020204" pitchFamily="34" charset="0"/>
                <a:cs typeface="Arial" panose="020B0604020202020204" pitchFamily="34" charset="0"/>
              </a:rPr>
              <a:t>Q.  How do you know what is going on and when?</a:t>
            </a:r>
            <a:br>
              <a:rPr lang="en-GB" sz="2400" dirty="0">
                <a:latin typeface="Arial" panose="020B0604020202020204" pitchFamily="34" charset="0"/>
                <a:cs typeface="Arial" panose="020B0604020202020204" pitchFamily="34" charset="0"/>
              </a:rPr>
            </a:br>
            <a:endParaRPr lang="en-GB" sz="24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7DCA7BA-93A1-4010-AAC5-A9B62760CAF2}"/>
              </a:ext>
            </a:extLst>
          </p:cNvPr>
          <p:cNvSpPr>
            <a:spLocks noGrp="1"/>
          </p:cNvSpPr>
          <p:nvPr>
            <p:ph idx="1"/>
          </p:nvPr>
        </p:nvSpPr>
        <p:spPr>
          <a:xfrm>
            <a:off x="1451579" y="2015732"/>
            <a:ext cx="9603275" cy="3801972"/>
          </a:xfrm>
        </p:spPr>
        <p:txBody>
          <a:bodyPr>
            <a:noAutofit/>
          </a:bodyPr>
          <a:lstStyle/>
          <a:p>
            <a:pPr marL="0" indent="0">
              <a:buNone/>
            </a:pPr>
            <a:r>
              <a:rPr lang="en-GB" sz="2400" dirty="0">
                <a:latin typeface="Arial" panose="020B0604020202020204" pitchFamily="34" charset="0"/>
                <a:cs typeface="Arial" panose="020B0604020202020204" pitchFamily="34" charset="0"/>
              </a:rPr>
              <a:t>A. Maths App on Launchpad in Glow. This gives access to:</a:t>
            </a:r>
          </a:p>
          <a:p>
            <a:r>
              <a:rPr lang="en-GB" sz="2400" dirty="0">
                <a:latin typeface="Arial" panose="020B0604020202020204" pitchFamily="34" charset="0"/>
                <a:cs typeface="Arial" panose="020B0604020202020204" pitchFamily="34" charset="0"/>
              </a:rPr>
              <a:t>The course overview: approximate timings for content and assessment.</a:t>
            </a:r>
          </a:p>
          <a:p>
            <a:r>
              <a:rPr lang="en-GB" sz="2400" dirty="0">
                <a:latin typeface="Arial" panose="020B0604020202020204" pitchFamily="34" charset="0"/>
                <a:cs typeface="Arial" panose="020B0604020202020204" pitchFamily="34" charset="0"/>
              </a:rPr>
              <a:t>Appropriate revision material for assessments.</a:t>
            </a:r>
          </a:p>
          <a:p>
            <a:r>
              <a:rPr lang="en-GB" sz="2400" dirty="0">
                <a:latin typeface="Arial" panose="020B0604020202020204" pitchFamily="34" charset="0"/>
                <a:cs typeface="Arial" panose="020B0604020202020204" pitchFamily="34" charset="0"/>
              </a:rPr>
              <a:t>Past Papers and Practice Papers.</a:t>
            </a:r>
          </a:p>
          <a:p>
            <a:r>
              <a:rPr lang="en-GB" sz="2400" dirty="0">
                <a:latin typeface="Arial" panose="020B0604020202020204" pitchFamily="34" charset="0"/>
                <a:cs typeface="Arial" panose="020B0604020202020204" pitchFamily="34" charset="0"/>
              </a:rPr>
              <a:t>Links to video clips.</a:t>
            </a:r>
          </a:p>
          <a:p>
            <a:r>
              <a:rPr lang="en-GB" sz="2400" dirty="0">
                <a:latin typeface="Arial" panose="020B0604020202020204" pitchFamily="34" charset="0"/>
                <a:cs typeface="Arial" panose="020B0604020202020204" pitchFamily="34" charset="0"/>
              </a:rPr>
              <a:t>Course Notes. </a:t>
            </a:r>
          </a:p>
          <a:p>
            <a:endParaRPr lang="en-GB" sz="24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2297587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0CEDF-E390-451E-9273-BE85A257E57E}"/>
              </a:ext>
            </a:extLst>
          </p:cNvPr>
          <p:cNvSpPr>
            <a:spLocks noGrp="1"/>
          </p:cNvSpPr>
          <p:nvPr>
            <p:ph type="title"/>
          </p:nvPr>
        </p:nvSpPr>
        <p:spPr/>
        <p:txBody>
          <a:bodyPr>
            <a:normAutofit/>
          </a:bodyPr>
          <a:lstStyle/>
          <a:p>
            <a:r>
              <a:rPr lang="en-GB" sz="2400" dirty="0">
                <a:latin typeface="Arial" panose="020B0604020202020204" pitchFamily="34" charset="0"/>
                <a:cs typeface="Arial" panose="020B0604020202020204" pitchFamily="34" charset="0"/>
              </a:rPr>
              <a:t>Q.  How do you know what is going on and when?</a:t>
            </a:r>
            <a:br>
              <a:rPr lang="en-GB" sz="2400" dirty="0">
                <a:latin typeface="Arial" panose="020B0604020202020204" pitchFamily="34" charset="0"/>
                <a:cs typeface="Arial" panose="020B0604020202020204" pitchFamily="34" charset="0"/>
              </a:rPr>
            </a:br>
            <a:endParaRPr lang="en-GB" sz="24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7DCA7BA-93A1-4010-AAC5-A9B62760CAF2}"/>
              </a:ext>
            </a:extLst>
          </p:cNvPr>
          <p:cNvSpPr>
            <a:spLocks noGrp="1"/>
          </p:cNvSpPr>
          <p:nvPr>
            <p:ph idx="1"/>
          </p:nvPr>
        </p:nvSpPr>
        <p:spPr>
          <a:xfrm>
            <a:off x="1451579" y="2015732"/>
            <a:ext cx="9603275" cy="3801972"/>
          </a:xfrm>
        </p:spPr>
        <p:txBody>
          <a:bodyPr>
            <a:noAutofit/>
          </a:bodyPr>
          <a:lstStyle/>
          <a:p>
            <a:pPr marL="0" indent="0">
              <a:buNone/>
            </a:pPr>
            <a:r>
              <a:rPr lang="en-GB" sz="2400" dirty="0">
                <a:latin typeface="Arial" panose="020B0604020202020204" pitchFamily="34" charset="0"/>
                <a:cs typeface="Arial" panose="020B0604020202020204" pitchFamily="34" charset="0"/>
              </a:rPr>
              <a:t>Show My Homework: use your own password to get information on:</a:t>
            </a:r>
          </a:p>
          <a:p>
            <a:r>
              <a:rPr lang="en-GB" sz="2400" dirty="0">
                <a:latin typeface="Arial" panose="020B0604020202020204" pitchFamily="34" charset="0"/>
                <a:cs typeface="Arial" panose="020B0604020202020204" pitchFamily="34" charset="0"/>
              </a:rPr>
              <a:t> Accurate details of assessment timings.</a:t>
            </a:r>
          </a:p>
          <a:p>
            <a:r>
              <a:rPr lang="en-GB" sz="2400" dirty="0">
                <a:latin typeface="Arial" panose="020B0604020202020204" pitchFamily="34" charset="0"/>
                <a:cs typeface="Arial" panose="020B0604020202020204" pitchFamily="34" charset="0"/>
              </a:rPr>
              <a:t>The homework or link to the homework.</a:t>
            </a:r>
          </a:p>
          <a:p>
            <a:r>
              <a:rPr lang="en-GB" sz="2400" dirty="0">
                <a:latin typeface="Arial" panose="020B0604020202020204" pitchFamily="34" charset="0"/>
                <a:cs typeface="Arial" panose="020B0604020202020204" pitchFamily="34" charset="0"/>
              </a:rPr>
              <a:t>Submissions: What is due and when.</a:t>
            </a:r>
          </a:p>
          <a:p>
            <a:r>
              <a:rPr lang="en-GB" sz="2400" dirty="0" err="1">
                <a:latin typeface="Arial" panose="020B0604020202020204" pitchFamily="34" charset="0"/>
                <a:cs typeface="Arial" panose="020B0604020202020204" pitchFamily="34" charset="0"/>
              </a:rPr>
              <a:t>Gradebook</a:t>
            </a:r>
            <a:r>
              <a:rPr lang="en-GB" sz="2400" dirty="0">
                <a:latin typeface="Arial" panose="020B0604020202020204" pitchFamily="34" charset="0"/>
                <a:cs typeface="Arial" panose="020B0604020202020204" pitchFamily="34" charset="0"/>
              </a:rPr>
              <a:t>: Grades and comments  if issued.</a:t>
            </a:r>
          </a:p>
        </p:txBody>
      </p:sp>
    </p:spTree>
    <p:custDataLst>
      <p:tags r:id="rId1"/>
    </p:custDataLst>
    <p:extLst>
      <p:ext uri="{BB962C8B-B14F-4D97-AF65-F5344CB8AC3E}">
        <p14:creationId xmlns:p14="http://schemas.microsoft.com/office/powerpoint/2010/main" val="4200845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3A3D8-5FD2-4CD1-B695-DBA5C36EB010}"/>
              </a:ext>
            </a:extLst>
          </p:cNvPr>
          <p:cNvSpPr>
            <a:spLocks noGrp="1"/>
          </p:cNvSpPr>
          <p:nvPr>
            <p:ph type="title"/>
          </p:nvPr>
        </p:nvSpPr>
        <p:spPr/>
        <p:txBody>
          <a:bodyPr>
            <a:normAutofit/>
          </a:bodyPr>
          <a:lstStyle/>
          <a:p>
            <a:r>
              <a:rPr lang="en-GB" sz="2400" dirty="0">
                <a:latin typeface="Arial" panose="020B0604020202020204" pitchFamily="34" charset="0"/>
                <a:cs typeface="Arial" panose="020B0604020202020204" pitchFamily="34" charset="0"/>
              </a:rPr>
              <a:t>How is your youngster doing?</a:t>
            </a:r>
          </a:p>
        </p:txBody>
      </p:sp>
      <p:sp>
        <p:nvSpPr>
          <p:cNvPr id="3" name="Content Placeholder 2">
            <a:extLst>
              <a:ext uri="{FF2B5EF4-FFF2-40B4-BE49-F238E27FC236}">
                <a16:creationId xmlns:a16="http://schemas.microsoft.com/office/drawing/2014/main" id="{C1C1AC83-525E-40B6-BE40-37D7A06280B7}"/>
              </a:ext>
            </a:extLst>
          </p:cNvPr>
          <p:cNvSpPr>
            <a:spLocks noGrp="1"/>
          </p:cNvSpPr>
          <p:nvPr>
            <p:ph idx="1"/>
          </p:nvPr>
        </p:nvSpPr>
        <p:spPr>
          <a:xfrm>
            <a:off x="1451579" y="2015732"/>
            <a:ext cx="9603275" cy="4173033"/>
          </a:xfrm>
        </p:spPr>
        <p:txBody>
          <a:bodyPr>
            <a:normAutofit/>
          </a:bodyPr>
          <a:lstStyle/>
          <a:p>
            <a:pPr marL="0" indent="0">
              <a:buNone/>
            </a:pPr>
            <a:r>
              <a:rPr lang="en-GB" sz="2400" dirty="0">
                <a:latin typeface="Arial" panose="020B0604020202020204" pitchFamily="34" charset="0"/>
                <a:cs typeface="Arial" panose="020B0604020202020204" pitchFamily="34" charset="0"/>
              </a:rPr>
              <a:t>You can find out from:</a:t>
            </a:r>
          </a:p>
          <a:p>
            <a:pPr marL="0" indent="0">
              <a:buNone/>
            </a:pPr>
            <a:r>
              <a:rPr lang="en-GB" sz="2400" dirty="0">
                <a:latin typeface="Arial" panose="020B0604020202020204" pitchFamily="34" charset="0"/>
                <a:cs typeface="Arial" panose="020B0604020202020204" pitchFamily="34" charset="0"/>
              </a:rPr>
              <a:t>Homework: comments / mark /grade. </a:t>
            </a:r>
          </a:p>
          <a:p>
            <a:pPr marL="0" indent="0">
              <a:buNone/>
            </a:pPr>
            <a:endParaRPr lang="en-GB" sz="2400" dirty="0">
              <a:latin typeface="Arial" panose="020B0604020202020204" pitchFamily="34" charset="0"/>
              <a:cs typeface="Arial" panose="020B0604020202020204" pitchFamily="34" charset="0"/>
            </a:endParaRPr>
          </a:p>
          <a:p>
            <a:pPr marL="0" indent="0">
              <a:buNone/>
            </a:pPr>
            <a:r>
              <a:rPr lang="en-GB" sz="2400" dirty="0">
                <a:latin typeface="Arial" panose="020B0604020202020204" pitchFamily="34" charset="0"/>
                <a:cs typeface="Arial" panose="020B0604020202020204" pitchFamily="34" charset="0"/>
              </a:rPr>
              <a:t>Most homework is now photographed and posted to Teams or One Note and we mark it there, -please ask your young person to show you!</a:t>
            </a:r>
          </a:p>
          <a:p>
            <a:pPr marL="0" indent="0">
              <a:buNone/>
            </a:pPr>
            <a:endParaRPr lang="en-GB" sz="2400" dirty="0">
              <a:latin typeface="Arial" panose="020B0604020202020204" pitchFamily="34" charset="0"/>
              <a:cs typeface="Arial" panose="020B0604020202020204" pitchFamily="34" charset="0"/>
            </a:endParaRPr>
          </a:p>
          <a:p>
            <a:pPr marL="0" indent="0">
              <a:buNone/>
            </a:pPr>
            <a:endParaRPr lang="en-GB" sz="2400" dirty="0">
              <a:latin typeface="Arial" panose="020B0604020202020204" pitchFamily="34" charset="0"/>
              <a:cs typeface="Arial" panose="020B0604020202020204" pitchFamily="34" charset="0"/>
            </a:endParaRPr>
          </a:p>
          <a:p>
            <a:pPr marL="0" indent="0">
              <a:buNone/>
            </a:pPr>
            <a:endParaRPr lang="en-GB" dirty="0"/>
          </a:p>
        </p:txBody>
      </p:sp>
    </p:spTree>
    <p:custDataLst>
      <p:tags r:id="rId1"/>
    </p:custDataLst>
    <p:extLst>
      <p:ext uri="{BB962C8B-B14F-4D97-AF65-F5344CB8AC3E}">
        <p14:creationId xmlns:p14="http://schemas.microsoft.com/office/powerpoint/2010/main" val="1559467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3A3D8-5FD2-4CD1-B695-DBA5C36EB010}"/>
              </a:ext>
            </a:extLst>
          </p:cNvPr>
          <p:cNvSpPr>
            <a:spLocks noGrp="1"/>
          </p:cNvSpPr>
          <p:nvPr>
            <p:ph type="title"/>
          </p:nvPr>
        </p:nvSpPr>
        <p:spPr/>
        <p:txBody>
          <a:bodyPr>
            <a:normAutofit/>
          </a:bodyPr>
          <a:lstStyle/>
          <a:p>
            <a:r>
              <a:rPr lang="en-GB" sz="2400" dirty="0">
                <a:latin typeface="Arial" panose="020B0604020202020204" pitchFamily="34" charset="0"/>
                <a:cs typeface="Arial" panose="020B0604020202020204" pitchFamily="34" charset="0"/>
              </a:rPr>
              <a:t>How is your youngster doing?</a:t>
            </a:r>
          </a:p>
        </p:txBody>
      </p:sp>
      <p:sp>
        <p:nvSpPr>
          <p:cNvPr id="3" name="Content Placeholder 2">
            <a:extLst>
              <a:ext uri="{FF2B5EF4-FFF2-40B4-BE49-F238E27FC236}">
                <a16:creationId xmlns:a16="http://schemas.microsoft.com/office/drawing/2014/main" id="{C1C1AC83-525E-40B6-BE40-37D7A06280B7}"/>
              </a:ext>
            </a:extLst>
          </p:cNvPr>
          <p:cNvSpPr>
            <a:spLocks noGrp="1"/>
          </p:cNvSpPr>
          <p:nvPr>
            <p:ph idx="1"/>
          </p:nvPr>
        </p:nvSpPr>
        <p:spPr>
          <a:xfrm>
            <a:off x="1451579" y="2015732"/>
            <a:ext cx="9603275" cy="4173033"/>
          </a:xfrm>
        </p:spPr>
        <p:txBody>
          <a:bodyPr>
            <a:normAutofit lnSpcReduction="10000"/>
          </a:bodyPr>
          <a:lstStyle/>
          <a:p>
            <a:pPr marL="0" indent="0">
              <a:buNone/>
            </a:pPr>
            <a:r>
              <a:rPr lang="en-GB" sz="2400" dirty="0">
                <a:latin typeface="Arial" panose="020B0604020202020204" pitchFamily="34" charset="0"/>
                <a:cs typeface="Arial" panose="020B0604020202020204" pitchFamily="34" charset="0"/>
              </a:rPr>
              <a:t>You can find out from:</a:t>
            </a:r>
          </a:p>
          <a:p>
            <a:pPr marL="0" indent="0">
              <a:buNone/>
            </a:pPr>
            <a:r>
              <a:rPr lang="en-GB" sz="2400" dirty="0">
                <a:latin typeface="Arial" panose="020B0604020202020204" pitchFamily="34" charset="0"/>
                <a:cs typeface="Arial" panose="020B0604020202020204" pitchFamily="34" charset="0"/>
              </a:rPr>
              <a:t>Next steps sheets:</a:t>
            </a:r>
          </a:p>
          <a:p>
            <a:pPr marL="0" indent="0">
              <a:buNone/>
            </a:pPr>
            <a:r>
              <a:rPr lang="en-GB" sz="2400" dirty="0">
                <a:latin typeface="Arial" panose="020B0604020202020204" pitchFamily="34" charset="0"/>
                <a:cs typeface="Arial" panose="020B0604020202020204" pitchFamily="34" charset="0"/>
              </a:rPr>
              <a:t>We issue next steps sheets with larger assessments as none of our papers can go home. These give information on the type of question that was asked and number of marks lost or gained: highlighting topics that are strengths and those that need further review. Young people are advised to annotate the sheets by analysing their work, comparing to teacher’s model answer and writing down where they went wrong. </a:t>
            </a:r>
          </a:p>
          <a:p>
            <a:pPr marL="0" indent="0">
              <a:buNone/>
            </a:pPr>
            <a:endParaRPr lang="en-GB" sz="2400" dirty="0">
              <a:latin typeface="Arial" panose="020B0604020202020204" pitchFamily="34" charset="0"/>
              <a:cs typeface="Arial" panose="020B0604020202020204" pitchFamily="34" charset="0"/>
            </a:endParaRPr>
          </a:p>
          <a:p>
            <a:pPr marL="0" indent="0">
              <a:buNone/>
            </a:pPr>
            <a:endParaRPr lang="en-GB" dirty="0"/>
          </a:p>
        </p:txBody>
      </p:sp>
    </p:spTree>
    <p:custDataLst>
      <p:tags r:id="rId1"/>
    </p:custDataLst>
    <p:extLst>
      <p:ext uri="{BB962C8B-B14F-4D97-AF65-F5344CB8AC3E}">
        <p14:creationId xmlns:p14="http://schemas.microsoft.com/office/powerpoint/2010/main" val="4022037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3A3D8-5FD2-4CD1-B695-DBA5C36EB010}"/>
              </a:ext>
            </a:extLst>
          </p:cNvPr>
          <p:cNvSpPr>
            <a:spLocks noGrp="1"/>
          </p:cNvSpPr>
          <p:nvPr>
            <p:ph type="title"/>
          </p:nvPr>
        </p:nvSpPr>
        <p:spPr/>
        <p:txBody>
          <a:bodyPr>
            <a:normAutofit/>
          </a:bodyPr>
          <a:lstStyle/>
          <a:p>
            <a:r>
              <a:rPr lang="en-GB" sz="2400" dirty="0">
                <a:latin typeface="Arial" panose="020B0604020202020204" pitchFamily="34" charset="0"/>
                <a:cs typeface="Arial" panose="020B0604020202020204" pitchFamily="34" charset="0"/>
              </a:rPr>
              <a:t>How is your youngster doing?</a:t>
            </a:r>
          </a:p>
        </p:txBody>
      </p:sp>
      <p:sp>
        <p:nvSpPr>
          <p:cNvPr id="3" name="Content Placeholder 2">
            <a:extLst>
              <a:ext uri="{FF2B5EF4-FFF2-40B4-BE49-F238E27FC236}">
                <a16:creationId xmlns:a16="http://schemas.microsoft.com/office/drawing/2014/main" id="{C1C1AC83-525E-40B6-BE40-37D7A06280B7}"/>
              </a:ext>
            </a:extLst>
          </p:cNvPr>
          <p:cNvSpPr>
            <a:spLocks noGrp="1"/>
          </p:cNvSpPr>
          <p:nvPr>
            <p:ph idx="1"/>
          </p:nvPr>
        </p:nvSpPr>
        <p:spPr>
          <a:xfrm>
            <a:off x="1451579" y="2015732"/>
            <a:ext cx="9603275" cy="4173033"/>
          </a:xfrm>
        </p:spPr>
        <p:txBody>
          <a:bodyPr>
            <a:normAutofit lnSpcReduction="10000"/>
          </a:bodyPr>
          <a:lstStyle/>
          <a:p>
            <a:pPr marL="0" indent="0">
              <a:buNone/>
            </a:pPr>
            <a:r>
              <a:rPr lang="en-GB" sz="2400" dirty="0">
                <a:latin typeface="Arial" panose="020B0604020202020204" pitchFamily="34" charset="0"/>
                <a:cs typeface="Arial" panose="020B0604020202020204" pitchFamily="34" charset="0"/>
              </a:rPr>
              <a:t>You can find out from:</a:t>
            </a:r>
          </a:p>
          <a:p>
            <a:r>
              <a:rPr lang="en-GB" sz="2400" dirty="0">
                <a:latin typeface="Arial" panose="020B0604020202020204" pitchFamily="34" charset="0"/>
                <a:cs typeface="Arial" panose="020B0604020202020204" pitchFamily="34" charset="0"/>
              </a:rPr>
              <a:t>Reports</a:t>
            </a:r>
          </a:p>
          <a:p>
            <a:r>
              <a:rPr lang="en-GB" sz="2400" dirty="0">
                <a:latin typeface="Arial" panose="020B0604020202020204" pitchFamily="34" charset="0"/>
                <a:cs typeface="Arial" panose="020B0604020202020204" pitchFamily="34" charset="0"/>
              </a:rPr>
              <a:t>We feedback on effort, behaviour, homework. The current working grade is usually the most recent assessment grade and next target grade – what we think your young person should aim to achieve in the next assessment.</a:t>
            </a:r>
          </a:p>
          <a:p>
            <a:r>
              <a:rPr lang="en-GB" sz="2400" dirty="0">
                <a:latin typeface="Arial" panose="020B0604020202020204" pitchFamily="34" charset="0"/>
                <a:cs typeface="Arial" panose="020B0604020202020204" pitchFamily="34" charset="0"/>
              </a:rPr>
              <a:t>Further school communication is initiated following outcome failures, lack of homework, sustained lack of quality homework, poor assessment scores. </a:t>
            </a:r>
          </a:p>
          <a:p>
            <a:endParaRPr lang="en-GB" sz="2400" dirty="0">
              <a:latin typeface="Arial" panose="020B0604020202020204" pitchFamily="34" charset="0"/>
              <a:cs typeface="Arial" panose="020B0604020202020204" pitchFamily="34" charset="0"/>
            </a:endParaRPr>
          </a:p>
          <a:p>
            <a:pPr marL="0" indent="0">
              <a:buNone/>
            </a:pPr>
            <a:endParaRPr lang="en-GB" sz="2400" dirty="0">
              <a:latin typeface="Arial" panose="020B0604020202020204" pitchFamily="34" charset="0"/>
              <a:cs typeface="Arial" panose="020B0604020202020204" pitchFamily="34" charset="0"/>
            </a:endParaRPr>
          </a:p>
          <a:p>
            <a:pPr marL="0" indent="0">
              <a:buNone/>
            </a:pPr>
            <a:endParaRPr lang="en-GB" sz="2400" dirty="0">
              <a:latin typeface="Arial" panose="020B0604020202020204" pitchFamily="34" charset="0"/>
              <a:cs typeface="Arial" panose="020B0604020202020204" pitchFamily="34" charset="0"/>
            </a:endParaRPr>
          </a:p>
          <a:p>
            <a:pPr marL="0" indent="0">
              <a:buNone/>
            </a:pPr>
            <a:endParaRPr lang="en-GB" dirty="0"/>
          </a:p>
        </p:txBody>
      </p:sp>
    </p:spTree>
    <p:custDataLst>
      <p:tags r:id="rId1"/>
    </p:custDataLst>
    <p:extLst>
      <p:ext uri="{BB962C8B-B14F-4D97-AF65-F5344CB8AC3E}">
        <p14:creationId xmlns:p14="http://schemas.microsoft.com/office/powerpoint/2010/main" val="30727438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F1B2A-D6F5-4436-ACE2-134C9BF0D436}"/>
              </a:ext>
            </a:extLst>
          </p:cNvPr>
          <p:cNvSpPr>
            <a:spLocks noGrp="1"/>
          </p:cNvSpPr>
          <p:nvPr>
            <p:ph type="title"/>
          </p:nvPr>
        </p:nvSpPr>
        <p:spPr/>
        <p:txBody>
          <a:bodyPr>
            <a:normAutofit/>
          </a:bodyPr>
          <a:lstStyle/>
          <a:p>
            <a:r>
              <a:rPr lang="en-GB" sz="2400" dirty="0"/>
              <a:t>Your child is struggling, what help is available? </a:t>
            </a:r>
          </a:p>
        </p:txBody>
      </p:sp>
      <p:sp>
        <p:nvSpPr>
          <p:cNvPr id="3" name="Content Placeholder 2">
            <a:extLst>
              <a:ext uri="{FF2B5EF4-FFF2-40B4-BE49-F238E27FC236}">
                <a16:creationId xmlns:a16="http://schemas.microsoft.com/office/drawing/2014/main" id="{0C71F798-C98A-4230-89DC-C4A6E312DA24}"/>
              </a:ext>
            </a:extLst>
          </p:cNvPr>
          <p:cNvSpPr>
            <a:spLocks noGrp="1"/>
          </p:cNvSpPr>
          <p:nvPr>
            <p:ph idx="1"/>
          </p:nvPr>
        </p:nvSpPr>
        <p:spPr>
          <a:xfrm>
            <a:off x="1428133" y="2062625"/>
            <a:ext cx="9603275" cy="4040511"/>
          </a:xfrm>
        </p:spPr>
        <p:txBody>
          <a:bodyPr>
            <a:normAutofit/>
          </a:bodyPr>
          <a:lstStyle/>
          <a:p>
            <a:r>
              <a:rPr lang="en-GB" sz="2400" dirty="0">
                <a:latin typeface="Arial" panose="020B0604020202020204" pitchFamily="34" charset="0"/>
                <a:cs typeface="Arial" panose="020B0604020202020204" pitchFamily="34" charset="0"/>
              </a:rPr>
              <a:t>Class teacher.</a:t>
            </a:r>
          </a:p>
          <a:p>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Focussed revision sessions on run up to examinations. </a:t>
            </a:r>
          </a:p>
          <a:p>
            <a:r>
              <a:rPr lang="en-GB" sz="2400" dirty="0">
                <a:latin typeface="Arial" panose="020B0604020202020204" pitchFamily="34" charset="0"/>
                <a:cs typeface="Arial" panose="020B0604020202020204" pitchFamily="34" charset="0"/>
              </a:rPr>
              <a:t>(These may be on-line, on Teams or face to face depending on circumstances)</a:t>
            </a:r>
          </a:p>
        </p:txBody>
      </p:sp>
    </p:spTree>
    <p:custDataLst>
      <p:tags r:id="rId1"/>
    </p:custDataLst>
    <p:extLst>
      <p:ext uri="{BB962C8B-B14F-4D97-AF65-F5344CB8AC3E}">
        <p14:creationId xmlns:p14="http://schemas.microsoft.com/office/powerpoint/2010/main" val="1991505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F1B2A-D6F5-4436-ACE2-134C9BF0D436}"/>
              </a:ext>
            </a:extLst>
          </p:cNvPr>
          <p:cNvSpPr>
            <a:spLocks noGrp="1"/>
          </p:cNvSpPr>
          <p:nvPr>
            <p:ph type="title"/>
          </p:nvPr>
        </p:nvSpPr>
        <p:spPr/>
        <p:txBody>
          <a:bodyPr>
            <a:normAutofit/>
          </a:bodyPr>
          <a:lstStyle/>
          <a:p>
            <a:r>
              <a:rPr lang="en-GB" sz="2400" dirty="0"/>
              <a:t>Your child is struggling, what help is available? </a:t>
            </a:r>
          </a:p>
        </p:txBody>
      </p:sp>
      <p:sp>
        <p:nvSpPr>
          <p:cNvPr id="3" name="Content Placeholder 2">
            <a:extLst>
              <a:ext uri="{FF2B5EF4-FFF2-40B4-BE49-F238E27FC236}">
                <a16:creationId xmlns:a16="http://schemas.microsoft.com/office/drawing/2014/main" id="{0C71F798-C98A-4230-89DC-C4A6E312DA24}"/>
              </a:ext>
            </a:extLst>
          </p:cNvPr>
          <p:cNvSpPr>
            <a:spLocks noGrp="1"/>
          </p:cNvSpPr>
          <p:nvPr>
            <p:ph idx="1"/>
          </p:nvPr>
        </p:nvSpPr>
        <p:spPr>
          <a:xfrm>
            <a:off x="1428133" y="2062625"/>
            <a:ext cx="9603275" cy="4040511"/>
          </a:xfrm>
        </p:spPr>
        <p:txBody>
          <a:bodyPr>
            <a:normAutofit/>
          </a:bodyPr>
          <a:lstStyle/>
          <a:p>
            <a:pPr marL="0" indent="0">
              <a:buNone/>
            </a:pPr>
            <a:r>
              <a:rPr lang="en-GB" sz="2400" dirty="0">
                <a:latin typeface="Arial" panose="020B0604020202020204" pitchFamily="34" charset="0"/>
                <a:cs typeface="Arial" panose="020B0604020202020204" pitchFamily="34" charset="0"/>
              </a:rPr>
              <a:t>Scholar:</a:t>
            </a:r>
          </a:p>
          <a:p>
            <a:pPr marL="0" indent="0">
              <a:buNone/>
            </a:pPr>
            <a:r>
              <a:rPr lang="en-GB" sz="2400" dirty="0">
                <a:latin typeface="Arial" panose="020B0604020202020204" pitchFamily="34" charset="0"/>
                <a:cs typeface="Arial" panose="020B0604020202020204" pitchFamily="34" charset="0"/>
              </a:rPr>
              <a:t>An online interactive platform for use with National 5 Applications of Mathematics. </a:t>
            </a:r>
          </a:p>
          <a:p>
            <a:pPr marL="0" indent="0">
              <a:buNone/>
            </a:pPr>
            <a:r>
              <a:rPr lang="en-GB" sz="2400" dirty="0">
                <a:latin typeface="Arial" panose="020B0604020202020204" pitchFamily="34" charset="0"/>
                <a:cs typeface="Arial" panose="020B0604020202020204" pitchFamily="34" charset="0"/>
              </a:rPr>
              <a:t>Work, if submitted on line is given instant feedback, there are links to course notes and further revision if necessary. Scholar can be accessed through a tile on the Glow Launchpad. They run regular live sessions on line and have video clips of previous sessions available.</a:t>
            </a:r>
          </a:p>
        </p:txBody>
      </p:sp>
    </p:spTree>
    <p:custDataLst>
      <p:tags r:id="rId1"/>
    </p:custDataLst>
    <p:extLst>
      <p:ext uri="{BB962C8B-B14F-4D97-AF65-F5344CB8AC3E}">
        <p14:creationId xmlns:p14="http://schemas.microsoft.com/office/powerpoint/2010/main" val="398389212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0.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7.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8.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9.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2941</TotalTime>
  <Words>669</Words>
  <Application>Microsoft Office PowerPoint</Application>
  <PresentationFormat>Widescreen</PresentationFormat>
  <Paragraphs>59</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Gill Sans MT</vt:lpstr>
      <vt:lpstr>Gallery</vt:lpstr>
      <vt:lpstr>Supporting your YOUNGSTER in mathematics in the senior phase</vt:lpstr>
      <vt:lpstr>Supporting your youngster</vt:lpstr>
      <vt:lpstr>Q.  How do you know what is going on and when? </vt:lpstr>
      <vt:lpstr>Q.  How do you know what is going on and when? </vt:lpstr>
      <vt:lpstr>How is your youngster doing?</vt:lpstr>
      <vt:lpstr>How is your youngster doing?</vt:lpstr>
      <vt:lpstr>How is your youngster doing?</vt:lpstr>
      <vt:lpstr>Your child is struggling, what help is available? </vt:lpstr>
      <vt:lpstr>Your child is struggling, what help is available? </vt:lpstr>
      <vt:lpstr>Your child is struggling, what help is available? </vt:lpstr>
      <vt:lpstr>Your child is struggling, what help is available? </vt:lpstr>
      <vt:lpstr>Glow: student instructions for adding maths app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Supporting your child in the senior phase in mathematics</dc:title>
  <dc:creator>Jan</dc:creator>
  <cp:lastModifiedBy>Mrs Sheridan</cp:lastModifiedBy>
  <cp:revision>64</cp:revision>
  <cp:lastPrinted>2017-08-23T23:06:21Z</cp:lastPrinted>
  <dcterms:created xsi:type="dcterms:W3CDTF">2017-07-19T21:23:16Z</dcterms:created>
  <dcterms:modified xsi:type="dcterms:W3CDTF">2021-09-27T23:00:51Z</dcterms:modified>
</cp:coreProperties>
</file>