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670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williams" userId="567c92397ae9eb49" providerId="LiveId" clId="{AEBAECEA-65D4-4E15-B9E6-A2DC3E71CAD5}"/>
    <pc:docChg chg="modSld">
      <pc:chgData name="kirsty williams" userId="567c92397ae9eb49" providerId="LiveId" clId="{AEBAECEA-65D4-4E15-B9E6-A2DC3E71CAD5}" dt="2020-11-30T13:37:23.772" v="3" actId="255"/>
      <pc:docMkLst>
        <pc:docMk/>
      </pc:docMkLst>
      <pc:sldChg chg="delSp modSp mod">
        <pc:chgData name="kirsty williams" userId="567c92397ae9eb49" providerId="LiveId" clId="{AEBAECEA-65D4-4E15-B9E6-A2DC3E71CAD5}" dt="2020-11-30T13:37:23.772" v="3" actId="255"/>
        <pc:sldMkLst>
          <pc:docMk/>
          <pc:sldMk cId="4035908156" sldId="256"/>
        </pc:sldMkLst>
        <pc:spChg chg="mod">
          <ac:chgData name="kirsty williams" userId="567c92397ae9eb49" providerId="LiveId" clId="{AEBAECEA-65D4-4E15-B9E6-A2DC3E71CAD5}" dt="2020-11-30T13:37:23.772" v="3" actId="255"/>
          <ac:spMkLst>
            <pc:docMk/>
            <pc:sldMk cId="4035908156" sldId="256"/>
            <ac:spMk id="5" creationId="{00000000-0000-0000-0000-000000000000}"/>
          </ac:spMkLst>
        </pc:spChg>
        <pc:picChg chg="del">
          <ac:chgData name="kirsty williams" userId="567c92397ae9eb49" providerId="LiveId" clId="{AEBAECEA-65D4-4E15-B9E6-A2DC3E71CAD5}" dt="2020-11-30T13:37:08.126" v="0" actId="478"/>
          <ac:picMkLst>
            <pc:docMk/>
            <pc:sldMk cId="4035908156" sldId="256"/>
            <ac:picMk id="1026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15A73-2F20-4E26-899E-016DF5CA365E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5158A-83A3-40C3-B328-B75D14ED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88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7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6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51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3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54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7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96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1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6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6A01E-0C36-4C2C-B4FD-F3C80E71033B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B32C-B2CA-4D02-92EB-39E888DAC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6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a.org.uk/files_ccc/PracticalCookery%20SQPRN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derstandingstandards.org.uk/Subjects/Hospitality/DemonstrationVideo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irstywilliams@glow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0709" y="3657601"/>
            <a:ext cx="10515600" cy="2127106"/>
          </a:xfrm>
        </p:spPr>
        <p:txBody>
          <a:bodyPr/>
          <a:lstStyle/>
          <a:p>
            <a:pPr algn="ctr"/>
            <a:r>
              <a:rPr lang="en-GB" dirty="0"/>
              <a:t>Supporting Learners at Home 2021/22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65368" y="1795030"/>
            <a:ext cx="6192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National 5</a:t>
            </a:r>
          </a:p>
          <a:p>
            <a:r>
              <a:rPr lang="en-GB" sz="4800" dirty="0">
                <a:solidFill>
                  <a:srgbClr val="002060"/>
                </a:solidFill>
              </a:rPr>
              <a:t>Practical cookery</a:t>
            </a:r>
          </a:p>
        </p:txBody>
      </p:sp>
    </p:spTree>
    <p:extLst>
      <p:ext uri="{BB962C8B-B14F-4D97-AF65-F5344CB8AC3E}">
        <p14:creationId xmlns:p14="http://schemas.microsoft.com/office/powerpoint/2010/main" val="403590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  <a:noFill/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Key Pieces of Evidence/Assessment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150937"/>
            <a:ext cx="10737273" cy="5221288"/>
          </a:xfrm>
          <a:noFill/>
        </p:spPr>
        <p:txBody>
          <a:bodyPr>
            <a:normAutofit/>
          </a:bodyPr>
          <a:lstStyle/>
          <a:p>
            <a:r>
              <a:rPr lang="en-GB" sz="2600" dirty="0"/>
              <a:t>Student performance in National 5 Practical Cookery will be assessed using three key pieces of evidence generated from the following SQA assessments:</a:t>
            </a:r>
          </a:p>
          <a:p>
            <a:r>
              <a:rPr lang="en-GB" sz="2600" dirty="0"/>
              <a:t>Component 1 – Question paper (30% marks)</a:t>
            </a:r>
          </a:p>
          <a:p>
            <a:pPr marL="0" indent="0">
              <a:buNone/>
            </a:pPr>
            <a:r>
              <a:rPr lang="en-GB" sz="2600" dirty="0"/>
              <a:t>This will allow students opportunity to demonstrate their </a:t>
            </a:r>
            <a:r>
              <a:rPr lang="en-GB" sz="2600" dirty="0" err="1"/>
              <a:t>skills,knowledge</a:t>
            </a:r>
            <a:r>
              <a:rPr lang="en-GB" sz="2600" dirty="0"/>
              <a:t> and understanding from across the course in an unseen situation. </a:t>
            </a:r>
          </a:p>
          <a:p>
            <a:r>
              <a:rPr lang="en-GB" sz="2600" dirty="0"/>
              <a:t>Component 2 – assignment  –(18% marks)</a:t>
            </a:r>
          </a:p>
          <a:p>
            <a:pPr marL="0" indent="0">
              <a:buNone/>
            </a:pPr>
            <a:r>
              <a:rPr lang="en-GB" sz="2600" dirty="0"/>
              <a:t>Students will be given the opportunity to plan for the production of a given three courses meal, requisition equipment required and provide detailed service instructions.</a:t>
            </a:r>
          </a:p>
          <a:p>
            <a:r>
              <a:rPr lang="en-GB" sz="2600" dirty="0"/>
              <a:t>Component 3 – Practical activity (52 %marks)</a:t>
            </a:r>
          </a:p>
          <a:p>
            <a:pPr marL="0" indent="0">
              <a:buNone/>
            </a:pPr>
            <a:r>
              <a:rPr lang="en-GB" sz="2600" dirty="0"/>
              <a:t>Students will be given the opportunity to prepare and serve three unseen recipes within a given time limit of 2hours 30 minutes.</a:t>
            </a:r>
          </a:p>
          <a:p>
            <a:pPr marL="0" indent="0">
              <a:buNone/>
            </a:pPr>
            <a:endParaRPr lang="en-GB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34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Question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988"/>
            <a:ext cx="10515600" cy="501159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Sat within the SQA exam diet: </a:t>
            </a:r>
            <a:r>
              <a:rPr lang="en-GB" b="1" dirty="0"/>
              <a:t>Tuesday 24</a:t>
            </a:r>
            <a:r>
              <a:rPr lang="en-GB" b="1" baseline="30000" dirty="0"/>
              <a:t>th</a:t>
            </a:r>
            <a:r>
              <a:rPr lang="en-GB" b="1" dirty="0"/>
              <a:t> May 2022</a:t>
            </a:r>
          </a:p>
          <a:p>
            <a:r>
              <a:rPr lang="en-GB" dirty="0"/>
              <a:t>1 hour duration</a:t>
            </a:r>
          </a:p>
          <a:p>
            <a:r>
              <a:rPr lang="en-GB" dirty="0"/>
              <a:t>3 questions each worth 10 marks.</a:t>
            </a:r>
          </a:p>
          <a:p>
            <a:r>
              <a:rPr lang="en-GB" dirty="0"/>
              <a:t>The question paper will ask candidates to state, name, give, identify, describe, explain, calculate and evaluate.</a:t>
            </a:r>
          </a:p>
          <a:p>
            <a:r>
              <a:rPr lang="en-GB" b="1" dirty="0">
                <a:solidFill>
                  <a:srgbClr val="FF0000"/>
                </a:solidFill>
              </a:rPr>
              <a:t>How can you support learners?</a:t>
            </a:r>
          </a:p>
          <a:p>
            <a:r>
              <a:rPr lang="en-GB" dirty="0"/>
              <a:t>Encourage them to make flashcards/mind maps of key topic areas as they are covered in class as this helps with revision and consolidates knowledge.</a:t>
            </a:r>
          </a:p>
          <a:p>
            <a:r>
              <a:rPr lang="en-GB" dirty="0"/>
              <a:t>An electronic copy of the course textbook is available in the files section of the class TEAM.</a:t>
            </a:r>
          </a:p>
          <a:p>
            <a:r>
              <a:rPr lang="en-GB" dirty="0"/>
              <a:t>Sample questions will be set regularly for Homework. (These will be posted on SMHWK and TEAMS).</a:t>
            </a:r>
          </a:p>
          <a:p>
            <a:r>
              <a:rPr lang="en-GB" dirty="0"/>
              <a:t>Complete costing and evaluation exercises in student workbook following each practical session</a:t>
            </a:r>
          </a:p>
          <a:p>
            <a:r>
              <a:rPr lang="en-GB" dirty="0"/>
              <a:t>Additional questions can be found on SQA website- </a:t>
            </a:r>
            <a:r>
              <a:rPr lang="en-GB" dirty="0">
                <a:hlinkClick r:id="rId2"/>
              </a:rPr>
              <a:t>https://www.sqa.org.uk/files_ccc/PracticalCookery%20SQPRN5.pdf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42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Assignment- Planning for Practical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3898"/>
            <a:ext cx="10515600" cy="4845338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/>
              <a:t>3 sections- time plan (Including hygiene notes), equipment requisition &amp; service details.</a:t>
            </a:r>
          </a:p>
          <a:p>
            <a:r>
              <a:rPr lang="en-GB" sz="2600" b="1" dirty="0">
                <a:solidFill>
                  <a:srgbClr val="FF0000"/>
                </a:solidFill>
              </a:rPr>
              <a:t>How can you support learners?</a:t>
            </a:r>
            <a:endParaRPr lang="en-GB" sz="2600" dirty="0"/>
          </a:p>
          <a:p>
            <a:r>
              <a:rPr lang="en-GB" sz="2600" dirty="0"/>
              <a:t>Ensure students complete planning exercises in student workbook prior to each practical lesson. (Timings should include start/finish and service times. Blocks of 10-15 minutes with realistic timings for each activity. Do not re-write the recipe-give details of key processes. Include key hygiene points)</a:t>
            </a:r>
          </a:p>
          <a:p>
            <a:r>
              <a:rPr lang="en-GB" sz="2600" dirty="0"/>
              <a:t>Discuss service details with them – are they clear? Do they contain all information given in recipe?(Name of dish, number of portions, service time) Have they included shape, size, colour and temperature of serving dish/plates? Is there a clear description of any garnishes including how it should be prepared?</a:t>
            </a:r>
          </a:p>
          <a:p>
            <a:r>
              <a:rPr lang="en-GB" sz="2600" dirty="0"/>
              <a:t>Encourage students to watch chefs on TV or make a scrapbook showing finished dishes to gain ideas on how to present food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87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Practical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/>
              <a:t>Prepare and serve three set dishes within a 2 hour 30 minute timescale.</a:t>
            </a:r>
          </a:p>
          <a:p>
            <a:r>
              <a:rPr lang="en-GB" sz="2600" dirty="0"/>
              <a:t>Dishes to be produced will have been covered in class at various points throughout the year.</a:t>
            </a:r>
          </a:p>
          <a:p>
            <a:pPr marL="0" indent="0">
              <a:buNone/>
            </a:pPr>
            <a:r>
              <a:rPr lang="en-GB" sz="2600" b="1" dirty="0">
                <a:solidFill>
                  <a:srgbClr val="FF0000"/>
                </a:solidFill>
              </a:rPr>
              <a:t>How can you support learners?</a:t>
            </a:r>
          </a:p>
          <a:p>
            <a:r>
              <a:rPr lang="en-GB" sz="2600" dirty="0"/>
              <a:t>Ask to see their photo book of dishes made in class and ask about processes and ingredients involved.</a:t>
            </a:r>
          </a:p>
          <a:p>
            <a:r>
              <a:rPr lang="en-GB" sz="2600" dirty="0"/>
              <a:t>Encourage students to develop skills by practicing at home whenever possible. (paying particular attention to knife skills and following each stage of the recipe).</a:t>
            </a:r>
          </a:p>
          <a:p>
            <a:r>
              <a:rPr lang="en-GB" sz="2600" dirty="0"/>
              <a:t>Watch skills video’s on SQA website </a:t>
            </a:r>
            <a:r>
              <a:rPr lang="en-GB" sz="2600" dirty="0">
                <a:hlinkClick r:id="rId2"/>
              </a:rPr>
              <a:t>https://www.understandingstandards.org.uk/Subjects/Hospitality/DemonstrationVideos</a:t>
            </a:r>
            <a:endParaRPr lang="en-GB" sz="2600" dirty="0"/>
          </a:p>
          <a:p>
            <a:r>
              <a:rPr lang="en-GB" sz="2600" dirty="0"/>
              <a:t>Prior to the final examination a video showing all three dishes along with tips for exam success will be available on TEAMS.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Key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00841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Assignment/Planning for Practical Activity: - Late February 2022</a:t>
            </a:r>
          </a:p>
          <a:p>
            <a:r>
              <a:rPr lang="en-GB" dirty="0">
                <a:solidFill>
                  <a:srgbClr val="00B050"/>
                </a:solidFill>
              </a:rPr>
              <a:t>Practical Activity- March 2022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(The practical activity will be conducted in small groups of no more than 8 students per sitting to ensure students have sole access to a working area. Students will be allowed preparation time in addition to time for the practical activity and clean down of their individual working areas).</a:t>
            </a:r>
          </a:p>
          <a:p>
            <a:r>
              <a:rPr lang="en-GB" dirty="0">
                <a:solidFill>
                  <a:srgbClr val="00B050"/>
                </a:solidFill>
              </a:rPr>
              <a:t>Final written examination  - Tuesday 24</a:t>
            </a:r>
            <a:r>
              <a:rPr lang="en-GB" baseline="30000" dirty="0">
                <a:solidFill>
                  <a:srgbClr val="00B050"/>
                </a:solidFill>
              </a:rPr>
              <a:t>th</a:t>
            </a:r>
            <a:r>
              <a:rPr lang="en-GB" dirty="0">
                <a:solidFill>
                  <a:srgbClr val="00B050"/>
                </a:solidFill>
              </a:rPr>
              <a:t> May 2022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13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GB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GB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GB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GB" dirty="0"/>
            </a:b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1BF77D-94CA-498A-9C36-9882A30AB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Should you have any </a:t>
            </a:r>
            <a:r>
              <a:rPr lang="en-GB" sz="2400"/>
              <a:t>questions please </a:t>
            </a:r>
            <a:r>
              <a:rPr lang="en-GB" sz="2400" dirty="0"/>
              <a:t>do not hesitate to </a:t>
            </a:r>
            <a:r>
              <a:rPr lang="en-GB" sz="2400"/>
              <a:t>contact me at.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0" indent="0" algn="ctr">
              <a:buNone/>
            </a:pPr>
            <a:r>
              <a:rPr lang="en-GB" sz="2400" dirty="0">
                <a:hlinkClick r:id="rId2"/>
              </a:rPr>
              <a:t>Kirstywilliams@glow.sch.uk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686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Supporting Learners at Home 2021/22</vt:lpstr>
      <vt:lpstr>Key Pieces of Evidence/Assessment</vt:lpstr>
      <vt:lpstr>Question Paper</vt:lpstr>
      <vt:lpstr>Assignment- Planning for Practical Activities</vt:lpstr>
      <vt:lpstr>Practical Activity</vt:lpstr>
      <vt:lpstr>Key dates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Learners at Home</dc:title>
  <dc:creator>kirsty williams</dc:creator>
  <cp:lastModifiedBy>kirsty williams</cp:lastModifiedBy>
  <cp:revision>16</cp:revision>
  <cp:lastPrinted>2021-09-30T09:36:28Z</cp:lastPrinted>
  <dcterms:created xsi:type="dcterms:W3CDTF">2018-10-12T06:19:24Z</dcterms:created>
  <dcterms:modified xsi:type="dcterms:W3CDTF">2021-09-30T20:04:11Z</dcterms:modified>
</cp:coreProperties>
</file>