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1"/>
  </p:notesMasterIdLst>
  <p:sldIdLst>
    <p:sldId id="256" r:id="rId2"/>
    <p:sldId id="267" r:id="rId3"/>
    <p:sldId id="269" r:id="rId4"/>
    <p:sldId id="258" r:id="rId5"/>
    <p:sldId id="257" r:id="rId6"/>
    <p:sldId id="266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5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DA4D09-474E-49AA-AD91-E91B3E13EAA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D4A2D-DD1E-4629-8EEB-71599BE50A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541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7D4A2D-DD1E-4629-8EEB-71599BE50AC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818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dirty="0" err="1" smtClean="0"/>
              <a:t>Clic</a:t>
            </a:r>
            <a:r>
              <a:rPr kumimoji="0" lang="en-US" dirty="0" smtClean="0"/>
              <a:t>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hyperlink" Target="http://www.google.co.uk/imgres?imgurl=http://1.bp.blogspot.com/-tbfTXUuDm0s/UIgeE3dka0I/AAAAAAAAAHg/WqWz5FSHCYU/s1600/French_Flag_France+(3).jpg&amp;imgrefurl=http://flagwithmeaning.blogspot.com/2012/10/french-flag-flag-of-france.html&amp;h=200&amp;w=317&amp;tbnid=Eu48MCZhP5s2JM:&amp;zoom=1&amp;q=french%20flag&amp;docid=cQ9c53YzUE4KlM&amp;ei=59szVJ2iFZXzauHzgNAM&amp;tbm=isch&amp;ved=0CFUQMygXMBc&amp;iact=rc&amp;uact=3&amp;dur=636&amp;page=2&amp;start=8&amp;ndsp=16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sqa.org.uk/" TargetMode="External"/><Relationship Id="rId2" Type="http://schemas.openxmlformats.org/officeDocument/2006/relationships/hyperlink" Target="https://www.sqa.org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scholar.hw.ac.uk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louiseballantynephs@glow.sch.uk" TargetMode="External"/><Relationship Id="rId2" Type="http://schemas.openxmlformats.org/officeDocument/2006/relationships/hyperlink" Target="mailto:gerry.reville@glow.sch.uk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gw16couhardechristel@glow.sch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2550" y="1047565"/>
            <a:ext cx="6858000" cy="115409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prstClr val="black"/>
                </a:solidFill>
                <a:latin typeface="Copperplate Gothic Bold" pitchFamily="34" charset="0"/>
              </a:rPr>
              <a:t>National 5/4 </a:t>
            </a:r>
            <a:br>
              <a:rPr lang="en-US" dirty="0" smtClean="0">
                <a:solidFill>
                  <a:prstClr val="black"/>
                </a:solidFill>
                <a:latin typeface="Copperplate Gothic Bold" pitchFamily="34" charset="0"/>
              </a:rPr>
            </a:br>
            <a:r>
              <a:rPr lang="en-US" dirty="0" smtClean="0">
                <a:latin typeface="Copperplate Gothic Bold" pitchFamily="34" charset="0"/>
              </a:rPr>
              <a:t>Modern Languages</a:t>
            </a:r>
            <a:endParaRPr lang="en-US" dirty="0"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3975" y="2201662"/>
            <a:ext cx="7418587" cy="3586579"/>
          </a:xfrm>
        </p:spPr>
        <p:txBody>
          <a:bodyPr>
            <a:noAutofit/>
          </a:bodyPr>
          <a:lstStyle/>
          <a:p>
            <a:pPr algn="l"/>
            <a:endParaRPr lang="en-US" dirty="0" smtClean="0">
              <a:latin typeface="Copperplate Gothic Bold" pitchFamily="34" charset="0"/>
            </a:endParaRPr>
          </a:p>
          <a:p>
            <a:pPr algn="l"/>
            <a:endParaRPr lang="en-US" dirty="0" smtClean="0">
              <a:latin typeface="Copperplate Gothic Bold" pitchFamily="34" charset="0"/>
            </a:endParaRPr>
          </a:p>
          <a:p>
            <a:pPr algn="l"/>
            <a:r>
              <a:rPr lang="en-US" dirty="0" smtClean="0">
                <a:latin typeface="Copperplate Gothic Bold" pitchFamily="34" charset="0"/>
              </a:rPr>
              <a:t>French: 	Mme </a:t>
            </a:r>
            <a:r>
              <a:rPr lang="en-US" dirty="0" smtClean="0">
                <a:latin typeface="Copperplate Gothic Bold" pitchFamily="34" charset="0"/>
              </a:rPr>
              <a:t>Couharde/</a:t>
            </a:r>
          </a:p>
          <a:p>
            <a:pPr algn="l"/>
            <a:r>
              <a:rPr lang="en-US" dirty="0">
                <a:latin typeface="Copperplate Gothic Bold" pitchFamily="34" charset="0"/>
              </a:rPr>
              <a:t>	</a:t>
            </a:r>
            <a:r>
              <a:rPr lang="en-US" dirty="0" smtClean="0">
                <a:latin typeface="Copperplate Gothic Bold" pitchFamily="34" charset="0"/>
              </a:rPr>
              <a:t>	ms </a:t>
            </a:r>
            <a:r>
              <a:rPr lang="en-US" dirty="0" err="1" smtClean="0">
                <a:latin typeface="Copperplate Gothic Bold" pitchFamily="34" charset="0"/>
              </a:rPr>
              <a:t>reville</a:t>
            </a:r>
            <a:endParaRPr lang="en-US" dirty="0" smtClean="0">
              <a:latin typeface="Copperplate Gothic Bold" pitchFamily="34" charset="0"/>
            </a:endParaRPr>
          </a:p>
          <a:p>
            <a:pPr algn="l"/>
            <a:r>
              <a:rPr lang="en-US" dirty="0" smtClean="0">
                <a:latin typeface="Copperplate Gothic Bold" pitchFamily="34" charset="0"/>
              </a:rPr>
              <a:t>		</a:t>
            </a:r>
          </a:p>
          <a:p>
            <a:pPr algn="l"/>
            <a:r>
              <a:rPr lang="en-US" dirty="0" smtClean="0">
                <a:latin typeface="Copperplate Gothic Bold" pitchFamily="34" charset="0"/>
              </a:rPr>
              <a:t>Spanish:	</a:t>
            </a:r>
            <a:r>
              <a:rPr lang="en-US" dirty="0">
                <a:latin typeface="Copperplate Gothic Bold" pitchFamily="34" charset="0"/>
              </a:rPr>
              <a:t> </a:t>
            </a:r>
            <a:r>
              <a:rPr lang="en-US" dirty="0" smtClean="0">
                <a:latin typeface="Copperplate Gothic Bold" pitchFamily="34" charset="0"/>
              </a:rPr>
              <a:t>Mrs Ballantyne/</a:t>
            </a:r>
          </a:p>
          <a:p>
            <a:pPr algn="l"/>
            <a:r>
              <a:rPr lang="en-US" dirty="0">
                <a:latin typeface="Copperplate Gothic Bold" pitchFamily="34" charset="0"/>
              </a:rPr>
              <a:t>	</a:t>
            </a:r>
            <a:r>
              <a:rPr lang="en-US" dirty="0" smtClean="0">
                <a:latin typeface="Copperplate Gothic Bold" pitchFamily="34" charset="0"/>
              </a:rPr>
              <a:t>	 ms </a:t>
            </a:r>
            <a:r>
              <a:rPr lang="en-US" dirty="0" err="1" smtClean="0">
                <a:latin typeface="Copperplate Gothic Bold" pitchFamily="34" charset="0"/>
              </a:rPr>
              <a:t>reville</a:t>
            </a:r>
            <a:endParaRPr lang="en-US" dirty="0" smtClean="0">
              <a:latin typeface="Copperplate Gothic Bold" pitchFamily="34" charset="0"/>
            </a:endParaRP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19" y="239195"/>
            <a:ext cx="959495" cy="1136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2" descr="Schools in France to display flags in classrooms - BBC New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 descr="http://t0.gstatic.com/images?q=tbn:ANd9GcSSM8vYGqWR-pdYqLT_lq-X2n7vrhCGk-ZAG1T0iQakkGH4svwr">
            <a:hlinkClick r:id="rId4"/>
          </p:cNvPr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496" y="2437786"/>
            <a:ext cx="1770035" cy="112215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N:\flags\download (1)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496" y="3484948"/>
            <a:ext cx="2245675" cy="1575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64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2179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/>
            </a:r>
            <a:b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</a:br>
            <a: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         </a:t>
            </a:r>
            <a:b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</a:br>
            <a: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/>
            </a:r>
            <a:b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</a:br>
            <a: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The </a:t>
            </a:r>
            <a:r>
              <a:rPr lang="en-GB" sz="2600" b="0" dirty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course assessment </a:t>
            </a:r>
            <a:r>
              <a:rPr lang="en-GB" sz="2600" b="0" i="1" u="sng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this</a:t>
            </a:r>
            <a:br>
              <a:rPr lang="en-GB" sz="2600" b="0" i="1" u="sng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</a:br>
            <a:r>
              <a:rPr lang="en-GB" sz="2600" b="0" i="1" u="sng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 year</a:t>
            </a:r>
            <a:r>
              <a:rPr lang="en-GB" sz="2600" b="0" dirty="0" smtClean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 has four </a:t>
            </a:r>
            <a:r>
              <a:rPr lang="en-GB" sz="2600" b="0" dirty="0">
                <a:solidFill>
                  <a:prstClr val="black"/>
                </a:solidFill>
                <a:latin typeface="Eras Bold ITC" pitchFamily="34" charset="0"/>
                <a:ea typeface="+mn-ea"/>
                <a:cs typeface="+mn-cs"/>
              </a:rPr>
              <a:t>components.</a:t>
            </a:r>
            <a:endParaRPr lang="en-GB" dirty="0">
              <a:latin typeface="Eras Bold ITC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3" y="-22128"/>
            <a:ext cx="711925" cy="84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725651936"/>
              </p:ext>
            </p:extLst>
          </p:nvPr>
        </p:nvGraphicFramePr>
        <p:xfrm>
          <a:off x="807868" y="1491448"/>
          <a:ext cx="7581530" cy="382625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382392"/>
                <a:gridCol w="861134"/>
                <a:gridCol w="1127329"/>
                <a:gridCol w="2210675"/>
              </a:tblGrid>
              <a:tr h="295485">
                <a:tc>
                  <a:txBody>
                    <a:bodyPr/>
                    <a:lstStyle/>
                    <a:p>
                      <a:pPr>
                        <a:lnSpc>
                          <a:spcPts val="6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400" b="1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omp</a:t>
                      </a:r>
                      <a:r>
                        <a:rPr lang="en-US" sz="1400" b="1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en-US" sz="1400" b="1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en-US" sz="1400" b="1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b="1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nt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400" b="1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arks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6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400" b="1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400" b="1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b="1" spc="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en-US" sz="1400" b="1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ed </a:t>
                      </a:r>
                      <a:r>
                        <a:rPr lang="en-US" sz="1400" b="1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400" b="1" spc="-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b="1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rk/</a:t>
                      </a:r>
                    </a:p>
                    <a:p>
                      <a:pPr marL="647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% of course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BEB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65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en-GB" sz="140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pc="-5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D</a:t>
                      </a:r>
                      <a:r>
                        <a:rPr lang="en-US" sz="1400" b="1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urat</a:t>
                      </a:r>
                      <a:r>
                        <a:rPr lang="en-US" sz="1400" b="1" spc="5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b="1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on</a:t>
                      </a:r>
                      <a:endParaRPr lang="en-GB" sz="140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BEBE"/>
                    </a:solidFill>
                  </a:tcPr>
                </a:tc>
              </a:tr>
              <a:tr h="521634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ompon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nt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1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:</a:t>
                      </a: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spc="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q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u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on</a:t>
                      </a:r>
                      <a:r>
                        <a:rPr lang="en-US" sz="1400" spc="-2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spc="1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1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d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ng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30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25%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ts val="800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 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1</a:t>
                      </a:r>
                      <a:r>
                        <a:rPr lang="en-US" sz="1400" spc="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h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ur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d 30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en-US" sz="1400" spc="-1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u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es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634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ompon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nt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2:</a:t>
                      </a:r>
                      <a:r>
                        <a:rPr lang="en-US" sz="1400" spc="-1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endParaRPr lang="en-US" sz="1400" spc="-15" dirty="0" smtClean="0">
                        <a:effectLst/>
                        <a:latin typeface="Eras Bold ITC" pitchFamily="34" charset="0"/>
                        <a:ea typeface="Arial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400" spc="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q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u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on</a:t>
                      </a:r>
                      <a:r>
                        <a:rPr lang="en-US" sz="1400" spc="-2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spc="1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1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400" spc="2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W</a:t>
                      </a:r>
                      <a:r>
                        <a:rPr lang="en-US" sz="1400" spc="-1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spc="-1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spc="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spc="-1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g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20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95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30 to 25%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1634">
                <a:tc>
                  <a:txBody>
                    <a:bodyPr/>
                    <a:lstStyle/>
                    <a:p>
                      <a:pPr marL="64770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ompon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nt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3:</a:t>
                      </a:r>
                      <a:r>
                        <a:rPr lang="en-US" sz="1400" spc="-1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endParaRPr lang="en-US" sz="1400" spc="-15" dirty="0" smtClean="0">
                        <a:effectLst/>
                        <a:latin typeface="Eras Bold ITC" pitchFamily="34" charset="0"/>
                        <a:ea typeface="Arial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spc="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q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u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on</a:t>
                      </a:r>
                      <a:r>
                        <a:rPr lang="en-US" sz="1400" spc="-2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pa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er</a:t>
                      </a:r>
                      <a:r>
                        <a:rPr lang="en-US" sz="1400" spc="1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2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  <a:p>
                      <a:pPr marL="64770">
                        <a:lnSpc>
                          <a:spcPct val="115000"/>
                        </a:lnSpc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s</a:t>
                      </a:r>
                      <a:r>
                        <a:rPr lang="en-US" sz="1400" spc="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ni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ng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20</a:t>
                      </a:r>
                      <a:endParaRPr lang="en-GB" sz="140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30 to 25%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708660">
                        <a:lnSpc>
                          <a:spcPct val="11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30 </a:t>
                      </a:r>
                      <a:r>
                        <a:rPr lang="en-US" sz="1400" spc="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nut</a:t>
                      </a:r>
                      <a:r>
                        <a:rPr lang="en-US" sz="1400" spc="-1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s 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app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en-US" sz="1400" spc="-1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x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ate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ly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371">
                <a:tc>
                  <a:txBody>
                    <a:bodyPr/>
                    <a:lstStyle/>
                    <a:p>
                      <a:pPr marL="64770" marR="749300">
                        <a:lnSpc>
                          <a:spcPct val="11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ompon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nt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spc="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4: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 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spc="-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spc="1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f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o</a:t>
                      </a:r>
                      <a:r>
                        <a:rPr lang="en-US" sz="1400" spc="-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r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ce</a:t>
                      </a:r>
                      <a:r>
                        <a:rPr lang="en-US" sz="1400" spc="-1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–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spc="-2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en-US" sz="1400" spc="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k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ng</a:t>
                      </a:r>
                    </a:p>
                    <a:p>
                      <a:pPr marL="64770" marR="749300">
                        <a:lnSpc>
                          <a:spcPct val="11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Calibri"/>
                          <a:cs typeface="Times New Roman"/>
                        </a:rPr>
                        <a:t>(Presentation &amp; Discussion)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30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algn="ctr">
                        <a:lnSpc>
                          <a:spcPct val="115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25%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4770" marR="708025">
                        <a:lnSpc>
                          <a:spcPct val="110000"/>
                        </a:lnSpc>
                        <a:spcBef>
                          <a:spcPts val="8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6–8 </a:t>
                      </a:r>
                      <a:r>
                        <a:rPr lang="en-US" sz="1400" spc="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n</a:t>
                      </a:r>
                      <a:r>
                        <a:rPr lang="en-US" sz="1400" spc="-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u</a:t>
                      </a:r>
                      <a:r>
                        <a:rPr lang="en-US" sz="1400" spc="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t</a:t>
                      </a:r>
                      <a:r>
                        <a:rPr lang="en-US" sz="1400" spc="-15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e</a:t>
                      </a:r>
                      <a:r>
                        <a:rPr lang="en-US" sz="1400" dirty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s 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pro</a:t>
                      </a:r>
                      <a:r>
                        <a:rPr lang="en-US" sz="1400" spc="-1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x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i</a:t>
                      </a:r>
                      <a:r>
                        <a:rPr lang="en-US" sz="1400" spc="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m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ate</a:t>
                      </a:r>
                      <a:r>
                        <a:rPr lang="en-US" sz="1400" spc="-5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l</a:t>
                      </a:r>
                      <a:r>
                        <a:rPr lang="en-US" sz="1400" dirty="0" smtClean="0">
                          <a:effectLst/>
                          <a:latin typeface="Eras Bold ITC" pitchFamily="34" charset="0"/>
                          <a:ea typeface="Arial"/>
                          <a:cs typeface="Times New Roman"/>
                        </a:rPr>
                        <a:t>y</a:t>
                      </a:r>
                      <a:endParaRPr lang="en-GB" sz="1400" dirty="0">
                        <a:effectLst/>
                        <a:latin typeface="Eras Bold ITC" pitchFamily="34" charset="0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82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     Key Assessment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Provisional </a:t>
            </a:r>
            <a:r>
              <a:rPr lang="en-US" b="1" dirty="0" smtClean="0"/>
              <a:t>:			</a:t>
            </a:r>
            <a:r>
              <a:rPr lang="en-US" b="1" dirty="0" smtClean="0"/>
              <a:t>National 5</a:t>
            </a:r>
            <a:endParaRPr lang="en-US" b="1" u="sng" dirty="0" smtClean="0"/>
          </a:p>
          <a:p>
            <a:pPr marL="0" indent="0">
              <a:buNone/>
            </a:pPr>
            <a:r>
              <a:rPr lang="en-US" dirty="0" smtClean="0"/>
              <a:t>Formal/Tracking </a:t>
            </a:r>
            <a:r>
              <a:rPr lang="en-US" dirty="0"/>
              <a:t>Assessments	</a:t>
            </a:r>
            <a:r>
              <a:rPr lang="en-US" dirty="0" smtClean="0"/>
              <a:t>Nov 21/Jan-Mar 2022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under controlled conditions	</a:t>
            </a:r>
            <a:r>
              <a:rPr lang="en-US" dirty="0" smtClean="0"/>
              <a:t>Prelim dates tbc.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SQA Exams</a:t>
            </a:r>
            <a:r>
              <a:rPr lang="en-US" dirty="0" smtClean="0"/>
              <a:t>:         		</a:t>
            </a:r>
            <a:r>
              <a:rPr lang="en-US" b="1" dirty="0" smtClean="0"/>
              <a:t>Dates	</a:t>
            </a:r>
          </a:p>
          <a:p>
            <a:pPr lvl="1"/>
            <a:r>
              <a:rPr lang="en-GB" dirty="0" smtClean="0"/>
              <a:t>French  </a:t>
            </a:r>
            <a:r>
              <a:rPr lang="en-GB" dirty="0" smtClean="0"/>
              <a:t>			</a:t>
            </a:r>
            <a:r>
              <a:rPr lang="en-GB" dirty="0" smtClean="0"/>
              <a:t>Tuesday 3</a:t>
            </a:r>
            <a:r>
              <a:rPr lang="en-GB" baseline="30000" dirty="0" smtClean="0"/>
              <a:t>rd</a:t>
            </a:r>
            <a:r>
              <a:rPr lang="en-GB" dirty="0" smtClean="0"/>
              <a:t> </a:t>
            </a:r>
            <a:r>
              <a:rPr lang="en-GB" dirty="0" smtClean="0"/>
              <a:t>  </a:t>
            </a:r>
            <a:r>
              <a:rPr lang="en-GB" dirty="0"/>
              <a:t>May </a:t>
            </a:r>
            <a:r>
              <a:rPr lang="en-GB" dirty="0" smtClean="0"/>
              <a:t>2022</a:t>
            </a:r>
            <a:endParaRPr lang="en-GB" dirty="0"/>
          </a:p>
          <a:p>
            <a:pPr lvl="1"/>
            <a:r>
              <a:rPr lang="en-GB" dirty="0" smtClean="0"/>
              <a:t>Spanish </a:t>
            </a:r>
            <a:r>
              <a:rPr lang="en-GB" dirty="0"/>
              <a:t>	</a:t>
            </a:r>
            <a:r>
              <a:rPr lang="en-GB" dirty="0"/>
              <a:t>		</a:t>
            </a:r>
            <a:r>
              <a:rPr lang="en-GB" dirty="0" smtClean="0"/>
              <a:t>Tuesday 17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 dirty="0"/>
              <a:t>May </a:t>
            </a:r>
            <a:r>
              <a:rPr lang="en-GB" dirty="0" smtClean="0"/>
              <a:t>2022</a:t>
            </a:r>
            <a:endParaRPr lang="en-GB" dirty="0"/>
          </a:p>
          <a:p>
            <a:pPr marL="274320" lvl="1" indent="0">
              <a:buNone/>
            </a:pP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60" y="152400"/>
            <a:ext cx="753125" cy="89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306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</a:t>
            </a:r>
            <a:r>
              <a:rPr lang="en-US" sz="2800" dirty="0" smtClean="0"/>
              <a:t>Course assessment arrangements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Gathering Evidence and Course Assessment </a:t>
            </a:r>
          </a:p>
          <a:p>
            <a:r>
              <a:rPr lang="en-US" dirty="0" smtClean="0"/>
              <a:t>In order to gather the necessary evidence and produce estimates for the SQA, there will be on-going assessment occasions throughout the year.  </a:t>
            </a:r>
            <a:endParaRPr lang="en-US" dirty="0"/>
          </a:p>
          <a:p>
            <a:r>
              <a:rPr lang="en-US" dirty="0" smtClean="0"/>
              <a:t>There will be a number of opportunities for students to do assessments in all the skills being assessed in order to get a holistic overview and to allow the students to produce their best work</a:t>
            </a:r>
          </a:p>
          <a:p>
            <a:r>
              <a:rPr lang="en-US" dirty="0" smtClean="0"/>
              <a:t>Dates will be communicated to students in class, via SMHW and in Teams</a:t>
            </a:r>
          </a:p>
          <a:p>
            <a:r>
              <a:rPr lang="en-GB" dirty="0" smtClean="0"/>
              <a:t>Timed questions/practice </a:t>
            </a:r>
            <a:r>
              <a:rPr lang="en-GB" dirty="0"/>
              <a:t>in </a:t>
            </a:r>
            <a:r>
              <a:rPr lang="en-GB" dirty="0" smtClean="0"/>
              <a:t>class – throughout the year</a:t>
            </a:r>
            <a:endParaRPr lang="en-GB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26" y="132798"/>
            <a:ext cx="959495" cy="1136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083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348"/>
            <a:ext cx="8229600" cy="990600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Where you can access details of </a:t>
            </a:r>
            <a:br>
              <a:rPr lang="en-US" dirty="0" smtClean="0"/>
            </a:br>
            <a:r>
              <a:rPr lang="en-US" dirty="0" smtClean="0"/>
              <a:t>course content/support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2506" y="1557657"/>
            <a:ext cx="8384294" cy="438015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Course </a:t>
            </a:r>
            <a:r>
              <a:rPr lang="en-US" dirty="0"/>
              <a:t>O</a:t>
            </a:r>
            <a:r>
              <a:rPr lang="en-US" dirty="0" smtClean="0"/>
              <a:t>utline – Student booklets with course outlines have been posted on class Teams</a:t>
            </a:r>
          </a:p>
          <a:p>
            <a:r>
              <a:rPr lang="en-US" dirty="0" smtClean="0"/>
              <a:t>SQA course assessment information online</a:t>
            </a:r>
          </a:p>
          <a:p>
            <a:pPr lvl="1"/>
            <a:r>
              <a:rPr lang="en-US" dirty="0" smtClean="0">
                <a:hlinkClick r:id="rId2"/>
              </a:rPr>
              <a:t>https://www.sqa.org.uk</a:t>
            </a:r>
            <a:r>
              <a:rPr lang="en-US" dirty="0" smtClean="0"/>
              <a:t>  (past papers)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www.mysqa.org.uk</a:t>
            </a:r>
            <a:r>
              <a:rPr lang="en-US" dirty="0" smtClean="0"/>
              <a:t> (sign up for results etc.)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BrightRED</a:t>
            </a:r>
            <a:r>
              <a:rPr lang="en-US" dirty="0" smtClean="0"/>
              <a:t> Study Guide – French/Spanish (</a:t>
            </a:r>
            <a:r>
              <a:rPr lang="en-US" sz="1700" b="1" i="1" dirty="0" smtClean="0"/>
              <a:t>students have copies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 Scholar website – pupils have their log-in details</a:t>
            </a:r>
          </a:p>
          <a:p>
            <a:r>
              <a:rPr lang="en-US" dirty="0" smtClean="0">
                <a:hlinkClick r:id="rId4"/>
              </a:rPr>
              <a:t>https://scholar.hw.ac.uk</a:t>
            </a:r>
            <a:endParaRPr lang="en-US" dirty="0" smtClean="0"/>
          </a:p>
          <a:p>
            <a:pPr lvl="1"/>
            <a:r>
              <a:rPr lang="en-US" dirty="0" smtClean="0"/>
              <a:t>Learning materials and activities in line with course content  </a:t>
            </a:r>
            <a:endParaRPr lang="en-US" sz="1400" i="1" dirty="0" smtClean="0"/>
          </a:p>
          <a:p>
            <a:r>
              <a:rPr lang="en-US" dirty="0" smtClean="0"/>
              <a:t>other useful website addresses are given to students in class and posted in Teams 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50" y="132798"/>
            <a:ext cx="959495" cy="1136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092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      What we can </a:t>
            </a:r>
            <a:r>
              <a:rPr lang="en-US" dirty="0"/>
              <a:t>do to </a:t>
            </a:r>
            <a:r>
              <a:rPr lang="en-US" dirty="0" smtClean="0"/>
              <a:t>support students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2506" y="1219200"/>
            <a:ext cx="8384294" cy="5064868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/>
              <a:t>Conversations regarding keeping up with homework, independent study</a:t>
            </a:r>
            <a:r>
              <a:rPr lang="en-US" sz="2800" dirty="0" smtClean="0"/>
              <a:t>, reminding them to keep a note of approaching deadlines </a:t>
            </a:r>
          </a:p>
          <a:p>
            <a:endParaRPr lang="en-US" sz="2800" dirty="0"/>
          </a:p>
          <a:p>
            <a:r>
              <a:rPr lang="en-US" sz="2800" dirty="0" smtClean="0"/>
              <a:t>Encourage them to do work regularly – </a:t>
            </a:r>
          </a:p>
          <a:p>
            <a:pPr lvl="1"/>
            <a:r>
              <a:rPr lang="en-US" sz="2500" dirty="0" smtClean="0"/>
              <a:t>a language cannot be crammed for </a:t>
            </a:r>
          </a:p>
          <a:p>
            <a:pPr lvl="1"/>
            <a:r>
              <a:rPr lang="en-US" sz="2500" dirty="0"/>
              <a:t>b</a:t>
            </a:r>
            <a:r>
              <a:rPr lang="en-US" sz="2500" dirty="0" smtClean="0"/>
              <a:t>ite size chunks and often is best</a:t>
            </a:r>
          </a:p>
          <a:p>
            <a:pPr lvl="1"/>
            <a:r>
              <a:rPr lang="en-US" sz="2500" dirty="0" smtClean="0"/>
              <a:t>do not leave things until the last minute!</a:t>
            </a:r>
          </a:p>
          <a:p>
            <a:pPr marL="274320" lvl="1" indent="0">
              <a:buNone/>
            </a:pPr>
            <a:endParaRPr lang="en-US" sz="2800" dirty="0"/>
          </a:p>
          <a:p>
            <a:r>
              <a:rPr lang="en-GB" sz="2800" dirty="0" smtClean="0"/>
              <a:t>Provide </a:t>
            </a:r>
            <a:r>
              <a:rPr lang="en-GB" sz="2800" dirty="0"/>
              <a:t>a quiet working space for </a:t>
            </a:r>
            <a:r>
              <a:rPr lang="en-GB" sz="2800" dirty="0" smtClean="0"/>
              <a:t>homework/revision</a:t>
            </a:r>
          </a:p>
          <a:p>
            <a:pPr lvl="1"/>
            <a:r>
              <a:rPr lang="en-GB" sz="2500" dirty="0"/>
              <a:t>t</a:t>
            </a:r>
            <a:r>
              <a:rPr lang="en-GB" sz="2500" dirty="0" smtClean="0"/>
              <a:t>ake regular breaks</a:t>
            </a:r>
          </a:p>
          <a:p>
            <a:endParaRPr lang="en-GB" sz="2800" dirty="0"/>
          </a:p>
          <a:p>
            <a:r>
              <a:rPr lang="en-GB" sz="2800" dirty="0" smtClean="0"/>
              <a:t>Advice/help with revision strategies</a:t>
            </a:r>
          </a:p>
          <a:p>
            <a:endParaRPr lang="en-GB" sz="2800" dirty="0"/>
          </a:p>
          <a:p>
            <a:r>
              <a:rPr lang="en-GB" sz="2800" dirty="0" smtClean="0"/>
              <a:t>Encourage them to have a good work/life balance in order to reduce stress and to keep themselves healthy – physically and mentally</a:t>
            </a:r>
          </a:p>
          <a:p>
            <a:pPr marL="274320" lvl="1" indent="0">
              <a:buNone/>
            </a:pP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2506" y="2335449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2506" y="3460830"/>
            <a:ext cx="8384294" cy="282323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 smtClean="0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50" y="132798"/>
            <a:ext cx="959495" cy="1136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010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Homework/On-going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3217" y="1446834"/>
            <a:ext cx="8293583" cy="481863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Dates will be posted in advance on the Class Teams and in Show my Homework</a:t>
            </a:r>
          </a:p>
          <a:p>
            <a:endParaRPr lang="en-US" dirty="0" smtClean="0"/>
          </a:p>
          <a:p>
            <a:r>
              <a:rPr lang="en-US" dirty="0" smtClean="0"/>
              <a:t>Emphasise individual responsibility for catching up or speaking with their teacher if they feel overburdened with work or need help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Show </a:t>
            </a:r>
            <a:r>
              <a:rPr lang="en-US" dirty="0"/>
              <a:t>M</a:t>
            </a:r>
            <a:r>
              <a:rPr lang="en-US" dirty="0" smtClean="0"/>
              <a:t>y Home Work will be available for reference but pupils in the Senior </a:t>
            </a:r>
            <a:r>
              <a:rPr lang="en-US" dirty="0"/>
              <a:t>P</a:t>
            </a:r>
            <a:r>
              <a:rPr lang="en-US" dirty="0" smtClean="0"/>
              <a:t>hase will be encouraged to take responsibility for managing work and deadlines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Expectation of additional independent work that is not directed by teacher – exam revision, vocabulary, phrases and grammar, past paper questions, etc.</a:t>
            </a:r>
          </a:p>
          <a:p>
            <a:endParaRPr lang="en-US" dirty="0" smtClean="0"/>
          </a:p>
          <a:p>
            <a:r>
              <a:rPr lang="en-US" dirty="0" smtClean="0"/>
              <a:t>Additional reading/writing </a:t>
            </a:r>
            <a:r>
              <a:rPr lang="en-US" dirty="0"/>
              <a:t>t</a:t>
            </a:r>
            <a:r>
              <a:rPr lang="en-US" dirty="0" smtClean="0"/>
              <a:t>asks (e.g. exam questions) set by teachers when deemed necessary and to assess progress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50" y="132798"/>
            <a:ext cx="959495" cy="1136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06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564"/>
            <a:ext cx="8229600" cy="133904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      Arrangements for out-of-class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963" y="1828800"/>
            <a:ext cx="8345417" cy="4208930"/>
          </a:xfrm>
        </p:spPr>
        <p:txBody>
          <a:bodyPr/>
          <a:lstStyle/>
          <a:p>
            <a:r>
              <a:rPr lang="en-US" dirty="0" smtClean="0"/>
              <a:t>Open-door policy – expectation of proactive approach to  seeking help on feedback or on ways to improve will be given to students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Individual support can be arranged with class teacher when necessary</a:t>
            </a:r>
          </a:p>
          <a:p>
            <a:endParaRPr lang="en-US" dirty="0" smtClean="0"/>
          </a:p>
          <a:p>
            <a:r>
              <a:rPr lang="en-US" dirty="0" smtClean="0"/>
              <a:t>If at all possible we will try to find a quiet study space in ML Dept. during free periods and personal study periods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50" y="132798"/>
            <a:ext cx="959495" cy="1136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722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75660"/>
            <a:ext cx="7179076" cy="374859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Any questions or concerns at any time please email </a:t>
            </a:r>
            <a:br>
              <a:rPr lang="en-US" dirty="0" smtClean="0"/>
            </a:br>
            <a:r>
              <a:rPr lang="en-US" dirty="0" smtClean="0"/>
              <a:t>Principal Teacher: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gerry.reville@glow.sch.uk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or </a:t>
            </a:r>
            <a:r>
              <a:rPr lang="en-US" dirty="0"/>
              <a:t>C</a:t>
            </a:r>
            <a:r>
              <a:rPr lang="en-US" dirty="0" smtClean="0"/>
              <a:t>lass Teachers: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louiseballantynephs@glow.sch.uk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gw16couhardechristel@glow.sch.uk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50" y="132798"/>
            <a:ext cx="959495" cy="1136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12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1024</TotalTime>
  <Words>513</Words>
  <Application>Microsoft Office PowerPoint</Application>
  <PresentationFormat>On-screen Show (4:3)</PresentationFormat>
  <Paragraphs>100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National 5/4  Modern Languages</vt:lpstr>
      <vt:lpstr>            The course assessment this  year has four components.</vt:lpstr>
      <vt:lpstr>     Key Assessment Dates</vt:lpstr>
      <vt:lpstr>   Course assessment arrangements</vt:lpstr>
      <vt:lpstr>Where you can access details of  course content/support</vt:lpstr>
      <vt:lpstr>       What we can do to support students</vt:lpstr>
      <vt:lpstr>        Homework/On-going Assessments</vt:lpstr>
      <vt:lpstr>       Arrangements for out-of-class support</vt:lpstr>
      <vt:lpstr>Any questions or concerns at any time please email  Principal Teacher: gerry.reville@glow.sch.uk or Class Teachers: louiseballantynephs@glow.sch.uk gw16couhardechristel@glow.sch.uk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Higher Geography</dc:title>
  <dc:creator>Sarah Dorward</dc:creator>
  <cp:lastModifiedBy>Reville</cp:lastModifiedBy>
  <cp:revision>69</cp:revision>
  <dcterms:created xsi:type="dcterms:W3CDTF">2017-08-23T18:02:39Z</dcterms:created>
  <dcterms:modified xsi:type="dcterms:W3CDTF">2021-10-05T14:44:31Z</dcterms:modified>
</cp:coreProperties>
</file>