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1"/>
  </p:notesMasterIdLst>
  <p:handoutMasterIdLst>
    <p:handoutMasterId r:id="rId12"/>
  </p:handoutMasterIdLst>
  <p:sldIdLst>
    <p:sldId id="256" r:id="rId2"/>
    <p:sldId id="282" r:id="rId3"/>
    <p:sldId id="283" r:id="rId4"/>
    <p:sldId id="258" r:id="rId5"/>
    <p:sldId id="280" r:id="rId6"/>
    <p:sldId id="284" r:id="rId7"/>
    <p:sldId id="261" r:id="rId8"/>
    <p:sldId id="285" r:id="rId9"/>
    <p:sldId id="286" r:id="rId1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6448" autoAdjust="0"/>
  </p:normalViewPr>
  <p:slideViewPr>
    <p:cSldViewPr snapToGrid="0" snapToObjects="1">
      <p:cViewPr>
        <p:scale>
          <a:sx n="113" d="100"/>
          <a:sy n="113" d="100"/>
        </p:scale>
        <p:origin x="-3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56" d="100"/>
          <a:sy n="56" d="100"/>
        </p:scale>
        <p:origin x="-1812" y="-84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407024-F786-488B-9D6C-2A0350258A1F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D32B8B-0CDC-4063-AEAA-839B373D35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18937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DA4D09-474E-49AA-AD91-E91B3E13EAAF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D4A2D-DD1E-4629-8EEB-71599BE50A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541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D4A2D-DD1E-4629-8EEB-71599BE50AC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818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dirty="0" err="1" smtClean="0"/>
              <a:t>Clic</a:t>
            </a:r>
            <a:r>
              <a:rPr kumimoji="0" lang="en-US" dirty="0" smtClean="0"/>
              <a:t>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140825E-4A15-4D39-8176-1F07E904CB30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hyperlink" Target="http://www.google.co.uk/imgres?imgurl=http://1.bp.blogspot.com/-tbfTXUuDm0s/UIgeE3dka0I/AAAAAAAAAHg/WqWz5FSHCYU/s1600/French_Flag_France+(3).jpg&amp;imgrefurl=http://flagwithmeaning.blogspot.com/2012/10/french-flag-flag-of-france.html&amp;h=200&amp;w=317&amp;tbnid=Eu48MCZhP5s2JM:&amp;zoom=1&amp;q=french%20flag&amp;docid=cQ9c53YzUE4KlM&amp;ei=59szVJ2iFZXzauHzgNAM&amp;tbm=isch&amp;ved=0CFUQMygXMBc&amp;iact=rc&amp;uact=3&amp;dur=636&amp;page=2&amp;start=8&amp;ndsp=16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ysqa.org.uk/" TargetMode="External"/><Relationship Id="rId2" Type="http://schemas.openxmlformats.org/officeDocument/2006/relationships/hyperlink" Target="https://www.sqa.org.uk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scholar.hw.ac.uk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gwtaylordebbie@glow.sch.uk" TargetMode="External"/><Relationship Id="rId2" Type="http://schemas.openxmlformats.org/officeDocument/2006/relationships/hyperlink" Target="mailto:gerry.reville@glow.sch.uk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mailto:gw16couhardechristel@glow.sch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78024" y="834250"/>
            <a:ext cx="6569476" cy="990600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solidFill>
                  <a:prstClr val="black"/>
                </a:solidFill>
                <a:latin typeface="Copperplate Gothic Bold" pitchFamily="34" charset="0"/>
              </a:rPr>
              <a:t>Higher/Adv. Higher    </a:t>
            </a:r>
            <a:br>
              <a:rPr lang="en-US" dirty="0" smtClean="0">
                <a:solidFill>
                  <a:prstClr val="black"/>
                </a:solidFill>
                <a:latin typeface="Copperplate Gothic Bold" pitchFamily="34" charset="0"/>
              </a:rPr>
            </a:br>
            <a:r>
              <a:rPr lang="en-US" dirty="0" smtClean="0">
                <a:latin typeface="Copperplate Gothic Bold" pitchFamily="34" charset="0"/>
              </a:rPr>
              <a:t>Modern Languages</a:t>
            </a:r>
            <a:endParaRPr lang="en-US" dirty="0">
              <a:latin typeface="Copperplate Gothic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4754" y="1824849"/>
            <a:ext cx="7418587" cy="4051017"/>
          </a:xfrm>
        </p:spPr>
        <p:txBody>
          <a:bodyPr>
            <a:noAutofit/>
          </a:bodyPr>
          <a:lstStyle/>
          <a:p>
            <a:pPr algn="l"/>
            <a:r>
              <a:rPr lang="en-US" b="1" u="sng" dirty="0" smtClean="0">
                <a:latin typeface="Copperplate Gothic Bold" pitchFamily="34" charset="0"/>
              </a:rPr>
              <a:t>Higher</a:t>
            </a:r>
          </a:p>
          <a:p>
            <a:pPr algn="l"/>
            <a:r>
              <a:rPr lang="en-US" dirty="0" smtClean="0">
                <a:latin typeface="Copperplate Gothic Bold" pitchFamily="34" charset="0"/>
              </a:rPr>
              <a:t>French: 	Mme </a:t>
            </a:r>
            <a:r>
              <a:rPr lang="en-US" dirty="0">
                <a:latin typeface="Copperplate Gothic Bold" pitchFamily="34" charset="0"/>
              </a:rPr>
              <a:t>Couharde </a:t>
            </a:r>
            <a:endParaRPr lang="en-US" dirty="0" smtClean="0">
              <a:latin typeface="Copperplate Gothic Bold" pitchFamily="34" charset="0"/>
            </a:endParaRPr>
          </a:p>
          <a:p>
            <a:pPr algn="l"/>
            <a:endParaRPr lang="en-US" dirty="0" smtClean="0">
              <a:latin typeface="Copperplate Gothic Bold" pitchFamily="34" charset="0"/>
            </a:endParaRPr>
          </a:p>
          <a:p>
            <a:pPr algn="l"/>
            <a:r>
              <a:rPr lang="en-US" dirty="0" smtClean="0">
                <a:latin typeface="Copperplate Gothic Bold" pitchFamily="34" charset="0"/>
              </a:rPr>
              <a:t>Spanish:	</a:t>
            </a:r>
            <a:r>
              <a:rPr lang="en-US" dirty="0">
                <a:latin typeface="Copperplate Gothic Bold" pitchFamily="34" charset="0"/>
              </a:rPr>
              <a:t>Mrs </a:t>
            </a:r>
            <a:r>
              <a:rPr lang="en-US" dirty="0" smtClean="0">
                <a:latin typeface="Copperplate Gothic Bold" pitchFamily="34" charset="0"/>
              </a:rPr>
              <a:t>Taylor		</a:t>
            </a:r>
          </a:p>
          <a:p>
            <a:pPr algn="l"/>
            <a:endParaRPr lang="en-US" dirty="0" smtClean="0">
              <a:latin typeface="Copperplate Gothic Bold" pitchFamily="34" charset="0"/>
            </a:endParaRPr>
          </a:p>
          <a:p>
            <a:pPr algn="l"/>
            <a:r>
              <a:rPr lang="en-US" dirty="0" smtClean="0">
                <a:latin typeface="Copperplate Gothic Bold" pitchFamily="34" charset="0"/>
              </a:rPr>
              <a:t>ITALIAN:	MISS MARI</a:t>
            </a:r>
          </a:p>
          <a:p>
            <a:pPr algn="l"/>
            <a:endParaRPr lang="en-US" b="1" u="sng" dirty="0" smtClean="0">
              <a:latin typeface="Copperplate Gothic Bold" pitchFamily="34" charset="0"/>
            </a:endParaRPr>
          </a:p>
          <a:p>
            <a:pPr algn="l"/>
            <a:r>
              <a:rPr lang="en-US" b="1" u="sng" dirty="0" smtClean="0">
                <a:latin typeface="Copperplate Gothic Bold" pitchFamily="34" charset="0"/>
              </a:rPr>
              <a:t>Advanced Higher</a:t>
            </a:r>
          </a:p>
          <a:p>
            <a:pPr algn="l"/>
            <a:r>
              <a:rPr lang="en-US" dirty="0" smtClean="0">
                <a:latin typeface="Copperplate Gothic Bold" pitchFamily="34" charset="0"/>
              </a:rPr>
              <a:t>Spanish:	Mrs Taylor </a:t>
            </a:r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endParaRPr lang="en-US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754" y="265829"/>
            <a:ext cx="959495" cy="1136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 descr="http://t0.gstatic.com/images?q=tbn:ANd9GcSSM8vYGqWR-pdYqLT_lq-X2n7vrhCGk-ZAG1T0iQakkGH4svwr">
            <a:hlinkClick r:id="rId4"/>
          </p:cNvPr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8096" y="1938866"/>
            <a:ext cx="826371" cy="84666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4" descr="N:\flags\download (1).pn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1389" y="4749798"/>
            <a:ext cx="1406155" cy="986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N:\flags\download (1).pn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5697" y="2844799"/>
            <a:ext cx="1275382" cy="894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N:\downloads\download (11)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8700" y="3739469"/>
            <a:ext cx="1280842" cy="830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664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21798"/>
          </a:xfrm>
        </p:spPr>
        <p:txBody>
          <a:bodyPr>
            <a:normAutofit fontScale="90000"/>
          </a:bodyPr>
          <a:lstStyle/>
          <a:p>
            <a:pPr algn="ctr"/>
            <a:r>
              <a:rPr lang="en-GB" sz="2600" b="0" dirty="0" smtClean="0">
                <a:solidFill>
                  <a:prstClr val="black"/>
                </a:solidFill>
                <a:latin typeface="Eras Bold ITC" pitchFamily="34" charset="0"/>
                <a:ea typeface="+mn-ea"/>
                <a:cs typeface="+mn-cs"/>
              </a:rPr>
              <a:t/>
            </a:r>
            <a:br>
              <a:rPr lang="en-GB" sz="2600" b="0" dirty="0" smtClean="0">
                <a:solidFill>
                  <a:prstClr val="black"/>
                </a:solidFill>
                <a:latin typeface="Eras Bold ITC" pitchFamily="34" charset="0"/>
                <a:ea typeface="+mn-ea"/>
                <a:cs typeface="+mn-cs"/>
              </a:rPr>
            </a:br>
            <a:r>
              <a:rPr lang="en-GB" sz="2600" b="0" dirty="0" smtClean="0">
                <a:solidFill>
                  <a:prstClr val="black"/>
                </a:solidFill>
                <a:latin typeface="Eras Bold ITC" pitchFamily="34" charset="0"/>
                <a:ea typeface="+mn-ea"/>
                <a:cs typeface="+mn-cs"/>
              </a:rPr>
              <a:t>         </a:t>
            </a:r>
            <a:br>
              <a:rPr lang="en-GB" sz="2600" b="0" dirty="0" smtClean="0">
                <a:solidFill>
                  <a:prstClr val="black"/>
                </a:solidFill>
                <a:latin typeface="Eras Bold ITC" pitchFamily="34" charset="0"/>
                <a:ea typeface="+mn-ea"/>
                <a:cs typeface="+mn-cs"/>
              </a:rPr>
            </a:br>
            <a:r>
              <a:rPr lang="en-GB" sz="2600" b="0" dirty="0" smtClean="0">
                <a:solidFill>
                  <a:prstClr val="black"/>
                </a:solidFill>
                <a:latin typeface="Eras Bold ITC" pitchFamily="34" charset="0"/>
                <a:ea typeface="+mn-ea"/>
                <a:cs typeface="+mn-cs"/>
              </a:rPr>
              <a:t/>
            </a:r>
            <a:br>
              <a:rPr lang="en-GB" sz="2600" b="0" dirty="0" smtClean="0">
                <a:solidFill>
                  <a:prstClr val="black"/>
                </a:solidFill>
                <a:latin typeface="Eras Bold ITC" pitchFamily="34" charset="0"/>
                <a:ea typeface="+mn-ea"/>
                <a:cs typeface="+mn-cs"/>
              </a:rPr>
            </a:br>
            <a:r>
              <a:rPr lang="en-GB" sz="2600" b="0" dirty="0" smtClean="0">
                <a:solidFill>
                  <a:prstClr val="black"/>
                </a:solidFill>
                <a:latin typeface="Eras Bold ITC" pitchFamily="34" charset="0"/>
                <a:ea typeface="+mn-ea"/>
                <a:cs typeface="+mn-cs"/>
              </a:rPr>
              <a:t>Higher </a:t>
            </a:r>
            <a:r>
              <a:rPr lang="en-GB" sz="2600" b="0" dirty="0">
                <a:solidFill>
                  <a:prstClr val="black"/>
                </a:solidFill>
                <a:latin typeface="Eras Bold ITC" pitchFamily="34" charset="0"/>
                <a:ea typeface="+mn-ea"/>
                <a:cs typeface="+mn-cs"/>
              </a:rPr>
              <a:t>course assessment </a:t>
            </a:r>
            <a:r>
              <a:rPr lang="en-GB" sz="2600" b="0" i="1" u="sng" dirty="0" smtClean="0">
                <a:solidFill>
                  <a:prstClr val="black"/>
                </a:solidFill>
                <a:latin typeface="Eras Bold ITC" pitchFamily="34" charset="0"/>
                <a:ea typeface="+mn-ea"/>
                <a:cs typeface="+mn-cs"/>
              </a:rPr>
              <a:t>this</a:t>
            </a:r>
            <a:br>
              <a:rPr lang="en-GB" sz="2600" b="0" i="1" u="sng" dirty="0" smtClean="0">
                <a:solidFill>
                  <a:prstClr val="black"/>
                </a:solidFill>
                <a:latin typeface="Eras Bold ITC" pitchFamily="34" charset="0"/>
                <a:ea typeface="+mn-ea"/>
                <a:cs typeface="+mn-cs"/>
              </a:rPr>
            </a:br>
            <a:r>
              <a:rPr lang="en-GB" sz="2600" b="0" i="1" u="sng" dirty="0" smtClean="0">
                <a:solidFill>
                  <a:prstClr val="black"/>
                </a:solidFill>
                <a:latin typeface="Eras Bold ITC" pitchFamily="34" charset="0"/>
                <a:ea typeface="+mn-ea"/>
                <a:cs typeface="+mn-cs"/>
              </a:rPr>
              <a:t> year</a:t>
            </a:r>
            <a:r>
              <a:rPr lang="en-GB" sz="2600" b="0" dirty="0" smtClean="0">
                <a:solidFill>
                  <a:prstClr val="black"/>
                </a:solidFill>
                <a:latin typeface="Eras Bold ITC" pitchFamily="34" charset="0"/>
                <a:ea typeface="+mn-ea"/>
                <a:cs typeface="+mn-cs"/>
              </a:rPr>
              <a:t> has four </a:t>
            </a:r>
            <a:r>
              <a:rPr lang="en-GB" sz="2600" b="0" dirty="0">
                <a:solidFill>
                  <a:prstClr val="black"/>
                </a:solidFill>
                <a:latin typeface="Eras Bold ITC" pitchFamily="34" charset="0"/>
                <a:ea typeface="+mn-ea"/>
                <a:cs typeface="+mn-cs"/>
              </a:rPr>
              <a:t>components.</a:t>
            </a:r>
            <a:endParaRPr lang="en-GB" dirty="0">
              <a:latin typeface="Eras Bold ITC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353" y="-22128"/>
            <a:ext cx="711925" cy="84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Content Placeholder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91161847"/>
              </p:ext>
            </p:extLst>
          </p:nvPr>
        </p:nvGraphicFramePr>
        <p:xfrm>
          <a:off x="807868" y="1491448"/>
          <a:ext cx="7581530" cy="407365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382392"/>
                <a:gridCol w="861134"/>
                <a:gridCol w="1127329"/>
                <a:gridCol w="2210675"/>
              </a:tblGrid>
              <a:tr h="295485">
                <a:tc>
                  <a:txBody>
                    <a:bodyPr/>
                    <a:lstStyle/>
                    <a:p>
                      <a:pPr>
                        <a:lnSpc>
                          <a:spcPts val="65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Eras Bold ITC" pitchFamily="34" charset="0"/>
                          <a:ea typeface="Calibri"/>
                          <a:cs typeface="Times New Roman"/>
                        </a:rPr>
                        <a:t> </a:t>
                      </a:r>
                      <a:endParaRPr lang="en-GB" sz="1400" dirty="0">
                        <a:effectLst/>
                        <a:latin typeface="Eras Bold ITC" pitchFamily="34" charset="0"/>
                        <a:ea typeface="Calibri"/>
                        <a:cs typeface="Times New Roman"/>
                      </a:endParaRPr>
                    </a:p>
                    <a:p>
                      <a:pPr marL="647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spc="-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C</a:t>
                      </a:r>
                      <a:r>
                        <a:rPr lang="en-US" sz="1400" b="1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omp</a:t>
                      </a:r>
                      <a:r>
                        <a:rPr lang="en-US" sz="1400" b="1" spc="-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o</a:t>
                      </a:r>
                      <a:r>
                        <a:rPr lang="en-US" sz="1400" b="1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n</a:t>
                      </a:r>
                      <a:r>
                        <a:rPr lang="en-US" sz="1400" b="1" spc="-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e</a:t>
                      </a:r>
                      <a:r>
                        <a:rPr lang="en-US" sz="1400" b="1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nt</a:t>
                      </a:r>
                      <a:endParaRPr lang="en-GB" sz="1400" dirty="0">
                        <a:effectLst/>
                        <a:latin typeface="Eras Bold ITC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5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Eras Bold ITC" pitchFamily="34" charset="0"/>
                          <a:ea typeface="Calibri"/>
                          <a:cs typeface="Times New Roman"/>
                        </a:rPr>
                        <a:t> </a:t>
                      </a:r>
                      <a:endParaRPr lang="en-GB" sz="1400" dirty="0">
                        <a:effectLst/>
                        <a:latin typeface="Eras Bold ITC" pitchFamily="34" charset="0"/>
                        <a:ea typeface="Calibri"/>
                        <a:cs typeface="Times New Roman"/>
                      </a:endParaRPr>
                    </a:p>
                    <a:p>
                      <a:pPr marL="647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spc="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M</a:t>
                      </a:r>
                      <a:r>
                        <a:rPr lang="en-US" sz="1400" b="1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arks</a:t>
                      </a:r>
                      <a:endParaRPr lang="en-GB" sz="1400" dirty="0">
                        <a:effectLst/>
                        <a:latin typeface="Eras Bold ITC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5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Eras Bold ITC" pitchFamily="34" charset="0"/>
                          <a:ea typeface="Calibri"/>
                          <a:cs typeface="Times New Roman"/>
                        </a:rPr>
                        <a:t> </a:t>
                      </a:r>
                      <a:endParaRPr lang="en-GB" sz="1400" dirty="0">
                        <a:effectLst/>
                        <a:latin typeface="Eras Bold ITC" pitchFamily="34" charset="0"/>
                        <a:ea typeface="Calibri"/>
                        <a:cs typeface="Times New Roman"/>
                      </a:endParaRPr>
                    </a:p>
                    <a:p>
                      <a:pPr marL="647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spc="-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S</a:t>
                      </a:r>
                      <a:r>
                        <a:rPr lang="en-US" sz="1400" b="1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c</a:t>
                      </a:r>
                      <a:r>
                        <a:rPr lang="en-US" sz="1400" b="1" spc="-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a</a:t>
                      </a:r>
                      <a:r>
                        <a:rPr lang="en-US" sz="1400" b="1" spc="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l</a:t>
                      </a:r>
                      <a:r>
                        <a:rPr lang="en-US" sz="1400" b="1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ed </a:t>
                      </a:r>
                      <a:r>
                        <a:rPr lang="en-US" sz="1400" b="1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m</a:t>
                      </a:r>
                      <a:r>
                        <a:rPr lang="en-US" sz="1400" b="1" spc="-1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a</a:t>
                      </a:r>
                      <a:r>
                        <a:rPr lang="en-US" sz="1400" b="1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rk/</a:t>
                      </a:r>
                    </a:p>
                    <a:p>
                      <a:pPr marL="647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% of course</a:t>
                      </a:r>
                      <a:endParaRPr lang="en-GB" sz="1400" dirty="0">
                        <a:effectLst/>
                        <a:latin typeface="Eras Bold ITC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65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Eras Bold ITC" pitchFamily="34" charset="0"/>
                          <a:ea typeface="Calibri"/>
                          <a:cs typeface="Times New Roman"/>
                        </a:rPr>
                        <a:t> </a:t>
                      </a:r>
                      <a:endParaRPr lang="en-GB" sz="1400">
                        <a:effectLst/>
                        <a:latin typeface="Eras Bold ITC" pitchFamily="34" charset="0"/>
                        <a:ea typeface="Calibri"/>
                        <a:cs typeface="Times New Roman"/>
                      </a:endParaRPr>
                    </a:p>
                    <a:p>
                      <a:pPr marL="647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spc="-5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D</a:t>
                      </a:r>
                      <a:r>
                        <a:rPr lang="en-US" sz="1400" b="1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urat</a:t>
                      </a:r>
                      <a:r>
                        <a:rPr lang="en-US" sz="1400" b="1" spc="5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i</a:t>
                      </a:r>
                      <a:r>
                        <a:rPr lang="en-US" sz="1400" b="1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on</a:t>
                      </a:r>
                      <a:endParaRPr lang="en-GB" sz="1400">
                        <a:effectLst/>
                        <a:latin typeface="Eras Bold ITC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BEBE"/>
                    </a:solidFill>
                  </a:tcPr>
                </a:tc>
              </a:tr>
              <a:tr h="521634">
                <a:tc>
                  <a:txBody>
                    <a:bodyPr/>
                    <a:lstStyle/>
                    <a:p>
                      <a:pPr marL="64770">
                        <a:lnSpc>
                          <a:spcPct val="11500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C</a:t>
                      </a:r>
                      <a:r>
                        <a:rPr lang="en-US" sz="140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ompon</a:t>
                      </a:r>
                      <a:r>
                        <a:rPr lang="en-US" sz="1400" spc="-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e</a:t>
                      </a:r>
                      <a:r>
                        <a:rPr lang="en-US" sz="140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nt</a:t>
                      </a:r>
                      <a:r>
                        <a:rPr lang="en-US" sz="1400" spc="-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1</a:t>
                      </a: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:</a:t>
                      </a:r>
                    </a:p>
                    <a:p>
                      <a:pPr marL="64770">
                        <a:lnSpc>
                          <a:spcPct val="11500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400" spc="1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q</a:t>
                      </a: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u</a:t>
                      </a:r>
                      <a:r>
                        <a:rPr lang="en-US" sz="1400" spc="-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e</a:t>
                      </a: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s</a:t>
                      </a:r>
                      <a:r>
                        <a:rPr lang="en-US" sz="1400" spc="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t</a:t>
                      </a:r>
                      <a:r>
                        <a:rPr lang="en-US" sz="1400" spc="-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i</a:t>
                      </a: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on</a:t>
                      </a:r>
                      <a:r>
                        <a:rPr lang="en-US" sz="1400" spc="-2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p</a:t>
                      </a:r>
                      <a:r>
                        <a:rPr lang="en-US" sz="1400" spc="-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a</a:t>
                      </a:r>
                      <a:r>
                        <a:rPr lang="en-US" sz="140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p</a:t>
                      </a:r>
                      <a:r>
                        <a:rPr lang="en-US" sz="1400" spc="-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e</a:t>
                      </a:r>
                      <a:r>
                        <a:rPr lang="en-US" sz="140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r</a:t>
                      </a:r>
                      <a:r>
                        <a:rPr lang="en-US" sz="1400" spc="1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1</a:t>
                      </a:r>
                      <a:endParaRPr lang="en-GB" sz="1400" dirty="0">
                        <a:effectLst/>
                        <a:latin typeface="Eras Bold ITC" pitchFamily="34" charset="0"/>
                        <a:ea typeface="Calibri"/>
                        <a:cs typeface="Times New Roman"/>
                      </a:endParaRPr>
                    </a:p>
                    <a:p>
                      <a:pPr marL="64770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R</a:t>
                      </a:r>
                      <a:r>
                        <a:rPr lang="en-US" sz="140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e</a:t>
                      </a:r>
                      <a:r>
                        <a:rPr lang="en-US" sz="1400" spc="-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a</a:t>
                      </a:r>
                      <a:r>
                        <a:rPr lang="en-US" sz="140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d</a:t>
                      </a:r>
                      <a:r>
                        <a:rPr lang="en-US" sz="1400" spc="-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i</a:t>
                      </a:r>
                      <a:r>
                        <a:rPr lang="en-US" sz="140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ng</a:t>
                      </a:r>
                      <a:endParaRPr lang="en-GB" sz="1400" dirty="0">
                        <a:effectLst/>
                        <a:latin typeface="Eras Bold ITC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algn="ctr">
                        <a:lnSpc>
                          <a:spcPct val="11500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30</a:t>
                      </a:r>
                      <a:endParaRPr lang="en-GB" sz="1400" dirty="0">
                        <a:effectLst/>
                        <a:latin typeface="Eras Bold ITC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algn="ctr">
                        <a:lnSpc>
                          <a:spcPct val="11500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25%</a:t>
                      </a:r>
                      <a:endParaRPr lang="en-GB" sz="1400" dirty="0">
                        <a:effectLst/>
                        <a:latin typeface="Eras Bold ITC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Eras Bold ITC" pitchFamily="34" charset="0"/>
                          <a:ea typeface="Calibri"/>
                          <a:cs typeface="Times New Roman"/>
                        </a:rPr>
                        <a:t> </a:t>
                      </a:r>
                      <a:endParaRPr lang="en-GB" sz="1400" dirty="0">
                        <a:effectLst/>
                        <a:latin typeface="Eras Bold ITC" pitchFamily="34" charset="0"/>
                        <a:ea typeface="Calibri"/>
                        <a:cs typeface="Times New Roman"/>
                      </a:endParaRPr>
                    </a:p>
                    <a:p>
                      <a:pPr marL="647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2 h</a:t>
                      </a:r>
                      <a:r>
                        <a:rPr lang="en-US" sz="1400" spc="-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o</a:t>
                      </a: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urs</a:t>
                      </a:r>
                      <a:endParaRPr lang="en-GB" sz="1400" dirty="0">
                        <a:effectLst/>
                        <a:latin typeface="Eras Bold ITC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634">
                <a:tc>
                  <a:txBody>
                    <a:bodyPr/>
                    <a:lstStyle/>
                    <a:p>
                      <a:pPr marL="64770">
                        <a:lnSpc>
                          <a:spcPct val="115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C</a:t>
                      </a:r>
                      <a:r>
                        <a:rPr lang="en-US" sz="140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ompon</a:t>
                      </a:r>
                      <a:r>
                        <a:rPr lang="en-US" sz="1400" spc="-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e</a:t>
                      </a:r>
                      <a:r>
                        <a:rPr lang="en-US" sz="140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nt</a:t>
                      </a:r>
                      <a:r>
                        <a:rPr lang="en-US" sz="1400" spc="-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400" spc="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2</a:t>
                      </a: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:</a:t>
                      </a:r>
                      <a:r>
                        <a:rPr lang="en-US" sz="1400" spc="-1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 </a:t>
                      </a:r>
                    </a:p>
                    <a:p>
                      <a:pPr marL="64770">
                        <a:lnSpc>
                          <a:spcPct val="115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en-US" sz="1400" spc="1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q</a:t>
                      </a: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u</a:t>
                      </a:r>
                      <a:r>
                        <a:rPr lang="en-US" sz="1400" spc="-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e</a:t>
                      </a: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s</a:t>
                      </a:r>
                      <a:r>
                        <a:rPr lang="en-US" sz="1400" spc="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t</a:t>
                      </a:r>
                      <a:r>
                        <a:rPr lang="en-US" sz="1400" spc="-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i</a:t>
                      </a: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on</a:t>
                      </a:r>
                      <a:r>
                        <a:rPr lang="en-US" sz="1400" spc="-2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p</a:t>
                      </a:r>
                      <a:r>
                        <a:rPr lang="en-US" sz="1400" spc="-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a</a:t>
                      </a:r>
                      <a:r>
                        <a:rPr lang="en-US" sz="140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p</a:t>
                      </a:r>
                      <a:r>
                        <a:rPr lang="en-US" sz="1400" spc="-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e</a:t>
                      </a:r>
                      <a:r>
                        <a:rPr lang="en-US" sz="140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r</a:t>
                      </a:r>
                      <a:r>
                        <a:rPr lang="en-US" sz="1400" spc="1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400" spc="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1</a:t>
                      </a:r>
                      <a:endParaRPr lang="en-GB" sz="1400" dirty="0">
                        <a:effectLst/>
                        <a:latin typeface="Eras Bold ITC" pitchFamily="34" charset="0"/>
                        <a:ea typeface="Calibri"/>
                        <a:cs typeface="Times New Roman"/>
                      </a:endParaRPr>
                    </a:p>
                    <a:p>
                      <a:pPr marL="64770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en-US" sz="1400" spc="2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Directed W</a:t>
                      </a:r>
                      <a:r>
                        <a:rPr lang="en-US" sz="1400" spc="-1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r</a:t>
                      </a:r>
                      <a:r>
                        <a:rPr lang="en-US" sz="1400" spc="-1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i</a:t>
                      </a:r>
                      <a:r>
                        <a:rPr lang="en-US" sz="1400" spc="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t</a:t>
                      </a:r>
                      <a:r>
                        <a:rPr lang="en-US" sz="1400" spc="-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i</a:t>
                      </a:r>
                      <a:r>
                        <a:rPr lang="en-US" sz="1400" spc="-1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n</a:t>
                      </a: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g</a:t>
                      </a:r>
                      <a:endParaRPr lang="en-GB" sz="1400" dirty="0">
                        <a:effectLst/>
                        <a:latin typeface="Eras Bold ITC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algn="ctr">
                        <a:lnSpc>
                          <a:spcPct val="115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20</a:t>
                      </a:r>
                      <a:endParaRPr lang="en-GB" sz="1400" dirty="0">
                        <a:effectLst/>
                        <a:latin typeface="Eras Bold ITC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algn="ctr">
                        <a:lnSpc>
                          <a:spcPct val="115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30 to 25%</a:t>
                      </a:r>
                      <a:endParaRPr lang="en-GB" sz="1400" dirty="0">
                        <a:effectLst/>
                        <a:latin typeface="Eras Bold ITC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21634">
                <a:tc>
                  <a:txBody>
                    <a:bodyPr/>
                    <a:lstStyle/>
                    <a:p>
                      <a:pPr marL="64770">
                        <a:lnSpc>
                          <a:spcPct val="11500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C</a:t>
                      </a:r>
                      <a:r>
                        <a:rPr lang="en-US" sz="140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ompon</a:t>
                      </a:r>
                      <a:r>
                        <a:rPr lang="en-US" sz="1400" spc="-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e</a:t>
                      </a:r>
                      <a:r>
                        <a:rPr lang="en-US" sz="140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nt</a:t>
                      </a:r>
                      <a:r>
                        <a:rPr lang="en-US" sz="1400" spc="-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400" spc="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3</a:t>
                      </a: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:</a:t>
                      </a:r>
                      <a:r>
                        <a:rPr lang="en-US" sz="1400" spc="-1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 </a:t>
                      </a:r>
                    </a:p>
                    <a:p>
                      <a:pPr marL="64770">
                        <a:lnSpc>
                          <a:spcPct val="11500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400" spc="1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q</a:t>
                      </a: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u</a:t>
                      </a:r>
                      <a:r>
                        <a:rPr lang="en-US" sz="1400" spc="-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e</a:t>
                      </a: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s</a:t>
                      </a:r>
                      <a:r>
                        <a:rPr lang="en-US" sz="1400" spc="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t</a:t>
                      </a:r>
                      <a:r>
                        <a:rPr lang="en-US" sz="1400" spc="-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i</a:t>
                      </a: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on</a:t>
                      </a:r>
                      <a:r>
                        <a:rPr lang="en-US" sz="1400" spc="-2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pa</a:t>
                      </a:r>
                      <a:r>
                        <a:rPr lang="en-US" sz="1400" spc="-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p</a:t>
                      </a:r>
                      <a:r>
                        <a:rPr lang="en-US" sz="140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er</a:t>
                      </a:r>
                      <a:r>
                        <a:rPr lang="en-US" sz="1400" spc="1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2</a:t>
                      </a:r>
                      <a:endParaRPr lang="en-GB" sz="1400" dirty="0">
                        <a:effectLst/>
                        <a:latin typeface="Eras Bold ITC" pitchFamily="34" charset="0"/>
                        <a:ea typeface="Calibri"/>
                        <a:cs typeface="Times New Roman"/>
                      </a:endParaRPr>
                    </a:p>
                    <a:p>
                      <a:pPr marL="64770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L</a:t>
                      </a:r>
                      <a:r>
                        <a:rPr lang="en-US" sz="1400" spc="-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i</a:t>
                      </a:r>
                      <a:r>
                        <a:rPr lang="en-US" sz="140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s</a:t>
                      </a:r>
                      <a:r>
                        <a:rPr lang="en-US" sz="1400" spc="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t</a:t>
                      </a:r>
                      <a:r>
                        <a:rPr lang="en-US" sz="140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e</a:t>
                      </a:r>
                      <a:r>
                        <a:rPr lang="en-US" sz="1400" spc="-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ni</a:t>
                      </a:r>
                      <a:r>
                        <a:rPr lang="en-US" sz="140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ng</a:t>
                      </a:r>
                      <a:endParaRPr lang="en-GB" sz="1400" dirty="0">
                        <a:effectLst/>
                        <a:latin typeface="Eras Bold ITC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algn="ctr">
                        <a:lnSpc>
                          <a:spcPct val="11500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20</a:t>
                      </a:r>
                      <a:endParaRPr lang="en-GB" sz="1400">
                        <a:effectLst/>
                        <a:latin typeface="Eras Bold ITC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algn="ctr">
                        <a:lnSpc>
                          <a:spcPct val="11500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30 to 25%</a:t>
                      </a:r>
                      <a:endParaRPr lang="en-GB" sz="1400" dirty="0">
                        <a:effectLst/>
                        <a:latin typeface="Eras Bold ITC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708660">
                        <a:lnSpc>
                          <a:spcPct val="11000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30 </a:t>
                      </a:r>
                      <a:r>
                        <a:rPr lang="en-US" sz="1400" spc="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m</a:t>
                      </a:r>
                      <a:r>
                        <a:rPr lang="en-US" sz="1400" spc="-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i</a:t>
                      </a:r>
                      <a:r>
                        <a:rPr lang="en-US" sz="140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nut</a:t>
                      </a:r>
                      <a:r>
                        <a:rPr lang="en-US" sz="1400" spc="-1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e</a:t>
                      </a:r>
                      <a:r>
                        <a:rPr lang="en-US" sz="140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s </a:t>
                      </a: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app</a:t>
                      </a:r>
                      <a:r>
                        <a:rPr lang="en-US" sz="1400" spc="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r</a:t>
                      </a: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o</a:t>
                      </a:r>
                      <a:r>
                        <a:rPr lang="en-US" sz="1400" spc="-1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x</a:t>
                      </a:r>
                      <a:r>
                        <a:rPr lang="en-US" sz="1400" spc="-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i</a:t>
                      </a:r>
                      <a:r>
                        <a:rPr lang="en-US" sz="1400" spc="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m</a:t>
                      </a: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ate</a:t>
                      </a:r>
                      <a:r>
                        <a:rPr lang="en-US" sz="1400" spc="-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ly</a:t>
                      </a:r>
                      <a:endParaRPr lang="en-GB" sz="1400" dirty="0">
                        <a:effectLst/>
                        <a:latin typeface="Eras Bold ITC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3371">
                <a:tc>
                  <a:txBody>
                    <a:bodyPr/>
                    <a:lstStyle/>
                    <a:p>
                      <a:pPr marL="64770" marR="749300">
                        <a:lnSpc>
                          <a:spcPct val="11000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C</a:t>
                      </a:r>
                      <a:r>
                        <a:rPr lang="en-US" sz="140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ompon</a:t>
                      </a:r>
                      <a:r>
                        <a:rPr lang="en-US" sz="1400" spc="-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e</a:t>
                      </a:r>
                      <a:r>
                        <a:rPr lang="en-US" sz="140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nt</a:t>
                      </a:r>
                      <a:r>
                        <a:rPr lang="en-US" sz="1400" spc="-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400" spc="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5:</a:t>
                      </a: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 (4 has been removed)</a:t>
                      </a:r>
                    </a:p>
                    <a:p>
                      <a:pPr marL="64770" marR="749300">
                        <a:lnSpc>
                          <a:spcPct val="11000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400" spc="-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P</a:t>
                      </a: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e</a:t>
                      </a:r>
                      <a:r>
                        <a:rPr lang="en-US" sz="1400" spc="-1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r</a:t>
                      </a:r>
                      <a:r>
                        <a:rPr lang="en-US" sz="1400" spc="1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f</a:t>
                      </a: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o</a:t>
                      </a:r>
                      <a:r>
                        <a:rPr lang="en-US" sz="1400" spc="-1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r</a:t>
                      </a:r>
                      <a:r>
                        <a:rPr lang="en-US" sz="1400" spc="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m</a:t>
                      </a: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a</a:t>
                      </a:r>
                      <a:r>
                        <a:rPr lang="en-US" sz="1400" spc="-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n</a:t>
                      </a: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ce</a:t>
                      </a:r>
                      <a:r>
                        <a:rPr lang="en-US" sz="1400" spc="-1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–</a:t>
                      </a:r>
                      <a:r>
                        <a:rPr lang="en-US" sz="1400" spc="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t</a:t>
                      </a: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a</a:t>
                      </a:r>
                      <a:r>
                        <a:rPr lang="en-US" sz="1400" spc="-2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l</a:t>
                      </a:r>
                      <a:r>
                        <a:rPr lang="en-US" sz="1400" spc="1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k</a:t>
                      </a:r>
                      <a:r>
                        <a:rPr lang="en-US" sz="1400" spc="-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i</a:t>
                      </a: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ng</a:t>
                      </a:r>
                    </a:p>
                    <a:p>
                      <a:pPr marL="64770" marR="749300">
                        <a:lnSpc>
                          <a:spcPct val="11000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Calibri"/>
                          <a:cs typeface="Times New Roman"/>
                        </a:rPr>
                        <a:t>Discussion</a:t>
                      </a:r>
                      <a:endParaRPr lang="en-GB" sz="1400" dirty="0">
                        <a:effectLst/>
                        <a:latin typeface="Eras Bold ITC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algn="ctr">
                        <a:lnSpc>
                          <a:spcPct val="11500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30</a:t>
                      </a:r>
                      <a:endParaRPr lang="en-GB" sz="1400" dirty="0">
                        <a:effectLst/>
                        <a:latin typeface="Eras Bold ITC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algn="ctr">
                        <a:lnSpc>
                          <a:spcPct val="11500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25%</a:t>
                      </a:r>
                      <a:endParaRPr lang="en-GB" sz="1400" dirty="0">
                        <a:effectLst/>
                        <a:latin typeface="Eras Bold ITC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708025">
                        <a:lnSpc>
                          <a:spcPct val="11000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10 </a:t>
                      </a:r>
                      <a:r>
                        <a:rPr lang="en-US" sz="1400" spc="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m</a:t>
                      </a:r>
                      <a:r>
                        <a:rPr lang="en-US" sz="1400" spc="-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i</a:t>
                      </a:r>
                      <a:r>
                        <a:rPr lang="en-US" sz="140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n</a:t>
                      </a:r>
                      <a:r>
                        <a:rPr lang="en-US" sz="1400" spc="-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u</a:t>
                      </a:r>
                      <a:r>
                        <a:rPr lang="en-US" sz="1400" spc="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t</a:t>
                      </a:r>
                      <a:r>
                        <a:rPr lang="en-US" sz="1400" spc="-1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e</a:t>
                      </a:r>
                      <a:r>
                        <a:rPr lang="en-US" sz="140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s </a:t>
                      </a: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a</a:t>
                      </a:r>
                      <a:r>
                        <a:rPr lang="en-US" sz="1400" spc="-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p</a:t>
                      </a: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pro</a:t>
                      </a:r>
                      <a:r>
                        <a:rPr lang="en-US" sz="1400" spc="-1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x</a:t>
                      </a:r>
                      <a:r>
                        <a:rPr lang="en-US" sz="1400" spc="-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i</a:t>
                      </a:r>
                      <a:r>
                        <a:rPr lang="en-US" sz="1400" spc="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m</a:t>
                      </a: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ate</a:t>
                      </a:r>
                      <a:r>
                        <a:rPr lang="en-US" sz="1400" spc="-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l</a:t>
                      </a: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y</a:t>
                      </a:r>
                      <a:endParaRPr lang="en-GB" sz="1400" dirty="0">
                        <a:effectLst/>
                        <a:latin typeface="Eras Bold ITC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519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21798"/>
          </a:xfrm>
        </p:spPr>
        <p:txBody>
          <a:bodyPr>
            <a:normAutofit fontScale="90000"/>
          </a:bodyPr>
          <a:lstStyle/>
          <a:p>
            <a:pPr algn="ctr"/>
            <a:r>
              <a:rPr lang="en-GB" sz="2600" b="0" dirty="0" smtClean="0">
                <a:solidFill>
                  <a:prstClr val="black"/>
                </a:solidFill>
                <a:latin typeface="Eras Bold ITC" pitchFamily="34" charset="0"/>
                <a:ea typeface="+mn-ea"/>
                <a:cs typeface="+mn-cs"/>
              </a:rPr>
              <a:t/>
            </a:r>
            <a:br>
              <a:rPr lang="en-GB" sz="2600" b="0" dirty="0" smtClean="0">
                <a:solidFill>
                  <a:prstClr val="black"/>
                </a:solidFill>
                <a:latin typeface="Eras Bold ITC" pitchFamily="34" charset="0"/>
                <a:ea typeface="+mn-ea"/>
                <a:cs typeface="+mn-cs"/>
              </a:rPr>
            </a:br>
            <a:r>
              <a:rPr lang="en-GB" sz="2600" b="0" dirty="0" smtClean="0">
                <a:solidFill>
                  <a:prstClr val="black"/>
                </a:solidFill>
                <a:latin typeface="Eras Bold ITC" pitchFamily="34" charset="0"/>
                <a:ea typeface="+mn-ea"/>
                <a:cs typeface="+mn-cs"/>
              </a:rPr>
              <a:t>         </a:t>
            </a:r>
            <a:br>
              <a:rPr lang="en-GB" sz="2600" b="0" dirty="0" smtClean="0">
                <a:solidFill>
                  <a:prstClr val="black"/>
                </a:solidFill>
                <a:latin typeface="Eras Bold ITC" pitchFamily="34" charset="0"/>
                <a:ea typeface="+mn-ea"/>
                <a:cs typeface="+mn-cs"/>
              </a:rPr>
            </a:br>
            <a:r>
              <a:rPr lang="en-GB" sz="2600" b="0" dirty="0" smtClean="0">
                <a:solidFill>
                  <a:prstClr val="black"/>
                </a:solidFill>
                <a:latin typeface="Eras Bold ITC" pitchFamily="34" charset="0"/>
                <a:ea typeface="+mn-ea"/>
                <a:cs typeface="+mn-cs"/>
              </a:rPr>
              <a:t/>
            </a:r>
            <a:br>
              <a:rPr lang="en-GB" sz="2600" b="0" dirty="0" smtClean="0">
                <a:solidFill>
                  <a:prstClr val="black"/>
                </a:solidFill>
                <a:latin typeface="Eras Bold ITC" pitchFamily="34" charset="0"/>
                <a:ea typeface="+mn-ea"/>
                <a:cs typeface="+mn-cs"/>
              </a:rPr>
            </a:br>
            <a:r>
              <a:rPr lang="en-GB" sz="2600" b="0" dirty="0" smtClean="0">
                <a:solidFill>
                  <a:prstClr val="black"/>
                </a:solidFill>
                <a:latin typeface="Eras Bold ITC" pitchFamily="34" charset="0"/>
                <a:ea typeface="+mn-ea"/>
                <a:cs typeface="+mn-cs"/>
              </a:rPr>
              <a:t>Advanced Higher </a:t>
            </a:r>
            <a:r>
              <a:rPr lang="en-GB" sz="2600" b="0" dirty="0">
                <a:solidFill>
                  <a:prstClr val="black"/>
                </a:solidFill>
                <a:latin typeface="Eras Bold ITC" pitchFamily="34" charset="0"/>
                <a:ea typeface="+mn-ea"/>
                <a:cs typeface="+mn-cs"/>
              </a:rPr>
              <a:t>course assessment </a:t>
            </a:r>
            <a:r>
              <a:rPr lang="en-GB" sz="2600" b="0" i="1" u="sng" dirty="0" smtClean="0">
                <a:solidFill>
                  <a:prstClr val="black"/>
                </a:solidFill>
                <a:latin typeface="Eras Bold ITC" pitchFamily="34" charset="0"/>
                <a:ea typeface="+mn-ea"/>
                <a:cs typeface="+mn-cs"/>
              </a:rPr>
              <a:t>this</a:t>
            </a:r>
            <a:br>
              <a:rPr lang="en-GB" sz="2600" b="0" i="1" u="sng" dirty="0" smtClean="0">
                <a:solidFill>
                  <a:prstClr val="black"/>
                </a:solidFill>
                <a:latin typeface="Eras Bold ITC" pitchFamily="34" charset="0"/>
                <a:ea typeface="+mn-ea"/>
                <a:cs typeface="+mn-cs"/>
              </a:rPr>
            </a:br>
            <a:r>
              <a:rPr lang="en-GB" sz="2600" b="0" i="1" u="sng" dirty="0" smtClean="0">
                <a:solidFill>
                  <a:prstClr val="black"/>
                </a:solidFill>
                <a:latin typeface="Eras Bold ITC" pitchFamily="34" charset="0"/>
                <a:ea typeface="+mn-ea"/>
                <a:cs typeface="+mn-cs"/>
              </a:rPr>
              <a:t> year</a:t>
            </a:r>
            <a:r>
              <a:rPr lang="en-GB" sz="2600" b="0" dirty="0" smtClean="0">
                <a:solidFill>
                  <a:prstClr val="black"/>
                </a:solidFill>
                <a:latin typeface="Eras Bold ITC" pitchFamily="34" charset="0"/>
                <a:ea typeface="+mn-ea"/>
                <a:cs typeface="+mn-cs"/>
              </a:rPr>
              <a:t> has three </a:t>
            </a:r>
            <a:r>
              <a:rPr lang="en-GB" sz="2600" b="0" dirty="0">
                <a:solidFill>
                  <a:prstClr val="black"/>
                </a:solidFill>
                <a:latin typeface="Eras Bold ITC" pitchFamily="34" charset="0"/>
                <a:ea typeface="+mn-ea"/>
                <a:cs typeface="+mn-cs"/>
              </a:rPr>
              <a:t>components.</a:t>
            </a:r>
            <a:endParaRPr lang="en-GB" dirty="0">
              <a:latin typeface="Eras Bold ITC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353" y="-22128"/>
            <a:ext cx="711925" cy="84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Content Placeholder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57102633"/>
              </p:ext>
            </p:extLst>
          </p:nvPr>
        </p:nvGraphicFramePr>
        <p:xfrm>
          <a:off x="807868" y="1491448"/>
          <a:ext cx="7878932" cy="330844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382392"/>
                <a:gridCol w="861134"/>
                <a:gridCol w="1127329"/>
                <a:gridCol w="2508077"/>
              </a:tblGrid>
              <a:tr h="295485">
                <a:tc>
                  <a:txBody>
                    <a:bodyPr/>
                    <a:lstStyle/>
                    <a:p>
                      <a:pPr>
                        <a:lnSpc>
                          <a:spcPts val="65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Eras Bold ITC" pitchFamily="34" charset="0"/>
                          <a:ea typeface="Calibri"/>
                          <a:cs typeface="Times New Roman"/>
                        </a:rPr>
                        <a:t> </a:t>
                      </a:r>
                      <a:endParaRPr lang="en-GB" sz="1400" dirty="0">
                        <a:effectLst/>
                        <a:latin typeface="Eras Bold ITC" pitchFamily="34" charset="0"/>
                        <a:ea typeface="Calibri"/>
                        <a:cs typeface="Times New Roman"/>
                      </a:endParaRPr>
                    </a:p>
                    <a:p>
                      <a:pPr marL="647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spc="-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C</a:t>
                      </a:r>
                      <a:r>
                        <a:rPr lang="en-US" sz="1400" b="1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omp</a:t>
                      </a:r>
                      <a:r>
                        <a:rPr lang="en-US" sz="1400" b="1" spc="-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o</a:t>
                      </a:r>
                      <a:r>
                        <a:rPr lang="en-US" sz="1400" b="1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n</a:t>
                      </a:r>
                      <a:r>
                        <a:rPr lang="en-US" sz="1400" b="1" spc="-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e</a:t>
                      </a:r>
                      <a:r>
                        <a:rPr lang="en-US" sz="1400" b="1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nt</a:t>
                      </a:r>
                      <a:endParaRPr lang="en-GB" sz="1400" dirty="0">
                        <a:effectLst/>
                        <a:latin typeface="Eras Bold ITC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5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Eras Bold ITC" pitchFamily="34" charset="0"/>
                          <a:ea typeface="Calibri"/>
                          <a:cs typeface="Times New Roman"/>
                        </a:rPr>
                        <a:t> </a:t>
                      </a:r>
                      <a:endParaRPr lang="en-GB" sz="1400" dirty="0">
                        <a:effectLst/>
                        <a:latin typeface="Eras Bold ITC" pitchFamily="34" charset="0"/>
                        <a:ea typeface="Calibri"/>
                        <a:cs typeface="Times New Roman"/>
                      </a:endParaRPr>
                    </a:p>
                    <a:p>
                      <a:pPr marL="647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spc="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M</a:t>
                      </a:r>
                      <a:r>
                        <a:rPr lang="en-US" sz="1400" b="1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arks</a:t>
                      </a:r>
                      <a:endParaRPr lang="en-GB" sz="1400" dirty="0">
                        <a:effectLst/>
                        <a:latin typeface="Eras Bold ITC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5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Eras Bold ITC" pitchFamily="34" charset="0"/>
                          <a:ea typeface="Calibri"/>
                          <a:cs typeface="Times New Roman"/>
                        </a:rPr>
                        <a:t> </a:t>
                      </a:r>
                      <a:endParaRPr lang="en-GB" sz="1400" dirty="0">
                        <a:effectLst/>
                        <a:latin typeface="Eras Bold ITC" pitchFamily="34" charset="0"/>
                        <a:ea typeface="Calibri"/>
                        <a:cs typeface="Times New Roman"/>
                      </a:endParaRPr>
                    </a:p>
                    <a:p>
                      <a:pPr marL="647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spc="-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S</a:t>
                      </a:r>
                      <a:r>
                        <a:rPr lang="en-US" sz="1400" b="1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c</a:t>
                      </a:r>
                      <a:r>
                        <a:rPr lang="en-US" sz="1400" b="1" spc="-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a</a:t>
                      </a:r>
                      <a:r>
                        <a:rPr lang="en-US" sz="1400" b="1" spc="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l</a:t>
                      </a:r>
                      <a:r>
                        <a:rPr lang="en-US" sz="1400" b="1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ed </a:t>
                      </a:r>
                      <a:r>
                        <a:rPr lang="en-US" sz="1400" b="1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m</a:t>
                      </a:r>
                      <a:r>
                        <a:rPr lang="en-US" sz="1400" b="1" spc="-1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a</a:t>
                      </a:r>
                      <a:r>
                        <a:rPr lang="en-US" sz="1400" b="1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rk/</a:t>
                      </a:r>
                    </a:p>
                    <a:p>
                      <a:pPr marL="647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% of course</a:t>
                      </a:r>
                      <a:endParaRPr lang="en-GB" sz="1400" dirty="0">
                        <a:effectLst/>
                        <a:latin typeface="Eras Bold ITC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65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Eras Bold ITC" pitchFamily="34" charset="0"/>
                          <a:ea typeface="Calibri"/>
                          <a:cs typeface="Times New Roman"/>
                        </a:rPr>
                        <a:t> </a:t>
                      </a:r>
                      <a:endParaRPr lang="en-GB" sz="1400">
                        <a:effectLst/>
                        <a:latin typeface="Eras Bold ITC" pitchFamily="34" charset="0"/>
                        <a:ea typeface="Calibri"/>
                        <a:cs typeface="Times New Roman"/>
                      </a:endParaRPr>
                    </a:p>
                    <a:p>
                      <a:pPr marL="647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spc="-5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D</a:t>
                      </a:r>
                      <a:r>
                        <a:rPr lang="en-US" sz="1400" b="1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urat</a:t>
                      </a:r>
                      <a:r>
                        <a:rPr lang="en-US" sz="1400" b="1" spc="5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i</a:t>
                      </a:r>
                      <a:r>
                        <a:rPr lang="en-US" sz="1400" b="1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on</a:t>
                      </a:r>
                      <a:endParaRPr lang="en-GB" sz="1400">
                        <a:effectLst/>
                        <a:latin typeface="Eras Bold ITC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BEBE"/>
                    </a:solidFill>
                  </a:tcPr>
                </a:tc>
              </a:tr>
              <a:tr h="1017868">
                <a:tc>
                  <a:txBody>
                    <a:bodyPr/>
                    <a:lstStyle/>
                    <a:p>
                      <a:pPr marL="64770">
                        <a:lnSpc>
                          <a:spcPct val="11500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C</a:t>
                      </a:r>
                      <a:r>
                        <a:rPr lang="en-US" sz="140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ompon</a:t>
                      </a:r>
                      <a:r>
                        <a:rPr lang="en-US" sz="1400" spc="-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e</a:t>
                      </a:r>
                      <a:r>
                        <a:rPr lang="en-US" sz="140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nt</a:t>
                      </a:r>
                      <a:r>
                        <a:rPr lang="en-US" sz="1400" spc="-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1: </a:t>
                      </a:r>
                      <a:r>
                        <a:rPr lang="en-US" sz="1400" spc="1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q</a:t>
                      </a: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u</a:t>
                      </a:r>
                      <a:r>
                        <a:rPr lang="en-US" sz="1400" spc="-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e</a:t>
                      </a: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s</a:t>
                      </a:r>
                      <a:r>
                        <a:rPr lang="en-US" sz="1400" spc="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t</a:t>
                      </a:r>
                      <a:r>
                        <a:rPr lang="en-US" sz="1400" spc="-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i</a:t>
                      </a: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on</a:t>
                      </a:r>
                      <a:r>
                        <a:rPr lang="en-US" sz="1400" spc="-2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p</a:t>
                      </a:r>
                      <a:r>
                        <a:rPr lang="en-US" sz="1400" spc="-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a</a:t>
                      </a:r>
                      <a:r>
                        <a:rPr lang="en-US" sz="140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p</a:t>
                      </a:r>
                      <a:r>
                        <a:rPr lang="en-US" sz="1400" spc="-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e</a:t>
                      </a:r>
                      <a:r>
                        <a:rPr lang="en-US" sz="140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r</a:t>
                      </a:r>
                      <a:r>
                        <a:rPr lang="en-US" sz="1400" spc="1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 </a:t>
                      </a:r>
                      <a:endParaRPr lang="en-GB" sz="1400" dirty="0">
                        <a:effectLst/>
                        <a:latin typeface="Eras Bold ITC" pitchFamily="34" charset="0"/>
                        <a:ea typeface="Calibri"/>
                        <a:cs typeface="Times New Roman"/>
                      </a:endParaRPr>
                    </a:p>
                    <a:p>
                      <a:pPr marL="64770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en-US" sz="1400" spc="-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R</a:t>
                      </a: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e</a:t>
                      </a:r>
                      <a:r>
                        <a:rPr lang="en-US" sz="1400" spc="-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a</a:t>
                      </a: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d</a:t>
                      </a:r>
                      <a:r>
                        <a:rPr lang="en-US" sz="1400" spc="-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i</a:t>
                      </a: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ng &amp; Translation</a:t>
                      </a:r>
                      <a:endParaRPr lang="en-GB" sz="1400" dirty="0">
                        <a:effectLst/>
                        <a:latin typeface="Eras Bold ITC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algn="ctr">
                        <a:lnSpc>
                          <a:spcPct val="11500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5</a:t>
                      </a: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0</a:t>
                      </a:r>
                      <a:endParaRPr lang="en-GB" sz="1400" dirty="0">
                        <a:effectLst/>
                        <a:latin typeface="Eras Bold ITC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algn="ctr">
                        <a:lnSpc>
                          <a:spcPct val="11500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Eras Bold ITC" pitchFamily="34" charset="0"/>
                          <a:ea typeface="Calibri"/>
                          <a:cs typeface="Times New Roman"/>
                        </a:rPr>
                        <a:t>29.5%</a:t>
                      </a:r>
                      <a:endParaRPr lang="en-GB" sz="1400" dirty="0">
                        <a:effectLst/>
                        <a:latin typeface="Eras Bold ITC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Eras Bold ITC" pitchFamily="34" charset="0"/>
                          <a:ea typeface="Calibri"/>
                          <a:cs typeface="Times New Roman"/>
                        </a:rPr>
                        <a:t> </a:t>
                      </a:r>
                      <a:endParaRPr lang="en-GB" sz="1400" dirty="0">
                        <a:effectLst/>
                        <a:latin typeface="Eras Bold ITC" pitchFamily="34" charset="0"/>
                        <a:ea typeface="Calibri"/>
                        <a:cs typeface="Times New Roman"/>
                      </a:endParaRPr>
                    </a:p>
                    <a:p>
                      <a:pPr marL="647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1 hour 30 minutes</a:t>
                      </a:r>
                      <a:endParaRPr lang="en-GB" sz="1400" dirty="0">
                        <a:effectLst/>
                        <a:latin typeface="Eras Bold ITC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634">
                <a:tc>
                  <a:txBody>
                    <a:bodyPr/>
                    <a:lstStyle/>
                    <a:p>
                      <a:pPr marL="6477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pc="-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C</a:t>
                      </a: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ompon</a:t>
                      </a:r>
                      <a:r>
                        <a:rPr lang="en-US" sz="1400" spc="-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e</a:t>
                      </a: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nt</a:t>
                      </a:r>
                      <a:r>
                        <a:rPr lang="en-US" sz="1400" spc="-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400" spc="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2</a:t>
                      </a: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:</a:t>
                      </a:r>
                      <a:r>
                        <a:rPr lang="en-US" sz="1400" spc="-1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  </a:t>
                      </a:r>
                      <a:r>
                        <a:rPr lang="en-US" sz="1400" spc="1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q</a:t>
                      </a: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u</a:t>
                      </a:r>
                      <a:r>
                        <a:rPr lang="en-US" sz="1400" spc="-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e</a:t>
                      </a: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s</a:t>
                      </a:r>
                      <a:r>
                        <a:rPr lang="en-US" sz="1400" spc="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t</a:t>
                      </a:r>
                      <a:r>
                        <a:rPr lang="en-US" sz="1400" spc="-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i</a:t>
                      </a: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on</a:t>
                      </a:r>
                      <a:r>
                        <a:rPr lang="en-US" sz="1400" spc="-2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p</a:t>
                      </a:r>
                      <a:r>
                        <a:rPr lang="en-US" sz="1400" spc="-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a</a:t>
                      </a: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p</a:t>
                      </a:r>
                      <a:r>
                        <a:rPr lang="en-US" sz="1400" spc="-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e</a:t>
                      </a: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r</a:t>
                      </a:r>
                      <a:r>
                        <a:rPr lang="en-US" sz="1400" spc="1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 Listening &amp; Discursive</a:t>
                      </a:r>
                      <a:r>
                        <a:rPr lang="en-US" sz="1400" spc="2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 W</a:t>
                      </a:r>
                      <a:r>
                        <a:rPr lang="en-US" sz="1400" spc="-1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r</a:t>
                      </a:r>
                      <a:r>
                        <a:rPr lang="en-US" sz="1400" spc="-1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i</a:t>
                      </a:r>
                      <a:r>
                        <a:rPr lang="en-US" sz="1400" spc="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t</a:t>
                      </a:r>
                      <a:r>
                        <a:rPr lang="en-US" sz="1400" spc="-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i</a:t>
                      </a:r>
                      <a:r>
                        <a:rPr lang="en-US" sz="1400" spc="-1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n</a:t>
                      </a: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g</a:t>
                      </a:r>
                      <a:endParaRPr lang="en-GB" sz="1400" dirty="0" smtClean="0">
                        <a:effectLst/>
                        <a:latin typeface="Eras Bold ITC" pitchFamily="34" charset="0"/>
                        <a:ea typeface="Calibri"/>
                        <a:cs typeface="Times New Roman"/>
                      </a:endParaRPr>
                    </a:p>
                    <a:p>
                      <a:pPr marL="64770">
                        <a:lnSpc>
                          <a:spcPct val="11500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endParaRPr lang="en-US" sz="1400" spc="-15" dirty="0" smtClean="0">
                        <a:effectLst/>
                        <a:latin typeface="Eras Bold ITC" pitchFamily="34" charset="0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algn="ctr">
                        <a:lnSpc>
                          <a:spcPct val="11500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70</a:t>
                      </a:r>
                      <a:endParaRPr lang="en-GB" sz="1400" dirty="0">
                        <a:effectLst/>
                        <a:latin typeface="Eras Bold ITC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algn="ctr">
                        <a:lnSpc>
                          <a:spcPct val="11500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 41%</a:t>
                      </a:r>
                      <a:endParaRPr lang="en-GB" sz="1400" dirty="0">
                        <a:effectLst/>
                        <a:latin typeface="Eras Bold ITC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70866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1 hour 20</a:t>
                      </a:r>
                      <a:r>
                        <a:rPr lang="en-US" sz="1400" baseline="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minutes</a:t>
                      </a:r>
                      <a:endParaRPr lang="en-GB" sz="1400" dirty="0" smtClean="0">
                        <a:effectLst/>
                        <a:latin typeface="Eras Bold ITC" pitchFamily="34" charset="0"/>
                        <a:ea typeface="Calibri"/>
                        <a:cs typeface="Times New Roman"/>
                      </a:endParaRPr>
                    </a:p>
                    <a:p>
                      <a:pPr marL="64770" marR="708660">
                        <a:lnSpc>
                          <a:spcPct val="11000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Eras Bold ITC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3371">
                <a:tc>
                  <a:txBody>
                    <a:bodyPr/>
                    <a:lstStyle/>
                    <a:p>
                      <a:pPr marL="64770" marR="749300">
                        <a:lnSpc>
                          <a:spcPct val="11000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C</a:t>
                      </a:r>
                      <a:r>
                        <a:rPr lang="en-US" sz="140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ompon</a:t>
                      </a:r>
                      <a:r>
                        <a:rPr lang="en-US" sz="1400" spc="-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e</a:t>
                      </a:r>
                      <a:r>
                        <a:rPr lang="en-US" sz="140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nt</a:t>
                      </a:r>
                      <a:r>
                        <a:rPr lang="en-US" sz="1400" spc="-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400" spc="-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4</a:t>
                      </a: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 (3 has been removed)</a:t>
                      </a:r>
                    </a:p>
                    <a:p>
                      <a:pPr marL="64770" marR="749300">
                        <a:lnSpc>
                          <a:spcPct val="11000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400" spc="-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P</a:t>
                      </a: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e</a:t>
                      </a:r>
                      <a:r>
                        <a:rPr lang="en-US" sz="1400" spc="-1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r</a:t>
                      </a:r>
                      <a:r>
                        <a:rPr lang="en-US" sz="1400" spc="1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f</a:t>
                      </a: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o</a:t>
                      </a:r>
                      <a:r>
                        <a:rPr lang="en-US" sz="1400" spc="-1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r</a:t>
                      </a:r>
                      <a:r>
                        <a:rPr lang="en-US" sz="1400" spc="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m</a:t>
                      </a: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a</a:t>
                      </a:r>
                      <a:r>
                        <a:rPr lang="en-US" sz="1400" spc="-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n</a:t>
                      </a: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ce</a:t>
                      </a:r>
                      <a:r>
                        <a:rPr lang="en-US" sz="1400" spc="-1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–</a:t>
                      </a:r>
                      <a:r>
                        <a:rPr lang="en-US" sz="1400" spc="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t</a:t>
                      </a: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a</a:t>
                      </a:r>
                      <a:r>
                        <a:rPr lang="en-US" sz="1400" spc="-2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l</a:t>
                      </a:r>
                      <a:r>
                        <a:rPr lang="en-US" sz="1400" spc="1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k</a:t>
                      </a:r>
                      <a:r>
                        <a:rPr lang="en-US" sz="1400" spc="-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i</a:t>
                      </a: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ng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algn="ctr">
                        <a:lnSpc>
                          <a:spcPct val="11500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Eras Bold ITC" pitchFamily="34" charset="0"/>
                          <a:ea typeface="Calibri"/>
                          <a:cs typeface="Times New Roman"/>
                        </a:rPr>
                        <a:t>50</a:t>
                      </a:r>
                      <a:endParaRPr lang="en-GB" sz="1400" dirty="0">
                        <a:effectLst/>
                        <a:latin typeface="Eras Bold ITC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algn="ctr">
                        <a:lnSpc>
                          <a:spcPct val="11500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Eras Bold ITC" pitchFamily="34" charset="0"/>
                          <a:ea typeface="Calibri"/>
                          <a:cs typeface="Times New Roman"/>
                        </a:rPr>
                        <a:t>29.5%</a:t>
                      </a:r>
                      <a:endParaRPr lang="en-GB" sz="1400" dirty="0">
                        <a:effectLst/>
                        <a:latin typeface="Eras Bold ITC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708025">
                        <a:lnSpc>
                          <a:spcPct val="11000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15 </a:t>
                      </a:r>
                      <a:r>
                        <a:rPr lang="en-US" sz="1400" spc="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m</a:t>
                      </a:r>
                      <a:r>
                        <a:rPr lang="en-US" sz="1400" spc="-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i</a:t>
                      </a: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n</a:t>
                      </a:r>
                      <a:r>
                        <a:rPr lang="en-US" sz="1400" spc="-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u</a:t>
                      </a:r>
                      <a:r>
                        <a:rPr lang="en-US" sz="1400" spc="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t</a:t>
                      </a:r>
                      <a:r>
                        <a:rPr lang="en-US" sz="1400" spc="-1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e</a:t>
                      </a: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s approx.</a:t>
                      </a:r>
                      <a:endParaRPr lang="en-GB" sz="1400" dirty="0">
                        <a:effectLst/>
                        <a:latin typeface="Eras Bold ITC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139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     Key Assessment 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Provisional :			H/AH </a:t>
            </a:r>
            <a:r>
              <a:rPr lang="en-US" b="1" u="sng" dirty="0" smtClean="0"/>
              <a:t>levels</a:t>
            </a:r>
          </a:p>
          <a:p>
            <a:pPr marL="0" indent="0">
              <a:buNone/>
            </a:pPr>
            <a:r>
              <a:rPr lang="en-US" dirty="0" smtClean="0"/>
              <a:t>Formal/Tracking </a:t>
            </a:r>
            <a:r>
              <a:rPr lang="en-US" dirty="0"/>
              <a:t>Assessments	</a:t>
            </a:r>
            <a:r>
              <a:rPr lang="en-US" dirty="0" smtClean="0"/>
              <a:t>Nov 21/Jan-Mar 2022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under controlled conditions	</a:t>
            </a:r>
            <a:r>
              <a:rPr lang="en-US" dirty="0" smtClean="0"/>
              <a:t>Prelim dates tbc.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b="1" dirty="0" smtClean="0"/>
              <a:t>SQA Exams</a:t>
            </a:r>
            <a:r>
              <a:rPr lang="en-US" dirty="0" smtClean="0"/>
              <a:t>:         		</a:t>
            </a:r>
            <a:r>
              <a:rPr lang="en-US" b="1" dirty="0" smtClean="0"/>
              <a:t>Dates	</a:t>
            </a:r>
          </a:p>
          <a:p>
            <a:pPr lvl="1"/>
            <a:r>
              <a:rPr lang="en-GB" dirty="0"/>
              <a:t>Italian </a:t>
            </a:r>
            <a:r>
              <a:rPr lang="en-GB" dirty="0" smtClean="0"/>
              <a:t>H    </a:t>
            </a:r>
            <a:r>
              <a:rPr lang="en-GB" dirty="0"/>
              <a:t>		</a:t>
            </a:r>
            <a:r>
              <a:rPr lang="en-GB" dirty="0" smtClean="0"/>
              <a:t>Tuesday 24</a:t>
            </a:r>
            <a:r>
              <a:rPr lang="en-GB" baseline="30000" dirty="0" smtClean="0"/>
              <a:t>th</a:t>
            </a:r>
            <a:r>
              <a:rPr lang="en-GB" dirty="0" smtClean="0"/>
              <a:t> </a:t>
            </a:r>
            <a:r>
              <a:rPr lang="en-GB" dirty="0"/>
              <a:t>May </a:t>
            </a:r>
            <a:r>
              <a:rPr lang="en-GB" dirty="0" smtClean="0"/>
              <a:t>2022</a:t>
            </a:r>
            <a:endParaRPr lang="en-GB" dirty="0"/>
          </a:p>
          <a:p>
            <a:pPr lvl="1"/>
            <a:r>
              <a:rPr lang="en-GB" dirty="0" smtClean="0"/>
              <a:t>French H 			</a:t>
            </a:r>
            <a:r>
              <a:rPr lang="en-GB" dirty="0" smtClean="0"/>
              <a:t>Tuesday 3</a:t>
            </a:r>
            <a:r>
              <a:rPr lang="en-GB" baseline="30000" dirty="0" smtClean="0"/>
              <a:t>rd</a:t>
            </a:r>
            <a:r>
              <a:rPr lang="en-GB" dirty="0" smtClean="0"/>
              <a:t> </a:t>
            </a:r>
            <a:r>
              <a:rPr lang="en-GB" dirty="0" smtClean="0"/>
              <a:t>  </a:t>
            </a:r>
            <a:r>
              <a:rPr lang="en-GB" dirty="0"/>
              <a:t>May </a:t>
            </a:r>
            <a:r>
              <a:rPr lang="en-GB" dirty="0" smtClean="0"/>
              <a:t>2022</a:t>
            </a:r>
            <a:endParaRPr lang="en-GB" dirty="0"/>
          </a:p>
          <a:p>
            <a:pPr lvl="1"/>
            <a:r>
              <a:rPr lang="en-GB" dirty="0" smtClean="0"/>
              <a:t>Spanish H/AH</a:t>
            </a:r>
            <a:r>
              <a:rPr lang="en-GB" dirty="0"/>
              <a:t>		</a:t>
            </a:r>
            <a:r>
              <a:rPr lang="en-GB" dirty="0" smtClean="0"/>
              <a:t>Tuesday 17</a:t>
            </a:r>
            <a:r>
              <a:rPr lang="en-GB" baseline="30000" dirty="0" smtClean="0"/>
              <a:t>th</a:t>
            </a:r>
            <a:r>
              <a:rPr lang="en-GB" dirty="0" smtClean="0"/>
              <a:t> </a:t>
            </a:r>
            <a:r>
              <a:rPr lang="en-GB" dirty="0"/>
              <a:t>May </a:t>
            </a:r>
            <a:r>
              <a:rPr lang="en-GB" dirty="0" smtClean="0"/>
              <a:t>2022</a:t>
            </a:r>
            <a:endParaRPr lang="en-GB" dirty="0"/>
          </a:p>
          <a:p>
            <a:pPr lvl="1"/>
            <a:endParaRPr lang="en-GB" dirty="0"/>
          </a:p>
          <a:p>
            <a:r>
              <a:rPr lang="en-US" dirty="0"/>
              <a:t>Adv. H. </a:t>
            </a:r>
            <a:r>
              <a:rPr lang="en-US" dirty="0" smtClean="0"/>
              <a:t>SP. </a:t>
            </a:r>
            <a:r>
              <a:rPr lang="en-US" sz="1400" dirty="0"/>
              <a:t>T</a:t>
            </a:r>
            <a:r>
              <a:rPr lang="en-US" sz="1400" dirty="0" smtClean="0"/>
              <a:t>alking Exam </a:t>
            </a:r>
            <a:r>
              <a:rPr lang="en-US" dirty="0"/>
              <a:t>	</a:t>
            </a:r>
            <a:r>
              <a:rPr lang="en-US" dirty="0" smtClean="0"/>
              <a:t>	March/April </a:t>
            </a:r>
            <a:r>
              <a:rPr lang="en-US" dirty="0"/>
              <a:t>(tbc)</a:t>
            </a:r>
          </a:p>
          <a:p>
            <a:pPr lvl="1"/>
            <a:r>
              <a:rPr lang="en-US" sz="1400" dirty="0" smtClean="0"/>
              <a:t>Done in School </a:t>
            </a:r>
            <a:endParaRPr lang="en-US" sz="14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260" y="152400"/>
            <a:ext cx="753125" cy="892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0832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348"/>
            <a:ext cx="8229600" cy="990600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Where you can access details of </a:t>
            </a:r>
            <a:br>
              <a:rPr lang="en-US" dirty="0" smtClean="0"/>
            </a:br>
            <a:r>
              <a:rPr lang="en-US" dirty="0" smtClean="0"/>
              <a:t>course content/assessments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2506" y="1557657"/>
            <a:ext cx="8384294" cy="438015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Course </a:t>
            </a:r>
            <a:r>
              <a:rPr lang="en-US" dirty="0"/>
              <a:t>O</a:t>
            </a:r>
            <a:r>
              <a:rPr lang="en-US" dirty="0" smtClean="0"/>
              <a:t>utline – PHS Website/Pupil booklets on Teams</a:t>
            </a:r>
          </a:p>
          <a:p>
            <a:r>
              <a:rPr lang="en-US" dirty="0" smtClean="0"/>
              <a:t>SQA course assessment information online</a:t>
            </a:r>
          </a:p>
          <a:p>
            <a:pPr lvl="1"/>
            <a:r>
              <a:rPr lang="en-US" dirty="0" smtClean="0">
                <a:hlinkClick r:id="rId2"/>
              </a:rPr>
              <a:t>https://www.sqa.org.uk</a:t>
            </a:r>
            <a:r>
              <a:rPr lang="en-US" dirty="0" smtClean="0"/>
              <a:t>  (timetable/past papers)</a:t>
            </a:r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www.mysqa.org.uk</a:t>
            </a:r>
            <a:r>
              <a:rPr lang="en-US" dirty="0" smtClean="0"/>
              <a:t> (sign up for results, personal timetables etc.)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BrightRED</a:t>
            </a:r>
            <a:r>
              <a:rPr lang="en-US" dirty="0" smtClean="0"/>
              <a:t> Study Guides N5/H – French/Spanish</a:t>
            </a:r>
          </a:p>
          <a:p>
            <a:pPr marL="822960" lvl="4" indent="-274320">
              <a:spcBef>
                <a:spcPts val="600"/>
              </a:spcBef>
              <a:buClr>
                <a:schemeClr val="accent1"/>
              </a:buClr>
            </a:pPr>
            <a:r>
              <a:rPr lang="en-US" sz="1500" i="1" dirty="0"/>
              <a:t>Not available for Italian</a:t>
            </a:r>
          </a:p>
          <a:p>
            <a:r>
              <a:rPr lang="en-US" dirty="0" smtClean="0"/>
              <a:t>Scholar website – pupils have their log-in details</a:t>
            </a:r>
          </a:p>
          <a:p>
            <a:r>
              <a:rPr lang="en-US" dirty="0" smtClean="0">
                <a:hlinkClick r:id="rId4"/>
              </a:rPr>
              <a:t>https://scholar.hw.ac.uk</a:t>
            </a:r>
            <a:endParaRPr lang="en-US" dirty="0" smtClean="0"/>
          </a:p>
          <a:p>
            <a:r>
              <a:rPr lang="en-US" dirty="0" smtClean="0"/>
              <a:t>Learning materials and activities in line with course content and  </a:t>
            </a:r>
          </a:p>
          <a:p>
            <a:pPr marL="720090" lvl="5" indent="-17145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500" i="1" dirty="0"/>
              <a:t>Not available for </a:t>
            </a:r>
            <a:r>
              <a:rPr lang="en-US" sz="1500" i="1" dirty="0" smtClean="0"/>
              <a:t>Italian</a:t>
            </a:r>
            <a:endParaRPr lang="en-US" sz="1500" i="1" dirty="0"/>
          </a:p>
          <a:p>
            <a:r>
              <a:rPr lang="en-US" dirty="0" smtClean="0"/>
              <a:t>other useful website addresses are on the hand-outs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150" y="132798"/>
            <a:ext cx="959495" cy="1136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9957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      What we can </a:t>
            </a:r>
            <a:r>
              <a:rPr lang="en-US" dirty="0"/>
              <a:t>do to </a:t>
            </a:r>
            <a:r>
              <a:rPr lang="en-US" dirty="0" smtClean="0"/>
              <a:t>support students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2506" y="1219200"/>
            <a:ext cx="8384294" cy="5064868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/>
              <a:t>Conversations regarding keeping up with homework, independent study</a:t>
            </a:r>
            <a:r>
              <a:rPr lang="en-US" sz="2800" dirty="0" smtClean="0"/>
              <a:t>, reminding them to keep a note of approaching deadlines </a:t>
            </a:r>
          </a:p>
          <a:p>
            <a:endParaRPr lang="en-US" sz="2800" dirty="0"/>
          </a:p>
          <a:p>
            <a:r>
              <a:rPr lang="en-US" sz="2800" dirty="0" smtClean="0"/>
              <a:t>Encourage them to do work regularly – </a:t>
            </a:r>
          </a:p>
          <a:p>
            <a:pPr lvl="1"/>
            <a:r>
              <a:rPr lang="en-US" sz="2500" dirty="0" smtClean="0"/>
              <a:t>a language cannot be crammed for </a:t>
            </a:r>
          </a:p>
          <a:p>
            <a:pPr lvl="1"/>
            <a:r>
              <a:rPr lang="en-US" sz="2500" dirty="0"/>
              <a:t>b</a:t>
            </a:r>
            <a:r>
              <a:rPr lang="en-US" sz="2500" dirty="0" smtClean="0"/>
              <a:t>ite size chunks and often is best</a:t>
            </a:r>
          </a:p>
          <a:p>
            <a:pPr lvl="1"/>
            <a:r>
              <a:rPr lang="en-US" sz="2500" dirty="0" smtClean="0"/>
              <a:t>do not leave things until the last minute!</a:t>
            </a:r>
          </a:p>
          <a:p>
            <a:pPr marL="274320" lvl="1" indent="0">
              <a:buNone/>
            </a:pPr>
            <a:endParaRPr lang="en-US" sz="2800" dirty="0"/>
          </a:p>
          <a:p>
            <a:r>
              <a:rPr lang="en-GB" sz="2800" dirty="0" smtClean="0"/>
              <a:t>Provide </a:t>
            </a:r>
            <a:r>
              <a:rPr lang="en-GB" sz="2800" dirty="0"/>
              <a:t>a quiet working space for </a:t>
            </a:r>
            <a:r>
              <a:rPr lang="en-GB" sz="2800" dirty="0" smtClean="0"/>
              <a:t>homework/revision</a:t>
            </a:r>
          </a:p>
          <a:p>
            <a:pPr lvl="1"/>
            <a:r>
              <a:rPr lang="en-GB" sz="2500" dirty="0"/>
              <a:t>t</a:t>
            </a:r>
            <a:r>
              <a:rPr lang="en-GB" sz="2500" dirty="0" smtClean="0"/>
              <a:t>ake regular breaks</a:t>
            </a:r>
          </a:p>
          <a:p>
            <a:endParaRPr lang="en-GB" sz="2800" dirty="0"/>
          </a:p>
          <a:p>
            <a:r>
              <a:rPr lang="en-GB" sz="2800" dirty="0" smtClean="0"/>
              <a:t>Advice/help with revision strategies</a:t>
            </a:r>
          </a:p>
          <a:p>
            <a:endParaRPr lang="en-GB" sz="2800" dirty="0"/>
          </a:p>
          <a:p>
            <a:r>
              <a:rPr lang="en-GB" sz="2800" dirty="0" smtClean="0"/>
              <a:t>Encourage them to have a good work/life balance in order to reduce stress and to keep themselves healthy – physically and mentally</a:t>
            </a:r>
          </a:p>
          <a:p>
            <a:pPr marL="274320" lvl="1" indent="0">
              <a:buNone/>
            </a:pP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2506" y="2335449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2506" y="3460830"/>
            <a:ext cx="8384294" cy="282323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 smtClean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150" y="132798"/>
            <a:ext cx="959495" cy="1136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647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Homework/Assessments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3217" y="1446834"/>
            <a:ext cx="8293583" cy="481863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They should expect at least two pieces of work per week-  reading, writing, talking or learning grammar/phrases – more in lead up to exams</a:t>
            </a:r>
          </a:p>
          <a:p>
            <a:endParaRPr lang="en-US" dirty="0"/>
          </a:p>
          <a:p>
            <a:r>
              <a:rPr lang="en-US" dirty="0" smtClean="0"/>
              <a:t>Homework/Assessment dates will be available in advance and will be posted in class Teams.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GB" dirty="0" smtClean="0"/>
              <a:t>Show </a:t>
            </a:r>
            <a:r>
              <a:rPr lang="en-GB" dirty="0"/>
              <a:t>My </a:t>
            </a:r>
            <a:r>
              <a:rPr lang="en-GB" dirty="0" smtClean="0"/>
              <a:t>Home Work </a:t>
            </a:r>
            <a:r>
              <a:rPr lang="en-GB" i="1" dirty="0"/>
              <a:t>may </a:t>
            </a:r>
            <a:r>
              <a:rPr lang="en-GB" dirty="0"/>
              <a:t>be available for reference but pupils in the Senior Phase will be encouraged to take responsibility for managing work and deadlines  (phone/paper/diary)</a:t>
            </a:r>
          </a:p>
          <a:p>
            <a:endParaRPr lang="en-GB" dirty="0"/>
          </a:p>
          <a:p>
            <a:r>
              <a:rPr lang="en-US" dirty="0" smtClean="0"/>
              <a:t>Emphasise individual responsibility for catching up with work missed or seeing the teacher if things are getting on top of them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Expectation of additional independent work that is not directed by teacher – vocabulary, key phrases and grammar learning, exam revision,  sample </a:t>
            </a:r>
            <a:r>
              <a:rPr lang="en-US" dirty="0"/>
              <a:t>question papers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217" y="88777"/>
            <a:ext cx="959495" cy="1136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7061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564"/>
            <a:ext cx="8229600" cy="1339049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       Arrangements for out-of-class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963" y="1828800"/>
            <a:ext cx="8345417" cy="4208930"/>
          </a:xfrm>
        </p:spPr>
        <p:txBody>
          <a:bodyPr/>
          <a:lstStyle/>
          <a:p>
            <a:r>
              <a:rPr lang="en-US" dirty="0" smtClean="0"/>
              <a:t>Open-door policy – expectation of proactive approach to  seeking help on feedback or on ways to improve will be given to students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Individual support can be arranged with class teacher when necessary</a:t>
            </a:r>
          </a:p>
          <a:p>
            <a:endParaRPr lang="en-US" dirty="0" smtClean="0"/>
          </a:p>
          <a:p>
            <a:r>
              <a:rPr lang="en-US" dirty="0" smtClean="0"/>
              <a:t>If at all possible we will try to find a quiet study space in ML Dept. during free periods and personal study periods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150" y="132798"/>
            <a:ext cx="959495" cy="1136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9244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675660"/>
            <a:ext cx="7179076" cy="374859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Any questions or concerns at any time please email </a:t>
            </a:r>
            <a:br>
              <a:rPr lang="en-US" dirty="0" smtClean="0"/>
            </a:br>
            <a:r>
              <a:rPr lang="en-US" dirty="0" smtClean="0"/>
              <a:t>Principal Teacher: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hlinkClick r:id="rId2"/>
              </a:rPr>
              <a:t>gerry.reville@glow.sch.uk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or </a:t>
            </a:r>
            <a:r>
              <a:rPr lang="en-US" dirty="0"/>
              <a:t>C</a:t>
            </a:r>
            <a:r>
              <a:rPr lang="en-US" dirty="0" smtClean="0"/>
              <a:t>lass Teachers:</a:t>
            </a:r>
            <a:br>
              <a:rPr lang="en-US" dirty="0" smtClean="0"/>
            </a:br>
            <a:r>
              <a:rPr lang="en-US" dirty="0" smtClean="0">
                <a:hlinkClick r:id="rId3"/>
              </a:rPr>
              <a:t>gw09taylordebbie@glow.sch.uk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4"/>
              </a:rPr>
              <a:t>gw16couhardechristel@glow.sch.uk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150" y="132798"/>
            <a:ext cx="959495" cy="1136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251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798</TotalTime>
  <Words>477</Words>
  <Application>Microsoft Office PowerPoint</Application>
  <PresentationFormat>On-screen Show (4:3)</PresentationFormat>
  <Paragraphs>128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Origin</vt:lpstr>
      <vt:lpstr>Higher/Adv. Higher     Modern Languages</vt:lpstr>
      <vt:lpstr>            Higher course assessment this  year has four components.</vt:lpstr>
      <vt:lpstr>            Advanced Higher course assessment this  year has three components.</vt:lpstr>
      <vt:lpstr>     Key Assessment Dates</vt:lpstr>
      <vt:lpstr>Where you can access details of  course content/assessments</vt:lpstr>
      <vt:lpstr>       What we can do to support students</vt:lpstr>
      <vt:lpstr>              Homework/Assessments</vt:lpstr>
      <vt:lpstr>       Arrangements for out-of-class support</vt:lpstr>
      <vt:lpstr>Any questions or concerns at any time please email  Principal Teacher: gerry.reville@glow.sch.uk  or Class Teachers: gw09taylordebbie@glow.sch.uk gw16couhardechristel@glow.sch.uk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 Languages</dc:title>
  <dc:creator>Gerry Reville</dc:creator>
  <cp:lastModifiedBy>Reville</cp:lastModifiedBy>
  <cp:revision>92</cp:revision>
  <cp:lastPrinted>2018-10-15T08:24:46Z</cp:lastPrinted>
  <dcterms:created xsi:type="dcterms:W3CDTF">2017-08-23T18:02:39Z</dcterms:created>
  <dcterms:modified xsi:type="dcterms:W3CDTF">2021-10-05T14:39:48Z</dcterms:modified>
</cp:coreProperties>
</file>