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40" autoAdjust="0"/>
    <p:restoredTop sz="86322" autoAdjust="0"/>
  </p:normalViewPr>
  <p:slideViewPr>
    <p:cSldViewPr>
      <p:cViewPr>
        <p:scale>
          <a:sx n="73" d="100"/>
          <a:sy n="73" d="100"/>
        </p:scale>
        <p:origin x="-918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9:18:24.316"/>
    </inkml:context>
    <inkml:brush xml:id="br0">
      <inkml:brushProperty name="width" value="0.1" units="cm"/>
      <inkml:brushProperty name="height" value="0.1" units="cm"/>
      <inkml:brushProperty name="color" value="#FEFEFE"/>
    </inkml:brush>
  </inkml:definitions>
  <inkml:trace contextRef="#ctx0" brushRef="#br0">0 0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9:18:24.316"/>
    </inkml:context>
    <inkml:brush xml:id="br0">
      <inkml:brushProperty name="width" value="0.1" units="cm"/>
      <inkml:brushProperty name="height" value="0.1" units="cm"/>
      <inkml:brushProperty name="color" value="#FEFEFE"/>
    </inkml:brush>
  </inkml:definitions>
  <inkml:trace contextRef="#ctx0" brushRef="#br0">0 0 24575,'0'0'0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0942-DF43-48E2-93FC-40C28F99247D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5D2-5317-464D-825E-103FBC0D8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450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0942-DF43-48E2-93FC-40C28F99247D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5D2-5317-464D-825E-103FBC0D8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69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0942-DF43-48E2-93FC-40C28F99247D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5D2-5317-464D-825E-103FBC0D8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8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0942-DF43-48E2-93FC-40C28F99247D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5D2-5317-464D-825E-103FBC0D8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857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0942-DF43-48E2-93FC-40C28F99247D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5D2-5317-464D-825E-103FBC0D8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31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0942-DF43-48E2-93FC-40C28F99247D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5D2-5317-464D-825E-103FBC0D8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10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0942-DF43-48E2-93FC-40C28F99247D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5D2-5317-464D-825E-103FBC0D8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101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0942-DF43-48E2-93FC-40C28F99247D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5D2-5317-464D-825E-103FBC0D8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999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0942-DF43-48E2-93FC-40C28F99247D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5D2-5317-464D-825E-103FBC0D8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14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0942-DF43-48E2-93FC-40C28F99247D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5D2-5317-464D-825E-103FBC0D8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36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0942-DF43-48E2-93FC-40C28F99247D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5D2-5317-464D-825E-103FBC0D8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16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50942-DF43-48E2-93FC-40C28F99247D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D75D2-5317-464D-825E-103FBC0D8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87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3954" y="2399929"/>
            <a:ext cx="34563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b="1" dirty="0">
                <a:latin typeface="Trebuchet MS" panose="020B0603020202020204" pitchFamily="34" charset="0"/>
              </a:rPr>
              <a:t>N5</a:t>
            </a:r>
          </a:p>
          <a:p>
            <a:pPr algn="ctr"/>
            <a:r>
              <a:rPr lang="en-GB" sz="5000" b="1" dirty="0">
                <a:latin typeface="Trebuchet MS" panose="020B0603020202020204" pitchFamily="34" charset="0"/>
              </a:rPr>
              <a:t>ENGLISH</a:t>
            </a:r>
          </a:p>
          <a:p>
            <a:pPr algn="ctr"/>
            <a:r>
              <a:rPr lang="en-GB" sz="5000" b="1" dirty="0">
                <a:latin typeface="Trebuchet MS" panose="020B0603020202020204" pitchFamily="34" charset="0"/>
              </a:rPr>
              <a:t> and LITERACY</a:t>
            </a: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xmlns="" id="{007ADEF8-0AFA-3F41-99E8-923D02E89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131830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xmlns="" id="{721431F1-DDAB-C542-83BE-2A601A9403D5}"/>
                  </a:ext>
                </a:extLst>
              </p14:cNvPr>
              <p14:cNvContentPartPr/>
              <p14:nvPr/>
            </p14:nvContentPartPr>
            <p14:xfrm>
              <a:off x="8263062" y="2124287"/>
              <a:ext cx="360" cy="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721431F1-DDAB-C542-83BE-2A601A9403D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45062" y="2106287"/>
                <a:ext cx="36000" cy="36000"/>
              </a:xfrm>
              <a:prstGeom prst="rect">
                <a:avLst/>
              </a:prstGeom>
            </p:spPr>
          </p:pic>
        </mc:Fallback>
      </mc:AlternateContent>
      <p:pic>
        <p:nvPicPr>
          <p:cNvPr id="24" name="Picture 24">
            <a:extLst>
              <a:ext uri="{FF2B5EF4-FFF2-40B4-BE49-F238E27FC236}">
                <a16:creationId xmlns:a16="http://schemas.microsoft.com/office/drawing/2014/main" xmlns="" id="{01232C0B-F138-9547-94A8-5D07E40F69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291" y="1982545"/>
            <a:ext cx="4559300" cy="390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445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231451"/>
          </a:xfrm>
        </p:spPr>
        <p:txBody>
          <a:bodyPr>
            <a:noAutofit/>
          </a:bodyPr>
          <a:lstStyle/>
          <a:p>
            <a:r>
              <a:rPr lang="en-GB" sz="3300" b="1" dirty="0">
                <a:latin typeface="Trebuchet MS" pitchFamily="34" charset="0"/>
              </a:rPr>
              <a:t>PAPER 1: READING FOR UNDERSTANDING, ANALYSIS &amp;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018" y="1546773"/>
            <a:ext cx="8409709" cy="4464496"/>
          </a:xfrm>
        </p:spPr>
        <p:txBody>
          <a:bodyPr>
            <a:noAutofit/>
          </a:bodyPr>
          <a:lstStyle/>
          <a:p>
            <a:pPr algn="just"/>
            <a:r>
              <a:rPr lang="en-GB" sz="2100" dirty="0">
                <a:latin typeface="Trebuchet MS" pitchFamily="34" charset="0"/>
              </a:rPr>
              <a:t>Pupils will have </a:t>
            </a:r>
            <a:r>
              <a:rPr lang="en-GB" sz="2100" b="1" dirty="0">
                <a:solidFill>
                  <a:srgbClr val="FF0000"/>
                </a:solidFill>
                <a:latin typeface="Trebuchet MS" pitchFamily="34" charset="0"/>
              </a:rPr>
              <a:t>60 minutes </a:t>
            </a:r>
            <a:r>
              <a:rPr lang="en-GB" sz="2100" dirty="0">
                <a:latin typeface="Trebuchet MS" pitchFamily="34" charset="0"/>
              </a:rPr>
              <a:t>to read a non-fiction text (commonly in the style of editorials) and answer questions on it.</a:t>
            </a:r>
          </a:p>
          <a:p>
            <a:pPr algn="just"/>
            <a:endParaRPr lang="en-GB" sz="2100" dirty="0">
              <a:latin typeface="Trebuchet MS" pitchFamily="34" charset="0"/>
            </a:endParaRPr>
          </a:p>
          <a:p>
            <a:pPr algn="just"/>
            <a:r>
              <a:rPr lang="en-GB" sz="2100" dirty="0">
                <a:latin typeface="Trebuchet MS" pitchFamily="34" charset="0"/>
              </a:rPr>
              <a:t>Just under half of the questions will test pupils’ understanding of the passage.</a:t>
            </a:r>
          </a:p>
          <a:p>
            <a:pPr algn="just"/>
            <a:endParaRPr lang="en-GB" sz="2100" dirty="0">
              <a:latin typeface="Trebuchet MS" pitchFamily="34" charset="0"/>
            </a:endParaRPr>
          </a:p>
          <a:p>
            <a:pPr algn="just"/>
            <a:r>
              <a:rPr lang="en-GB" sz="2100" dirty="0">
                <a:latin typeface="Trebuchet MS" pitchFamily="34" charset="0"/>
              </a:rPr>
              <a:t>The remainder of the questions will mainly focus on analysing language and there is usually at least one question which encourages evaluation, for example a question on the effectiveness of the opening or ending of the passage.</a:t>
            </a:r>
          </a:p>
          <a:p>
            <a:pPr algn="just"/>
            <a:r>
              <a:rPr lang="en-GB" sz="2100" b="1" dirty="0">
                <a:solidFill>
                  <a:srgbClr val="0070C0"/>
                </a:solidFill>
                <a:latin typeface="Trebuchet MS" pitchFamily="34" charset="0"/>
              </a:rPr>
              <a:t>Total marks for the paper:    30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xmlns="" id="{486DB212-1546-AA41-B1DE-130BB18792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7364"/>
            <a:ext cx="9144000" cy="10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543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>
                <a:latin typeface="Trebuchet MS" pitchFamily="34" charset="0"/>
              </a:rPr>
              <a:t>PAPER 2: CRITICAL 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5" y="927595"/>
            <a:ext cx="5544616" cy="574176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1500" dirty="0">
                <a:latin typeface="Trebuchet MS" pitchFamily="34" charset="0"/>
              </a:rPr>
              <a:t>Pupils will have </a:t>
            </a:r>
            <a:r>
              <a:rPr lang="en-GB" sz="1500" b="1" dirty="0">
                <a:solidFill>
                  <a:srgbClr val="FF0000"/>
                </a:solidFill>
                <a:latin typeface="Trebuchet MS" pitchFamily="34" charset="0"/>
              </a:rPr>
              <a:t>90 minutes </a:t>
            </a:r>
            <a:r>
              <a:rPr lang="en-GB" sz="1500" dirty="0">
                <a:latin typeface="Trebuchet MS" pitchFamily="34" charset="0"/>
              </a:rPr>
              <a:t>to complete the two parts of this paper: Scottish Set Text and Critical Essay</a:t>
            </a:r>
          </a:p>
          <a:p>
            <a:pPr marL="0" indent="0" algn="just">
              <a:buNone/>
            </a:pPr>
            <a:endParaRPr lang="en-GB" sz="1500" b="1" dirty="0">
              <a:latin typeface="Trebuchet MS" pitchFamily="34" charset="0"/>
            </a:endParaRPr>
          </a:p>
          <a:p>
            <a:pPr marL="0" indent="0" algn="just">
              <a:buNone/>
            </a:pPr>
            <a:r>
              <a:rPr lang="en-GB" sz="1500" b="1" dirty="0">
                <a:latin typeface="Trebuchet MS" pitchFamily="34" charset="0"/>
              </a:rPr>
              <a:t>PART 1 – SCOTTISH SET TEXT</a:t>
            </a:r>
          </a:p>
          <a:p>
            <a:pPr algn="just"/>
            <a:r>
              <a:rPr lang="en-GB" sz="1500" dirty="0">
                <a:latin typeface="Trebuchet MS" pitchFamily="34" charset="0"/>
              </a:rPr>
              <a:t>Pupils will answer questions on </a:t>
            </a:r>
            <a:r>
              <a:rPr lang="en-GB" sz="1500" b="1" i="1" dirty="0">
                <a:latin typeface="Trebuchet MS" pitchFamily="34" charset="0"/>
              </a:rPr>
              <a:t>one</a:t>
            </a:r>
            <a:r>
              <a:rPr lang="en-GB" sz="1500" dirty="0">
                <a:latin typeface="Trebuchet MS" pitchFamily="34" charset="0"/>
              </a:rPr>
              <a:t> of the six poems they have studied by Carol Ann Duffy. </a:t>
            </a:r>
          </a:p>
          <a:p>
            <a:pPr marL="0" indent="0" algn="just">
              <a:buNone/>
            </a:pPr>
            <a:endParaRPr lang="en-GB" sz="1500" dirty="0">
              <a:latin typeface="Trebuchet MS" pitchFamily="34" charset="0"/>
            </a:endParaRPr>
          </a:p>
          <a:p>
            <a:pPr algn="just"/>
            <a:r>
              <a:rPr lang="en-GB" sz="1500" dirty="0">
                <a:latin typeface="Trebuchet MS" pitchFamily="34" charset="0"/>
              </a:rPr>
              <a:t>The poem will be printed in question paper booklet. In the final question, worth 8 marks, pupils must also refer to </a:t>
            </a:r>
            <a:r>
              <a:rPr lang="en-GB" sz="1500" b="1" i="1" dirty="0">
                <a:latin typeface="Trebuchet MS" pitchFamily="34" charset="0"/>
              </a:rPr>
              <a:t>at least one of the other five Carol Ann Duffy</a:t>
            </a:r>
            <a:r>
              <a:rPr lang="en-GB" sz="1500" dirty="0">
                <a:latin typeface="Trebuchet MS" pitchFamily="34" charset="0"/>
              </a:rPr>
              <a:t> poems in their answer.  </a:t>
            </a:r>
          </a:p>
          <a:p>
            <a:pPr algn="just"/>
            <a:endParaRPr lang="en-GB" sz="1500" dirty="0">
              <a:latin typeface="Trebuchet MS" pitchFamily="34" charset="0"/>
            </a:endParaRPr>
          </a:p>
          <a:p>
            <a:pPr marL="0" indent="0" algn="just">
              <a:buNone/>
            </a:pPr>
            <a:r>
              <a:rPr lang="en-GB" sz="1500" b="1" dirty="0">
                <a:latin typeface="Trebuchet MS" pitchFamily="34" charset="0"/>
              </a:rPr>
              <a:t>PART 2 – CRITICAL ESSAY</a:t>
            </a:r>
            <a:endParaRPr lang="en-GB" sz="1500" b="1" dirty="0">
              <a:solidFill>
                <a:srgbClr val="FF0000"/>
              </a:solidFill>
              <a:latin typeface="Trebuchet MS" pitchFamily="34" charset="0"/>
            </a:endParaRPr>
          </a:p>
          <a:p>
            <a:pPr algn="just"/>
            <a:r>
              <a:rPr lang="en-GB" sz="1500" dirty="0">
                <a:latin typeface="Trebuchet MS" pitchFamily="34" charset="0"/>
              </a:rPr>
              <a:t>Pupils will write one critical essay on a literature text they have studied in class. </a:t>
            </a:r>
          </a:p>
          <a:p>
            <a:pPr marL="0" indent="0" algn="just">
              <a:buNone/>
            </a:pPr>
            <a:endParaRPr lang="en-GB" sz="1500" dirty="0">
              <a:latin typeface="Trebuchet MS" pitchFamily="34" charset="0"/>
            </a:endParaRPr>
          </a:p>
          <a:p>
            <a:pPr algn="just"/>
            <a:r>
              <a:rPr lang="en-GB" sz="1500" dirty="0">
                <a:latin typeface="Trebuchet MS" pitchFamily="34" charset="0"/>
              </a:rPr>
              <a:t>There are two questions per genre from which to choose.  Pupils should spend at least 45 minutes on this section.  </a:t>
            </a:r>
            <a:endParaRPr lang="en-GB" sz="1500" dirty="0"/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l="19669" t="20870" r="59627" b="21160"/>
          <a:stretch/>
        </p:blipFill>
        <p:spPr bwMode="auto">
          <a:xfrm>
            <a:off x="6012160" y="927595"/>
            <a:ext cx="2952327" cy="47989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6EC101D-F25F-0440-AFFA-2A5FB493EE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53546"/>
            <a:ext cx="9144000" cy="100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116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Trebuchet MS" pitchFamily="34" charset="0"/>
              </a:rPr>
              <a:t>PORTFOLIO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500" dirty="0">
                <a:latin typeface="Trebuchet MS" pitchFamily="34" charset="0"/>
              </a:rPr>
              <a:t>The portfolio is worth </a:t>
            </a:r>
            <a:r>
              <a:rPr lang="en-GB" sz="2500" b="1" dirty="0">
                <a:solidFill>
                  <a:srgbClr val="FF0000"/>
                </a:solidFill>
                <a:latin typeface="Trebuchet MS" pitchFamily="34" charset="0"/>
              </a:rPr>
              <a:t>30% </a:t>
            </a:r>
            <a:r>
              <a:rPr lang="en-GB" sz="2500" dirty="0">
                <a:latin typeface="Trebuchet MS" pitchFamily="34" charset="0"/>
              </a:rPr>
              <a:t>of the total mark.</a:t>
            </a:r>
          </a:p>
          <a:p>
            <a:r>
              <a:rPr lang="en-GB" sz="2500" dirty="0">
                <a:latin typeface="Trebuchet MS" pitchFamily="34" charset="0"/>
              </a:rPr>
              <a:t>Pupils will write both a Broadly Discursive piece and also a Broadly Creative piece.</a:t>
            </a:r>
          </a:p>
          <a:p>
            <a:r>
              <a:rPr lang="en-GB" sz="2500" dirty="0">
                <a:latin typeface="Trebuchet MS" pitchFamily="34" charset="0"/>
              </a:rPr>
              <a:t>They will then choose </a:t>
            </a:r>
            <a:r>
              <a:rPr lang="en-GB" sz="2500" b="1" u="sng" dirty="0">
                <a:latin typeface="Trebuchet MS" pitchFamily="34" charset="0"/>
              </a:rPr>
              <a:t>one</a:t>
            </a:r>
            <a:r>
              <a:rPr lang="en-GB" sz="2500" dirty="0">
                <a:latin typeface="Trebuchet MS" pitchFamily="34" charset="0"/>
              </a:rPr>
              <a:t> of those pieces to redraft very carefully.  This should be independently done and reflect their best possible work.</a:t>
            </a:r>
          </a:p>
          <a:p>
            <a:r>
              <a:rPr lang="en-GB" sz="2500" dirty="0">
                <a:latin typeface="Trebuchet MS" pitchFamily="34" charset="0"/>
              </a:rPr>
              <a:t>The piece they choose to redraft will be assessed and worth 30% of the final grade.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382658B-424B-8F43-AD67-BDE47772A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9697"/>
            <a:ext cx="9144000" cy="1318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9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727" y="1845746"/>
            <a:ext cx="77931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Trebuchet MS" panose="020B0603020202020204" pitchFamily="34" charset="0"/>
              </a:rPr>
              <a:t>Please refer to our 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Supporting Learners in Senior Phase English – How Parents Can Help</a:t>
            </a:r>
            <a:r>
              <a:rPr lang="en-GB" sz="2000" b="1" dirty="0">
                <a:latin typeface="Trebuchet MS" panose="020B0603020202020204" pitchFamily="34" charset="0"/>
              </a:rPr>
              <a:t> document for more information on specific things you can do to help your child achieve their potential in English.</a:t>
            </a: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xmlns="" id="{007ADEF8-0AFA-3F41-99E8-923D02E89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9697"/>
            <a:ext cx="9144000" cy="131830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xmlns="" id="{721431F1-DDAB-C542-83BE-2A601A9403D5}"/>
                  </a:ext>
                </a:extLst>
              </p14:cNvPr>
              <p14:cNvContentPartPr/>
              <p14:nvPr/>
            </p14:nvContentPartPr>
            <p14:xfrm>
              <a:off x="8263062" y="2124287"/>
              <a:ext cx="360" cy="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721431F1-DDAB-C542-83BE-2A601A9403D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45062" y="2106287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Title 1">
            <a:extLst>
              <a:ext uri="{FF2B5EF4-FFF2-40B4-BE49-F238E27FC236}">
                <a16:creationId xmlns:a16="http://schemas.microsoft.com/office/drawing/2014/main" xmlns="" id="{5FDE4AE3-72CE-DF46-A869-EEBDC2F28912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latin typeface="Trebuchet MS" pitchFamily="34" charset="0"/>
              </a:rPr>
              <a:t>HOW PARENTS CAN HELP</a:t>
            </a:r>
          </a:p>
        </p:txBody>
      </p:sp>
    </p:spTree>
    <p:extLst>
      <p:ext uri="{BB962C8B-B14F-4D97-AF65-F5344CB8AC3E}">
        <p14:creationId xmlns:p14="http://schemas.microsoft.com/office/powerpoint/2010/main" val="1497399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e38f7113-2227-4ebb-b3ee-c68e7059261a" xsi:nil="true"/>
    <AppVersion xmlns="e38f7113-2227-4ebb-b3ee-c68e7059261a" xsi:nil="true"/>
    <DefaultSectionNames xmlns="e38f7113-2227-4ebb-b3ee-c68e7059261a" xsi:nil="true"/>
    <Is_Collaboration_Space_Locked xmlns="e38f7113-2227-4ebb-b3ee-c68e7059261a" xsi:nil="true"/>
    <Self_Registration_Enabled xmlns="e38f7113-2227-4ebb-b3ee-c68e7059261a" xsi:nil="true"/>
    <FolderType xmlns="e38f7113-2227-4ebb-b3ee-c68e7059261a" xsi:nil="true"/>
    <Students xmlns="e38f7113-2227-4ebb-b3ee-c68e7059261a">
      <UserInfo>
        <DisplayName/>
        <AccountId xsi:nil="true"/>
        <AccountType/>
      </UserInfo>
    </Students>
    <Student_Groups xmlns="e38f7113-2227-4ebb-b3ee-c68e7059261a">
      <UserInfo>
        <DisplayName/>
        <AccountId xsi:nil="true"/>
        <AccountType/>
      </UserInfo>
    </Student_Groups>
    <Math_Settings xmlns="e38f7113-2227-4ebb-b3ee-c68e7059261a" xsi:nil="true"/>
    <Self_Registration_Enabled0 xmlns="e38f7113-2227-4ebb-b3ee-c68e7059261a" xsi:nil="true"/>
    <Invited_Students xmlns="e38f7113-2227-4ebb-b3ee-c68e7059261a" xsi:nil="true"/>
    <LMS_Mappings xmlns="e38f7113-2227-4ebb-b3ee-c68e7059261a" xsi:nil="true"/>
    <IsNotebookLocked xmlns="e38f7113-2227-4ebb-b3ee-c68e7059261a" xsi:nil="true"/>
    <Has_Teacher_Only_SectionGroup xmlns="e38f7113-2227-4ebb-b3ee-c68e7059261a" xsi:nil="true"/>
    <Owner xmlns="e38f7113-2227-4ebb-b3ee-c68e7059261a">
      <UserInfo>
        <DisplayName/>
        <AccountId xsi:nil="true"/>
        <AccountType/>
      </UserInfo>
    </Owner>
    <Teachers xmlns="e38f7113-2227-4ebb-b3ee-c68e7059261a">
      <UserInfo>
        <DisplayName/>
        <AccountId xsi:nil="true"/>
        <AccountType/>
      </UserInfo>
    </Teachers>
    <Distribution_Groups xmlns="e38f7113-2227-4ebb-b3ee-c68e7059261a" xsi:nil="true"/>
    <Invited_Teachers xmlns="e38f7113-2227-4ebb-b3ee-c68e7059261a" xsi:nil="true"/>
    <NotebookType xmlns="e38f7113-2227-4ebb-b3ee-c68e7059261a" xsi:nil="true"/>
    <CultureName xmlns="e38f7113-2227-4ebb-b3ee-c68e7059261a" xsi:nil="true"/>
    <TeamsChannelId xmlns="e38f7113-2227-4ebb-b3ee-c68e7059261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61B33B23B0D74299221BF6A14487A4" ma:contentTypeVersion="34" ma:contentTypeDescription="Create a new document." ma:contentTypeScope="" ma:versionID="872a4fee97d11974b6b69c4440fd979e">
  <xsd:schema xmlns:xsd="http://www.w3.org/2001/XMLSchema" xmlns:xs="http://www.w3.org/2001/XMLSchema" xmlns:p="http://schemas.microsoft.com/office/2006/metadata/properties" xmlns:ns3="4501d70b-22bc-4b99-89b2-dbdf5bc39794" xmlns:ns4="e38f7113-2227-4ebb-b3ee-c68e7059261a" targetNamespace="http://schemas.microsoft.com/office/2006/metadata/properties" ma:root="true" ma:fieldsID="084222dd7c4d0deb1381689943bddca0" ns3:_="" ns4:_="">
    <xsd:import namespace="4501d70b-22bc-4b99-89b2-dbdf5bc39794"/>
    <xsd:import namespace="e38f7113-2227-4ebb-b3ee-c68e7059261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MediaServiceMetadata" minOccurs="0"/>
                <xsd:element ref="ns4:MediaServiceFastMetadata" minOccurs="0"/>
                <xsd:element ref="ns4:CultureName" minOccurs="0"/>
                <xsd:element ref="ns4:TeamsChannelId" minOccurs="0"/>
                <xsd:element ref="ns4:Math_Settings" minOccurs="0"/>
                <xsd:element ref="ns4:Templates" minOccurs="0"/>
                <xsd:element ref="ns4:Distribution_Groups" minOccurs="0"/>
                <xsd:element ref="ns4:LMS_Mappings" minOccurs="0"/>
                <xsd:element ref="ns4:Self_Registration_Enabled0" minOccurs="0"/>
                <xsd:element ref="ns4:Is_Collaboration_Space_Locked" minOccurs="0"/>
                <xsd:element ref="ns4:IsNotebookLocked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Tags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01d70b-22bc-4b99-89b2-dbdf5bc3979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8f7113-2227-4ebb-b3ee-c68e7059261a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2" nillable="true" ma:displayName="Has Teacher Only SectionGroup" ma:internalName="Has_Teacher_Only_SectionGroup">
      <xsd:simpleType>
        <xsd:restriction base="dms:Boolean"/>
      </xsd:simpleType>
    </xsd:element>
    <xsd:element name="MediaServiceMetadata" ma:index="2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4" nillable="true" ma:displayName="MediaServiceFastMetadata" ma:hidden="true" ma:internalName="MediaServiceFastMetadata" ma:readOnly="true">
      <xsd:simpleType>
        <xsd:restriction base="dms:Note"/>
      </xsd:simpleType>
    </xsd:element>
    <xsd:element name="CultureName" ma:index="25" nillable="true" ma:displayName="Culture Name" ma:internalName="CultureName">
      <xsd:simpleType>
        <xsd:restriction base="dms:Text"/>
      </xsd:simpleType>
    </xsd:element>
    <xsd:element name="TeamsChannelId" ma:index="26" nillable="true" ma:displayName="Teams Channel Id" ma:internalName="TeamsChannelId">
      <xsd:simpleType>
        <xsd:restriction base="dms:Text"/>
      </xsd:simple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Templates" ma:index="28" nillable="true" ma:displayName="Templates" ma:internalName="Templates">
      <xsd:simpleType>
        <xsd:restriction base="dms:Note">
          <xsd:maxLength value="255"/>
        </xsd:restriction>
      </xsd:simpleType>
    </xsd:element>
    <xsd:element name="Distribution_Groups" ma:index="29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0" nillable="true" ma:displayName="LMS Mappings" ma:internalName="LMS_Mappings">
      <xsd:simpleType>
        <xsd:restriction base="dms:Note">
          <xsd:maxLength value="255"/>
        </xsd:restriction>
      </xsd:simpleType>
    </xsd:element>
    <xsd:element name="Self_Registration_Enabled0" ma:index="31" nillable="true" ma:displayName="Self Registration Enabled" ma:internalName="Self_Registration_Enabled0">
      <xsd:simpleType>
        <xsd:restriction base="dms:Boolean"/>
      </xsd:simpleType>
    </xsd:element>
    <xsd:element name="Is_Collaboration_Space_Locked" ma:index="32" nillable="true" ma:displayName="Is Collaboration Space Locked" ma:internalName="Is_Collaboration_Space_Locked">
      <xsd:simpleType>
        <xsd:restriction base="dms:Boolean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DateTaken" ma:index="3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5" nillable="true" ma:displayName="Location" ma:internalName="MediaServiceLocation" ma:readOnly="true">
      <xsd:simpleType>
        <xsd:restriction base="dms:Text"/>
      </xsd:simpleType>
    </xsd:element>
    <xsd:element name="MediaServiceGenerationTime" ma:index="3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38" nillable="true" ma:displayName="Tags" ma:internalName="MediaServiceAutoTags" ma:readOnly="true">
      <xsd:simpleType>
        <xsd:restriction base="dms:Text"/>
      </xsd:simpleType>
    </xsd:element>
    <xsd:element name="MediaServiceOCR" ma:index="3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4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457EB8-8D6E-47FD-B63F-07253F04BA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documentManagement/types"/>
    <ds:schemaRef ds:uri="4501d70b-22bc-4b99-89b2-dbdf5bc39794"/>
    <ds:schemaRef ds:uri="http://schemas.microsoft.com/office/infopath/2007/PartnerControls"/>
    <ds:schemaRef ds:uri="e38f7113-2227-4ebb-b3ee-c68e7059261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239C0F6-D89C-45AC-A424-9459F58816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272998-96E2-4D55-A18D-AFE5D85679F4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4501d70b-22bc-4b99-89b2-dbdf5bc39794"/>
    <ds:schemaRef ds:uri="e38f7113-2227-4ebb-b3ee-c68e7059261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340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PAPER 1: READING FOR UNDERSTANDING, ANALYSIS &amp; EVALUATION</vt:lpstr>
      <vt:lpstr>PAPER 2: CRITICAL READING</vt:lpstr>
      <vt:lpstr>PORTFOLIO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Stewart</dc:creator>
  <cp:lastModifiedBy>Mrs Mooney</cp:lastModifiedBy>
  <cp:revision>16</cp:revision>
  <dcterms:created xsi:type="dcterms:W3CDTF">2020-12-04T13:56:01Z</dcterms:created>
  <dcterms:modified xsi:type="dcterms:W3CDTF">2021-10-05T13:50:16Z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0x010100ED61B33B23B0D74299221BF6A14487A4</vt:lpwstr>
  </property>
</Properties>
</file>