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63" r:id="rId7"/>
    <p:sldId id="264"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43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9T09:18:24.316"/>
    </inkml:context>
    <inkml:brush xml:id="br0">
      <inkml:brushProperty name="width" value="0.1" units="cm"/>
      <inkml:brushProperty name="height" value="0.1" units="cm"/>
      <inkml:brushProperty name="color" value="#FEFEFE"/>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9T09:18:24.316"/>
    </inkml:context>
    <inkml:brush xml:id="br0">
      <inkml:brushProperty name="width" value="0.1" units="cm"/>
      <inkml:brushProperty name="height" value="0.1" units="cm"/>
      <inkml:brushProperty name="color" value="#FEFEFE"/>
    </inkml:brush>
  </inkml:definitions>
  <inkml:trace contextRef="#ctx0" brushRef="#br0">0 0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750942-DF43-48E2-93FC-40C28F99247D}"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153545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750942-DF43-48E2-93FC-40C28F99247D}"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0786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750942-DF43-48E2-93FC-40C28F99247D}"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8498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750942-DF43-48E2-93FC-40C28F99247D}"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83985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750942-DF43-48E2-93FC-40C28F99247D}"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420231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750942-DF43-48E2-93FC-40C28F99247D}"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89910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750942-DF43-48E2-93FC-40C28F99247D}" type="datetimeFigureOut">
              <a:rPr lang="en-GB" smtClean="0"/>
              <a:t>05/10/2021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236610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750942-DF43-48E2-93FC-40C28F99247D}" type="datetimeFigureOut">
              <a:rPr lang="en-GB" smtClean="0"/>
              <a:t>05/10/2021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112199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50942-DF43-48E2-93FC-40C28F99247D}" type="datetimeFigureOut">
              <a:rPr lang="en-GB" smtClean="0"/>
              <a:t>05/10/2021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78514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750942-DF43-48E2-93FC-40C28F99247D}"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178436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750942-DF43-48E2-93FC-40C28F99247D}"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D75D2-5317-464D-825E-103FBC0D84C9}" type="slidenum">
              <a:rPr lang="en-GB" smtClean="0"/>
              <a:t>‹#›</a:t>
            </a:fld>
            <a:endParaRPr lang="en-GB"/>
          </a:p>
        </p:txBody>
      </p:sp>
    </p:spTree>
    <p:extLst>
      <p:ext uri="{BB962C8B-B14F-4D97-AF65-F5344CB8AC3E}">
        <p14:creationId xmlns:p14="http://schemas.microsoft.com/office/powerpoint/2010/main" val="368516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50942-DF43-48E2-93FC-40C28F99247D}" type="datetimeFigureOut">
              <a:rPr lang="en-GB" smtClean="0"/>
              <a:t>05/10/2021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D75D2-5317-464D-825E-103FBC0D84C9}" type="slidenum">
              <a:rPr lang="en-GB" smtClean="0"/>
              <a:t>‹#›</a:t>
            </a:fld>
            <a:endParaRPr lang="en-GB"/>
          </a:p>
        </p:txBody>
      </p:sp>
    </p:spTree>
    <p:extLst>
      <p:ext uri="{BB962C8B-B14F-4D97-AF65-F5344CB8AC3E}">
        <p14:creationId xmlns:p14="http://schemas.microsoft.com/office/powerpoint/2010/main" val="166487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954" y="2399929"/>
            <a:ext cx="3456384" cy="3170099"/>
          </a:xfrm>
          <a:prstGeom prst="rect">
            <a:avLst/>
          </a:prstGeom>
          <a:noFill/>
        </p:spPr>
        <p:txBody>
          <a:bodyPr wrap="square" rtlCol="0">
            <a:spAutoFit/>
          </a:bodyPr>
          <a:lstStyle/>
          <a:p>
            <a:pPr algn="ctr"/>
            <a:r>
              <a:rPr lang="en-GB" sz="5000" b="1" dirty="0">
                <a:latin typeface="Trebuchet MS" panose="020B0603020202020204" pitchFamily="34" charset="0"/>
              </a:rPr>
              <a:t>N4</a:t>
            </a:r>
          </a:p>
          <a:p>
            <a:pPr algn="ctr"/>
            <a:r>
              <a:rPr lang="en-GB" sz="5000" b="1" dirty="0">
                <a:latin typeface="Trebuchet MS" panose="020B0603020202020204" pitchFamily="34" charset="0"/>
              </a:rPr>
              <a:t>ENGLISH</a:t>
            </a:r>
          </a:p>
          <a:p>
            <a:pPr algn="ctr"/>
            <a:r>
              <a:rPr lang="en-GB" sz="5000" b="1" dirty="0">
                <a:latin typeface="Trebuchet MS" panose="020B0603020202020204" pitchFamily="34" charset="0"/>
              </a:rPr>
              <a:t> and LITERACY</a:t>
            </a:r>
          </a:p>
        </p:txBody>
      </p:sp>
      <p:pic>
        <p:nvPicPr>
          <p:cNvPr id="3" name="Picture 4">
            <a:extLst>
              <a:ext uri="{FF2B5EF4-FFF2-40B4-BE49-F238E27FC236}">
                <a16:creationId xmlns:a16="http://schemas.microsoft.com/office/drawing/2014/main" xmlns="" id="{007ADEF8-0AFA-3F41-99E8-923D02E89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318303"/>
          </a:xfrm>
          <a:prstGeom prst="rect">
            <a:avLst/>
          </a:prstGeom>
        </p:spPr>
      </p:pic>
      <mc:AlternateContent xmlns:mc="http://schemas.openxmlformats.org/markup-compatibility/2006" xmlns:p14="http://schemas.microsoft.com/office/powerpoint/2010/main">
        <mc:Choice Requires="p14">
          <p:contentPart p14:bwMode="auto" r:id="rId3">
            <p14:nvContentPartPr>
              <p14:cNvPr id="19" name="Ink 18">
                <a:extLst>
                  <a:ext uri="{FF2B5EF4-FFF2-40B4-BE49-F238E27FC236}">
                    <a16:creationId xmlns:a16="http://schemas.microsoft.com/office/drawing/2014/main" xmlns="" id="{721431F1-DDAB-C542-83BE-2A601A9403D5}"/>
                  </a:ext>
                </a:extLst>
              </p14:cNvPr>
              <p14:cNvContentPartPr/>
              <p14:nvPr/>
            </p14:nvContentPartPr>
            <p14:xfrm>
              <a:off x="8263062" y="2124287"/>
              <a:ext cx="360" cy="360"/>
            </p14:xfrm>
          </p:contentPart>
        </mc:Choice>
        <mc:Fallback xmlns="">
          <p:pic>
            <p:nvPicPr>
              <p:cNvPr id="19" name="Ink 18">
                <a:extLst>
                  <a:ext uri="{FF2B5EF4-FFF2-40B4-BE49-F238E27FC236}">
                    <a16:creationId xmlns:a16="http://schemas.microsoft.com/office/drawing/2014/main" id="{721431F1-DDAB-C542-83BE-2A601A9403D5}"/>
                  </a:ext>
                </a:extLst>
              </p:cNvPr>
              <p:cNvPicPr/>
              <p:nvPr/>
            </p:nvPicPr>
            <p:blipFill>
              <a:blip r:embed="rId4"/>
              <a:stretch>
                <a:fillRect/>
              </a:stretch>
            </p:blipFill>
            <p:spPr>
              <a:xfrm>
                <a:off x="8245062" y="2106287"/>
                <a:ext cx="36000" cy="36000"/>
              </a:xfrm>
              <a:prstGeom prst="rect">
                <a:avLst/>
              </a:prstGeom>
            </p:spPr>
          </p:pic>
        </mc:Fallback>
      </mc:AlternateContent>
      <p:pic>
        <p:nvPicPr>
          <p:cNvPr id="4" name="Picture 4">
            <a:extLst>
              <a:ext uri="{FF2B5EF4-FFF2-40B4-BE49-F238E27FC236}">
                <a16:creationId xmlns:a16="http://schemas.microsoft.com/office/drawing/2014/main" xmlns="" id="{0EF419B2-B5E3-7346-B25B-902BDB12AF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0338" y="2399929"/>
            <a:ext cx="5197195" cy="3143250"/>
          </a:xfrm>
          <a:prstGeom prst="rect">
            <a:avLst/>
          </a:prstGeom>
        </p:spPr>
      </p:pic>
      <p:sp>
        <p:nvSpPr>
          <p:cNvPr id="5" name="TextBox 4"/>
          <p:cNvSpPr txBox="1"/>
          <p:nvPr/>
        </p:nvSpPr>
        <p:spPr>
          <a:xfrm>
            <a:off x="7650835" y="4221088"/>
            <a:ext cx="1386698" cy="461665"/>
          </a:xfrm>
          <a:prstGeom prst="rect">
            <a:avLst/>
          </a:prstGeom>
          <a:noFill/>
        </p:spPr>
        <p:txBody>
          <a:bodyPr wrap="square" rtlCol="0">
            <a:spAutoFit/>
          </a:bodyPr>
          <a:lstStyle/>
          <a:p>
            <a:r>
              <a:rPr lang="en-GB" sz="1200" b="1" dirty="0" smtClean="0">
                <a:solidFill>
                  <a:srgbClr val="FF0000"/>
                </a:solidFill>
              </a:rPr>
              <a:t>Removed from course for 21-22</a:t>
            </a:r>
            <a:endParaRPr lang="en-GB" sz="1200" b="1" dirty="0">
              <a:solidFill>
                <a:srgbClr val="FF0000"/>
              </a:solidFill>
            </a:endParaRPr>
          </a:p>
        </p:txBody>
      </p:sp>
    </p:spTree>
    <p:extLst>
      <p:ext uri="{BB962C8B-B14F-4D97-AF65-F5344CB8AC3E}">
        <p14:creationId xmlns:p14="http://schemas.microsoft.com/office/powerpoint/2010/main" val="154244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N4 English: Analysis and Evaluation</a:t>
            </a:r>
          </a:p>
          <a:p>
            <a:r>
              <a:rPr lang="en-GB" sz="2400" dirty="0" smtClean="0"/>
              <a:t>Pupils engage with a range of texts (both print and audio) to both develop their ability to understand unfamiliar texts and analyse the effectiveness of the language used in them. </a:t>
            </a:r>
          </a:p>
          <a:p>
            <a:pPr marL="0" indent="0">
              <a:buNone/>
            </a:pPr>
            <a:endParaRPr lang="en-GB" sz="2400" dirty="0" smtClean="0"/>
          </a:p>
          <a:p>
            <a:r>
              <a:rPr lang="en-GB" sz="2400" dirty="0" smtClean="0"/>
              <a:t>Pupils complete a </a:t>
            </a:r>
            <a:r>
              <a:rPr lang="en-GB" sz="2400" dirty="0" smtClean="0">
                <a:solidFill>
                  <a:srgbClr val="FF0000"/>
                </a:solidFill>
              </a:rPr>
              <a:t>reading assessment </a:t>
            </a:r>
            <a:r>
              <a:rPr lang="en-GB" sz="2400" dirty="0" smtClean="0"/>
              <a:t>(questions on a non-fiction text e.g. a tourist information leaflet, a newspaper article, or website content) and a </a:t>
            </a:r>
            <a:r>
              <a:rPr lang="en-GB" sz="2400" dirty="0" smtClean="0">
                <a:solidFill>
                  <a:srgbClr val="FF0000"/>
                </a:solidFill>
              </a:rPr>
              <a:t>listening assessment </a:t>
            </a:r>
            <a:r>
              <a:rPr lang="en-GB" sz="2400" dirty="0" smtClean="0"/>
              <a:t>(questions on a non-fiction text e.g. extract from a documentary)</a:t>
            </a:r>
            <a:endParaRPr lang="en-GB" sz="2400" dirty="0"/>
          </a:p>
          <a:p>
            <a:pPr marL="0" indent="0">
              <a:buNone/>
            </a:pPr>
            <a:endParaRPr lang="en-GB" sz="2400" dirty="0" smtClean="0"/>
          </a:p>
          <a:p>
            <a:r>
              <a:rPr lang="en-GB" sz="2400" dirty="0" smtClean="0"/>
              <a:t>These assessments are completed in class time when pupils have demonstrated they are ready for the assessment. There is no time limit for completing the assessments.</a:t>
            </a:r>
            <a:endParaRPr lang="en-GB" sz="2400" dirty="0"/>
          </a:p>
        </p:txBody>
      </p:sp>
      <p:pic>
        <p:nvPicPr>
          <p:cNvPr id="4" name="Picture 4">
            <a:extLst>
              <a:ext uri="{FF2B5EF4-FFF2-40B4-BE49-F238E27FC236}">
                <a16:creationId xmlns:a16="http://schemas.microsoft.com/office/drawing/2014/main" xmlns="" id="{007ADEF8-0AFA-3F41-99E8-923D02E89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318303"/>
          </a:xfrm>
          <a:prstGeom prst="rect">
            <a:avLst/>
          </a:prstGeom>
        </p:spPr>
      </p:pic>
    </p:spTree>
    <p:extLst>
      <p:ext uri="{BB962C8B-B14F-4D97-AF65-F5344CB8AC3E}">
        <p14:creationId xmlns:p14="http://schemas.microsoft.com/office/powerpoint/2010/main" val="388175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N4 English: Creation and Production</a:t>
            </a:r>
          </a:p>
          <a:p>
            <a:r>
              <a:rPr lang="en-GB" sz="2400" dirty="0" smtClean="0"/>
              <a:t>We develop pupils’ their writing and talking skills in class to prepare them for assessment of these components. In 2021, there is no talking assessment.</a:t>
            </a:r>
          </a:p>
          <a:p>
            <a:pPr marL="0" indent="0">
              <a:buNone/>
            </a:pPr>
            <a:endParaRPr lang="en-GB" sz="2400" dirty="0" smtClean="0"/>
          </a:p>
          <a:p>
            <a:r>
              <a:rPr lang="en-GB" sz="2400" dirty="0" smtClean="0"/>
              <a:t>Pupils complete a </a:t>
            </a:r>
            <a:r>
              <a:rPr lang="en-GB" sz="2400" dirty="0" smtClean="0">
                <a:solidFill>
                  <a:srgbClr val="FF0000"/>
                </a:solidFill>
              </a:rPr>
              <a:t>writing assessment. </a:t>
            </a:r>
            <a:r>
              <a:rPr lang="en-GB" sz="2400" dirty="0" smtClean="0"/>
              <a:t>Pupils plan and write an extended piece of writing that is non-fiction.</a:t>
            </a:r>
          </a:p>
          <a:p>
            <a:pPr marL="0" indent="0">
              <a:buNone/>
            </a:pPr>
            <a:endParaRPr lang="en-GB" sz="2400" dirty="0" smtClean="0"/>
          </a:p>
          <a:p>
            <a:r>
              <a:rPr lang="en-GB" sz="2400" dirty="0" smtClean="0"/>
              <a:t>These assessments are completed in class time when pupils have demonstrated they are ready for the assessment. There is no time limit for completing the assessment. Pupils have access to tools, such as spell-check, to help them to ensure that their work is technically accurate.</a:t>
            </a:r>
            <a:endParaRPr lang="en-GB" sz="2400" dirty="0"/>
          </a:p>
        </p:txBody>
      </p:sp>
      <p:pic>
        <p:nvPicPr>
          <p:cNvPr id="4" name="Picture 4">
            <a:extLst>
              <a:ext uri="{FF2B5EF4-FFF2-40B4-BE49-F238E27FC236}">
                <a16:creationId xmlns:a16="http://schemas.microsoft.com/office/drawing/2014/main" xmlns="" id="{007ADEF8-0AFA-3F41-99E8-923D02E89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318303"/>
          </a:xfrm>
          <a:prstGeom prst="rect">
            <a:avLst/>
          </a:prstGeom>
        </p:spPr>
      </p:pic>
    </p:spTree>
    <p:extLst>
      <p:ext uri="{BB962C8B-B14F-4D97-AF65-F5344CB8AC3E}">
        <p14:creationId xmlns:p14="http://schemas.microsoft.com/office/powerpoint/2010/main" val="183584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marL="0" indent="0">
              <a:buNone/>
            </a:pPr>
            <a:r>
              <a:rPr lang="en-GB" b="1" dirty="0" smtClean="0"/>
              <a:t>N4 English: Added Value</a:t>
            </a:r>
          </a:p>
          <a:p>
            <a:pPr marL="0" indent="0">
              <a:buNone/>
            </a:pPr>
            <a:r>
              <a:rPr lang="en-GB" sz="2600" dirty="0" smtClean="0"/>
              <a:t>The AVU, which involves comparing two texts of the pupils’ choice, has been removed from the course by SQA for 21-22.</a:t>
            </a:r>
          </a:p>
          <a:p>
            <a:pPr marL="0" indent="0">
              <a:buNone/>
            </a:pPr>
            <a:endParaRPr lang="en-GB" b="1" dirty="0" smtClean="0"/>
          </a:p>
          <a:p>
            <a:pPr marL="0" indent="0">
              <a:buNone/>
            </a:pPr>
            <a:r>
              <a:rPr lang="en-GB" b="1" dirty="0" smtClean="0"/>
              <a:t>N4 Literacy</a:t>
            </a:r>
          </a:p>
          <a:p>
            <a:pPr marL="0" indent="0">
              <a:buNone/>
            </a:pPr>
            <a:r>
              <a:rPr lang="en-GB" sz="2600" dirty="0" smtClean="0"/>
              <a:t>We assess using non-fiction texts for the English Creation and Production, and Analysis and Evaluation units so that we can use the same assessments for the N4 Literacy Unit. By doing these, we reduce the assessment burden for pupils.</a:t>
            </a:r>
          </a:p>
        </p:txBody>
      </p:sp>
      <p:pic>
        <p:nvPicPr>
          <p:cNvPr id="4" name="Picture 4">
            <a:extLst>
              <a:ext uri="{FF2B5EF4-FFF2-40B4-BE49-F238E27FC236}">
                <a16:creationId xmlns:a16="http://schemas.microsoft.com/office/drawing/2014/main" xmlns="" id="{007ADEF8-0AFA-3F41-99E8-923D02E89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318303"/>
          </a:xfrm>
          <a:prstGeom prst="rect">
            <a:avLst/>
          </a:prstGeom>
        </p:spPr>
      </p:pic>
    </p:spTree>
    <p:extLst>
      <p:ext uri="{BB962C8B-B14F-4D97-AF65-F5344CB8AC3E}">
        <p14:creationId xmlns:p14="http://schemas.microsoft.com/office/powerpoint/2010/main" val="350732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727" y="1845746"/>
            <a:ext cx="7793182" cy="1323439"/>
          </a:xfrm>
          <a:prstGeom prst="rect">
            <a:avLst/>
          </a:prstGeom>
          <a:noFill/>
        </p:spPr>
        <p:txBody>
          <a:bodyPr wrap="square" rtlCol="0">
            <a:spAutoFit/>
          </a:bodyPr>
          <a:lstStyle/>
          <a:p>
            <a:r>
              <a:rPr lang="en-GB" sz="2000" b="1" dirty="0">
                <a:latin typeface="Trebuchet MS" panose="020B0603020202020204" pitchFamily="34" charset="0"/>
              </a:rPr>
              <a:t>Please refer to our </a:t>
            </a:r>
            <a:r>
              <a:rPr lang="en-GB" sz="2000" b="1" dirty="0">
                <a:solidFill>
                  <a:schemeClr val="accent5">
                    <a:lumMod val="75000"/>
                  </a:schemeClr>
                </a:solidFill>
                <a:latin typeface="Trebuchet MS" panose="020B0603020202020204" pitchFamily="34" charset="0"/>
              </a:rPr>
              <a:t>Supporting Learners in Senior Phase English – How Parents Can Help</a:t>
            </a:r>
            <a:r>
              <a:rPr lang="en-GB" sz="2000" b="1" dirty="0">
                <a:latin typeface="Trebuchet MS" panose="020B0603020202020204" pitchFamily="34" charset="0"/>
              </a:rPr>
              <a:t> document for more information on specific things you can do to help your child achieve their potential in English.</a:t>
            </a:r>
          </a:p>
        </p:txBody>
      </p:sp>
      <p:pic>
        <p:nvPicPr>
          <p:cNvPr id="3" name="Picture 4">
            <a:extLst>
              <a:ext uri="{FF2B5EF4-FFF2-40B4-BE49-F238E27FC236}">
                <a16:creationId xmlns:a16="http://schemas.microsoft.com/office/drawing/2014/main" xmlns="" id="{007ADEF8-0AFA-3F41-99E8-923D02E89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9697"/>
            <a:ext cx="9144000" cy="1318303"/>
          </a:xfrm>
          <a:prstGeom prst="rect">
            <a:avLst/>
          </a:prstGeom>
        </p:spPr>
      </p:pic>
      <mc:AlternateContent xmlns:mc="http://schemas.openxmlformats.org/markup-compatibility/2006" xmlns:p14="http://schemas.microsoft.com/office/powerpoint/2010/main">
        <mc:Choice Requires="p14">
          <p:contentPart p14:bwMode="auto" r:id="rId3">
            <p14:nvContentPartPr>
              <p14:cNvPr id="19" name="Ink 18">
                <a:extLst>
                  <a:ext uri="{FF2B5EF4-FFF2-40B4-BE49-F238E27FC236}">
                    <a16:creationId xmlns:a16="http://schemas.microsoft.com/office/drawing/2014/main" xmlns="" id="{721431F1-DDAB-C542-83BE-2A601A9403D5}"/>
                  </a:ext>
                </a:extLst>
              </p14:cNvPr>
              <p14:cNvContentPartPr/>
              <p14:nvPr/>
            </p14:nvContentPartPr>
            <p14:xfrm>
              <a:off x="8263062" y="2124287"/>
              <a:ext cx="360" cy="360"/>
            </p14:xfrm>
          </p:contentPart>
        </mc:Choice>
        <mc:Fallback xmlns="">
          <p:pic>
            <p:nvPicPr>
              <p:cNvPr id="19" name="Ink 18">
                <a:extLst>
                  <a:ext uri="{FF2B5EF4-FFF2-40B4-BE49-F238E27FC236}">
                    <a16:creationId xmlns:a16="http://schemas.microsoft.com/office/drawing/2014/main" id="{721431F1-DDAB-C542-83BE-2A601A9403D5}"/>
                  </a:ext>
                </a:extLst>
              </p:cNvPr>
              <p:cNvPicPr/>
              <p:nvPr/>
            </p:nvPicPr>
            <p:blipFill>
              <a:blip r:embed="rId4"/>
              <a:stretch>
                <a:fillRect/>
              </a:stretch>
            </p:blipFill>
            <p:spPr>
              <a:xfrm>
                <a:off x="8245062" y="2106287"/>
                <a:ext cx="36000" cy="36000"/>
              </a:xfrm>
              <a:prstGeom prst="rect">
                <a:avLst/>
              </a:prstGeom>
            </p:spPr>
          </p:pic>
        </mc:Fallback>
      </mc:AlternateContent>
      <p:sp>
        <p:nvSpPr>
          <p:cNvPr id="4" name="Title 1">
            <a:extLst>
              <a:ext uri="{FF2B5EF4-FFF2-40B4-BE49-F238E27FC236}">
                <a16:creationId xmlns:a16="http://schemas.microsoft.com/office/drawing/2014/main" xmlns="" id="{5FDE4AE3-72CE-DF46-A869-EEBDC2F28912}"/>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latin typeface="Trebuchet MS" pitchFamily="34" charset="0"/>
              </a:rPr>
              <a:t>HOW PARENTS CAN HELP</a:t>
            </a:r>
          </a:p>
        </p:txBody>
      </p:sp>
    </p:spTree>
    <p:extLst>
      <p:ext uri="{BB962C8B-B14F-4D97-AF65-F5344CB8AC3E}">
        <p14:creationId xmlns:p14="http://schemas.microsoft.com/office/powerpoint/2010/main" val="1497399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61B33B23B0D74299221BF6A14487A4" ma:contentTypeVersion="34" ma:contentTypeDescription="Create a new document." ma:contentTypeScope="" ma:versionID="872a4fee97d11974b6b69c4440fd979e">
  <xsd:schema xmlns:xsd="http://www.w3.org/2001/XMLSchema" xmlns:xs="http://www.w3.org/2001/XMLSchema" xmlns:p="http://schemas.microsoft.com/office/2006/metadata/properties" xmlns:ns3="4501d70b-22bc-4b99-89b2-dbdf5bc39794" xmlns:ns4="e38f7113-2227-4ebb-b3ee-c68e7059261a" targetNamespace="http://schemas.microsoft.com/office/2006/metadata/properties" ma:root="true" ma:fieldsID="084222dd7c4d0deb1381689943bddca0" ns3:_="" ns4:_="">
    <xsd:import namespace="4501d70b-22bc-4b99-89b2-dbdf5bc39794"/>
    <xsd:import namespace="e38f7113-2227-4ebb-b3ee-c68e7059261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MediaServiceMetadata" minOccurs="0"/>
                <xsd:element ref="ns4:MediaServiceFastMetadata" minOccurs="0"/>
                <xsd:element ref="ns4:CultureName" minOccurs="0"/>
                <xsd:element ref="ns4:TeamsChannelId" minOccurs="0"/>
                <xsd:element ref="ns4:Math_Settings" minOccurs="0"/>
                <xsd:element ref="ns4:Templates" minOccurs="0"/>
                <xsd:element ref="ns4:Distribution_Groups" minOccurs="0"/>
                <xsd:element ref="ns4:LMS_Mappings" minOccurs="0"/>
                <xsd:element ref="ns4:Self_Registration_Enabled0" minOccurs="0"/>
                <xsd:element ref="ns4:Is_Collaboration_Space_Locked" minOccurs="0"/>
                <xsd:element ref="ns4:IsNotebookLocked" minOccurs="0"/>
                <xsd:element ref="ns4:MediaServiceDateTaken" minOccurs="0"/>
                <xsd:element ref="ns4:MediaServiceLocation" minOccurs="0"/>
                <xsd:element ref="ns4:MediaServiceGenerationTime" minOccurs="0"/>
                <xsd:element ref="ns4:MediaServiceEventHashCode" minOccurs="0"/>
                <xsd:element ref="ns4:MediaServiceAutoTags"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01d70b-22bc-4b99-89b2-dbdf5bc3979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8f7113-2227-4ebb-b3ee-c68e7059261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Teacher_Only_SectionGroup" ma:index="22" nillable="true" ma:displayName="Has Teacher Only SectionGroup" ma:internalName="Has_Teacher_Only_SectionGroup">
      <xsd:simpleType>
        <xsd:restriction base="dms:Boolean"/>
      </xsd:simpleType>
    </xsd:element>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CultureName" ma:index="25" nillable="true" ma:displayName="Culture Name" ma:internalName="CultureName">
      <xsd:simpleType>
        <xsd:restriction base="dms:Text"/>
      </xsd:simpleType>
    </xsd:element>
    <xsd:element name="TeamsChannelId" ma:index="26" nillable="true" ma:displayName="Teams Channel Id" ma:internalName="TeamsChannelId">
      <xsd:simpleType>
        <xsd:restriction base="dms:Text"/>
      </xsd:simpleType>
    </xsd:element>
    <xsd:element name="Math_Settings" ma:index="27" nillable="true" ma:displayName="Math Settings" ma:internalName="Math_Settings">
      <xsd:simpleType>
        <xsd:restriction base="dms:Text"/>
      </xsd:simpleType>
    </xsd:element>
    <xsd:element name="Templates" ma:index="28" nillable="true" ma:displayName="Templates" ma:internalName="Templates">
      <xsd:simpleType>
        <xsd:restriction base="dms:Note">
          <xsd:maxLength value="255"/>
        </xsd:restriction>
      </xsd:simpleType>
    </xsd:element>
    <xsd:element name="Distribution_Groups" ma:index="29" nillable="true" ma:displayName="Distribution Groups" ma:internalName="Distribution_Groups">
      <xsd:simpleType>
        <xsd:restriction base="dms:Note">
          <xsd:maxLength value="255"/>
        </xsd:restriction>
      </xsd:simpleType>
    </xsd:element>
    <xsd:element name="LMS_Mappings" ma:index="30" nillable="true" ma:displayName="LMS Mappings" ma:internalName="LMS_Mappings">
      <xsd:simpleType>
        <xsd:restriction base="dms:Note">
          <xsd:maxLength value="255"/>
        </xsd:restriction>
      </xsd:simpleType>
    </xsd:element>
    <xsd:element name="Self_Registration_Enabled0" ma:index="31" nillable="true" ma:displayName="Self Registration Enabled" ma:internalName="Self_Registration_Enabled0">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MediaServiceDateTaken" ma:index="34" nillable="true" ma:displayName="MediaServiceDateTaken" ma:hidden="true" ma:internalName="MediaServiceDateTaken" ma:readOnly="true">
      <xsd:simpleType>
        <xsd:restriction base="dms:Text"/>
      </xsd:simpleType>
    </xsd:element>
    <xsd:element name="MediaServiceLocation" ma:index="35" nillable="true" ma:displayName="Location" ma:internalName="MediaServiceLocation"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AutoTags" ma:index="38" nillable="true" ma:displayName="Tags" ma:internalName="MediaServiceAutoTags" ma:readOnly="true">
      <xsd:simpleType>
        <xsd:restriction base="dms:Text"/>
      </xsd:simpleType>
    </xsd:element>
    <xsd:element name="MediaServiceOCR" ma:index="39" nillable="true" ma:displayName="Extracted Text" ma:internalName="MediaServiceOCR" ma:readOnly="true">
      <xsd:simpleType>
        <xsd:restriction base="dms:Note">
          <xsd:maxLength value="255"/>
        </xsd:restriction>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mplates xmlns="e38f7113-2227-4ebb-b3ee-c68e7059261a" xsi:nil="true"/>
    <AppVersion xmlns="e38f7113-2227-4ebb-b3ee-c68e7059261a" xsi:nil="true"/>
    <DefaultSectionNames xmlns="e38f7113-2227-4ebb-b3ee-c68e7059261a" xsi:nil="true"/>
    <Is_Collaboration_Space_Locked xmlns="e38f7113-2227-4ebb-b3ee-c68e7059261a" xsi:nil="true"/>
    <Self_Registration_Enabled xmlns="e38f7113-2227-4ebb-b3ee-c68e7059261a" xsi:nil="true"/>
    <FolderType xmlns="e38f7113-2227-4ebb-b3ee-c68e7059261a" xsi:nil="true"/>
    <Students xmlns="e38f7113-2227-4ebb-b3ee-c68e7059261a">
      <UserInfo>
        <DisplayName/>
        <AccountId xsi:nil="true"/>
        <AccountType/>
      </UserInfo>
    </Students>
    <Student_Groups xmlns="e38f7113-2227-4ebb-b3ee-c68e7059261a">
      <UserInfo>
        <DisplayName/>
        <AccountId xsi:nil="true"/>
        <AccountType/>
      </UserInfo>
    </Student_Groups>
    <Math_Settings xmlns="e38f7113-2227-4ebb-b3ee-c68e7059261a" xsi:nil="true"/>
    <Self_Registration_Enabled0 xmlns="e38f7113-2227-4ebb-b3ee-c68e7059261a" xsi:nil="true"/>
    <Invited_Students xmlns="e38f7113-2227-4ebb-b3ee-c68e7059261a" xsi:nil="true"/>
    <LMS_Mappings xmlns="e38f7113-2227-4ebb-b3ee-c68e7059261a" xsi:nil="true"/>
    <IsNotebookLocked xmlns="e38f7113-2227-4ebb-b3ee-c68e7059261a" xsi:nil="true"/>
    <Has_Teacher_Only_SectionGroup xmlns="e38f7113-2227-4ebb-b3ee-c68e7059261a" xsi:nil="true"/>
    <Owner xmlns="e38f7113-2227-4ebb-b3ee-c68e7059261a">
      <UserInfo>
        <DisplayName/>
        <AccountId xsi:nil="true"/>
        <AccountType/>
      </UserInfo>
    </Owner>
    <Teachers xmlns="e38f7113-2227-4ebb-b3ee-c68e7059261a">
      <UserInfo>
        <DisplayName/>
        <AccountId xsi:nil="true"/>
        <AccountType/>
      </UserInfo>
    </Teachers>
    <Distribution_Groups xmlns="e38f7113-2227-4ebb-b3ee-c68e7059261a" xsi:nil="true"/>
    <Invited_Teachers xmlns="e38f7113-2227-4ebb-b3ee-c68e7059261a" xsi:nil="true"/>
    <NotebookType xmlns="e38f7113-2227-4ebb-b3ee-c68e7059261a" xsi:nil="true"/>
    <CultureName xmlns="e38f7113-2227-4ebb-b3ee-c68e7059261a" xsi:nil="true"/>
    <TeamsChannelId xmlns="e38f7113-2227-4ebb-b3ee-c68e7059261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272998-96E2-4D55-A18D-AFE5D85679F4}">
  <ds:schemaRefs>
    <ds:schemaRef ds:uri="http://schemas.microsoft.com/office/2006/metadata/contentType"/>
    <ds:schemaRef ds:uri="http://schemas.microsoft.com/office/2006/metadata/properties/metaAttributes"/>
    <ds:schemaRef ds:uri="http://www.w3.org/2000/xmlns/"/>
    <ds:schemaRef ds:uri="http://www.w3.org/2001/XMLSchema"/>
    <ds:schemaRef ds:uri="4501d70b-22bc-4b99-89b2-dbdf5bc39794"/>
    <ds:schemaRef ds:uri="e38f7113-2227-4ebb-b3ee-c68e7059261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457EB8-8D6E-47FD-B63F-07253F04BACB}">
  <ds:schemaRefs>
    <ds:schemaRef ds:uri="http://www.w3.org/XML/1998/namespace"/>
    <ds:schemaRef ds:uri="http://schemas.microsoft.com/office/infopath/2007/PartnerControls"/>
    <ds:schemaRef ds:uri="4501d70b-22bc-4b99-89b2-dbdf5bc39794"/>
    <ds:schemaRef ds:uri="http://schemas.microsoft.com/office/2006/documentManagement/type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e38f7113-2227-4ebb-b3ee-c68e7059261a"/>
  </ds:schemaRefs>
</ds:datastoreItem>
</file>

<file path=customXml/itemProps3.xml><?xml version="1.0" encoding="utf-8"?>
<ds:datastoreItem xmlns:ds="http://schemas.openxmlformats.org/officeDocument/2006/customXml" ds:itemID="{9239C0F6-D89C-45AC-A424-9459F5881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TotalTime>
  <Words>338</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Mrs Mooney</cp:lastModifiedBy>
  <cp:revision>19</cp:revision>
  <dcterms:created xsi:type="dcterms:W3CDTF">2020-12-04T13:56:01Z</dcterms:created>
  <dcterms:modified xsi:type="dcterms:W3CDTF">2021-10-05T13:49:30Z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0x010100ED61B33B23B0D74299221BF6A14487A4</vt:lpwstr>
  </property>
</Properties>
</file>