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3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942-DF43-48E2-93FC-40C28F99247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75D2-5317-464D-825E-103FBC0D8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5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942-DF43-48E2-93FC-40C28F99247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75D2-5317-464D-825E-103FBC0D8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942-DF43-48E2-93FC-40C28F99247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75D2-5317-464D-825E-103FBC0D8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8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942-DF43-48E2-93FC-40C28F99247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75D2-5317-464D-825E-103FBC0D8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5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942-DF43-48E2-93FC-40C28F99247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75D2-5317-464D-825E-103FBC0D8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31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942-DF43-48E2-93FC-40C28F99247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75D2-5317-464D-825E-103FBC0D8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10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942-DF43-48E2-93FC-40C28F99247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75D2-5317-464D-825E-103FBC0D8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10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942-DF43-48E2-93FC-40C28F99247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75D2-5317-464D-825E-103FBC0D8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9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942-DF43-48E2-93FC-40C28F99247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75D2-5317-464D-825E-103FBC0D8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14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942-DF43-48E2-93FC-40C28F99247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75D2-5317-464D-825E-103FBC0D8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6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942-DF43-48E2-93FC-40C28F99247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75D2-5317-464D-825E-103FBC0D8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6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0942-DF43-48E2-93FC-40C28F99247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D75D2-5317-464D-825E-103FBC0D8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87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0"/>
            <a:ext cx="9144000" cy="223224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30240" t="24935" r="30612" b="29944"/>
          <a:stretch/>
        </p:blipFill>
        <p:spPr bwMode="auto">
          <a:xfrm>
            <a:off x="3923928" y="2564904"/>
            <a:ext cx="5001243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158" y="2780928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Trebuchet MS" panose="020B0603020202020204" pitchFamily="34" charset="0"/>
              </a:rPr>
              <a:t>HIGHER</a:t>
            </a:r>
          </a:p>
          <a:p>
            <a:endParaRPr lang="en-GB" sz="6000" b="1" dirty="0">
              <a:latin typeface="Trebuchet MS" panose="020B0603020202020204" pitchFamily="34" charset="0"/>
            </a:endParaRPr>
          </a:p>
          <a:p>
            <a:r>
              <a:rPr lang="en-GB" sz="6000" b="1" dirty="0" smtClean="0">
                <a:latin typeface="Trebuchet MS" panose="020B0603020202020204" pitchFamily="34" charset="0"/>
              </a:rPr>
              <a:t>ENGLISH</a:t>
            </a:r>
            <a:endParaRPr lang="en-GB" sz="60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4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rebuchet MS" pitchFamily="34" charset="0"/>
              </a:rPr>
              <a:t>PAPER 1: READING FOR UNDERSTANDING, ANALYSIS &amp;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4762872" cy="446449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dirty="0">
                <a:latin typeface="Trebuchet MS" pitchFamily="34" charset="0"/>
              </a:rPr>
              <a:t>Pupils will </a:t>
            </a:r>
            <a:r>
              <a:rPr lang="en-GB" b="1" dirty="0">
                <a:solidFill>
                  <a:srgbClr val="FF0000"/>
                </a:solidFill>
                <a:latin typeface="Trebuchet MS" pitchFamily="34" charset="0"/>
              </a:rPr>
              <a:t>90 minutes </a:t>
            </a:r>
            <a:r>
              <a:rPr lang="en-GB" dirty="0">
                <a:latin typeface="Trebuchet MS" pitchFamily="34" charset="0"/>
              </a:rPr>
              <a:t>to read two non-fiction texts (commonly in the style of editorials) and answer questions on them.</a:t>
            </a:r>
          </a:p>
          <a:p>
            <a:pPr marL="0" indent="0" algn="just">
              <a:buNone/>
            </a:pPr>
            <a:endParaRPr lang="en-GB" dirty="0">
              <a:latin typeface="Trebuchet MS" pitchFamily="34" charset="0"/>
            </a:endParaRPr>
          </a:p>
          <a:p>
            <a:pPr algn="just"/>
            <a:r>
              <a:rPr lang="en-GB" dirty="0">
                <a:latin typeface="Trebuchet MS" pitchFamily="34" charset="0"/>
              </a:rPr>
              <a:t>All but one of the questions will be on Passage 1.</a:t>
            </a:r>
          </a:p>
          <a:p>
            <a:pPr marL="0" indent="0" algn="just">
              <a:buNone/>
            </a:pPr>
            <a:endParaRPr lang="en-GB" dirty="0">
              <a:latin typeface="Trebuchet MS" pitchFamily="34" charset="0"/>
            </a:endParaRPr>
          </a:p>
          <a:p>
            <a:pPr algn="just"/>
            <a:r>
              <a:rPr lang="en-GB" dirty="0">
                <a:latin typeface="Trebuchet MS" pitchFamily="34" charset="0"/>
              </a:rPr>
              <a:t>The final question, worth 5 marks asks pupils to find points of agreement or disagreement between both passages.</a:t>
            </a:r>
          </a:p>
          <a:p>
            <a:pPr algn="just"/>
            <a:endParaRPr lang="en-GB" dirty="0">
              <a:latin typeface="Trebuchet MS" pitchFamily="34" charset="0"/>
            </a:endParaRPr>
          </a:p>
          <a:p>
            <a:pPr algn="just"/>
            <a:r>
              <a:rPr lang="en-GB" b="1" dirty="0">
                <a:solidFill>
                  <a:srgbClr val="0070C0"/>
                </a:solidFill>
                <a:latin typeface="Trebuchet MS" pitchFamily="34" charset="0"/>
              </a:rPr>
              <a:t>Total marks for the paper:    </a:t>
            </a:r>
            <a:r>
              <a:rPr lang="en-GB" b="1" dirty="0" smtClean="0">
                <a:solidFill>
                  <a:srgbClr val="0070C0"/>
                </a:solidFill>
                <a:latin typeface="Trebuchet MS" pitchFamily="34" charset="0"/>
              </a:rPr>
              <a:t>30</a:t>
            </a:r>
            <a:endParaRPr lang="en-GB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0242" t="48683" r="46382" b="25194"/>
          <a:stretch/>
        </p:blipFill>
        <p:spPr bwMode="auto">
          <a:xfrm>
            <a:off x="5508104" y="2780928"/>
            <a:ext cx="3242310" cy="2264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254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latin typeface="Trebuchet MS" pitchFamily="34" charset="0"/>
              </a:rPr>
              <a:t>PAPER </a:t>
            </a:r>
            <a:r>
              <a:rPr lang="en-GB" b="1" dirty="0" smtClean="0">
                <a:latin typeface="Trebuchet MS" pitchFamily="34" charset="0"/>
              </a:rPr>
              <a:t>2: CRITICAL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927595"/>
            <a:ext cx="5544616" cy="57417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800" dirty="0">
                <a:latin typeface="Trebuchet MS" pitchFamily="34" charset="0"/>
              </a:rPr>
              <a:t>Pupils will </a:t>
            </a:r>
            <a:r>
              <a:rPr lang="en-GB" sz="1800" b="1" dirty="0">
                <a:solidFill>
                  <a:srgbClr val="FF0000"/>
                </a:solidFill>
                <a:latin typeface="Trebuchet MS" pitchFamily="34" charset="0"/>
              </a:rPr>
              <a:t>90 minutes </a:t>
            </a:r>
            <a:r>
              <a:rPr lang="en-GB" sz="1800" dirty="0" smtClean="0">
                <a:latin typeface="Trebuchet MS" pitchFamily="34" charset="0"/>
              </a:rPr>
              <a:t>to complete two parts of this paper: Scottish Set Texts and Critical Essay</a:t>
            </a:r>
            <a:endParaRPr lang="en-GB" sz="1800" dirty="0">
              <a:latin typeface="Trebuchet MS" pitchFamily="34" charset="0"/>
            </a:endParaRPr>
          </a:p>
          <a:p>
            <a:pPr marL="0" indent="0" algn="just">
              <a:buNone/>
            </a:pPr>
            <a:endParaRPr lang="en-GB" sz="1600" b="1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en-GB" sz="1600" b="1" dirty="0" smtClean="0">
                <a:latin typeface="Trebuchet MS" pitchFamily="34" charset="0"/>
              </a:rPr>
              <a:t>PART 1 – SCOTTISH SET TEXT</a:t>
            </a:r>
          </a:p>
          <a:p>
            <a:pPr algn="just"/>
            <a:r>
              <a:rPr lang="en-GB" sz="1800" dirty="0" smtClean="0">
                <a:latin typeface="Trebuchet MS" pitchFamily="34" charset="0"/>
              </a:rPr>
              <a:t>Pupils will answer questions on </a:t>
            </a:r>
            <a:r>
              <a:rPr lang="en-GB" sz="1800" b="1" i="1" dirty="0" smtClean="0">
                <a:latin typeface="Trebuchet MS" pitchFamily="34" charset="0"/>
              </a:rPr>
              <a:t>one</a:t>
            </a:r>
            <a:r>
              <a:rPr lang="en-GB" sz="1800" dirty="0" smtClean="0">
                <a:latin typeface="Trebuchet MS" pitchFamily="34" charset="0"/>
              </a:rPr>
              <a:t> of the six poems </a:t>
            </a:r>
            <a:r>
              <a:rPr lang="en-GB" sz="1800" dirty="0">
                <a:latin typeface="Trebuchet MS" pitchFamily="34" charset="0"/>
              </a:rPr>
              <a:t>they have studied </a:t>
            </a:r>
            <a:r>
              <a:rPr lang="en-GB" sz="1800" dirty="0" smtClean="0">
                <a:latin typeface="Trebuchet MS" pitchFamily="34" charset="0"/>
              </a:rPr>
              <a:t>by Norman </a:t>
            </a:r>
            <a:r>
              <a:rPr lang="en-GB" sz="1800" dirty="0" err="1" smtClean="0">
                <a:latin typeface="Trebuchet MS" pitchFamily="34" charset="0"/>
              </a:rPr>
              <a:t>MacCaig</a:t>
            </a:r>
            <a:r>
              <a:rPr lang="en-GB" sz="1800" dirty="0" smtClean="0">
                <a:latin typeface="Trebuchet MS" pitchFamily="34" charset="0"/>
              </a:rPr>
              <a:t>. </a:t>
            </a:r>
          </a:p>
          <a:p>
            <a:pPr marL="0" indent="0" algn="just">
              <a:buNone/>
            </a:pPr>
            <a:endParaRPr lang="en-GB" sz="1800" dirty="0" smtClean="0">
              <a:latin typeface="Trebuchet MS" pitchFamily="34" charset="0"/>
            </a:endParaRPr>
          </a:p>
          <a:p>
            <a:pPr algn="just"/>
            <a:r>
              <a:rPr lang="en-GB" sz="1800" dirty="0" smtClean="0">
                <a:latin typeface="Trebuchet MS" pitchFamily="34" charset="0"/>
              </a:rPr>
              <a:t>The poem will be printed in the booklet. In the final question, pupils must also refer to </a:t>
            </a:r>
            <a:r>
              <a:rPr lang="en-GB" sz="1800" b="1" i="1" dirty="0" smtClean="0">
                <a:latin typeface="Trebuchet MS" pitchFamily="34" charset="0"/>
              </a:rPr>
              <a:t>at least one of the other five </a:t>
            </a:r>
            <a:r>
              <a:rPr lang="en-GB" sz="1800" dirty="0" smtClean="0">
                <a:latin typeface="Trebuchet MS" pitchFamily="34" charset="0"/>
              </a:rPr>
              <a:t>Norman </a:t>
            </a:r>
            <a:r>
              <a:rPr lang="en-GB" sz="1800" dirty="0" err="1" smtClean="0">
                <a:latin typeface="Trebuchet MS" pitchFamily="34" charset="0"/>
              </a:rPr>
              <a:t>MacCaig</a:t>
            </a:r>
            <a:r>
              <a:rPr lang="en-GB" sz="1800" dirty="0" smtClean="0">
                <a:latin typeface="Trebuchet MS" pitchFamily="34" charset="0"/>
              </a:rPr>
              <a:t> poems in their answer.  </a:t>
            </a:r>
          </a:p>
          <a:p>
            <a:pPr algn="just"/>
            <a:endParaRPr lang="en-GB" sz="1600" dirty="0" smtClean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en-GB" sz="1600" b="1" dirty="0" smtClean="0">
                <a:latin typeface="Trebuchet MS" pitchFamily="34" charset="0"/>
              </a:rPr>
              <a:t>PART 2 </a:t>
            </a:r>
            <a:r>
              <a:rPr lang="en-GB" sz="1600" b="1" dirty="0">
                <a:latin typeface="Trebuchet MS" pitchFamily="34" charset="0"/>
              </a:rPr>
              <a:t>– </a:t>
            </a:r>
            <a:r>
              <a:rPr lang="en-GB" sz="1600" b="1" dirty="0" smtClean="0">
                <a:latin typeface="Trebuchet MS" pitchFamily="34" charset="0"/>
              </a:rPr>
              <a:t>CRITICAL ESSAY</a:t>
            </a:r>
            <a:endParaRPr lang="en-GB" sz="16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algn="just"/>
            <a:r>
              <a:rPr lang="en-GB" sz="1800" dirty="0" smtClean="0">
                <a:latin typeface="Trebuchet MS" pitchFamily="34" charset="0"/>
              </a:rPr>
              <a:t>Pupils will write one critical essay on the genre of literature they have studied.  </a:t>
            </a:r>
          </a:p>
          <a:p>
            <a:pPr marL="0" indent="0" algn="just">
              <a:buNone/>
            </a:pPr>
            <a:endParaRPr lang="en-GB" sz="1800" dirty="0" smtClean="0">
              <a:latin typeface="Trebuchet MS" pitchFamily="34" charset="0"/>
            </a:endParaRPr>
          </a:p>
          <a:p>
            <a:pPr algn="just"/>
            <a:r>
              <a:rPr lang="en-GB" sz="1800" dirty="0" smtClean="0">
                <a:latin typeface="Trebuchet MS" pitchFamily="34" charset="0"/>
              </a:rPr>
              <a:t>There are three questions per genre from which to choose.  Pupils should spend at least 45 minutes on this section.  </a:t>
            </a:r>
            <a:endParaRPr lang="en-GB" sz="1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9669" t="20870" r="59627" b="21160"/>
          <a:stretch/>
        </p:blipFill>
        <p:spPr bwMode="auto">
          <a:xfrm>
            <a:off x="5724128" y="927595"/>
            <a:ext cx="3194129" cy="5669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611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Trebuchet MS" pitchFamily="34" charset="0"/>
              </a:rPr>
              <a:t>PORTFOLIO</a:t>
            </a:r>
            <a:endParaRPr lang="en-GB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Trebuchet MS" pitchFamily="34" charset="0"/>
              </a:rPr>
              <a:t>The portfolio is worth </a:t>
            </a:r>
            <a:r>
              <a:rPr lang="en-GB" b="1" dirty="0" smtClean="0">
                <a:solidFill>
                  <a:srgbClr val="FF0000"/>
                </a:solidFill>
                <a:latin typeface="Trebuchet MS" pitchFamily="34" charset="0"/>
              </a:rPr>
              <a:t>30% </a:t>
            </a:r>
            <a:r>
              <a:rPr lang="en-GB" dirty="0" smtClean="0">
                <a:latin typeface="Trebuchet MS" pitchFamily="34" charset="0"/>
              </a:rPr>
              <a:t>of the total mark and is externally marked by the SQA.</a:t>
            </a:r>
          </a:p>
          <a:p>
            <a:r>
              <a:rPr lang="en-GB" dirty="0" smtClean="0">
                <a:latin typeface="Trebuchet MS" pitchFamily="34" charset="0"/>
              </a:rPr>
              <a:t>Pupils will write both a Broadly Discursive piece and also a Broadly Creative piece.</a:t>
            </a:r>
          </a:p>
          <a:p>
            <a:r>
              <a:rPr lang="en-GB" dirty="0" smtClean="0">
                <a:latin typeface="Trebuchet MS" pitchFamily="34" charset="0"/>
              </a:rPr>
              <a:t>They will then choose </a:t>
            </a:r>
            <a:r>
              <a:rPr lang="en-GB" b="1" u="sng" dirty="0" smtClean="0">
                <a:latin typeface="Trebuchet MS" pitchFamily="34" charset="0"/>
              </a:rPr>
              <a:t>one</a:t>
            </a:r>
            <a:r>
              <a:rPr lang="en-GB" dirty="0" smtClean="0">
                <a:latin typeface="Trebuchet MS" pitchFamily="34" charset="0"/>
              </a:rPr>
              <a:t> of those pieces to redraft very carefully.  This should be independently done and reflect their best possible work.</a:t>
            </a: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Trebuchet MS" pitchFamily="34" charset="0"/>
              </a:rPr>
              <a:t>HOW PARENTS CAN </a:t>
            </a:r>
            <a:r>
              <a:rPr lang="en-GB" b="1" dirty="0" smtClean="0">
                <a:latin typeface="Trebuchet MS" pitchFamily="34" charset="0"/>
              </a:rPr>
              <a:t>HELP</a:t>
            </a: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rebuchet MS" panose="020B0603020202020204" pitchFamily="34" charset="0"/>
              </a:rPr>
              <a:t>Please refer to our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Supporting Learners in Senior Phase English – How Parents Can Help</a:t>
            </a:r>
            <a:r>
              <a:rPr lang="en-GB" sz="2000" b="1" dirty="0">
                <a:latin typeface="Trebuchet MS" panose="020B0603020202020204" pitchFamily="34" charset="0"/>
              </a:rPr>
              <a:t> document for more information on specific things you can do to help your child achieve their potential in English.</a:t>
            </a:r>
          </a:p>
        </p:txBody>
      </p:sp>
    </p:spTree>
    <p:extLst>
      <p:ext uri="{BB962C8B-B14F-4D97-AF65-F5344CB8AC3E}">
        <p14:creationId xmlns:p14="http://schemas.microsoft.com/office/powerpoint/2010/main" val="641547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e38f7113-2227-4ebb-b3ee-c68e7059261a" xsi:nil="true"/>
    <AppVersion xmlns="e38f7113-2227-4ebb-b3ee-c68e7059261a" xsi:nil="true"/>
    <DefaultSectionNames xmlns="e38f7113-2227-4ebb-b3ee-c68e7059261a" xsi:nil="true"/>
    <Is_Collaboration_Space_Locked xmlns="e38f7113-2227-4ebb-b3ee-c68e7059261a" xsi:nil="true"/>
    <Self_Registration_Enabled xmlns="e38f7113-2227-4ebb-b3ee-c68e7059261a" xsi:nil="true"/>
    <FolderType xmlns="e38f7113-2227-4ebb-b3ee-c68e7059261a" xsi:nil="true"/>
    <Students xmlns="e38f7113-2227-4ebb-b3ee-c68e7059261a">
      <UserInfo>
        <DisplayName/>
        <AccountId xsi:nil="true"/>
        <AccountType/>
      </UserInfo>
    </Students>
    <Student_Groups xmlns="e38f7113-2227-4ebb-b3ee-c68e7059261a">
      <UserInfo>
        <DisplayName/>
        <AccountId xsi:nil="true"/>
        <AccountType/>
      </UserInfo>
    </Student_Groups>
    <Math_Settings xmlns="e38f7113-2227-4ebb-b3ee-c68e7059261a" xsi:nil="true"/>
    <Self_Registration_Enabled0 xmlns="e38f7113-2227-4ebb-b3ee-c68e7059261a" xsi:nil="true"/>
    <Invited_Students xmlns="e38f7113-2227-4ebb-b3ee-c68e7059261a" xsi:nil="true"/>
    <LMS_Mappings xmlns="e38f7113-2227-4ebb-b3ee-c68e7059261a" xsi:nil="true"/>
    <IsNotebookLocked xmlns="e38f7113-2227-4ebb-b3ee-c68e7059261a" xsi:nil="true"/>
    <Has_Teacher_Only_SectionGroup xmlns="e38f7113-2227-4ebb-b3ee-c68e7059261a" xsi:nil="true"/>
    <Owner xmlns="e38f7113-2227-4ebb-b3ee-c68e7059261a">
      <UserInfo>
        <DisplayName/>
        <AccountId xsi:nil="true"/>
        <AccountType/>
      </UserInfo>
    </Owner>
    <Teachers xmlns="e38f7113-2227-4ebb-b3ee-c68e7059261a">
      <UserInfo>
        <DisplayName/>
        <AccountId xsi:nil="true"/>
        <AccountType/>
      </UserInfo>
    </Teachers>
    <Distribution_Groups xmlns="e38f7113-2227-4ebb-b3ee-c68e7059261a" xsi:nil="true"/>
    <Invited_Teachers xmlns="e38f7113-2227-4ebb-b3ee-c68e7059261a" xsi:nil="true"/>
    <NotebookType xmlns="e38f7113-2227-4ebb-b3ee-c68e7059261a" xsi:nil="true"/>
    <CultureName xmlns="e38f7113-2227-4ebb-b3ee-c68e7059261a" xsi:nil="true"/>
    <TeamsChannelId xmlns="e38f7113-2227-4ebb-b3ee-c68e705926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61B33B23B0D74299221BF6A14487A4" ma:contentTypeVersion="34" ma:contentTypeDescription="Create a new document." ma:contentTypeScope="" ma:versionID="872a4fee97d11974b6b69c4440fd979e">
  <xsd:schema xmlns:xsd="http://www.w3.org/2001/XMLSchema" xmlns:xs="http://www.w3.org/2001/XMLSchema" xmlns:p="http://schemas.microsoft.com/office/2006/metadata/properties" xmlns:ns3="4501d70b-22bc-4b99-89b2-dbdf5bc39794" xmlns:ns4="e38f7113-2227-4ebb-b3ee-c68e7059261a" targetNamespace="http://schemas.microsoft.com/office/2006/metadata/properties" ma:root="true" ma:fieldsID="084222dd7c4d0deb1381689943bddca0" ns3:_="" ns4:_="">
    <xsd:import namespace="4501d70b-22bc-4b99-89b2-dbdf5bc39794"/>
    <xsd:import namespace="e38f7113-2227-4ebb-b3ee-c68e7059261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MediaServiceMetadata" minOccurs="0"/>
                <xsd:element ref="ns4:MediaServiceFastMetadata" minOccurs="0"/>
                <xsd:element ref="ns4:CultureName" minOccurs="0"/>
                <xsd:element ref="ns4:TeamsChannelId" minOccurs="0"/>
                <xsd:element ref="ns4:Math_Settings" minOccurs="0"/>
                <xsd:element ref="ns4:Templates" minOccurs="0"/>
                <xsd:element ref="ns4:Distribution_Groups" minOccurs="0"/>
                <xsd:element ref="ns4:LMS_Mappings" minOccurs="0"/>
                <xsd:element ref="ns4:Self_Registration_Enabled0" minOccurs="0"/>
                <xsd:element ref="ns4:Is_Collaboration_Space_Locked" minOccurs="0"/>
                <xsd:element ref="ns4:IsNotebookLocked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1d70b-22bc-4b99-89b2-dbdf5bc397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f7113-2227-4ebb-b3ee-c68e7059261a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CultureName" ma:index="25" nillable="true" ma:displayName="Culture Name" ma:internalName="CultureName">
      <xsd:simpleType>
        <xsd:restriction base="dms:Text"/>
      </xsd:simpleType>
    </xsd:element>
    <xsd:element name="TeamsChannelId" ma:index="26" nillable="true" ma:displayName="Teams Channel Id" ma:internalName="TeamsChannelId">
      <xsd:simpleType>
        <xsd:restriction base="dms:Text"/>
      </xsd:simple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Self_Registration_Enabled0" ma:index="31" nillable="true" ma:displayName="Self Registration Enabled" ma:internalName="Self_Registration_Enabled0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38" nillable="true" ma:displayName="Tags" ma:internalName="MediaServiceAutoTags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39C0F6-D89C-45AC-A424-9459F58816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457EB8-8D6E-47FD-B63F-07253F04BACB}">
  <ds:schemaRefs>
    <ds:schemaRef ds:uri="e38f7113-2227-4ebb-b3ee-c68e7059261a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501d70b-22bc-4b99-89b2-dbdf5bc39794"/>
    <ds:schemaRef ds:uri="http://www.w3.org/XML/1998/namespace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F272998-96E2-4D55-A18D-AFE5D8567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01d70b-22bc-4b99-89b2-dbdf5bc39794"/>
    <ds:schemaRef ds:uri="e38f7113-2227-4ebb-b3ee-c68e705926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293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PAPER 1: READING FOR UNDERSTANDING, ANALYSIS &amp; EVALUATION</vt:lpstr>
      <vt:lpstr>PAPER 2: CRITICAL READING</vt:lpstr>
      <vt:lpstr>PORTFOLIO</vt:lpstr>
      <vt:lpstr>HOW PARENTS CAN HELP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Stewart</dc:creator>
  <cp:lastModifiedBy>Mrs Mooney</cp:lastModifiedBy>
  <cp:revision>15</cp:revision>
  <dcterms:created xsi:type="dcterms:W3CDTF">2020-12-04T13:56:01Z</dcterms:created>
  <dcterms:modified xsi:type="dcterms:W3CDTF">2021-10-05T15:07:15Z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0x010100ED61B33B23B0D74299221BF6A14487A4</vt:lpwstr>
  </property>
</Properties>
</file>