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73" r:id="rId5"/>
    <p:sldId id="265" r:id="rId6"/>
    <p:sldId id="266" r:id="rId7"/>
    <p:sldId id="267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8A35A6-3913-F5AF-8A79-9FB34B81F979}" v="1" dt="2021-10-05T13:24:04.0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402" y="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92524"/>
            <a:ext cx="8229600" cy="805681"/>
          </a:xfrm>
        </p:spPr>
        <p:txBody>
          <a:bodyPr>
            <a:noAutofit/>
          </a:bodyPr>
          <a:lstStyle/>
          <a:p>
            <a:r>
              <a:rPr lang="en-GB" sz="7200" b="1" dirty="0">
                <a:solidFill>
                  <a:srgbClr val="0070C0"/>
                </a:solidFill>
              </a:rPr>
              <a:t>Higher Philosophy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80"/>
          <a:stretch/>
        </p:blipFill>
        <p:spPr bwMode="auto">
          <a:xfrm>
            <a:off x="244761" y="4153677"/>
            <a:ext cx="4017348" cy="2392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D5E9DC03-26D2-174B-B302-8A2F142C1B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87"/>
          <a:stretch/>
        </p:blipFill>
        <p:spPr>
          <a:xfrm>
            <a:off x="244761" y="304800"/>
            <a:ext cx="8697076" cy="133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9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204429-9D47-2045-8246-206AF5BB8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rebuchet MS" panose="020B0603020202020204" pitchFamily="34" charset="0"/>
              </a:rPr>
              <a:t>Course Overview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5BEE2AC-FFF1-F344-88FF-118555462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3747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700" b="1" dirty="0"/>
              <a:t>There are 3 key units of study:</a:t>
            </a:r>
          </a:p>
          <a:p>
            <a:pPr marL="0" indent="0">
              <a:buNone/>
            </a:pPr>
            <a:endParaRPr lang="en-GB" sz="1700" dirty="0"/>
          </a:p>
          <a:p>
            <a:r>
              <a:rPr lang="en-GB" sz="1700" b="1" dirty="0"/>
              <a:t>Arguments in Action</a:t>
            </a:r>
          </a:p>
          <a:p>
            <a:pPr marL="400050" lvl="1" indent="0">
              <a:buNone/>
            </a:pPr>
            <a:r>
              <a:rPr lang="en-GB" sz="1700" dirty="0"/>
              <a:t>A unit which develops knowledge and understanding of arguments and the ability to analyse language.</a:t>
            </a:r>
          </a:p>
          <a:p>
            <a:r>
              <a:rPr lang="en-GB" sz="1700" b="1" dirty="0"/>
              <a:t>Knowledge and Doubt</a:t>
            </a:r>
          </a:p>
          <a:p>
            <a:pPr marL="400050" lvl="1" indent="0">
              <a:buNone/>
            </a:pPr>
            <a:r>
              <a:rPr lang="en-GB" sz="1700" dirty="0"/>
              <a:t>This area of study is based on two philosophical texts. Candidates gain in-depth knowledge and understanding of the following rationalist and empiricist works: René Descartes’ Meditations on First Philosophy and David Hume’s An Enquiry Concerning Human Understanding. Candidates analyse the arguments of Descartes and Hume.</a:t>
            </a:r>
          </a:p>
          <a:p>
            <a:r>
              <a:rPr lang="en-GB" sz="1700" b="1" dirty="0"/>
              <a:t>Moral Philosophy</a:t>
            </a:r>
          </a:p>
          <a:p>
            <a:pPr marL="400050" lvl="1" indent="0">
              <a:buNone/>
            </a:pPr>
            <a:r>
              <a:rPr lang="en-GB" sz="1700" dirty="0"/>
              <a:t>Candidates demonstrate an in-depth knowledge and understanding of utilitarianism and Kantian ethics and their application to given situations or issues, and respond to quotations.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2840083A-39C2-9942-A454-5F9A2E70C2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17"/>
          <a:stretch/>
        </p:blipFill>
        <p:spPr>
          <a:xfrm>
            <a:off x="383030" y="5756372"/>
            <a:ext cx="8377939" cy="839853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4B8CD977-3295-C845-AFED-D921FE96B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80"/>
          <a:stretch/>
        </p:blipFill>
        <p:spPr bwMode="auto">
          <a:xfrm>
            <a:off x="457200" y="261775"/>
            <a:ext cx="1853760" cy="1104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178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204429-9D47-2045-8246-206AF5BB8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3500" dirty="0">
                <a:latin typeface="Trebuchet MS" panose="020B0603020202020204" pitchFamily="34" charset="0"/>
              </a:rPr>
              <a:t>Course Assessment Overview</a:t>
            </a:r>
            <a:endParaRPr lang="en-US" sz="3500" dirty="0">
              <a:latin typeface="Trebuchet MS" panose="020B0603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5BEE2AC-FFF1-F344-88FF-118555462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3747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700" dirty="0"/>
          </a:p>
          <a:p>
            <a:endParaRPr lang="en-GB" sz="1700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2840083A-39C2-9942-A454-5F9A2E70C2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17"/>
          <a:stretch/>
        </p:blipFill>
        <p:spPr>
          <a:xfrm>
            <a:off x="383030" y="5756372"/>
            <a:ext cx="8377939" cy="839853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4B8CD977-3295-C845-AFED-D921FE96B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80"/>
          <a:stretch/>
        </p:blipFill>
        <p:spPr bwMode="auto">
          <a:xfrm>
            <a:off x="457200" y="261775"/>
            <a:ext cx="1853760" cy="1104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91AE6264-EB44-8C49-819F-7259BC20AD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67" y="1815091"/>
            <a:ext cx="8154933" cy="11430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22DBECC4-CD30-0249-8D43-895C52F04D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0" y="3639508"/>
            <a:ext cx="8241222" cy="158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678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204429-9D47-2045-8246-206AF5BB8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3500" dirty="0">
                <a:latin typeface="Trebuchet MS" panose="020B0603020202020204" pitchFamily="34" charset="0"/>
              </a:rPr>
              <a:t>Course Assessment Overview</a:t>
            </a:r>
            <a:endParaRPr lang="en-US" sz="3500" dirty="0">
              <a:latin typeface="Trebuchet MS" panose="020B0603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5BEE2AC-FFF1-F344-88FF-118555462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3747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700" dirty="0"/>
          </a:p>
          <a:p>
            <a:endParaRPr lang="en-GB" sz="1700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2840083A-39C2-9942-A454-5F9A2E70C2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17"/>
          <a:stretch/>
        </p:blipFill>
        <p:spPr>
          <a:xfrm>
            <a:off x="383030" y="5756372"/>
            <a:ext cx="8377939" cy="839853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4B8CD977-3295-C845-AFED-D921FE96B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80"/>
          <a:stretch/>
        </p:blipFill>
        <p:spPr bwMode="auto">
          <a:xfrm>
            <a:off x="457200" y="261775"/>
            <a:ext cx="1853760" cy="1104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xmlns="" id="{32AF2F95-B11A-0C45-BCF4-6C1BD5828E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16" y="1573357"/>
            <a:ext cx="6822276" cy="391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682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b="1" dirty="0">
                <a:solidFill>
                  <a:schemeClr val="accent3">
                    <a:lumMod val="75000"/>
                  </a:schemeClr>
                </a:solidFill>
              </a:rPr>
              <a:t>Homework</a:t>
            </a:r>
            <a:endParaRPr lang="en-GB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4015">
            <a:off x="298237" y="-82761"/>
            <a:ext cx="2300126" cy="2300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8485" y="1981200"/>
            <a:ext cx="8305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500" dirty="0">
                <a:latin typeface="Trebuchet MS" panose="020B0603020202020204" pitchFamily="34" charset="0"/>
              </a:rPr>
              <a:t>Pupils should regularly go over their notes and revise that week’s work at home.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500" dirty="0">
                <a:latin typeface="Trebuchet MS" panose="020B0603020202020204" pitchFamily="34" charset="0"/>
              </a:rPr>
              <a:t>Pupils should catch up on missed work at home or attend a catch up/revision session.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500" dirty="0">
                <a:latin typeface="Trebuchet MS" panose="020B0603020202020204" pitchFamily="34" charset="0"/>
              </a:rPr>
              <a:t>Any homework tasks will be displayed on Show My Homework.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500" dirty="0">
                <a:latin typeface="Trebuchet MS" panose="020B0603020202020204" pitchFamily="34" charset="0"/>
              </a:rPr>
              <a:t>Upcoming assessments will be displayed in the assessment calendar.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500" dirty="0">
                <a:latin typeface="Trebuchet MS" panose="020B0603020202020204" pitchFamily="34" charset="0"/>
              </a:rPr>
              <a:t>If homework or essays are late, feedback is not guaranteed.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2AAABAB-E0C2-A846-8248-AC44D2BDC3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17"/>
          <a:stretch/>
        </p:blipFill>
        <p:spPr>
          <a:xfrm>
            <a:off x="383030" y="5976040"/>
            <a:ext cx="8377939" cy="83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3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Revision/Catch Up Sessions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/>
              <a:t>Miss Fyfe is available 1 lunchtime per week to help pupils to catch up with missed work or go over anything that needs clarifying. </a:t>
            </a:r>
          </a:p>
          <a:p>
            <a:r>
              <a:rPr lang="en-GB" dirty="0"/>
              <a:t>After school revision sessions may be offered before significant assessment opportunities and if there is interest. The format for this may be online this year.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9A83653-1A78-9249-9C55-1C22CC2E84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17"/>
          <a:stretch/>
        </p:blipFill>
        <p:spPr>
          <a:xfrm>
            <a:off x="381000" y="5867400"/>
            <a:ext cx="8377939" cy="83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0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Support Available for Pupils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Adapted booklets to make the content more accessible for pupils with literacy difficulties. Available upon request. </a:t>
            </a:r>
          </a:p>
          <a:p>
            <a:r>
              <a:rPr lang="en-GB" dirty="0"/>
              <a:t>All lesson materials available to pupils via Teams.</a:t>
            </a:r>
          </a:p>
          <a:p>
            <a:r>
              <a:rPr lang="en-GB" dirty="0"/>
              <a:t>Pupils are free to use iPad accessibility tools as required. </a:t>
            </a:r>
          </a:p>
          <a:p>
            <a:r>
              <a:rPr lang="en-GB" dirty="0"/>
              <a:t>Pupils have Miss Fyfe’s email address and are free to email at any time.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FDCA94-750B-1649-8569-3DEB7E8939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17"/>
          <a:stretch/>
        </p:blipFill>
        <p:spPr>
          <a:xfrm>
            <a:off x="381000" y="5867400"/>
            <a:ext cx="8377939" cy="83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2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237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/>
              <a:t>Highly Recommended</a:t>
            </a:r>
          </a:p>
          <a:p>
            <a:r>
              <a:rPr lang="en-GB" dirty="0"/>
              <a:t>Rene Descartes – </a:t>
            </a:r>
            <a:r>
              <a:rPr lang="en-GB" i="1" dirty="0"/>
              <a:t>Meditations on First Philosophy. </a:t>
            </a:r>
            <a:r>
              <a:rPr lang="en-GB" dirty="0"/>
              <a:t>(Meditations 1, 2 &amp; 3)</a:t>
            </a:r>
          </a:p>
          <a:p>
            <a:r>
              <a:rPr lang="en-GB" dirty="0"/>
              <a:t>David Hume – </a:t>
            </a:r>
            <a:r>
              <a:rPr lang="en-GB" i="1" dirty="0"/>
              <a:t>An Enquiry Concerning Human Understanding. </a:t>
            </a:r>
            <a:r>
              <a:rPr lang="en-GB" dirty="0"/>
              <a:t>(Section 2: The Origins of Ideas)</a:t>
            </a:r>
          </a:p>
          <a:p>
            <a:pPr marL="0" indent="0">
              <a:buNone/>
            </a:pPr>
            <a:r>
              <a:rPr lang="en-GB" b="1" dirty="0"/>
              <a:t>Others:</a:t>
            </a:r>
          </a:p>
          <a:p>
            <a:r>
              <a:rPr lang="en-GB" dirty="0"/>
              <a:t>John Stuart Mill – </a:t>
            </a:r>
            <a:r>
              <a:rPr lang="en-GB" i="1" dirty="0"/>
              <a:t>Utilitarianism.</a:t>
            </a:r>
          </a:p>
          <a:p>
            <a:r>
              <a:rPr lang="en-GB" dirty="0"/>
              <a:t>Immanuel Kant – </a:t>
            </a:r>
            <a:r>
              <a:rPr lang="en-GB" i="1" dirty="0"/>
              <a:t>Groundwork on the Metaphysics of Morals.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5612"/>
            <a:ext cx="228600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A4BC479-7EF8-5C45-B073-EB27EB5C17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17"/>
          <a:stretch/>
        </p:blipFill>
        <p:spPr>
          <a:xfrm>
            <a:off x="381000" y="5867400"/>
            <a:ext cx="8377939" cy="83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80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350</Words>
  <Application>Microsoft Office PowerPoint</Application>
  <PresentationFormat>On-screen Show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Higher Philosophy</vt:lpstr>
      <vt:lpstr>Course Overview</vt:lpstr>
      <vt:lpstr>Course Assessment Overview</vt:lpstr>
      <vt:lpstr>Course Assessment Overview</vt:lpstr>
      <vt:lpstr>Homework</vt:lpstr>
      <vt:lpstr>Revision/Catch Up Sessions</vt:lpstr>
      <vt:lpstr>Support Available for Pupils</vt:lpstr>
      <vt:lpstr>Reading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does the course look like?</dc:title>
  <dc:creator>Ms Fyfe</dc:creator>
  <cp:lastModifiedBy>Mrs Mooney</cp:lastModifiedBy>
  <cp:revision>25</cp:revision>
  <dcterms:created xsi:type="dcterms:W3CDTF">2006-08-16T00:00:00Z</dcterms:created>
  <dcterms:modified xsi:type="dcterms:W3CDTF">2021-10-05T13:51:33Z</dcterms:modified>
</cp:coreProperties>
</file>