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0" r:id="rId2"/>
  </p:sldMasterIdLst>
  <p:sldIdLst>
    <p:sldId id="256" r:id="rId3"/>
    <p:sldId id="272" r:id="rId4"/>
    <p:sldId id="271" r:id="rId5"/>
    <p:sldId id="265" r:id="rId6"/>
    <p:sldId id="269" r:id="rId7"/>
    <p:sldId id="266" r:id="rId8"/>
    <p:sldId id="270" r:id="rId9"/>
    <p:sldId id="267" r:id="rId10"/>
    <p:sldId id="268" r:id="rId11"/>
    <p:sldId id="260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C21D3F-BF9F-028B-43BB-03D61BAD5D29}" v="1437" dt="2022-09-28T09:17:34.420"/>
    <p1510:client id="{FF0A5EE3-1509-F431-49BE-2804192426AD}" v="16" dt="2022-09-26T11:24:45.2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customXml" Target="../customXml/item3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5896-1F7C-41BB-9F3A-0E9EB2BF8844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EB85-DE94-4F46-9CA5-22867CFC2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11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5896-1F7C-41BB-9F3A-0E9EB2BF8844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EB85-DE94-4F46-9CA5-22867CFC2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8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5896-1F7C-41BB-9F3A-0E9EB2BF8844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EB85-DE94-4F46-9CA5-22867CFC2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029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D140825E-4A15-4D39-8176-1F07E904CB3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5896-1F7C-41BB-9F3A-0E9EB2BF8844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EB85-DE94-4F46-9CA5-22867CFC2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315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5896-1F7C-41BB-9F3A-0E9EB2BF8844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EB85-DE94-4F46-9CA5-22867CFC2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77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5896-1F7C-41BB-9F3A-0E9EB2BF8844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EB85-DE94-4F46-9CA5-22867CFC2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790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5896-1F7C-41BB-9F3A-0E9EB2BF8844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EB85-DE94-4F46-9CA5-22867CFC2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13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5896-1F7C-41BB-9F3A-0E9EB2BF8844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EB85-DE94-4F46-9CA5-22867CFC2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99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5896-1F7C-41BB-9F3A-0E9EB2BF8844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EB85-DE94-4F46-9CA5-22867CFC2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714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5896-1F7C-41BB-9F3A-0E9EB2BF8844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EB85-DE94-4F46-9CA5-22867CFC2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924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5896-1F7C-41BB-9F3A-0E9EB2BF8844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EB85-DE94-4F46-9CA5-22867CFC2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84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65896-1F7C-41BB-9F3A-0E9EB2BF8844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CEB85-DE94-4F46-9CA5-22867CFC22B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1518" y="-388"/>
            <a:ext cx="2238545" cy="198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F541CD34-4FC8-441F-8DD1-79FAA7A649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905"/>
            <a:ext cx="2238545" cy="198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2613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413262" y="152400"/>
            <a:ext cx="7258639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772238"/>
            <a:ext cx="10972800" cy="435728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2EBEEFDE-33D2-4799-A569-F46CBEFEE4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1518" y="-388"/>
            <a:ext cx="2238545" cy="198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B7EAB8D6-C35B-4CAB-BFEB-427058DEA1D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2511"/>
            <a:ext cx="2238545" cy="198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Qr code&#10;&#10;Description automatically generated">
            <a:extLst>
              <a:ext uri="{FF2B5EF4-FFF2-40B4-BE49-F238E27FC236}">
                <a16:creationId xmlns:a16="http://schemas.microsoft.com/office/drawing/2014/main" id="{0942EF6B-2F65-399F-B165-4B3076506B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2944" y="375594"/>
            <a:ext cx="1743075" cy="2152650"/>
          </a:xfrm>
          <a:prstGeom prst="rect">
            <a:avLst/>
          </a:prstGeom>
        </p:spPr>
      </p:pic>
      <p:pic>
        <p:nvPicPr>
          <p:cNvPr id="5" name="Picture 5" descr="Qr code&#10;&#10;Description automatically generated">
            <a:extLst>
              <a:ext uri="{FF2B5EF4-FFF2-40B4-BE49-F238E27FC236}">
                <a16:creationId xmlns:a16="http://schemas.microsoft.com/office/drawing/2014/main" id="{88C8F124-27A6-31F7-30D3-9C5E1E3AF7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8322" y="375594"/>
            <a:ext cx="1743075" cy="2152650"/>
          </a:xfrm>
          <a:prstGeom prst="rect">
            <a:avLst/>
          </a:pr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08482505-BEAC-4760-BDE5-F12F8F09BA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905"/>
            <a:ext cx="2238545" cy="198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67DBBA07-973E-43A1-989D-8123DF345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455" y="-26563"/>
            <a:ext cx="2238545" cy="198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617A923B-FA7C-44A8-BCD3-C2B5083C2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106" y="3725081"/>
            <a:ext cx="9144000" cy="990600"/>
          </a:xfrm>
        </p:spPr>
        <p:txBody>
          <a:bodyPr>
            <a:normAutofit fontScale="90000"/>
          </a:bodyPr>
          <a:lstStyle/>
          <a:p>
            <a:br>
              <a:rPr lang="en-GB" dirty="0">
                <a:cs typeface="Calibri" panose="020F0502020204030204"/>
              </a:rPr>
            </a:br>
            <a:r>
              <a:rPr lang="en-GB" dirty="0"/>
              <a:t>N45, Higher and Advanced Higher Geography</a:t>
            </a:r>
            <a:br>
              <a:rPr lang="en-GB" dirty="0"/>
            </a:br>
            <a:br>
              <a:rPr lang="en-GB" dirty="0">
                <a:solidFill>
                  <a:srgbClr val="FF0000"/>
                </a:solidFill>
                <a:cs typeface="Calibri" panose="020F0502020204030204"/>
              </a:rPr>
            </a:br>
            <a:r>
              <a:rPr lang="en-GB" dirty="0"/>
              <a:t>N45 Travel and Tourism</a:t>
            </a:r>
            <a:br>
              <a:rPr lang="en-GB" dirty="0">
                <a:solidFill>
                  <a:srgbClr val="FF0000"/>
                </a:solidFill>
                <a:cs typeface="Calibri" panose="020F0502020204030204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3350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DE2DE-60AF-4B97-992F-7E0EFB8D4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N45 Travel and Tourism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FD0B6-B100-4C40-A7B3-C8E00A05D00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941922"/>
            <a:ext cx="10972800" cy="421503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GB" dirty="0">
                <a:ea typeface="+mn-lt"/>
                <a:cs typeface="+mn-lt"/>
              </a:rPr>
              <a:t>The National 5 Skills for Work: Travel and Tourism Course is an introductory qualification in travel and tourism. </a:t>
            </a:r>
            <a:endParaRPr lang="en-US" dirty="0"/>
          </a:p>
          <a:p>
            <a:r>
              <a:rPr lang="en-GB" dirty="0">
                <a:ea typeface="+mn-lt"/>
                <a:cs typeface="+mn-lt"/>
              </a:rPr>
              <a:t>It develops the skills, knowledge and attitudes, needed for work in the travel and tourism industry.</a:t>
            </a:r>
          </a:p>
          <a:p>
            <a:endParaRPr lang="en-GB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dirty="0">
                <a:ea typeface="+mn-lt"/>
                <a:cs typeface="+mn-lt"/>
              </a:rPr>
              <a:t>Learners will develop:</a:t>
            </a:r>
          </a:p>
          <a:p>
            <a:r>
              <a:rPr lang="en-GB" dirty="0">
                <a:ea typeface="+mn-lt"/>
                <a:cs typeface="+mn-lt"/>
              </a:rPr>
              <a:t>skills to become effective </a:t>
            </a:r>
            <a:r>
              <a:rPr lang="en-GB" b="1" dirty="0">
                <a:ea typeface="+mn-lt"/>
                <a:cs typeface="+mn-lt"/>
              </a:rPr>
              <a:t>job-seekers and employees</a:t>
            </a:r>
            <a:endParaRPr lang="en-GB" dirty="0">
              <a:ea typeface="+mn-lt"/>
              <a:cs typeface="+mn-lt"/>
            </a:endParaRPr>
          </a:p>
          <a:p>
            <a:r>
              <a:rPr lang="en-GB" dirty="0">
                <a:ea typeface="+mn-lt"/>
                <a:cs typeface="+mn-lt"/>
              </a:rPr>
              <a:t>skills to deal effectively with all aspects of </a:t>
            </a:r>
            <a:r>
              <a:rPr lang="en-GB" b="1" dirty="0">
                <a:ea typeface="+mn-lt"/>
                <a:cs typeface="+mn-lt"/>
              </a:rPr>
              <a:t>customer care</a:t>
            </a:r>
            <a:r>
              <a:rPr lang="en-GB" dirty="0">
                <a:ea typeface="+mn-lt"/>
                <a:cs typeface="+mn-lt"/>
              </a:rPr>
              <a:t> and </a:t>
            </a:r>
            <a:r>
              <a:rPr lang="en-GB" b="1" dirty="0">
                <a:ea typeface="+mn-lt"/>
                <a:cs typeface="+mn-lt"/>
              </a:rPr>
              <a:t>customer service</a:t>
            </a:r>
            <a:r>
              <a:rPr lang="en-GB" dirty="0">
                <a:ea typeface="+mn-lt"/>
                <a:cs typeface="+mn-lt"/>
              </a:rPr>
              <a:t> in travel and tourism</a:t>
            </a:r>
          </a:p>
          <a:p>
            <a:r>
              <a:rPr lang="en-GB" dirty="0">
                <a:ea typeface="+mn-lt"/>
                <a:cs typeface="+mn-lt"/>
              </a:rPr>
              <a:t>the product knowledge and skills to deal effectively with </a:t>
            </a:r>
            <a:r>
              <a:rPr lang="en-GB" b="1" dirty="0">
                <a:ea typeface="+mn-lt"/>
                <a:cs typeface="+mn-lt"/>
              </a:rPr>
              <a:t>customer enquiries</a:t>
            </a:r>
            <a:r>
              <a:rPr lang="en-GB" dirty="0">
                <a:ea typeface="+mn-lt"/>
                <a:cs typeface="+mn-lt"/>
              </a:rPr>
              <a:t> in relation to travel and tourism in Scotland, the rest of the United Kingdom and worldwide</a:t>
            </a:r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2 teachers – Mrs Wilson and Miss Forster.</a:t>
            </a:r>
          </a:p>
          <a:p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0106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B64A8-BB25-CBA7-EC6F-3A70D7DD0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cs typeface="Calibri Light"/>
              </a:rPr>
              <a:t>N45 Travel and Tourism  - assessment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E93C6-6708-773B-0BDE-F531E02C380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781666"/>
            <a:ext cx="10972800" cy="43752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ea typeface="+mn-lt"/>
                <a:cs typeface="+mn-lt"/>
              </a:rPr>
              <a:t>4 units – Employability, Customer Service, UK &amp;Worldwide and Scotland.</a:t>
            </a:r>
          </a:p>
          <a:p>
            <a:r>
              <a:rPr lang="en-GB" dirty="0">
                <a:ea typeface="+mn-lt"/>
                <a:cs typeface="+mn-lt"/>
              </a:rPr>
              <a:t>Delivered in "bitesize" chunks throughout the year.</a:t>
            </a:r>
          </a:p>
          <a:p>
            <a:r>
              <a:rPr lang="en-GB" dirty="0">
                <a:ea typeface="+mn-lt"/>
                <a:cs typeface="+mn-lt"/>
              </a:rPr>
              <a:t>Choice of how to attempt assessments. </a:t>
            </a:r>
          </a:p>
          <a:p>
            <a:r>
              <a:rPr lang="en-GB" dirty="0">
                <a:ea typeface="+mn-lt"/>
                <a:cs typeface="+mn-lt"/>
              </a:rPr>
              <a:t>Open book.</a:t>
            </a:r>
          </a:p>
          <a:p>
            <a:r>
              <a:rPr lang="en-GB" dirty="0">
                <a:ea typeface="+mn-lt"/>
                <a:cs typeface="+mn-lt"/>
              </a:rPr>
              <a:t>All are Pass/fail (one resit allowed for each).  Marked internally by teachers</a:t>
            </a:r>
          </a:p>
          <a:p>
            <a:r>
              <a:rPr lang="en-GB" dirty="0">
                <a:ea typeface="+mn-lt"/>
                <a:cs typeface="+mn-lt"/>
              </a:rPr>
              <a:t>Mixture of knowledge and skills-related outcomes.</a:t>
            </a:r>
          </a:p>
          <a:p>
            <a:pPr marL="0" indent="0">
              <a:buNone/>
            </a:pPr>
            <a:endParaRPr lang="en-GB" dirty="0">
              <a:ea typeface="+mn-lt"/>
              <a:cs typeface="+mn-lt"/>
            </a:endParaRPr>
          </a:p>
          <a:p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0623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B5E79FE-DD55-F574-0585-98DBB2283B2C}"/>
              </a:ext>
            </a:extLst>
          </p:cNvPr>
          <p:cNvSpPr txBox="1"/>
          <p:nvPr/>
        </p:nvSpPr>
        <p:spPr>
          <a:xfrm>
            <a:off x="3750837" y="462152"/>
            <a:ext cx="3871124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2800" b="1" dirty="0"/>
              <a:t>Senior phase Geography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A470390-E087-79FC-8F5B-21D29924E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718365"/>
              </p:ext>
            </p:extLst>
          </p:nvPr>
        </p:nvGraphicFramePr>
        <p:xfrm>
          <a:off x="454058" y="1170756"/>
          <a:ext cx="11283884" cy="53999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83884">
                  <a:extLst>
                    <a:ext uri="{9D8B030D-6E8A-4147-A177-3AD203B41FA5}">
                      <a16:colId xmlns:a16="http://schemas.microsoft.com/office/drawing/2014/main" val="4233488241"/>
                    </a:ext>
                  </a:extLst>
                </a:gridCol>
              </a:tblGrid>
              <a:tr h="428434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How and why is Geography taught?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674554"/>
                  </a:ext>
                </a:extLst>
              </a:tr>
              <a:tr h="1496842">
                <a:tc>
                  <a:txBody>
                    <a:bodyPr/>
                    <a:lstStyle/>
                    <a:p>
                      <a:pPr algn="just"/>
                      <a:r>
                        <a:rPr lang="en-GB" sz="18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Aim</a:t>
                      </a:r>
                      <a:r>
                        <a:rPr lang="en-GB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: </a:t>
                      </a:r>
                      <a:endParaRPr lang="en-US" sz="2000" dirty="0"/>
                    </a:p>
                    <a:p>
                      <a:pPr marL="285750" lvl="0" indent="-285750" algn="just">
                        <a:buFont typeface="Arial"/>
                        <a:buChar char="•"/>
                      </a:pPr>
                      <a:r>
                        <a:rPr lang="en-GB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Our aim is to help students understand, appreciate and analyse the world around them. </a:t>
                      </a:r>
                    </a:p>
                    <a:p>
                      <a:pPr marL="285750" lvl="0" indent="-285750" algn="just">
                        <a:buFont typeface="Arial"/>
                        <a:buChar char="•"/>
                      </a:pPr>
                      <a:r>
                        <a:rPr lang="en-GB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Geography and Travel and </a:t>
                      </a:r>
                      <a:r>
                        <a:rPr lang="en-GB" sz="18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Toursm</a:t>
                      </a:r>
                      <a:r>
                        <a:rPr lang="en-GB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help foster a deep understanding of the physical and human world in which we live, as well as a broader perspective of different cultures, climates etc and how they relate to your own experience.</a:t>
                      </a:r>
                    </a:p>
                    <a:p>
                      <a:pPr marL="285750" lvl="0" indent="-285750" algn="just">
                        <a:buFont typeface="Arial"/>
                        <a:buChar char="•"/>
                      </a:pPr>
                      <a:r>
                        <a:rPr lang="en-GB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These experiences are vital for sustainable, responsible 21st Century citizens.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883900"/>
                  </a:ext>
                </a:extLst>
              </a:tr>
              <a:tr h="1496842">
                <a:tc>
                  <a:txBody>
                    <a:bodyPr/>
                    <a:lstStyle/>
                    <a:p>
                      <a:pPr marL="0" marR="0" lvl="0" indent="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Skills</a:t>
                      </a:r>
                      <a:r>
                        <a:rPr lang="en-GB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: </a:t>
                      </a:r>
                    </a:p>
                    <a:p>
                      <a:pPr marL="285750" marR="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GB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We are building all four PHS skills – Communication, Collaboration, Creativity and Critical Thinking across this course. These transferable skills will help our young people throughout their time in education and in their chosen careers. </a:t>
                      </a:r>
                    </a:p>
                    <a:p>
                      <a:pPr marL="285750" marR="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GB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Geographers' skills are highly sought after in the world of work (more accountants have Geography degrees than Accountancy degrees!)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573505"/>
                  </a:ext>
                </a:extLst>
              </a:tr>
              <a:tr h="1496842">
                <a:tc>
                  <a:txBody>
                    <a:bodyPr/>
                    <a:lstStyle/>
                    <a:p>
                      <a:pPr marL="0" marR="0" lvl="0" indent="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Teaching</a:t>
                      </a:r>
                      <a:r>
                        <a:rPr lang="en-GB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: </a:t>
                      </a:r>
                      <a:endParaRPr lang="en-US" sz="2000" dirty="0"/>
                    </a:p>
                    <a:p>
                      <a:pPr marL="285750" marR="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GB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Our lessons are fully integrated onto Microsoft OneNote (supported with a class team on Microsoft Teams), making full use of iPad technology in the classroom.  Pupils can choose to work on OneNote, in jotters or both.</a:t>
                      </a:r>
                    </a:p>
                    <a:p>
                      <a:pPr marL="285750" marR="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GB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We use a wide range of innovative teaching methods from basic comprehension skills to problem-solving tasks, creative tasks etc. </a:t>
                      </a:r>
                      <a:endParaRPr lang="en-GB" sz="2000" dirty="0"/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011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37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6128" y="225504"/>
            <a:ext cx="7054309" cy="1044388"/>
          </a:xfrm>
        </p:spPr>
        <p:txBody>
          <a:bodyPr/>
          <a:lstStyle/>
          <a:p>
            <a:r>
              <a:rPr lang="en-US" dirty="0"/>
              <a:t>What N4/5 Geography involves</a:t>
            </a: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1441180"/>
              </p:ext>
            </p:extLst>
          </p:nvPr>
        </p:nvGraphicFramePr>
        <p:xfrm>
          <a:off x="1722215" y="1335995"/>
          <a:ext cx="8864967" cy="4771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4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3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2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3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661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Course area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Topics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How it is assessed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469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National 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(no exam)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National 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30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Physical geography (30 marks)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Limestone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Unit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outcomes a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ssessed in class &amp; marked by teacher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Unit tests marked by teachers.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Final exam SQA marked.</a:t>
                      </a:r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1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Rivers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176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Calibri"/>
                          <a:cs typeface="Times New Roman"/>
                        </a:rPr>
                        <a:t>Weather</a:t>
                      </a:r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92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Human geography (30 marks)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Rural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3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Urban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3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Population 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519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Global Issues (10 marks)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Climate change</a:t>
                      </a:r>
                      <a:endParaRPr lang="en-US" dirty="0"/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513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2652140" y="547132"/>
            <a:ext cx="6653882" cy="791815"/>
          </a:xfrm>
        </p:spPr>
        <p:txBody>
          <a:bodyPr>
            <a:normAutofit fontScale="90000"/>
          </a:bodyPr>
          <a:lstStyle/>
          <a:p>
            <a:r>
              <a:rPr lang="en-GB" sz="3200" b="1" dirty="0">
                <a:latin typeface="Bookman Old Style" panose="02050604050505020204" pitchFamily="18" charset="0"/>
                <a:ea typeface="ＭＳ Ｐゴシック" pitchFamily="34" charset="-128"/>
              </a:rPr>
              <a:t>What does Higher Geography involve?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49234365"/>
              </p:ext>
            </p:extLst>
          </p:nvPr>
        </p:nvGraphicFramePr>
        <p:xfrm>
          <a:off x="1919536" y="1916830"/>
          <a:ext cx="8424936" cy="47265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9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58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2" marR="670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Course area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2" marR="670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Topics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2" marR="670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514">
                <a:tc rowSpan="7"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Exam paper 1 (100 marks;1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hour 50 mins)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7082" marR="670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Section 1: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Physical geography: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(50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marks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)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2" marR="670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Hydrosphere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2" marR="670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90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Biosphere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2" marR="670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90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Calibri"/>
                          <a:cs typeface="Times New Roman"/>
                        </a:rPr>
                        <a:t>Lithosphere</a:t>
                      </a:r>
                    </a:p>
                  </a:txBody>
                  <a:tcPr marL="67082" marR="670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90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Calibri"/>
                          <a:cs typeface="Times New Roman"/>
                        </a:rPr>
                        <a:t>Atmosphere</a:t>
                      </a:r>
                    </a:p>
                  </a:txBody>
                  <a:tcPr marL="67082" marR="670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33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Section 2: Human geography: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(50marks)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2" marR="670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Rural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2" marR="670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3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Urban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2" marR="670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3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Population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2" marR="670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8995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Calibri"/>
                          <a:cs typeface="Times New Roman"/>
                        </a:rPr>
                        <a:t>Exam paper 2 (40 marks;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Calibri"/>
                          <a:cs typeface="Times New Roman"/>
                        </a:rPr>
                        <a:t> 50mins)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2" marR="670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Section 3: Global Issues: Development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and Health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(20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 marks)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2" marR="670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Development and Health 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2" marR="670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93458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Calibri"/>
                          <a:cs typeface="Times New Roman"/>
                        </a:rPr>
                        <a:t>Section 4: Application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Calibri"/>
                          <a:cs typeface="Times New Roman"/>
                        </a:rPr>
                        <a:t> of Geographical Skills (20 marks)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2" marR="670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Calibri"/>
                          <a:cs typeface="Times New Roman"/>
                        </a:rPr>
                        <a:t>Variety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Calibri"/>
                          <a:cs typeface="Times New Roman"/>
                        </a:rPr>
                        <a:t> of OS map-based scenarios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7082" marR="670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725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What Advanced Higher Geography involves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0616" y="1923068"/>
            <a:ext cx="9390184" cy="4443442"/>
          </a:xfrm>
        </p:spPr>
        <p:txBody>
          <a:bodyPr/>
          <a:lstStyle/>
          <a:p>
            <a:r>
              <a:rPr lang="en-US" dirty="0"/>
              <a:t>150 marks:</a:t>
            </a:r>
          </a:p>
          <a:p>
            <a:pPr lvl="1"/>
            <a:r>
              <a:rPr lang="en-US" dirty="0"/>
              <a:t>50 marks – exam </a:t>
            </a:r>
          </a:p>
          <a:p>
            <a:pPr lvl="1"/>
            <a:r>
              <a:rPr lang="en-US" dirty="0"/>
              <a:t>60 marks – geographical study</a:t>
            </a:r>
          </a:p>
          <a:p>
            <a:pPr lvl="1"/>
            <a:r>
              <a:rPr lang="en-US" dirty="0"/>
              <a:t>40 marks – issues essay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08504" y="2932221"/>
            <a:ext cx="350229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Submitted to SQA at end of April 2022 for external marking</a:t>
            </a:r>
          </a:p>
        </p:txBody>
      </p:sp>
      <p:sp>
        <p:nvSpPr>
          <p:cNvPr id="5" name="Right Brace 4"/>
          <p:cNvSpPr/>
          <p:nvPr/>
        </p:nvSpPr>
        <p:spPr>
          <a:xfrm>
            <a:off x="6248536" y="2932221"/>
            <a:ext cx="302032" cy="646331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66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542" y="347429"/>
            <a:ext cx="7001242" cy="1143000"/>
          </a:xfrm>
        </p:spPr>
        <p:txBody>
          <a:bodyPr>
            <a:noAutofit/>
          </a:bodyPr>
          <a:lstStyle/>
          <a:p>
            <a:r>
              <a:rPr lang="en-GB" sz="3600" b="1" dirty="0">
                <a:latin typeface="Bookman Old Style" panose="02050604050505020204" pitchFamily="18" charset="0"/>
              </a:rPr>
              <a:t>Assessment arrangements – N45 and Higher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29" y="1772817"/>
            <a:ext cx="9649471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End of unit class tests for all topics – generally one test with two topics.  Information posted on Teams/Satchel One at least one week in advance.</a:t>
            </a:r>
          </a:p>
          <a:p>
            <a:r>
              <a:rPr lang="en-GB" dirty="0"/>
              <a:t>Timed questions in class.</a:t>
            </a:r>
          </a:p>
          <a:p>
            <a:r>
              <a:rPr lang="en-GB" dirty="0"/>
              <a:t>Prelim TBC.</a:t>
            </a:r>
          </a:p>
          <a:p>
            <a:r>
              <a:rPr lang="en-GB" dirty="0"/>
              <a:t>Final exam – 25</a:t>
            </a:r>
            <a:r>
              <a:rPr lang="en-GB" baseline="30000" dirty="0"/>
              <a:t>th</a:t>
            </a:r>
            <a:r>
              <a:rPr lang="en-GB" dirty="0"/>
              <a:t> April 2023.</a:t>
            </a:r>
            <a:endParaRPr lang="en-GB" dirty="0">
              <a:cs typeface="Calibri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348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b" anchorCtr="0">
            <a:normAutofit/>
          </a:bodyPr>
          <a:lstStyle/>
          <a:p>
            <a:r>
              <a:rPr lang="en-US" dirty="0"/>
              <a:t>Assessment arrangements - 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pPr marL="0" indent="0">
              <a:buNone/>
            </a:pPr>
            <a:r>
              <a:rPr lang="en-US" dirty="0"/>
              <a:t>Key dates:</a:t>
            </a:r>
          </a:p>
          <a:p>
            <a:r>
              <a:rPr lang="en-US" dirty="0"/>
              <a:t>Issues essay – draft due February; final submission shortly after</a:t>
            </a:r>
          </a:p>
          <a:p>
            <a:r>
              <a:rPr lang="en-US" dirty="0"/>
              <a:t>Prelim – January/February (TBC)</a:t>
            </a:r>
          </a:p>
          <a:p>
            <a:r>
              <a:rPr lang="en-US" dirty="0"/>
              <a:t>Study – draft due by November (approx.) and final submission by start of December</a:t>
            </a:r>
          </a:p>
          <a:p>
            <a:r>
              <a:rPr lang="en-US" dirty="0"/>
              <a:t>Final exam – 25th April 2022</a:t>
            </a:r>
            <a:endParaRPr lang="en-US" baseline="30000" dirty="0"/>
          </a:p>
          <a:p>
            <a:r>
              <a:rPr lang="en-US" dirty="0"/>
              <a:t>Exam question practice throughout the year</a:t>
            </a:r>
          </a:p>
          <a:p>
            <a:endParaRPr lang="en-US" dirty="0"/>
          </a:p>
          <a:p>
            <a:r>
              <a:rPr lang="en-US" dirty="0">
                <a:ea typeface="+mn-lt"/>
                <a:cs typeface="+mn-lt"/>
              </a:rPr>
              <a:t>Expectation of </a:t>
            </a:r>
            <a:r>
              <a:rPr lang="en-US" b="1" u="sng" dirty="0">
                <a:ea typeface="+mn-lt"/>
                <a:cs typeface="+mn-lt"/>
              </a:rPr>
              <a:t>extensive independent </a:t>
            </a:r>
            <a:r>
              <a:rPr lang="en-US" dirty="0">
                <a:ea typeface="+mn-lt"/>
                <a:cs typeface="+mn-lt"/>
              </a:rPr>
              <a:t>work that is not always directed by teacher – folio, exam revision, exam question </a:t>
            </a:r>
            <a:r>
              <a:rPr lang="en-US" dirty="0" err="1">
                <a:ea typeface="+mn-lt"/>
                <a:cs typeface="+mn-lt"/>
              </a:rPr>
              <a:t>practise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etc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01854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Bookman Old Style" panose="02050604050505020204" pitchFamily="18" charset="0"/>
              </a:rPr>
              <a:t>Revision/study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385" y="2073896"/>
            <a:ext cx="10234246" cy="4443063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GB" dirty="0">
                <a:latin typeface="Bookman Old Style" panose="02050604050505020204" pitchFamily="18" charset="0"/>
              </a:rPr>
              <a:t>Skills pages.</a:t>
            </a:r>
            <a:endParaRPr lang="en-US" dirty="0">
              <a:latin typeface="Bookman Old Style" panose="02050604050505020204" pitchFamily="18" charset="0"/>
            </a:endParaRPr>
          </a:p>
          <a:p>
            <a:r>
              <a:rPr lang="en-GB" dirty="0">
                <a:latin typeface="Bookman Old Style" panose="02050604050505020204" pitchFamily="18" charset="0"/>
              </a:rPr>
              <a:t>Each topic has a list of possible exam questions and a checklist to aid revision.</a:t>
            </a:r>
          </a:p>
          <a:p>
            <a:r>
              <a:rPr lang="en-GB" dirty="0">
                <a:latin typeface="Bookman Old Style" panose="02050604050505020204" pitchFamily="18" charset="0"/>
              </a:rPr>
              <a:t>SQA past papers (Qs and answers) available online.</a:t>
            </a:r>
          </a:p>
          <a:p>
            <a:r>
              <a:rPr lang="en-GB" dirty="0" err="1">
                <a:latin typeface="Bookman Old Style" panose="02050604050505020204" pitchFamily="18" charset="0"/>
              </a:rPr>
              <a:t>BrightRED</a:t>
            </a:r>
            <a:r>
              <a:rPr lang="en-GB" dirty="0">
                <a:latin typeface="Bookman Old Style" panose="02050604050505020204" pitchFamily="18" charset="0"/>
              </a:rPr>
              <a:t> and Hodder and Gibson study guides available to buy online.  Bitesize and other revision websites.</a:t>
            </a:r>
          </a:p>
          <a:p>
            <a:r>
              <a:rPr lang="en-GB" dirty="0">
                <a:latin typeface="Bookman Old Style" panose="02050604050505020204" pitchFamily="18" charset="0"/>
              </a:rPr>
              <a:t>All notes on OneNote.</a:t>
            </a:r>
            <a:endParaRPr lang="en-GB" dirty="0">
              <a:latin typeface="Bookman Old Style" panose="02050604050505020204" pitchFamily="18" charset="0"/>
              <a:cs typeface="Calibri"/>
            </a:endParaRPr>
          </a:p>
          <a:p>
            <a:r>
              <a:rPr lang="en-GB" dirty="0">
                <a:latin typeface="Bookman Old Style" panose="02050604050505020204" pitchFamily="18" charset="0"/>
              </a:rPr>
              <a:t>Pupils can request additional help (e.g. at lunchtimes and during study leave) by contacting teacher via Glow email or Teams. </a:t>
            </a:r>
            <a:r>
              <a:rPr lang="en-US" dirty="0">
                <a:latin typeface="Bookman Old Style" panose="02050604050505020204" pitchFamily="18" charset="0"/>
                <a:ea typeface="+mn-lt"/>
                <a:cs typeface="+mn-lt"/>
              </a:rPr>
              <a:t>Open-door policy – expectation of proactive approach by individuals</a:t>
            </a:r>
            <a:endParaRPr lang="en-GB" sz="3600" dirty="0">
              <a:latin typeface="Bookman Old Style" panose="02050604050505020204" pitchFamily="18" charset="0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0744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Bookman Old Style" panose="02050604050505020204" pitchFamily="18" charset="0"/>
              </a:rPr>
              <a:t>What can you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385" y="1600200"/>
            <a:ext cx="10621107" cy="499715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endParaRPr lang="en-GB" dirty="0"/>
          </a:p>
          <a:p>
            <a:r>
              <a:rPr lang="en-US" dirty="0"/>
              <a:t>Conversations regarding keeping up with independent study, progress through study/issues checklists when at writing stage, prelim revision etc.</a:t>
            </a:r>
            <a:endParaRPr lang="en-US" dirty="0">
              <a:cs typeface="Calibri"/>
            </a:endParaRPr>
          </a:p>
          <a:p>
            <a:r>
              <a:rPr lang="en-GB" dirty="0"/>
              <a:t>Be a sounding board.</a:t>
            </a:r>
          </a:p>
          <a:p>
            <a:r>
              <a:rPr lang="en-GB" dirty="0"/>
              <a:t>Provide a quiet working space for revision </a:t>
            </a:r>
            <a:endParaRPr lang="en-GB" dirty="0">
              <a:cs typeface="Calibri"/>
            </a:endParaRPr>
          </a:p>
          <a:p>
            <a:r>
              <a:rPr lang="en-GB" dirty="0"/>
              <a:t>Feed them and encourage good sleep/study/downtime habits.</a:t>
            </a:r>
            <a:endParaRPr lang="en-GB" dirty="0">
              <a:cs typeface="Calibri"/>
            </a:endParaRPr>
          </a:p>
          <a:p>
            <a:pPr>
              <a:spcBef>
                <a:spcPts val="600"/>
              </a:spcBef>
            </a:pPr>
            <a:r>
              <a:rPr lang="en-US" dirty="0">
                <a:ea typeface="+mn-lt"/>
                <a:cs typeface="+mn-lt"/>
              </a:rPr>
              <a:t>Help with keeping an eye out for geographical news and storing it/discussing it etc.</a:t>
            </a:r>
            <a:endParaRPr lang="en-GB">
              <a:cs typeface="Calibri"/>
            </a:endParaRPr>
          </a:p>
          <a:p>
            <a:pPr>
              <a:spcBef>
                <a:spcPts val="600"/>
              </a:spcBef>
            </a:pPr>
            <a:r>
              <a:rPr lang="en-US" dirty="0">
                <a:cs typeface="Calibri"/>
              </a:rPr>
              <a:t>AH only – help with fieldwork!</a:t>
            </a:r>
          </a:p>
          <a:p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065463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8FB1814C534C4FB7FAF42E1D7D0002" ma:contentTypeVersion="16" ma:contentTypeDescription="Create a new document." ma:contentTypeScope="" ma:versionID="223a85f892b89b630a1591f21b9f71ed">
  <xsd:schema xmlns:xsd="http://www.w3.org/2001/XMLSchema" xmlns:xs="http://www.w3.org/2001/XMLSchema" xmlns:p="http://schemas.microsoft.com/office/2006/metadata/properties" xmlns:ns2="41ff5a41-8242-4d90-878e-1381b250cbf3" xmlns:ns3="f401ed1c-79c0-462e-a367-55d9eedeba93" targetNamespace="http://schemas.microsoft.com/office/2006/metadata/properties" ma:root="true" ma:fieldsID="9e1299dcd791c80ce1dec7adf9869f50" ns2:_="" ns3:_="">
    <xsd:import namespace="41ff5a41-8242-4d90-878e-1381b250cbf3"/>
    <xsd:import namespace="f401ed1c-79c0-462e-a367-55d9eedeba9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f5a41-8242-4d90-878e-1381b250cb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3bb72f2-57b4-4d3d-b212-1d74ca4789f2}" ma:internalName="TaxCatchAll" ma:showField="CatchAllData" ma:web="41ff5a41-8242-4d90-878e-1381b250cbf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01ed1c-79c0-462e-a367-55d9eedeba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1ff5a41-8242-4d90-878e-1381b250cbf3" xsi:nil="true"/>
    <lcf76f155ced4ddcb4097134ff3c332f xmlns="f401ed1c-79c0-462e-a367-55d9eedeba9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DC59724-2BD6-4F85-912A-18EDE8BA53B2}"/>
</file>

<file path=customXml/itemProps2.xml><?xml version="1.0" encoding="utf-8"?>
<ds:datastoreItem xmlns:ds="http://schemas.openxmlformats.org/officeDocument/2006/customXml" ds:itemID="{6A0F0BFC-BEAE-48E1-92DD-A7D8530CB086}"/>
</file>

<file path=customXml/itemProps3.xml><?xml version="1.0" encoding="utf-8"?>
<ds:datastoreItem xmlns:ds="http://schemas.openxmlformats.org/officeDocument/2006/customXml" ds:itemID="{6B0E98E1-63BB-4B86-8551-E27731467078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905</Words>
  <Application>Microsoft Office PowerPoint</Application>
  <PresentationFormat>Widescreen</PresentationFormat>
  <Paragraphs>107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ＭＳ Ｐゴシック</vt:lpstr>
      <vt:lpstr>Arial</vt:lpstr>
      <vt:lpstr>Bookman Old Style</vt:lpstr>
      <vt:lpstr>Calibri</vt:lpstr>
      <vt:lpstr>Calibri Light</vt:lpstr>
      <vt:lpstr>Comic Sans MS</vt:lpstr>
      <vt:lpstr>Gill Sans MT</vt:lpstr>
      <vt:lpstr>Times New Roman</vt:lpstr>
      <vt:lpstr>Wingdings</vt:lpstr>
      <vt:lpstr>Wingdings 3</vt:lpstr>
      <vt:lpstr>Office Theme</vt:lpstr>
      <vt:lpstr>Origin</vt:lpstr>
      <vt:lpstr> N45, Higher and Advanced Higher Geography  N45 Travel and Tourism </vt:lpstr>
      <vt:lpstr>PowerPoint Presentation</vt:lpstr>
      <vt:lpstr>What N4/5 Geography involves</vt:lpstr>
      <vt:lpstr>What does Higher Geography involve?</vt:lpstr>
      <vt:lpstr>What Advanced Higher Geography involves</vt:lpstr>
      <vt:lpstr>Assessment arrangements – N45 and Higher</vt:lpstr>
      <vt:lpstr>Assessment arrangements - AH</vt:lpstr>
      <vt:lpstr>Revision/study</vt:lpstr>
      <vt:lpstr>What can you do?</vt:lpstr>
      <vt:lpstr>N45 Travel and Tourism</vt:lpstr>
      <vt:lpstr>N45 Travel and Tourism  - assessment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N45, Higher and Advanced Higher Geography  N45 Travel and Tourism  N34 Social Subjects (Geography, History, Modern Studies)</dc:title>
  <dc:creator>Mrs Wilson</dc:creator>
  <cp:lastModifiedBy>Mrs Wilson</cp:lastModifiedBy>
  <cp:revision>130</cp:revision>
  <dcterms:created xsi:type="dcterms:W3CDTF">2022-09-26T11:17:25Z</dcterms:created>
  <dcterms:modified xsi:type="dcterms:W3CDTF">2022-09-28T09:26:20Z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0x010100A08FB1814C534C4FB7FAF42E1D7D0002</vt:lpwstr>
  </property>
</Properties>
</file>