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Lst>
  <p:sldIdLst>
    <p:sldId id="258" r:id="rId5"/>
    <p:sldId id="261" r:id="rId6"/>
    <p:sldId id="260" r:id="rId7"/>
    <p:sldId id="266" r:id="rId8"/>
    <p:sldId id="267" r:id="rId9"/>
    <p:sldId id="256" r:id="rId10"/>
    <p:sldId id="262" r:id="rId11"/>
    <p:sldId id="263" r:id="rId12"/>
    <p:sldId id="264" r:id="rId13"/>
    <p:sldId id="26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126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E75F7-74E4-487C-A0ED-07176DBC2883}"/>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13210D42-59F1-41EF-A0DB-CF136EA6B71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9C223A-7544-4A47-889F-244B7523DA33}"/>
              </a:ext>
            </a:extLst>
          </p:cNvPr>
          <p:cNvSpPr>
            <a:spLocks noGrp="1"/>
          </p:cNvSpPr>
          <p:nvPr>
            <p:ph type="dt" sz="half" idx="10"/>
          </p:nvPr>
        </p:nvSpPr>
        <p:spPr/>
        <p:txBody>
          <a:bodyPr/>
          <a:lstStyle/>
          <a:p>
            <a:fld id="{3736D341-280D-4EFA-A2A5-62DE1D19B98C}" type="datetimeFigureOut">
              <a:rPr lang="en-GB" smtClean="0"/>
              <a:t>28/09/2022</a:t>
            </a:fld>
            <a:endParaRPr lang="en-GB"/>
          </a:p>
        </p:txBody>
      </p:sp>
      <p:sp>
        <p:nvSpPr>
          <p:cNvPr id="5" name="Footer Placeholder 4">
            <a:extLst>
              <a:ext uri="{FF2B5EF4-FFF2-40B4-BE49-F238E27FC236}">
                <a16:creationId xmlns:a16="http://schemas.microsoft.com/office/drawing/2014/main" id="{ACCC4A79-669B-4C4A-A844-530ABE3DD4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8F981E-69D9-4C12-AAC0-837EC3199F97}"/>
              </a:ext>
            </a:extLst>
          </p:cNvPr>
          <p:cNvSpPr>
            <a:spLocks noGrp="1"/>
          </p:cNvSpPr>
          <p:nvPr>
            <p:ph type="sldNum" sz="quarter" idx="12"/>
          </p:nvPr>
        </p:nvSpPr>
        <p:spPr/>
        <p:txBody>
          <a:bodyPr/>
          <a:lstStyle/>
          <a:p>
            <a:fld id="{F9966FF8-F9D7-4E61-8FC3-A3187AEBEB4D}" type="slidenum">
              <a:rPr lang="en-GB" smtClean="0"/>
              <a:t>‹#›</a:t>
            </a:fld>
            <a:endParaRPr lang="en-GB"/>
          </a:p>
        </p:txBody>
      </p:sp>
    </p:spTree>
    <p:extLst>
      <p:ext uri="{BB962C8B-B14F-4D97-AF65-F5344CB8AC3E}">
        <p14:creationId xmlns:p14="http://schemas.microsoft.com/office/powerpoint/2010/main" val="468977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2D50A-9824-469C-9FAD-6E4C3DDE95F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962E1B7-770E-4F59-9DA3-3EBBC4E1537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6E8A4E-E19C-40EE-98CA-29BAE9DE2A33}"/>
              </a:ext>
            </a:extLst>
          </p:cNvPr>
          <p:cNvSpPr>
            <a:spLocks noGrp="1"/>
          </p:cNvSpPr>
          <p:nvPr>
            <p:ph type="dt" sz="half" idx="10"/>
          </p:nvPr>
        </p:nvSpPr>
        <p:spPr/>
        <p:txBody>
          <a:bodyPr/>
          <a:lstStyle/>
          <a:p>
            <a:fld id="{3736D341-280D-4EFA-A2A5-62DE1D19B98C}" type="datetimeFigureOut">
              <a:rPr lang="en-GB" smtClean="0"/>
              <a:t>28/09/2022</a:t>
            </a:fld>
            <a:endParaRPr lang="en-GB"/>
          </a:p>
        </p:txBody>
      </p:sp>
      <p:sp>
        <p:nvSpPr>
          <p:cNvPr id="5" name="Footer Placeholder 4">
            <a:extLst>
              <a:ext uri="{FF2B5EF4-FFF2-40B4-BE49-F238E27FC236}">
                <a16:creationId xmlns:a16="http://schemas.microsoft.com/office/drawing/2014/main" id="{3B7C81CF-9182-4825-803B-E0CB652E44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0F65E3-9914-4827-A3B6-06BE59945B37}"/>
              </a:ext>
            </a:extLst>
          </p:cNvPr>
          <p:cNvSpPr>
            <a:spLocks noGrp="1"/>
          </p:cNvSpPr>
          <p:nvPr>
            <p:ph type="sldNum" sz="quarter" idx="12"/>
          </p:nvPr>
        </p:nvSpPr>
        <p:spPr/>
        <p:txBody>
          <a:bodyPr/>
          <a:lstStyle/>
          <a:p>
            <a:fld id="{F9966FF8-F9D7-4E61-8FC3-A3187AEBEB4D}" type="slidenum">
              <a:rPr lang="en-GB" smtClean="0"/>
              <a:t>‹#›</a:t>
            </a:fld>
            <a:endParaRPr lang="en-GB"/>
          </a:p>
        </p:txBody>
      </p:sp>
    </p:spTree>
    <p:extLst>
      <p:ext uri="{BB962C8B-B14F-4D97-AF65-F5344CB8AC3E}">
        <p14:creationId xmlns:p14="http://schemas.microsoft.com/office/powerpoint/2010/main" val="3079736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31C51D-CEA6-441F-A0AA-502A81945EEC}"/>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CA950E1-BD9A-459A-BD3F-4E764D986A4F}"/>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BE9FD1-9A1C-404F-9C77-0EBA980CBA45}"/>
              </a:ext>
            </a:extLst>
          </p:cNvPr>
          <p:cNvSpPr>
            <a:spLocks noGrp="1"/>
          </p:cNvSpPr>
          <p:nvPr>
            <p:ph type="dt" sz="half" idx="10"/>
          </p:nvPr>
        </p:nvSpPr>
        <p:spPr/>
        <p:txBody>
          <a:bodyPr/>
          <a:lstStyle/>
          <a:p>
            <a:fld id="{3736D341-280D-4EFA-A2A5-62DE1D19B98C}" type="datetimeFigureOut">
              <a:rPr lang="en-GB" smtClean="0"/>
              <a:t>28/09/2022</a:t>
            </a:fld>
            <a:endParaRPr lang="en-GB"/>
          </a:p>
        </p:txBody>
      </p:sp>
      <p:sp>
        <p:nvSpPr>
          <p:cNvPr id="5" name="Footer Placeholder 4">
            <a:extLst>
              <a:ext uri="{FF2B5EF4-FFF2-40B4-BE49-F238E27FC236}">
                <a16:creationId xmlns:a16="http://schemas.microsoft.com/office/drawing/2014/main" id="{611522AC-4C1C-4F4C-9A63-02C1D64073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6354DD5-A7C1-4A5A-B8C2-91C402DEC67E}"/>
              </a:ext>
            </a:extLst>
          </p:cNvPr>
          <p:cNvSpPr>
            <a:spLocks noGrp="1"/>
          </p:cNvSpPr>
          <p:nvPr>
            <p:ph type="sldNum" sz="quarter" idx="12"/>
          </p:nvPr>
        </p:nvSpPr>
        <p:spPr/>
        <p:txBody>
          <a:bodyPr/>
          <a:lstStyle/>
          <a:p>
            <a:fld id="{F9966FF8-F9D7-4E61-8FC3-A3187AEBEB4D}" type="slidenum">
              <a:rPr lang="en-GB" smtClean="0"/>
              <a:t>‹#›</a:t>
            </a:fld>
            <a:endParaRPr lang="en-GB"/>
          </a:p>
        </p:txBody>
      </p:sp>
    </p:spTree>
    <p:extLst>
      <p:ext uri="{BB962C8B-B14F-4D97-AF65-F5344CB8AC3E}">
        <p14:creationId xmlns:p14="http://schemas.microsoft.com/office/powerpoint/2010/main" val="127949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226CA-8C5A-4F77-9910-8C0086C96A1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3AB7438-956A-488D-B9BA-E31949D17FF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49FEDB-EE34-47CD-88C4-14A96DF6CB23}"/>
              </a:ext>
            </a:extLst>
          </p:cNvPr>
          <p:cNvSpPr>
            <a:spLocks noGrp="1"/>
          </p:cNvSpPr>
          <p:nvPr>
            <p:ph type="dt" sz="half" idx="10"/>
          </p:nvPr>
        </p:nvSpPr>
        <p:spPr/>
        <p:txBody>
          <a:bodyPr/>
          <a:lstStyle/>
          <a:p>
            <a:fld id="{3736D341-280D-4EFA-A2A5-62DE1D19B98C}" type="datetimeFigureOut">
              <a:rPr lang="en-GB" smtClean="0"/>
              <a:t>28/09/2022</a:t>
            </a:fld>
            <a:endParaRPr lang="en-GB"/>
          </a:p>
        </p:txBody>
      </p:sp>
      <p:sp>
        <p:nvSpPr>
          <p:cNvPr id="5" name="Footer Placeholder 4">
            <a:extLst>
              <a:ext uri="{FF2B5EF4-FFF2-40B4-BE49-F238E27FC236}">
                <a16:creationId xmlns:a16="http://schemas.microsoft.com/office/drawing/2014/main" id="{FFB60411-80CF-4E7B-9E46-7F7683A69ED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85A3A7-D0B1-4E22-B8F7-1A780893D81D}"/>
              </a:ext>
            </a:extLst>
          </p:cNvPr>
          <p:cNvSpPr>
            <a:spLocks noGrp="1"/>
          </p:cNvSpPr>
          <p:nvPr>
            <p:ph type="sldNum" sz="quarter" idx="12"/>
          </p:nvPr>
        </p:nvSpPr>
        <p:spPr/>
        <p:txBody>
          <a:bodyPr/>
          <a:lstStyle/>
          <a:p>
            <a:fld id="{F9966FF8-F9D7-4E61-8FC3-A3187AEBEB4D}" type="slidenum">
              <a:rPr lang="en-GB" smtClean="0"/>
              <a:t>‹#›</a:t>
            </a:fld>
            <a:endParaRPr lang="en-GB"/>
          </a:p>
        </p:txBody>
      </p:sp>
    </p:spTree>
    <p:extLst>
      <p:ext uri="{BB962C8B-B14F-4D97-AF65-F5344CB8AC3E}">
        <p14:creationId xmlns:p14="http://schemas.microsoft.com/office/powerpoint/2010/main" val="3003521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C858A-9D29-4025-84DA-733FFD0C507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57D32C7-2ED1-4549-8548-FD0DDD34DDC9}"/>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07C2EBD-36A5-4A3B-A745-D3F103B020D9}"/>
              </a:ext>
            </a:extLst>
          </p:cNvPr>
          <p:cNvSpPr>
            <a:spLocks noGrp="1"/>
          </p:cNvSpPr>
          <p:nvPr>
            <p:ph type="dt" sz="half" idx="10"/>
          </p:nvPr>
        </p:nvSpPr>
        <p:spPr/>
        <p:txBody>
          <a:bodyPr/>
          <a:lstStyle/>
          <a:p>
            <a:fld id="{3736D341-280D-4EFA-A2A5-62DE1D19B98C}" type="datetimeFigureOut">
              <a:rPr lang="en-GB" smtClean="0"/>
              <a:t>28/09/2022</a:t>
            </a:fld>
            <a:endParaRPr lang="en-GB"/>
          </a:p>
        </p:txBody>
      </p:sp>
      <p:sp>
        <p:nvSpPr>
          <p:cNvPr id="5" name="Footer Placeholder 4">
            <a:extLst>
              <a:ext uri="{FF2B5EF4-FFF2-40B4-BE49-F238E27FC236}">
                <a16:creationId xmlns:a16="http://schemas.microsoft.com/office/drawing/2014/main" id="{F90C6BAA-91FE-4F3C-A091-6C5950AEED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D5FC01-3EDB-445D-ACA9-110D756A0413}"/>
              </a:ext>
            </a:extLst>
          </p:cNvPr>
          <p:cNvSpPr>
            <a:spLocks noGrp="1"/>
          </p:cNvSpPr>
          <p:nvPr>
            <p:ph type="sldNum" sz="quarter" idx="12"/>
          </p:nvPr>
        </p:nvSpPr>
        <p:spPr/>
        <p:txBody>
          <a:bodyPr/>
          <a:lstStyle/>
          <a:p>
            <a:fld id="{F9966FF8-F9D7-4E61-8FC3-A3187AEBEB4D}" type="slidenum">
              <a:rPr lang="en-GB" smtClean="0"/>
              <a:t>‹#›</a:t>
            </a:fld>
            <a:endParaRPr lang="en-GB"/>
          </a:p>
        </p:txBody>
      </p:sp>
    </p:spTree>
    <p:extLst>
      <p:ext uri="{BB962C8B-B14F-4D97-AF65-F5344CB8AC3E}">
        <p14:creationId xmlns:p14="http://schemas.microsoft.com/office/powerpoint/2010/main" val="1364062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9A5B5-A220-4CD3-AE36-3FB529F3597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DFA5A3B-9A62-46BE-B752-4D408C8FB7FF}"/>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C0211F1-96E9-4E62-9C86-9BB43E1734E1}"/>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0B78AB0-2DAE-47E7-8EDC-A13A9143084D}"/>
              </a:ext>
            </a:extLst>
          </p:cNvPr>
          <p:cNvSpPr>
            <a:spLocks noGrp="1"/>
          </p:cNvSpPr>
          <p:nvPr>
            <p:ph type="dt" sz="half" idx="10"/>
          </p:nvPr>
        </p:nvSpPr>
        <p:spPr/>
        <p:txBody>
          <a:bodyPr/>
          <a:lstStyle/>
          <a:p>
            <a:fld id="{3736D341-280D-4EFA-A2A5-62DE1D19B98C}" type="datetimeFigureOut">
              <a:rPr lang="en-GB" smtClean="0"/>
              <a:t>28/09/2022</a:t>
            </a:fld>
            <a:endParaRPr lang="en-GB"/>
          </a:p>
        </p:txBody>
      </p:sp>
      <p:sp>
        <p:nvSpPr>
          <p:cNvPr id="6" name="Footer Placeholder 5">
            <a:extLst>
              <a:ext uri="{FF2B5EF4-FFF2-40B4-BE49-F238E27FC236}">
                <a16:creationId xmlns:a16="http://schemas.microsoft.com/office/drawing/2014/main" id="{51DEA24F-19D6-49D9-A96E-5DB9E54D2E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342AE5A-4C39-4230-895F-AF0F37946BDF}"/>
              </a:ext>
            </a:extLst>
          </p:cNvPr>
          <p:cNvSpPr>
            <a:spLocks noGrp="1"/>
          </p:cNvSpPr>
          <p:nvPr>
            <p:ph type="sldNum" sz="quarter" idx="12"/>
          </p:nvPr>
        </p:nvSpPr>
        <p:spPr/>
        <p:txBody>
          <a:bodyPr/>
          <a:lstStyle/>
          <a:p>
            <a:fld id="{F9966FF8-F9D7-4E61-8FC3-A3187AEBEB4D}" type="slidenum">
              <a:rPr lang="en-GB" smtClean="0"/>
              <a:t>‹#›</a:t>
            </a:fld>
            <a:endParaRPr lang="en-GB"/>
          </a:p>
        </p:txBody>
      </p:sp>
    </p:spTree>
    <p:extLst>
      <p:ext uri="{BB962C8B-B14F-4D97-AF65-F5344CB8AC3E}">
        <p14:creationId xmlns:p14="http://schemas.microsoft.com/office/powerpoint/2010/main" val="2084633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E16F8-180B-43C3-A7E4-4EDB01869DD9}"/>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903A58A-0036-47B5-91A8-683A525595C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EE5A49DE-88F7-4921-BE21-40F92B4A5D4A}"/>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8FAC5F3-43C9-4CDB-8BBD-DBB5A2C03ED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4930A4F9-7DFD-4565-AAA2-AD28F5E5A725}"/>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4004BE0-B568-4223-8CF3-3043E0471E77}"/>
              </a:ext>
            </a:extLst>
          </p:cNvPr>
          <p:cNvSpPr>
            <a:spLocks noGrp="1"/>
          </p:cNvSpPr>
          <p:nvPr>
            <p:ph type="dt" sz="half" idx="10"/>
          </p:nvPr>
        </p:nvSpPr>
        <p:spPr/>
        <p:txBody>
          <a:bodyPr/>
          <a:lstStyle/>
          <a:p>
            <a:fld id="{3736D341-280D-4EFA-A2A5-62DE1D19B98C}" type="datetimeFigureOut">
              <a:rPr lang="en-GB" smtClean="0"/>
              <a:t>28/09/2022</a:t>
            </a:fld>
            <a:endParaRPr lang="en-GB"/>
          </a:p>
        </p:txBody>
      </p:sp>
      <p:sp>
        <p:nvSpPr>
          <p:cNvPr id="8" name="Footer Placeholder 7">
            <a:extLst>
              <a:ext uri="{FF2B5EF4-FFF2-40B4-BE49-F238E27FC236}">
                <a16:creationId xmlns:a16="http://schemas.microsoft.com/office/drawing/2014/main" id="{2539149B-8C2F-4F68-A64B-070499A55ADD}"/>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B49487C-88FE-4126-BF02-D065F2F0B287}"/>
              </a:ext>
            </a:extLst>
          </p:cNvPr>
          <p:cNvSpPr>
            <a:spLocks noGrp="1"/>
          </p:cNvSpPr>
          <p:nvPr>
            <p:ph type="sldNum" sz="quarter" idx="12"/>
          </p:nvPr>
        </p:nvSpPr>
        <p:spPr/>
        <p:txBody>
          <a:bodyPr/>
          <a:lstStyle/>
          <a:p>
            <a:fld id="{F9966FF8-F9D7-4E61-8FC3-A3187AEBEB4D}" type="slidenum">
              <a:rPr lang="en-GB" smtClean="0"/>
              <a:t>‹#›</a:t>
            </a:fld>
            <a:endParaRPr lang="en-GB"/>
          </a:p>
        </p:txBody>
      </p:sp>
    </p:spTree>
    <p:extLst>
      <p:ext uri="{BB962C8B-B14F-4D97-AF65-F5344CB8AC3E}">
        <p14:creationId xmlns:p14="http://schemas.microsoft.com/office/powerpoint/2010/main" val="4178717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86110-B0BD-49CE-A797-76B6DCB8C73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949745E-9C18-419C-AE00-E4EF1DB34BC6}"/>
              </a:ext>
            </a:extLst>
          </p:cNvPr>
          <p:cNvSpPr>
            <a:spLocks noGrp="1"/>
          </p:cNvSpPr>
          <p:nvPr>
            <p:ph type="dt" sz="half" idx="10"/>
          </p:nvPr>
        </p:nvSpPr>
        <p:spPr/>
        <p:txBody>
          <a:bodyPr/>
          <a:lstStyle/>
          <a:p>
            <a:fld id="{3736D341-280D-4EFA-A2A5-62DE1D19B98C}" type="datetimeFigureOut">
              <a:rPr lang="en-GB" smtClean="0"/>
              <a:t>28/09/2022</a:t>
            </a:fld>
            <a:endParaRPr lang="en-GB"/>
          </a:p>
        </p:txBody>
      </p:sp>
      <p:sp>
        <p:nvSpPr>
          <p:cNvPr id="4" name="Footer Placeholder 3">
            <a:extLst>
              <a:ext uri="{FF2B5EF4-FFF2-40B4-BE49-F238E27FC236}">
                <a16:creationId xmlns:a16="http://schemas.microsoft.com/office/drawing/2014/main" id="{1796C048-3486-4BB8-8913-E6B15EA3B6D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34BE652-F2CC-498C-853F-0F98EE27117E}"/>
              </a:ext>
            </a:extLst>
          </p:cNvPr>
          <p:cNvSpPr>
            <a:spLocks noGrp="1"/>
          </p:cNvSpPr>
          <p:nvPr>
            <p:ph type="sldNum" sz="quarter" idx="12"/>
          </p:nvPr>
        </p:nvSpPr>
        <p:spPr/>
        <p:txBody>
          <a:bodyPr/>
          <a:lstStyle/>
          <a:p>
            <a:fld id="{F9966FF8-F9D7-4E61-8FC3-A3187AEBEB4D}" type="slidenum">
              <a:rPr lang="en-GB" smtClean="0"/>
              <a:t>‹#›</a:t>
            </a:fld>
            <a:endParaRPr lang="en-GB"/>
          </a:p>
        </p:txBody>
      </p:sp>
    </p:spTree>
    <p:extLst>
      <p:ext uri="{BB962C8B-B14F-4D97-AF65-F5344CB8AC3E}">
        <p14:creationId xmlns:p14="http://schemas.microsoft.com/office/powerpoint/2010/main" val="2351117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963EF7-1BEA-44F8-95F0-8109DB6CC06F}"/>
              </a:ext>
            </a:extLst>
          </p:cNvPr>
          <p:cNvSpPr>
            <a:spLocks noGrp="1"/>
          </p:cNvSpPr>
          <p:nvPr>
            <p:ph type="dt" sz="half" idx="10"/>
          </p:nvPr>
        </p:nvSpPr>
        <p:spPr/>
        <p:txBody>
          <a:bodyPr/>
          <a:lstStyle/>
          <a:p>
            <a:fld id="{3736D341-280D-4EFA-A2A5-62DE1D19B98C}" type="datetimeFigureOut">
              <a:rPr lang="en-GB" smtClean="0"/>
              <a:t>28/09/2022</a:t>
            </a:fld>
            <a:endParaRPr lang="en-GB"/>
          </a:p>
        </p:txBody>
      </p:sp>
      <p:sp>
        <p:nvSpPr>
          <p:cNvPr id="3" name="Footer Placeholder 2">
            <a:extLst>
              <a:ext uri="{FF2B5EF4-FFF2-40B4-BE49-F238E27FC236}">
                <a16:creationId xmlns:a16="http://schemas.microsoft.com/office/drawing/2014/main" id="{7C08544E-95AE-48DC-B1B1-FD505FD9F8F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CAB6228-7D67-4DAB-8176-A34C08C89A0A}"/>
              </a:ext>
            </a:extLst>
          </p:cNvPr>
          <p:cNvSpPr>
            <a:spLocks noGrp="1"/>
          </p:cNvSpPr>
          <p:nvPr>
            <p:ph type="sldNum" sz="quarter" idx="12"/>
          </p:nvPr>
        </p:nvSpPr>
        <p:spPr/>
        <p:txBody>
          <a:bodyPr/>
          <a:lstStyle/>
          <a:p>
            <a:fld id="{F9966FF8-F9D7-4E61-8FC3-A3187AEBEB4D}" type="slidenum">
              <a:rPr lang="en-GB" smtClean="0"/>
              <a:t>‹#›</a:t>
            </a:fld>
            <a:endParaRPr lang="en-GB"/>
          </a:p>
        </p:txBody>
      </p:sp>
    </p:spTree>
    <p:extLst>
      <p:ext uri="{BB962C8B-B14F-4D97-AF65-F5344CB8AC3E}">
        <p14:creationId xmlns:p14="http://schemas.microsoft.com/office/powerpoint/2010/main" val="2557864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B8AF9-0EC0-462D-B47A-3CAEE620589E}"/>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7C30084-32E7-4C25-AAEA-F79A80EFD2C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7859CC9-C655-4347-BAB4-FE72EEBA51B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2DC5C1D9-BDD7-4B6F-B364-93891AA07150}"/>
              </a:ext>
            </a:extLst>
          </p:cNvPr>
          <p:cNvSpPr>
            <a:spLocks noGrp="1"/>
          </p:cNvSpPr>
          <p:nvPr>
            <p:ph type="dt" sz="half" idx="10"/>
          </p:nvPr>
        </p:nvSpPr>
        <p:spPr/>
        <p:txBody>
          <a:bodyPr/>
          <a:lstStyle/>
          <a:p>
            <a:fld id="{3736D341-280D-4EFA-A2A5-62DE1D19B98C}" type="datetimeFigureOut">
              <a:rPr lang="en-GB" smtClean="0"/>
              <a:t>28/09/2022</a:t>
            </a:fld>
            <a:endParaRPr lang="en-GB"/>
          </a:p>
        </p:txBody>
      </p:sp>
      <p:sp>
        <p:nvSpPr>
          <p:cNvPr id="6" name="Footer Placeholder 5">
            <a:extLst>
              <a:ext uri="{FF2B5EF4-FFF2-40B4-BE49-F238E27FC236}">
                <a16:creationId xmlns:a16="http://schemas.microsoft.com/office/drawing/2014/main" id="{166C8DE2-AC96-447B-9C6B-AF3FBB8EF1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03ED21-1445-462D-B68D-B3A7387C8A8F}"/>
              </a:ext>
            </a:extLst>
          </p:cNvPr>
          <p:cNvSpPr>
            <a:spLocks noGrp="1"/>
          </p:cNvSpPr>
          <p:nvPr>
            <p:ph type="sldNum" sz="quarter" idx="12"/>
          </p:nvPr>
        </p:nvSpPr>
        <p:spPr/>
        <p:txBody>
          <a:bodyPr/>
          <a:lstStyle/>
          <a:p>
            <a:fld id="{F9966FF8-F9D7-4E61-8FC3-A3187AEBEB4D}" type="slidenum">
              <a:rPr lang="en-GB" smtClean="0"/>
              <a:t>‹#›</a:t>
            </a:fld>
            <a:endParaRPr lang="en-GB"/>
          </a:p>
        </p:txBody>
      </p:sp>
    </p:spTree>
    <p:extLst>
      <p:ext uri="{BB962C8B-B14F-4D97-AF65-F5344CB8AC3E}">
        <p14:creationId xmlns:p14="http://schemas.microsoft.com/office/powerpoint/2010/main" val="1034290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5305D-7551-4E3C-82F9-A0C50C4F0BE8}"/>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5BC5831-4974-4930-8FBD-785343FC4080}"/>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68E6A983-957E-4BF7-861F-75814E47BB1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5DD9DAAA-B31A-47D9-9908-2DBAB7CBCB0D}"/>
              </a:ext>
            </a:extLst>
          </p:cNvPr>
          <p:cNvSpPr>
            <a:spLocks noGrp="1"/>
          </p:cNvSpPr>
          <p:nvPr>
            <p:ph type="dt" sz="half" idx="10"/>
          </p:nvPr>
        </p:nvSpPr>
        <p:spPr/>
        <p:txBody>
          <a:bodyPr/>
          <a:lstStyle/>
          <a:p>
            <a:fld id="{3736D341-280D-4EFA-A2A5-62DE1D19B98C}" type="datetimeFigureOut">
              <a:rPr lang="en-GB" smtClean="0"/>
              <a:t>28/09/2022</a:t>
            </a:fld>
            <a:endParaRPr lang="en-GB"/>
          </a:p>
        </p:txBody>
      </p:sp>
      <p:sp>
        <p:nvSpPr>
          <p:cNvPr id="6" name="Footer Placeholder 5">
            <a:extLst>
              <a:ext uri="{FF2B5EF4-FFF2-40B4-BE49-F238E27FC236}">
                <a16:creationId xmlns:a16="http://schemas.microsoft.com/office/drawing/2014/main" id="{40D9ADE2-08AB-4064-B16E-4BD8275841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AB5EABB-55CE-4A2A-A538-7EBFBEEE59A7}"/>
              </a:ext>
            </a:extLst>
          </p:cNvPr>
          <p:cNvSpPr>
            <a:spLocks noGrp="1"/>
          </p:cNvSpPr>
          <p:nvPr>
            <p:ph type="sldNum" sz="quarter" idx="12"/>
          </p:nvPr>
        </p:nvSpPr>
        <p:spPr/>
        <p:txBody>
          <a:bodyPr/>
          <a:lstStyle/>
          <a:p>
            <a:fld id="{F9966FF8-F9D7-4E61-8FC3-A3187AEBEB4D}" type="slidenum">
              <a:rPr lang="en-GB" smtClean="0"/>
              <a:t>‹#›</a:t>
            </a:fld>
            <a:endParaRPr lang="en-GB"/>
          </a:p>
        </p:txBody>
      </p:sp>
    </p:spTree>
    <p:extLst>
      <p:ext uri="{BB962C8B-B14F-4D97-AF65-F5344CB8AC3E}">
        <p14:creationId xmlns:p14="http://schemas.microsoft.com/office/powerpoint/2010/main" val="3268360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A6B718-B7CB-4F1D-98ED-18F3973766C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39B954F-2FAB-4E92-8412-315BF7E7188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0A0A6A-BD3C-4F4A-9BD8-C66A82DD88F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736D341-280D-4EFA-A2A5-62DE1D19B98C}" type="datetimeFigureOut">
              <a:rPr lang="en-GB" smtClean="0"/>
              <a:t>28/09/2022</a:t>
            </a:fld>
            <a:endParaRPr lang="en-GB"/>
          </a:p>
        </p:txBody>
      </p:sp>
      <p:sp>
        <p:nvSpPr>
          <p:cNvPr id="5" name="Footer Placeholder 4">
            <a:extLst>
              <a:ext uri="{FF2B5EF4-FFF2-40B4-BE49-F238E27FC236}">
                <a16:creationId xmlns:a16="http://schemas.microsoft.com/office/drawing/2014/main" id="{3E8B2FA8-1D10-4795-92B8-519F641FA96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181D2FB-3541-422C-B73C-E112242F652B}"/>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9966FF8-F9D7-4E61-8FC3-A3187AEBEB4D}" type="slidenum">
              <a:rPr lang="en-GB" smtClean="0"/>
              <a:t>‹#›</a:t>
            </a:fld>
            <a:endParaRPr lang="en-GB"/>
          </a:p>
        </p:txBody>
      </p:sp>
    </p:spTree>
    <p:extLst>
      <p:ext uri="{BB962C8B-B14F-4D97-AF65-F5344CB8AC3E}">
        <p14:creationId xmlns:p14="http://schemas.microsoft.com/office/powerpoint/2010/main" val="277529033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AD9871-8011-0569-65F9-2BE0671F21B8}"/>
              </a:ext>
            </a:extLst>
          </p:cNvPr>
          <p:cNvSpPr txBox="1"/>
          <p:nvPr/>
        </p:nvSpPr>
        <p:spPr>
          <a:xfrm>
            <a:off x="216816" y="5798859"/>
            <a:ext cx="8842343" cy="400110"/>
          </a:xfrm>
          <a:prstGeom prst="rect">
            <a:avLst/>
          </a:prstGeom>
          <a:noFill/>
        </p:spPr>
        <p:txBody>
          <a:bodyPr wrap="square" rtlCol="0">
            <a:spAutoFit/>
          </a:bodyPr>
          <a:lstStyle/>
          <a:p>
            <a:pPr algn="ctr"/>
            <a:r>
              <a:rPr lang="en-GB" sz="2000" dirty="0"/>
              <a:t>Mr N. Hattie		gw20hattieneil@glow.sch.uk		Room: M33</a:t>
            </a:r>
          </a:p>
        </p:txBody>
      </p:sp>
      <p:graphicFrame>
        <p:nvGraphicFramePr>
          <p:cNvPr id="6" name="Table 6">
            <a:extLst>
              <a:ext uri="{FF2B5EF4-FFF2-40B4-BE49-F238E27FC236}">
                <a16:creationId xmlns:a16="http://schemas.microsoft.com/office/drawing/2014/main" id="{1A470390-E087-79FC-8F5B-21D29924E8E9}"/>
              </a:ext>
            </a:extLst>
          </p:cNvPr>
          <p:cNvGraphicFramePr>
            <a:graphicFrameLocks noGrp="1"/>
          </p:cNvGraphicFramePr>
          <p:nvPr>
            <p:extLst>
              <p:ext uri="{D42A27DB-BD31-4B8C-83A1-F6EECF244321}">
                <p14:modId xmlns:p14="http://schemas.microsoft.com/office/powerpoint/2010/main" val="427599376"/>
              </p:ext>
            </p:extLst>
          </p:nvPr>
        </p:nvGraphicFramePr>
        <p:xfrm>
          <a:off x="364833" y="1397000"/>
          <a:ext cx="8414327" cy="4043956"/>
        </p:xfrm>
        <a:graphic>
          <a:graphicData uri="http://schemas.openxmlformats.org/drawingml/2006/table">
            <a:tbl>
              <a:tblPr firstRow="1" bandRow="1">
                <a:tableStyleId>{00A15C55-8517-42AA-B614-E9B94910E393}</a:tableStyleId>
              </a:tblPr>
              <a:tblGrid>
                <a:gridCol w="8414327">
                  <a:extLst>
                    <a:ext uri="{9D8B030D-6E8A-4147-A177-3AD203B41FA5}">
                      <a16:colId xmlns:a16="http://schemas.microsoft.com/office/drawing/2014/main" val="4233488241"/>
                    </a:ext>
                  </a:extLst>
                </a:gridCol>
              </a:tblGrid>
              <a:tr h="379516">
                <a:tc>
                  <a:txBody>
                    <a:bodyPr/>
                    <a:lstStyle/>
                    <a:p>
                      <a:r>
                        <a:rPr lang="en-GB" sz="1800" dirty="0">
                          <a:solidFill>
                            <a:schemeClr val="tx1"/>
                          </a:solidFill>
                        </a:rPr>
                        <a:t>How and why is Modern Studies taught?</a:t>
                      </a:r>
                    </a:p>
                  </a:txBody>
                  <a:tcPr/>
                </a:tc>
                <a:extLst>
                  <a:ext uri="{0D108BD9-81ED-4DB2-BD59-A6C34878D82A}">
                    <a16:rowId xmlns:a16="http://schemas.microsoft.com/office/drawing/2014/main" val="3931674554"/>
                  </a:ext>
                </a:extLst>
              </a:tr>
              <a:tr h="1176900">
                <a:tc>
                  <a:txBody>
                    <a:bodyPr/>
                    <a:lstStyle/>
                    <a:p>
                      <a:pPr algn="just"/>
                      <a:r>
                        <a:rPr lang="en-GB" sz="1600" b="1" dirty="0">
                          <a:solidFill>
                            <a:schemeClr val="tx1"/>
                          </a:solidFill>
                        </a:rPr>
                        <a:t>Aim</a:t>
                      </a:r>
                      <a:r>
                        <a:rPr lang="en-GB" sz="1600" dirty="0">
                          <a:solidFill>
                            <a:schemeClr val="tx1"/>
                          </a:solidFill>
                        </a:rPr>
                        <a:t>: Our aim is to help students achieve the best possible outcomes in their Senior Phase. We can offer Modern Studies courses from N3/4 up to and including Advanced Higher. Our aim is to build a critical understanding of the world around our young people and allow them to be confident participants in a 21</a:t>
                      </a:r>
                      <a:r>
                        <a:rPr lang="en-GB" sz="1600" baseline="30000" dirty="0">
                          <a:solidFill>
                            <a:schemeClr val="tx1"/>
                          </a:solidFill>
                        </a:rPr>
                        <a:t>st</a:t>
                      </a:r>
                      <a:r>
                        <a:rPr lang="en-GB" sz="1600" dirty="0">
                          <a:solidFill>
                            <a:schemeClr val="tx1"/>
                          </a:solidFill>
                        </a:rPr>
                        <a:t> century democracy. </a:t>
                      </a:r>
                    </a:p>
                  </a:txBody>
                  <a:tcPr/>
                </a:tc>
                <a:extLst>
                  <a:ext uri="{0D108BD9-81ED-4DB2-BD59-A6C34878D82A}">
                    <a16:rowId xmlns:a16="http://schemas.microsoft.com/office/drawing/2014/main" val="1264883900"/>
                  </a:ext>
                </a:extLst>
              </a:tr>
              <a:tr h="117690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rPr>
                        <a:t>Skills</a:t>
                      </a:r>
                      <a:r>
                        <a:rPr lang="en-GB" sz="1600" dirty="0">
                          <a:solidFill>
                            <a:schemeClr val="tx1"/>
                          </a:solidFill>
                        </a:rPr>
                        <a:t>: In Senior Phase Modern Studies we want to support our young people in building and developing a wide array of transferable skills, such as communication, decision-making, analysis, evaluation and independent research skills. To be successful in Senior Phase Modern Studies, young people will need to be comfortable in using all these skills. </a:t>
                      </a:r>
                    </a:p>
                  </a:txBody>
                  <a:tcPr/>
                </a:tc>
                <a:extLst>
                  <a:ext uri="{0D108BD9-81ED-4DB2-BD59-A6C34878D82A}">
                    <a16:rowId xmlns:a16="http://schemas.microsoft.com/office/drawing/2014/main" val="2054573505"/>
                  </a:ext>
                </a:extLst>
              </a:tr>
              <a:tr h="1176900">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rPr>
                        <a:t>Teaching</a:t>
                      </a:r>
                      <a:r>
                        <a:rPr lang="en-GB" sz="1600" dirty="0">
                          <a:solidFill>
                            <a:schemeClr val="tx1"/>
                          </a:solidFill>
                        </a:rPr>
                        <a:t>: Lessons and resources in Senior Phase Modern Studies are largely delivered on Microsoft OneNote. We look to make use of the 1:1 iPad coverage that pupils have and encourage work to be saved online through Glow. Pupils also have the opportunity to do classwork with a jotter should this suit their own preference. Pupils also do any assessments or practice question in their jotter. </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GB" sz="1600" dirty="0">
                        <a:solidFill>
                          <a:schemeClr val="tx1"/>
                        </a:solidFill>
                      </a:endParaRPr>
                    </a:p>
                  </a:txBody>
                  <a:tcPr/>
                </a:tc>
                <a:extLst>
                  <a:ext uri="{0D108BD9-81ED-4DB2-BD59-A6C34878D82A}">
                    <a16:rowId xmlns:a16="http://schemas.microsoft.com/office/drawing/2014/main" val="3679011420"/>
                  </a:ext>
                </a:extLst>
              </a:tr>
            </a:tbl>
          </a:graphicData>
        </a:graphic>
      </p:graphicFrame>
      <p:sp>
        <p:nvSpPr>
          <p:cNvPr id="2" name="Oval 1">
            <a:extLst>
              <a:ext uri="{FF2B5EF4-FFF2-40B4-BE49-F238E27FC236}">
                <a16:creationId xmlns:a16="http://schemas.microsoft.com/office/drawing/2014/main" id="{0FE4ADF9-EF29-E48A-951E-1C5E3869D62C}"/>
              </a:ext>
            </a:extLst>
          </p:cNvPr>
          <p:cNvSpPr/>
          <p:nvPr/>
        </p:nvSpPr>
        <p:spPr>
          <a:xfrm>
            <a:off x="364834" y="230908"/>
            <a:ext cx="1011384" cy="999043"/>
          </a:xfrm>
          <a:prstGeom prst="ellipse">
            <a:avLst/>
          </a:prstGeom>
          <a:solidFill>
            <a:schemeClr val="accent4">
              <a:lumMod val="40000"/>
              <a:lumOff val="6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Info</a:t>
            </a:r>
            <a:endParaRPr lang="en-GB" b="1" dirty="0">
              <a:solidFill>
                <a:schemeClr val="tx1"/>
              </a:solidFill>
            </a:endParaRPr>
          </a:p>
        </p:txBody>
      </p:sp>
      <p:sp>
        <p:nvSpPr>
          <p:cNvPr id="7" name="TextBox 6">
            <a:extLst>
              <a:ext uri="{FF2B5EF4-FFF2-40B4-BE49-F238E27FC236}">
                <a16:creationId xmlns:a16="http://schemas.microsoft.com/office/drawing/2014/main" id="{9A92D7D1-E053-4FC2-94F9-6B09DB1AB252}"/>
              </a:ext>
            </a:extLst>
          </p:cNvPr>
          <p:cNvSpPr txBox="1"/>
          <p:nvPr/>
        </p:nvSpPr>
        <p:spPr>
          <a:xfrm>
            <a:off x="2594079" y="407263"/>
            <a:ext cx="4335867" cy="646331"/>
          </a:xfrm>
          <a:prstGeom prst="rect">
            <a:avLst/>
          </a:prstGeom>
          <a:noFill/>
          <a:ln>
            <a:solidFill>
              <a:schemeClr val="bg1"/>
            </a:solidFill>
          </a:ln>
        </p:spPr>
        <p:txBody>
          <a:bodyPr wrap="none" rtlCol="0">
            <a:spAutoFit/>
          </a:bodyPr>
          <a:lstStyle/>
          <a:p>
            <a:r>
              <a:rPr lang="en-GB" sz="3600" u="sng" dirty="0"/>
              <a:t>Why Modern Studies?</a:t>
            </a:r>
          </a:p>
        </p:txBody>
      </p:sp>
    </p:spTree>
    <p:extLst>
      <p:ext uri="{BB962C8B-B14F-4D97-AF65-F5344CB8AC3E}">
        <p14:creationId xmlns:p14="http://schemas.microsoft.com/office/powerpoint/2010/main" val="3162222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B5E79FE-DD55-F574-0585-98DBB2283B2C}"/>
              </a:ext>
            </a:extLst>
          </p:cNvPr>
          <p:cNvSpPr txBox="1"/>
          <p:nvPr/>
        </p:nvSpPr>
        <p:spPr>
          <a:xfrm>
            <a:off x="2398133" y="468819"/>
            <a:ext cx="5199872" cy="523220"/>
          </a:xfrm>
          <a:prstGeom prst="rect">
            <a:avLst/>
          </a:prstGeom>
          <a:noFill/>
        </p:spPr>
        <p:txBody>
          <a:bodyPr wrap="square" rtlCol="0">
            <a:spAutoFit/>
          </a:bodyPr>
          <a:lstStyle/>
          <a:p>
            <a:r>
              <a:rPr lang="en-GB" sz="2800" dirty="0"/>
              <a:t>Advanced Higher Modern Studies</a:t>
            </a:r>
          </a:p>
        </p:txBody>
      </p:sp>
      <p:graphicFrame>
        <p:nvGraphicFramePr>
          <p:cNvPr id="6" name="Table 6">
            <a:extLst>
              <a:ext uri="{FF2B5EF4-FFF2-40B4-BE49-F238E27FC236}">
                <a16:creationId xmlns:a16="http://schemas.microsoft.com/office/drawing/2014/main" id="{1A470390-E087-79FC-8F5B-21D29924E8E9}"/>
              </a:ext>
            </a:extLst>
          </p:cNvPr>
          <p:cNvGraphicFramePr>
            <a:graphicFrameLocks noGrp="1"/>
          </p:cNvGraphicFramePr>
          <p:nvPr>
            <p:extLst>
              <p:ext uri="{D42A27DB-BD31-4B8C-83A1-F6EECF244321}">
                <p14:modId xmlns:p14="http://schemas.microsoft.com/office/powerpoint/2010/main" val="919904697"/>
              </p:ext>
            </p:extLst>
          </p:nvPr>
        </p:nvGraphicFramePr>
        <p:xfrm>
          <a:off x="364834" y="1397000"/>
          <a:ext cx="8414328" cy="4445789"/>
        </p:xfrm>
        <a:graphic>
          <a:graphicData uri="http://schemas.openxmlformats.org/drawingml/2006/table">
            <a:tbl>
              <a:tblPr firstRow="1" bandRow="1">
                <a:tableStyleId>{5C22544A-7EE6-4342-B048-85BDC9FD1C3A}</a:tableStyleId>
              </a:tblPr>
              <a:tblGrid>
                <a:gridCol w="2804776">
                  <a:extLst>
                    <a:ext uri="{9D8B030D-6E8A-4147-A177-3AD203B41FA5}">
                      <a16:colId xmlns:a16="http://schemas.microsoft.com/office/drawing/2014/main" val="4233488241"/>
                    </a:ext>
                  </a:extLst>
                </a:gridCol>
                <a:gridCol w="2804776">
                  <a:extLst>
                    <a:ext uri="{9D8B030D-6E8A-4147-A177-3AD203B41FA5}">
                      <a16:colId xmlns:a16="http://schemas.microsoft.com/office/drawing/2014/main" val="1321281802"/>
                    </a:ext>
                  </a:extLst>
                </a:gridCol>
                <a:gridCol w="2804776">
                  <a:extLst>
                    <a:ext uri="{9D8B030D-6E8A-4147-A177-3AD203B41FA5}">
                      <a16:colId xmlns:a16="http://schemas.microsoft.com/office/drawing/2014/main" val="2715078006"/>
                    </a:ext>
                  </a:extLst>
                </a:gridCol>
              </a:tblGrid>
              <a:tr h="379516">
                <a:tc>
                  <a:txBody>
                    <a:bodyPr/>
                    <a:lstStyle/>
                    <a:p>
                      <a:r>
                        <a:rPr lang="en-GB" dirty="0">
                          <a:solidFill>
                            <a:schemeClr val="tx1"/>
                          </a:solidFill>
                        </a:rPr>
                        <a:t>Unit 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dirty="0">
                          <a:solidFill>
                            <a:schemeClr val="tx1"/>
                          </a:solidFill>
                        </a:rPr>
                        <a:t>Unit 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dirty="0">
                          <a:solidFill>
                            <a:schemeClr val="tx1"/>
                          </a:solidFill>
                        </a:rPr>
                        <a:t>Unit 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931674554"/>
                  </a:ext>
                </a:extLst>
              </a:tr>
              <a:tr h="347713">
                <a:tc>
                  <a:txBody>
                    <a:bodyPr/>
                    <a:lstStyle/>
                    <a:p>
                      <a:r>
                        <a:rPr lang="en-GB" b="1" dirty="0">
                          <a:solidFill>
                            <a:schemeClr val="tx1"/>
                          </a:solidFill>
                        </a:rPr>
                        <a:t>Law and Order</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b="1" dirty="0">
                          <a:solidFill>
                            <a:schemeClr val="tx1"/>
                          </a:solidFill>
                        </a:rPr>
                        <a:t>Research Methods</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b="1" dirty="0">
                          <a:solidFill>
                            <a:schemeClr val="tx1"/>
                          </a:solidFill>
                        </a:rPr>
                        <a:t>Dissertation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264883900"/>
                  </a:ext>
                </a:extLst>
              </a:tr>
              <a:tr h="2322894">
                <a:tc>
                  <a:txBody>
                    <a:bodyPr/>
                    <a:lstStyle/>
                    <a:p>
                      <a:pPr marL="342900" indent="-342900">
                        <a:buFont typeface="+mj-lt"/>
                        <a:buAutoNum type="arabicPeriod"/>
                      </a:pPr>
                      <a:r>
                        <a:rPr lang="en-GB" sz="1600" dirty="0">
                          <a:solidFill>
                            <a:schemeClr val="tx1"/>
                          </a:solidFill>
                        </a:rPr>
                        <a:t>What is crime?</a:t>
                      </a:r>
                    </a:p>
                    <a:p>
                      <a:pPr marL="342900" indent="-342900">
                        <a:buFont typeface="+mj-lt"/>
                        <a:buAutoNum type="arabicPeriod"/>
                      </a:pPr>
                      <a:endParaRPr lang="en-GB" sz="1600" dirty="0">
                        <a:solidFill>
                          <a:schemeClr val="tx1"/>
                        </a:solidFill>
                      </a:endParaRPr>
                    </a:p>
                    <a:p>
                      <a:pPr marL="342900" indent="-342900">
                        <a:buFont typeface="+mj-lt"/>
                        <a:buAutoNum type="arabicPeriod"/>
                      </a:pPr>
                      <a:r>
                        <a:rPr lang="en-GB" sz="1600" dirty="0">
                          <a:solidFill>
                            <a:schemeClr val="tx1"/>
                          </a:solidFill>
                        </a:rPr>
                        <a:t>Theories of crime</a:t>
                      </a:r>
                    </a:p>
                    <a:p>
                      <a:pPr marL="342900" indent="-342900">
                        <a:buFont typeface="+mj-lt"/>
                        <a:buAutoNum type="arabicPeriod"/>
                      </a:pPr>
                      <a:endParaRPr lang="en-GB" sz="1600" dirty="0">
                        <a:solidFill>
                          <a:schemeClr val="tx1"/>
                        </a:solidFill>
                      </a:endParaRPr>
                    </a:p>
                    <a:p>
                      <a:pPr marL="342900" indent="-342900">
                        <a:buFont typeface="+mj-lt"/>
                        <a:buAutoNum type="arabicPeriod"/>
                      </a:pPr>
                      <a:r>
                        <a:rPr lang="en-GB" sz="1600" dirty="0">
                          <a:solidFill>
                            <a:schemeClr val="tx1"/>
                          </a:solidFill>
                        </a:rPr>
                        <a:t>Consequences of crime</a:t>
                      </a:r>
                    </a:p>
                    <a:p>
                      <a:pPr marL="342900" indent="-342900">
                        <a:buFont typeface="+mj-lt"/>
                        <a:buAutoNum type="arabicPeriod"/>
                      </a:pPr>
                      <a:endParaRPr lang="en-GB" sz="1600" dirty="0">
                        <a:solidFill>
                          <a:schemeClr val="tx1"/>
                        </a:solidFill>
                      </a:endParaRPr>
                    </a:p>
                    <a:p>
                      <a:pPr marL="342900" indent="-342900">
                        <a:buFont typeface="+mj-lt"/>
                        <a:buAutoNum type="arabicPeriod"/>
                      </a:pPr>
                      <a:r>
                        <a:rPr lang="en-GB" sz="1600" dirty="0">
                          <a:solidFill>
                            <a:schemeClr val="tx1"/>
                          </a:solidFill>
                        </a:rPr>
                        <a:t>Tackling crime</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342900" indent="-342900">
                        <a:buFont typeface="+mj-lt"/>
                        <a:buAutoNum type="arabicPeriod"/>
                      </a:pPr>
                      <a:r>
                        <a:rPr lang="en-GB" sz="1600" dirty="0">
                          <a:solidFill>
                            <a:schemeClr val="tx1"/>
                          </a:solidFill>
                        </a:rPr>
                        <a:t>Research methodologies, surveys, interviews, observation, case studies etc. </a:t>
                      </a:r>
                    </a:p>
                    <a:p>
                      <a:pPr marL="342900" indent="-342900">
                        <a:buFont typeface="+mj-lt"/>
                        <a:buAutoNum type="arabicPeriod"/>
                      </a:pPr>
                      <a:endParaRPr lang="en-GB" sz="1600" dirty="0">
                        <a:solidFill>
                          <a:schemeClr val="tx1"/>
                        </a:solidFill>
                      </a:endParaRPr>
                    </a:p>
                    <a:p>
                      <a:pPr marL="342900" indent="-342900">
                        <a:buFont typeface="+mj-lt"/>
                        <a:buAutoNum type="arabicPeriod"/>
                      </a:pPr>
                      <a:r>
                        <a:rPr lang="en-GB" sz="1600" dirty="0">
                          <a:solidFill>
                            <a:schemeClr val="tx1"/>
                          </a:solidFill>
                        </a:rPr>
                        <a:t>Source evaluation</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indent="0">
                        <a:buNone/>
                      </a:pPr>
                      <a:r>
                        <a:rPr lang="en-GB" sz="1600" dirty="0">
                          <a:solidFill>
                            <a:schemeClr val="tx1"/>
                          </a:solidFill>
                        </a:rPr>
                        <a:t>Students select a dissertation topics of their own choosing. </a:t>
                      </a:r>
                    </a:p>
                    <a:p>
                      <a:pPr marL="285750" indent="-285750">
                        <a:buFont typeface="Arial" panose="020B0604020202020204" pitchFamily="34" charset="0"/>
                        <a:buChar char="•"/>
                      </a:pPr>
                      <a:r>
                        <a:rPr lang="en-GB" sz="1600" dirty="0">
                          <a:solidFill>
                            <a:schemeClr val="tx1"/>
                          </a:solidFill>
                        </a:rPr>
                        <a:t>Plan, research and write this dissertation of the course of the year. </a:t>
                      </a:r>
                    </a:p>
                    <a:p>
                      <a:pPr marL="285750" indent="-285750">
                        <a:buFont typeface="Arial" panose="020B0604020202020204" pitchFamily="34" charset="0"/>
                        <a:buChar char="•"/>
                      </a:pPr>
                      <a:r>
                        <a:rPr lang="en-GB" sz="1600" dirty="0">
                          <a:solidFill>
                            <a:schemeClr val="tx1"/>
                          </a:solidFill>
                        </a:rPr>
                        <a:t>Around 6,000 words.</a:t>
                      </a:r>
                    </a:p>
                    <a:p>
                      <a:pPr marL="285750" indent="-285750">
                        <a:buFont typeface="Arial" panose="020B0604020202020204" pitchFamily="34" charset="0"/>
                        <a:buChar char="•"/>
                      </a:pPr>
                      <a:r>
                        <a:rPr lang="en-GB" sz="1600" dirty="0">
                          <a:solidFill>
                            <a:schemeClr val="tx1"/>
                          </a:solidFill>
                        </a:rPr>
                        <a:t>Accounts for about 40% of overall grade.</a:t>
                      </a:r>
                    </a:p>
                    <a:p>
                      <a:pPr marL="342900" indent="-342900">
                        <a:buAutoNum type="arabicPeriod"/>
                      </a:pPr>
                      <a:endParaRPr lang="en-GB" sz="1600" dirty="0">
                        <a:solidFill>
                          <a:schemeClr val="tx1"/>
                        </a:solidFill>
                      </a:endParaRPr>
                    </a:p>
                    <a:p>
                      <a:endParaRPr lang="en-GB" sz="1600" dirty="0">
                        <a:solidFill>
                          <a:schemeClr val="tx1"/>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054573505"/>
                  </a:ext>
                </a:extLst>
              </a:tr>
              <a:tr h="534374">
                <a:tc>
                  <a:txBody>
                    <a:bodyPr/>
                    <a:lstStyle/>
                    <a:p>
                      <a:r>
                        <a:rPr lang="en-GB" sz="1800" b="1" dirty="0">
                          <a:solidFill>
                            <a:schemeClr val="tx1"/>
                          </a:solidFill>
                        </a:rPr>
                        <a:t>Assessment: </a:t>
                      </a:r>
                      <a:br>
                        <a:rPr lang="en-GB" sz="1800" b="1" dirty="0">
                          <a:solidFill>
                            <a:schemeClr val="tx1"/>
                          </a:solidFill>
                        </a:rPr>
                      </a:br>
                      <a:r>
                        <a:rPr lang="en-GB" sz="1800" b="0" dirty="0">
                          <a:solidFill>
                            <a:schemeClr val="tx1"/>
                          </a:solidFill>
                        </a:rPr>
                        <a:t>Timed closed book assessments + SQA external exam</a:t>
                      </a:r>
                      <a:endParaRPr lang="en-GB" dirty="0">
                        <a:solidFill>
                          <a:schemeClr val="tx1"/>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1800" b="1" dirty="0">
                          <a:solidFill>
                            <a:schemeClr val="tx1"/>
                          </a:solidFill>
                        </a:rPr>
                        <a:t>Assessment: </a:t>
                      </a:r>
                    </a:p>
                    <a:p>
                      <a:r>
                        <a:rPr lang="en-GB" sz="1800" b="0" dirty="0">
                          <a:solidFill>
                            <a:schemeClr val="tx1"/>
                          </a:solidFill>
                        </a:rPr>
                        <a:t>Timed closed book assessments + SQA external exam</a:t>
                      </a:r>
                      <a:endParaRPr lang="en-GB" sz="1800" b="1" dirty="0">
                        <a:solidFill>
                          <a:schemeClr val="tx1"/>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1800" b="1" dirty="0">
                          <a:solidFill>
                            <a:schemeClr val="tx1"/>
                          </a:solidFill>
                        </a:rPr>
                        <a:t>Assessment:</a:t>
                      </a:r>
                    </a:p>
                    <a:p>
                      <a:r>
                        <a:rPr lang="en-GB" sz="1800" b="0" dirty="0">
                          <a:solidFill>
                            <a:schemeClr val="tx1"/>
                          </a:solidFill>
                        </a:rPr>
                        <a:t>Collected in March and sent to SQA for marking. </a:t>
                      </a:r>
                      <a:endParaRPr lang="en-GB" sz="1800" b="1" dirty="0">
                        <a:solidFill>
                          <a:schemeClr val="tx1"/>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679011420"/>
                  </a:ext>
                </a:extLst>
              </a:tr>
            </a:tbl>
          </a:graphicData>
        </a:graphic>
      </p:graphicFrame>
      <p:sp>
        <p:nvSpPr>
          <p:cNvPr id="11" name="Oval 10">
            <a:extLst>
              <a:ext uri="{FF2B5EF4-FFF2-40B4-BE49-F238E27FC236}">
                <a16:creationId xmlns:a16="http://schemas.microsoft.com/office/drawing/2014/main" id="{8D760216-8A3C-8AE0-15BF-4BA83170EC89}"/>
              </a:ext>
            </a:extLst>
          </p:cNvPr>
          <p:cNvSpPr/>
          <p:nvPr/>
        </p:nvSpPr>
        <p:spPr>
          <a:xfrm>
            <a:off x="364834" y="230908"/>
            <a:ext cx="1011384" cy="999043"/>
          </a:xfrm>
          <a:prstGeom prst="ellipse">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002060"/>
                </a:solidFill>
              </a:rPr>
              <a:t>S5/6</a:t>
            </a:r>
            <a:endParaRPr lang="en-GB" b="1" dirty="0">
              <a:solidFill>
                <a:srgbClr val="002060"/>
              </a:solidFill>
            </a:endParaRPr>
          </a:p>
        </p:txBody>
      </p:sp>
      <p:sp>
        <p:nvSpPr>
          <p:cNvPr id="7" name="TextBox 6">
            <a:extLst>
              <a:ext uri="{FF2B5EF4-FFF2-40B4-BE49-F238E27FC236}">
                <a16:creationId xmlns:a16="http://schemas.microsoft.com/office/drawing/2014/main" id="{259EE1C0-2ADB-43B0-81F4-5D7F0A071DD3}"/>
              </a:ext>
            </a:extLst>
          </p:cNvPr>
          <p:cNvSpPr txBox="1"/>
          <p:nvPr/>
        </p:nvSpPr>
        <p:spPr>
          <a:xfrm>
            <a:off x="216816" y="5989071"/>
            <a:ext cx="8842343" cy="400110"/>
          </a:xfrm>
          <a:prstGeom prst="rect">
            <a:avLst/>
          </a:prstGeom>
          <a:noFill/>
        </p:spPr>
        <p:txBody>
          <a:bodyPr wrap="square" rtlCol="0">
            <a:spAutoFit/>
          </a:bodyPr>
          <a:lstStyle/>
          <a:p>
            <a:pPr algn="ctr"/>
            <a:r>
              <a:rPr lang="en-GB" sz="2000" dirty="0"/>
              <a:t>Mr N. Hattie		gw20hattieneil@glow.sch.uk		Room: M33</a:t>
            </a:r>
          </a:p>
        </p:txBody>
      </p:sp>
      <p:pic>
        <p:nvPicPr>
          <p:cNvPr id="8" name="Picture Placeholder 14">
            <a:extLst>
              <a:ext uri="{FF2B5EF4-FFF2-40B4-BE49-F238E27FC236}">
                <a16:creationId xmlns:a16="http://schemas.microsoft.com/office/drawing/2014/main" id="{D118EE17-648C-461A-9E79-528E71AA08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133" y="1397000"/>
            <a:ext cx="699516" cy="671497"/>
          </a:xfrm>
          <a:prstGeom prst="ellipse">
            <a:avLst/>
          </a:prstGeom>
          <a:solidFill>
            <a:srgbClr val="BC72F0"/>
          </a:solidFill>
          <a:ln>
            <a:solidFill>
              <a:srgbClr val="002060"/>
            </a:solidFill>
          </a:ln>
        </p:spPr>
      </p:pic>
      <p:pic>
        <p:nvPicPr>
          <p:cNvPr id="9" name="Picture Placeholder 14">
            <a:extLst>
              <a:ext uri="{FF2B5EF4-FFF2-40B4-BE49-F238E27FC236}">
                <a16:creationId xmlns:a16="http://schemas.microsoft.com/office/drawing/2014/main" id="{DBE32780-DD7B-4804-8D62-AB9E7302F0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8889" y="1397000"/>
            <a:ext cx="699516" cy="671497"/>
          </a:xfrm>
          <a:prstGeom prst="ellipse">
            <a:avLst/>
          </a:prstGeom>
          <a:solidFill>
            <a:srgbClr val="BC72F0"/>
          </a:solidFill>
          <a:ln>
            <a:solidFill>
              <a:srgbClr val="002060"/>
            </a:solidFill>
          </a:ln>
        </p:spPr>
      </p:pic>
      <p:pic>
        <p:nvPicPr>
          <p:cNvPr id="10" name="Picture Placeholder 14">
            <a:extLst>
              <a:ext uri="{FF2B5EF4-FFF2-40B4-BE49-F238E27FC236}">
                <a16:creationId xmlns:a16="http://schemas.microsoft.com/office/drawing/2014/main" id="{4977EC04-541B-4ED0-B1ED-396589EBF0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9646" y="1397001"/>
            <a:ext cx="699516" cy="671496"/>
          </a:xfrm>
          <a:prstGeom prst="ellipse">
            <a:avLst/>
          </a:prstGeom>
          <a:solidFill>
            <a:srgbClr val="BC72F0"/>
          </a:solidFill>
          <a:ln>
            <a:solidFill>
              <a:srgbClr val="002060"/>
            </a:solidFill>
          </a:ln>
        </p:spPr>
      </p:pic>
    </p:spTree>
    <p:extLst>
      <p:ext uri="{BB962C8B-B14F-4D97-AF65-F5344CB8AC3E}">
        <p14:creationId xmlns:p14="http://schemas.microsoft.com/office/powerpoint/2010/main" val="3960906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66B62AD-B343-480C-834B-DFFF5946A30D}"/>
              </a:ext>
            </a:extLst>
          </p:cNvPr>
          <p:cNvSpPr txBox="1"/>
          <p:nvPr/>
        </p:nvSpPr>
        <p:spPr>
          <a:xfrm>
            <a:off x="2594079" y="407263"/>
            <a:ext cx="4335867" cy="646331"/>
          </a:xfrm>
          <a:prstGeom prst="rect">
            <a:avLst/>
          </a:prstGeom>
          <a:noFill/>
          <a:ln>
            <a:solidFill>
              <a:schemeClr val="bg1"/>
            </a:solidFill>
          </a:ln>
        </p:spPr>
        <p:txBody>
          <a:bodyPr wrap="none" rtlCol="0">
            <a:spAutoFit/>
          </a:bodyPr>
          <a:lstStyle/>
          <a:p>
            <a:r>
              <a:rPr lang="en-GB" sz="3600" u="sng" dirty="0"/>
              <a:t>Why Modern Studies?</a:t>
            </a:r>
          </a:p>
        </p:txBody>
      </p:sp>
      <p:graphicFrame>
        <p:nvGraphicFramePr>
          <p:cNvPr id="11" name="Table 6">
            <a:extLst>
              <a:ext uri="{FF2B5EF4-FFF2-40B4-BE49-F238E27FC236}">
                <a16:creationId xmlns:a16="http://schemas.microsoft.com/office/drawing/2014/main" id="{AF220BAE-9B3F-4C0A-BCB8-0E04B1AE778A}"/>
              </a:ext>
            </a:extLst>
          </p:cNvPr>
          <p:cNvGraphicFramePr>
            <a:graphicFrameLocks noGrp="1"/>
          </p:cNvGraphicFramePr>
          <p:nvPr>
            <p:extLst>
              <p:ext uri="{D42A27DB-BD31-4B8C-83A1-F6EECF244321}">
                <p14:modId xmlns:p14="http://schemas.microsoft.com/office/powerpoint/2010/main" val="1520529566"/>
              </p:ext>
            </p:extLst>
          </p:nvPr>
        </p:nvGraphicFramePr>
        <p:xfrm>
          <a:off x="364833" y="1606355"/>
          <a:ext cx="8414327" cy="4321294"/>
        </p:xfrm>
        <a:graphic>
          <a:graphicData uri="http://schemas.openxmlformats.org/drawingml/2006/table">
            <a:tbl>
              <a:tblPr firstRow="1" bandRow="1">
                <a:tableStyleId>{7DF18680-E054-41AD-8BC1-D1AEF772440D}</a:tableStyleId>
              </a:tblPr>
              <a:tblGrid>
                <a:gridCol w="8414327">
                  <a:extLst>
                    <a:ext uri="{9D8B030D-6E8A-4147-A177-3AD203B41FA5}">
                      <a16:colId xmlns:a16="http://schemas.microsoft.com/office/drawing/2014/main" val="4233488241"/>
                    </a:ext>
                  </a:extLst>
                </a:gridCol>
              </a:tblGrid>
              <a:tr h="253265">
                <a:tc>
                  <a:txBody>
                    <a:bodyPr/>
                    <a:lstStyle/>
                    <a:p>
                      <a:r>
                        <a:rPr lang="en-GB" sz="1800" dirty="0">
                          <a:solidFill>
                            <a:schemeClr val="tx1"/>
                          </a:solidFill>
                        </a:rPr>
                        <a:t>What career opportunities come from Modern Studies?</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3931674554"/>
                  </a:ext>
                </a:extLst>
              </a:tr>
              <a:tr h="738691">
                <a:tc>
                  <a:txBody>
                    <a:bodyPr/>
                    <a:lstStyle/>
                    <a:p>
                      <a:pPr algn="just"/>
                      <a:r>
                        <a:rPr lang="en-GB" sz="1600" b="1" dirty="0">
                          <a:solidFill>
                            <a:schemeClr val="tx1"/>
                          </a:solidFill>
                        </a:rPr>
                        <a:t>Politics: </a:t>
                      </a:r>
                      <a:r>
                        <a:rPr lang="en-GB" sz="1600" b="0" dirty="0">
                          <a:solidFill>
                            <a:schemeClr val="tx1"/>
                          </a:solidFill>
                        </a:rPr>
                        <a:t>Many Modern Studies students find themselves going on to study Politics and may end up find themselves working within politics. Many previous students find themselves working within the Civil Service and/or with political parties. </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264883900"/>
                  </a:ext>
                </a:extLst>
              </a:tr>
              <a:tr h="90753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rPr>
                        <a:t>Law: </a:t>
                      </a:r>
                      <a:r>
                        <a:rPr lang="en-GB" sz="1600" b="0" dirty="0">
                          <a:solidFill>
                            <a:schemeClr val="tx1"/>
                          </a:solidFill>
                        </a:rPr>
                        <a:t>Modern Studies offers an excellent route into the law profession due to the high volume of time focusing on crime and legality in both N5 and Advanced Higher Modern Studies. Many AH pupils will go on to university to study law. </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2054573505"/>
                  </a:ext>
                </a:extLst>
              </a:tr>
              <a:tr h="738691">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rPr>
                        <a:t>Journalism: </a:t>
                      </a:r>
                      <a:r>
                        <a:rPr lang="en-GB" sz="1600" b="0" dirty="0">
                          <a:solidFill>
                            <a:schemeClr val="tx1"/>
                          </a:solidFill>
                        </a:rPr>
                        <a:t>Due to high focus on literacy in Modern Studies, many students will find themselves working in journalism. By developing research and enquiry skills in the senior phase, journalism is a natural fit with the subject. </a:t>
                      </a:r>
                      <a:endParaRPr lang="en-GB" sz="1600" b="1" dirty="0">
                        <a:solidFill>
                          <a:schemeClr val="tx1"/>
                        </a:solidFill>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348777822"/>
                  </a:ext>
                </a:extLst>
              </a:tr>
              <a:tr h="44255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rPr>
                        <a:t>Police:</a:t>
                      </a:r>
                      <a:r>
                        <a:rPr lang="en-GB" sz="1600" b="0" dirty="0">
                          <a:solidFill>
                            <a:schemeClr val="tx1"/>
                          </a:solidFill>
                        </a:rPr>
                        <a:t> Once again because of the focus on crime and legality, Police Scotland place a high value on Modern Studies as a subject as it provides them with informed and knowledgeable individuals on legal issues. </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3679011420"/>
                  </a:ext>
                </a:extLst>
              </a:tr>
              <a:tr h="44255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rPr>
                        <a:t>And lots more</a:t>
                      </a:r>
                      <a:r>
                        <a:rPr lang="en-GB" sz="1600" b="0" dirty="0">
                          <a:solidFill>
                            <a:schemeClr val="tx1"/>
                          </a:solidFill>
                        </a:rPr>
                        <a:t>: you will notice around the room various flyers about possible careers with Modern Studies, please feel free to ask me about any. </a:t>
                      </a:r>
                      <a:endParaRPr lang="en-GB" sz="1600" b="1" dirty="0">
                        <a:solidFill>
                          <a:schemeClr val="tx1"/>
                        </a:solidFill>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tcPr>
                </a:tc>
                <a:extLst>
                  <a:ext uri="{0D108BD9-81ED-4DB2-BD59-A6C34878D82A}">
                    <a16:rowId xmlns:a16="http://schemas.microsoft.com/office/drawing/2014/main" val="1657990252"/>
                  </a:ext>
                </a:extLst>
              </a:tr>
            </a:tbl>
          </a:graphicData>
        </a:graphic>
      </p:graphicFrame>
      <p:sp>
        <p:nvSpPr>
          <p:cNvPr id="12" name="Oval 11">
            <a:extLst>
              <a:ext uri="{FF2B5EF4-FFF2-40B4-BE49-F238E27FC236}">
                <a16:creationId xmlns:a16="http://schemas.microsoft.com/office/drawing/2014/main" id="{343836D9-FE5F-4740-A201-1FF8480E82EB}"/>
              </a:ext>
            </a:extLst>
          </p:cNvPr>
          <p:cNvSpPr/>
          <p:nvPr/>
        </p:nvSpPr>
        <p:spPr>
          <a:xfrm>
            <a:off x="364833" y="230908"/>
            <a:ext cx="1124601" cy="999043"/>
          </a:xfrm>
          <a:prstGeom prst="ellipse">
            <a:avLst/>
          </a:prstGeom>
          <a:solidFill>
            <a:schemeClr val="accent1">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Why?</a:t>
            </a:r>
            <a:endParaRPr lang="en-GB" b="1" dirty="0">
              <a:solidFill>
                <a:schemeClr val="tx1"/>
              </a:solidFill>
            </a:endParaRPr>
          </a:p>
        </p:txBody>
      </p:sp>
      <p:sp>
        <p:nvSpPr>
          <p:cNvPr id="14" name="TextBox 13">
            <a:extLst>
              <a:ext uri="{FF2B5EF4-FFF2-40B4-BE49-F238E27FC236}">
                <a16:creationId xmlns:a16="http://schemas.microsoft.com/office/drawing/2014/main" id="{416065EC-61CE-45C4-9243-69AB48F2B976}"/>
              </a:ext>
            </a:extLst>
          </p:cNvPr>
          <p:cNvSpPr txBox="1"/>
          <p:nvPr/>
        </p:nvSpPr>
        <p:spPr>
          <a:xfrm>
            <a:off x="216816" y="6050627"/>
            <a:ext cx="8842343" cy="400110"/>
          </a:xfrm>
          <a:prstGeom prst="rect">
            <a:avLst/>
          </a:prstGeom>
          <a:noFill/>
        </p:spPr>
        <p:txBody>
          <a:bodyPr wrap="square" rtlCol="0">
            <a:spAutoFit/>
          </a:bodyPr>
          <a:lstStyle/>
          <a:p>
            <a:pPr algn="ctr"/>
            <a:r>
              <a:rPr lang="en-GB" sz="2000" dirty="0"/>
              <a:t>Mr N. Hattie		gw20hattieneil@glow.sch.uk		Room: M33</a:t>
            </a:r>
          </a:p>
        </p:txBody>
      </p:sp>
    </p:spTree>
    <p:extLst>
      <p:ext uri="{BB962C8B-B14F-4D97-AF65-F5344CB8AC3E}">
        <p14:creationId xmlns:p14="http://schemas.microsoft.com/office/powerpoint/2010/main" val="2930614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1A470390-E087-79FC-8F5B-21D29924E8E9}"/>
              </a:ext>
            </a:extLst>
          </p:cNvPr>
          <p:cNvGraphicFramePr>
            <a:graphicFrameLocks noGrp="1"/>
          </p:cNvGraphicFramePr>
          <p:nvPr>
            <p:extLst>
              <p:ext uri="{D42A27DB-BD31-4B8C-83A1-F6EECF244321}">
                <p14:modId xmlns:p14="http://schemas.microsoft.com/office/powerpoint/2010/main" val="3803666046"/>
              </p:ext>
            </p:extLst>
          </p:nvPr>
        </p:nvGraphicFramePr>
        <p:xfrm>
          <a:off x="364833" y="1606355"/>
          <a:ext cx="8414327" cy="4252552"/>
        </p:xfrm>
        <a:graphic>
          <a:graphicData uri="http://schemas.openxmlformats.org/drawingml/2006/table">
            <a:tbl>
              <a:tblPr firstRow="1" bandRow="1">
                <a:tableStyleId>{7DF18680-E054-41AD-8BC1-D1AEF772440D}</a:tableStyleId>
              </a:tblPr>
              <a:tblGrid>
                <a:gridCol w="8414327">
                  <a:extLst>
                    <a:ext uri="{9D8B030D-6E8A-4147-A177-3AD203B41FA5}">
                      <a16:colId xmlns:a16="http://schemas.microsoft.com/office/drawing/2014/main" val="4233488241"/>
                    </a:ext>
                  </a:extLst>
                </a:gridCol>
              </a:tblGrid>
              <a:tr h="253265">
                <a:tc>
                  <a:txBody>
                    <a:bodyPr/>
                    <a:lstStyle/>
                    <a:p>
                      <a:r>
                        <a:rPr lang="en-GB" sz="1800" dirty="0">
                          <a:solidFill>
                            <a:schemeClr val="tx1"/>
                          </a:solidFill>
                        </a:rPr>
                        <a:t>How can I help my young person with their Modern Studies work?</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6"/>
                    </a:solidFill>
                  </a:tcPr>
                </a:tc>
                <a:extLst>
                  <a:ext uri="{0D108BD9-81ED-4DB2-BD59-A6C34878D82A}">
                    <a16:rowId xmlns:a16="http://schemas.microsoft.com/office/drawing/2014/main" val="3931674554"/>
                  </a:ext>
                </a:extLst>
              </a:tr>
              <a:tr h="738691">
                <a:tc>
                  <a:txBody>
                    <a:bodyPr/>
                    <a:lstStyle/>
                    <a:p>
                      <a:pPr algn="just"/>
                      <a:r>
                        <a:rPr lang="en-GB" sz="1600" b="1" dirty="0">
                          <a:solidFill>
                            <a:schemeClr val="tx1"/>
                          </a:solidFill>
                        </a:rPr>
                        <a:t>Following the news: </a:t>
                      </a:r>
                      <a:r>
                        <a:rPr lang="en-GB" sz="1600" b="0" dirty="0">
                          <a:solidFill>
                            <a:schemeClr val="tx1"/>
                          </a:solidFill>
                        </a:rPr>
                        <a:t>One of the best things you can do to support your young person with Modern Studies is to encourage them to watch, read and follow the news. Knowledge of current affairs helps build a strong foundation and provides real world examples that can be credited with marks in exams/assessments. </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264883900"/>
                  </a:ext>
                </a:extLst>
              </a:tr>
              <a:tr h="90753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rPr>
                        <a:t>Assessments:</a:t>
                      </a:r>
                      <a:r>
                        <a:rPr lang="en-GB" sz="1600" b="0" dirty="0">
                          <a:solidFill>
                            <a:schemeClr val="tx1"/>
                          </a:solidFill>
                        </a:rPr>
                        <a:t> All of our assessments are posted via Teams at least one week before they are due. We also often give students time to prepare for an assessment in class. For tests we recommend that students practice questions, summarise content and teach others in order to prepare. If any student needs any additional support, including extensions, Modern Studies teachers will be happy to help.  </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6"/>
                    </a:solidFill>
                  </a:tcPr>
                </a:tc>
                <a:extLst>
                  <a:ext uri="{0D108BD9-81ED-4DB2-BD59-A6C34878D82A}">
                    <a16:rowId xmlns:a16="http://schemas.microsoft.com/office/drawing/2014/main" val="2054573505"/>
                  </a:ext>
                </a:extLst>
              </a:tr>
              <a:tr h="738691">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rPr>
                        <a:t>Supported study:</a:t>
                      </a:r>
                      <a:r>
                        <a:rPr lang="en-GB" sz="1600" b="0" dirty="0">
                          <a:solidFill>
                            <a:schemeClr val="tx1"/>
                          </a:solidFill>
                        </a:rPr>
                        <a:t> In the lead up to big assessments or prelims and exams, teachers will run supported study sessions for pupils to come and prepare. These are usually done on a drop-in basis where learners will identify areas to work on. There is also opportunity for pupils in examined subjects to attend Easter school during the spring holidays. </a:t>
                      </a:r>
                      <a:endParaRPr lang="en-GB" sz="1600" b="1" dirty="0">
                        <a:solidFill>
                          <a:schemeClr val="tx1"/>
                        </a:solidFill>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48777822"/>
                  </a:ext>
                </a:extLst>
              </a:tr>
              <a:tr h="44255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rPr>
                        <a:t>Social Media: </a:t>
                      </a:r>
                      <a:r>
                        <a:rPr lang="en-GB" sz="1600" b="0" dirty="0">
                          <a:solidFill>
                            <a:schemeClr val="tx1"/>
                          </a:solidFill>
                        </a:rPr>
                        <a:t>Check out our website and twitter feeds to keep up to date with what we’re doing.</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6"/>
                    </a:solidFill>
                  </a:tcPr>
                </a:tc>
                <a:extLst>
                  <a:ext uri="{0D108BD9-81ED-4DB2-BD59-A6C34878D82A}">
                    <a16:rowId xmlns:a16="http://schemas.microsoft.com/office/drawing/2014/main" val="3679011420"/>
                  </a:ext>
                </a:extLst>
              </a:tr>
            </a:tbl>
          </a:graphicData>
        </a:graphic>
      </p:graphicFrame>
      <p:sp>
        <p:nvSpPr>
          <p:cNvPr id="8" name="TextBox 7">
            <a:extLst>
              <a:ext uri="{FF2B5EF4-FFF2-40B4-BE49-F238E27FC236}">
                <a16:creationId xmlns:a16="http://schemas.microsoft.com/office/drawing/2014/main" id="{266B62AD-B343-480C-834B-DFFF5946A30D}"/>
              </a:ext>
            </a:extLst>
          </p:cNvPr>
          <p:cNvSpPr txBox="1"/>
          <p:nvPr/>
        </p:nvSpPr>
        <p:spPr>
          <a:xfrm>
            <a:off x="1568658" y="574045"/>
            <a:ext cx="6481005" cy="646331"/>
          </a:xfrm>
          <a:prstGeom prst="rect">
            <a:avLst/>
          </a:prstGeom>
          <a:noFill/>
          <a:ln>
            <a:solidFill>
              <a:schemeClr val="bg1"/>
            </a:solidFill>
          </a:ln>
        </p:spPr>
        <p:txBody>
          <a:bodyPr wrap="none" rtlCol="0">
            <a:spAutoFit/>
          </a:bodyPr>
          <a:lstStyle/>
          <a:p>
            <a:r>
              <a:rPr lang="en-GB" sz="3600" u="sng" dirty="0"/>
              <a:t>How can I help my young person?</a:t>
            </a:r>
          </a:p>
        </p:txBody>
      </p:sp>
      <p:sp>
        <p:nvSpPr>
          <p:cNvPr id="10" name="Oval 9">
            <a:extLst>
              <a:ext uri="{FF2B5EF4-FFF2-40B4-BE49-F238E27FC236}">
                <a16:creationId xmlns:a16="http://schemas.microsoft.com/office/drawing/2014/main" id="{4435C44D-8056-4E34-975A-2EABD6DC39A0}"/>
              </a:ext>
            </a:extLst>
          </p:cNvPr>
          <p:cNvSpPr/>
          <p:nvPr/>
        </p:nvSpPr>
        <p:spPr>
          <a:xfrm>
            <a:off x="279991" y="397688"/>
            <a:ext cx="1124601" cy="999043"/>
          </a:xfrm>
          <a:prstGeom prst="ellipse">
            <a:avLst/>
          </a:prstGeom>
          <a:solidFill>
            <a:schemeClr val="accent6">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accent4">
                    <a:lumMod val="50000"/>
                  </a:schemeClr>
                </a:solidFill>
              </a:rPr>
              <a:t>Help</a:t>
            </a:r>
            <a:endParaRPr lang="en-GB" b="1" dirty="0">
              <a:solidFill>
                <a:schemeClr val="accent4">
                  <a:lumMod val="50000"/>
                </a:schemeClr>
              </a:solidFill>
            </a:endParaRPr>
          </a:p>
        </p:txBody>
      </p:sp>
      <p:sp>
        <p:nvSpPr>
          <p:cNvPr id="11" name="TextBox 10">
            <a:extLst>
              <a:ext uri="{FF2B5EF4-FFF2-40B4-BE49-F238E27FC236}">
                <a16:creationId xmlns:a16="http://schemas.microsoft.com/office/drawing/2014/main" id="{3FD57318-322A-403A-8FD2-01AAA090D6ED}"/>
              </a:ext>
            </a:extLst>
          </p:cNvPr>
          <p:cNvSpPr txBox="1"/>
          <p:nvPr/>
        </p:nvSpPr>
        <p:spPr>
          <a:xfrm>
            <a:off x="150824" y="6060202"/>
            <a:ext cx="8842343" cy="400110"/>
          </a:xfrm>
          <a:prstGeom prst="rect">
            <a:avLst/>
          </a:prstGeom>
          <a:noFill/>
        </p:spPr>
        <p:txBody>
          <a:bodyPr wrap="square" rtlCol="0">
            <a:spAutoFit/>
          </a:bodyPr>
          <a:lstStyle/>
          <a:p>
            <a:pPr algn="ctr"/>
            <a:r>
              <a:rPr lang="en-GB" sz="2000" dirty="0"/>
              <a:t>Mr N. Hattie		gw20hattieneil@glow.sch.uk		Room: M33</a:t>
            </a:r>
          </a:p>
        </p:txBody>
      </p:sp>
    </p:spTree>
    <p:extLst>
      <p:ext uri="{BB962C8B-B14F-4D97-AF65-F5344CB8AC3E}">
        <p14:creationId xmlns:p14="http://schemas.microsoft.com/office/powerpoint/2010/main" val="517070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1A470390-E087-79FC-8F5B-21D29924E8E9}"/>
              </a:ext>
            </a:extLst>
          </p:cNvPr>
          <p:cNvGraphicFramePr>
            <a:graphicFrameLocks noGrp="1"/>
          </p:cNvGraphicFramePr>
          <p:nvPr>
            <p:extLst>
              <p:ext uri="{D42A27DB-BD31-4B8C-83A1-F6EECF244321}">
                <p14:modId xmlns:p14="http://schemas.microsoft.com/office/powerpoint/2010/main" val="2494337115"/>
              </p:ext>
            </p:extLst>
          </p:nvPr>
        </p:nvGraphicFramePr>
        <p:xfrm>
          <a:off x="364833" y="1606355"/>
          <a:ext cx="8414327" cy="3986014"/>
        </p:xfrm>
        <a:graphic>
          <a:graphicData uri="http://schemas.openxmlformats.org/drawingml/2006/table">
            <a:tbl>
              <a:tblPr firstRow="1" bandRow="1">
                <a:tableStyleId>{7DF18680-E054-41AD-8BC1-D1AEF772440D}</a:tableStyleId>
              </a:tblPr>
              <a:tblGrid>
                <a:gridCol w="8414327">
                  <a:extLst>
                    <a:ext uri="{9D8B030D-6E8A-4147-A177-3AD203B41FA5}">
                      <a16:colId xmlns:a16="http://schemas.microsoft.com/office/drawing/2014/main" val="4233488241"/>
                    </a:ext>
                  </a:extLst>
                </a:gridCol>
              </a:tblGrid>
              <a:tr h="253265">
                <a:tc>
                  <a:txBody>
                    <a:bodyPr/>
                    <a:lstStyle/>
                    <a:p>
                      <a:r>
                        <a:rPr lang="en-GB" sz="1800" dirty="0">
                          <a:solidFill>
                            <a:schemeClr val="tx1"/>
                          </a:solidFill>
                        </a:rPr>
                        <a:t>How can I help my young person with their Modern Studies work?</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6"/>
                    </a:solidFill>
                  </a:tcPr>
                </a:tc>
                <a:extLst>
                  <a:ext uri="{0D108BD9-81ED-4DB2-BD59-A6C34878D82A}">
                    <a16:rowId xmlns:a16="http://schemas.microsoft.com/office/drawing/2014/main" val="3931674554"/>
                  </a:ext>
                </a:extLst>
              </a:tr>
              <a:tr h="738691">
                <a:tc>
                  <a:txBody>
                    <a:bodyPr/>
                    <a:lstStyle/>
                    <a:p>
                      <a:pPr algn="just"/>
                      <a:r>
                        <a:rPr lang="en-GB" sz="1600" b="1" dirty="0">
                          <a:solidFill>
                            <a:schemeClr val="tx1"/>
                          </a:solidFill>
                        </a:rPr>
                        <a:t>SQA website: </a:t>
                      </a:r>
                      <a:r>
                        <a:rPr lang="en-GB" sz="1600" b="0" dirty="0">
                          <a:solidFill>
                            <a:schemeClr val="tx1"/>
                          </a:solidFill>
                        </a:rPr>
                        <a:t>if you google SQA Modern Studies you will find the course page for each level. Here you will have access to a range of information such as Past Papers, Marking Instructions and Understanding Standards.</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264883900"/>
                  </a:ext>
                </a:extLst>
              </a:tr>
              <a:tr h="907534">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rPr>
                        <a:t>BBC Bitesize: </a:t>
                      </a:r>
                      <a:r>
                        <a:rPr lang="en-GB" sz="1600" b="0" dirty="0">
                          <a:solidFill>
                            <a:schemeClr val="tx1"/>
                          </a:solidFill>
                        </a:rPr>
                        <a:t>have a range of information and supportive notes on most topics we cover in PHS. Generally, these will be less detailed than the notes pupils will have from classwork, but can still be a useful tool at revision time. https://www.bbc.co.uk/bitesize/subjects/zs48q6f</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6"/>
                    </a:solidFill>
                  </a:tcPr>
                </a:tc>
                <a:extLst>
                  <a:ext uri="{0D108BD9-81ED-4DB2-BD59-A6C34878D82A}">
                    <a16:rowId xmlns:a16="http://schemas.microsoft.com/office/drawing/2014/main" val="2054573505"/>
                  </a:ext>
                </a:extLst>
              </a:tr>
              <a:tr h="738691">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rPr>
                        <a:t>Textbooks:</a:t>
                      </a:r>
                      <a:r>
                        <a:rPr lang="en-GB" sz="1600" b="0" dirty="0">
                          <a:solidFill>
                            <a:schemeClr val="tx1"/>
                          </a:solidFill>
                        </a:rPr>
                        <a:t> are generally not used by Modern Studies teachers often due to the ever evolving nature of the subject. Should you wish to purchase any books, texts by Hodder Gibson, BrightRed or Leckie are usually the best. If you do this, please ensure they are published as recently as possible. Pupils cannot use information if it is more than 10 years old. </a:t>
                      </a:r>
                      <a:endParaRPr lang="en-GB" sz="1600" b="1" dirty="0">
                        <a:solidFill>
                          <a:schemeClr val="tx1"/>
                        </a:solidFill>
                      </a:endParaRP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48777822"/>
                  </a:ext>
                </a:extLst>
              </a:tr>
              <a:tr h="44255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rPr>
                        <a:t>Encourage</a:t>
                      </a:r>
                      <a:r>
                        <a:rPr lang="en-GB" sz="1600" b="0" dirty="0">
                          <a:solidFill>
                            <a:schemeClr val="tx1"/>
                          </a:solidFill>
                        </a:rPr>
                        <a:t>: your young people to make their class teacher their first port of call when looking for help. We are happy to support students at all times and can always point in the direction of the best resources to use. </a:t>
                      </a:r>
                    </a:p>
                  </a:txBody>
                  <a:tcPr>
                    <a:lnL w="12700" cap="flat" cmpd="sng" algn="ctr">
                      <a:solidFill>
                        <a:schemeClr val="accent5">
                          <a:lumMod val="50000"/>
                        </a:schemeClr>
                      </a:solidFill>
                      <a:prstDash val="solid"/>
                      <a:round/>
                      <a:headEnd type="none" w="med" len="med"/>
                      <a:tailEnd type="none" w="med" len="med"/>
                    </a:lnL>
                    <a:lnR w="12700" cap="flat" cmpd="sng" algn="ctr">
                      <a:solidFill>
                        <a:schemeClr val="accent5">
                          <a:lumMod val="50000"/>
                        </a:schemeClr>
                      </a:solidFill>
                      <a:prstDash val="solid"/>
                      <a:round/>
                      <a:headEnd type="none" w="med" len="med"/>
                      <a:tailEnd type="none" w="med" len="med"/>
                    </a:lnR>
                    <a:lnT w="12700" cap="flat" cmpd="sng" algn="ctr">
                      <a:solidFill>
                        <a:schemeClr val="accent5">
                          <a:lumMod val="50000"/>
                        </a:schemeClr>
                      </a:solidFill>
                      <a:prstDash val="solid"/>
                      <a:round/>
                      <a:headEnd type="none" w="med" len="med"/>
                      <a:tailEnd type="none" w="med" len="med"/>
                    </a:lnT>
                    <a:lnB w="12700" cap="flat" cmpd="sng" algn="ctr">
                      <a:solidFill>
                        <a:schemeClr val="accent5">
                          <a:lumMod val="50000"/>
                        </a:schemeClr>
                      </a:solidFill>
                      <a:prstDash val="solid"/>
                      <a:round/>
                      <a:headEnd type="none" w="med" len="med"/>
                      <a:tailEnd type="none" w="med" len="med"/>
                    </a:lnB>
                    <a:solidFill>
                      <a:schemeClr val="accent6"/>
                    </a:solidFill>
                  </a:tcPr>
                </a:tc>
                <a:extLst>
                  <a:ext uri="{0D108BD9-81ED-4DB2-BD59-A6C34878D82A}">
                    <a16:rowId xmlns:a16="http://schemas.microsoft.com/office/drawing/2014/main" val="3679011420"/>
                  </a:ext>
                </a:extLst>
              </a:tr>
            </a:tbl>
          </a:graphicData>
        </a:graphic>
      </p:graphicFrame>
      <p:sp>
        <p:nvSpPr>
          <p:cNvPr id="8" name="TextBox 7">
            <a:extLst>
              <a:ext uri="{FF2B5EF4-FFF2-40B4-BE49-F238E27FC236}">
                <a16:creationId xmlns:a16="http://schemas.microsoft.com/office/drawing/2014/main" id="{266B62AD-B343-480C-834B-DFFF5946A30D}"/>
              </a:ext>
            </a:extLst>
          </p:cNvPr>
          <p:cNvSpPr txBox="1"/>
          <p:nvPr/>
        </p:nvSpPr>
        <p:spPr>
          <a:xfrm>
            <a:off x="1568658" y="574045"/>
            <a:ext cx="6481005" cy="646331"/>
          </a:xfrm>
          <a:prstGeom prst="rect">
            <a:avLst/>
          </a:prstGeom>
          <a:noFill/>
          <a:ln>
            <a:solidFill>
              <a:schemeClr val="bg1"/>
            </a:solidFill>
          </a:ln>
        </p:spPr>
        <p:txBody>
          <a:bodyPr wrap="none" rtlCol="0">
            <a:spAutoFit/>
          </a:bodyPr>
          <a:lstStyle/>
          <a:p>
            <a:r>
              <a:rPr lang="en-GB" sz="3600" u="sng" dirty="0"/>
              <a:t>How can I help my young person?</a:t>
            </a:r>
          </a:p>
        </p:txBody>
      </p:sp>
      <p:sp>
        <p:nvSpPr>
          <p:cNvPr id="10" name="Oval 9">
            <a:extLst>
              <a:ext uri="{FF2B5EF4-FFF2-40B4-BE49-F238E27FC236}">
                <a16:creationId xmlns:a16="http://schemas.microsoft.com/office/drawing/2014/main" id="{4435C44D-8056-4E34-975A-2EABD6DC39A0}"/>
              </a:ext>
            </a:extLst>
          </p:cNvPr>
          <p:cNvSpPr/>
          <p:nvPr/>
        </p:nvSpPr>
        <p:spPr>
          <a:xfrm>
            <a:off x="279991" y="397688"/>
            <a:ext cx="1124601" cy="999043"/>
          </a:xfrm>
          <a:prstGeom prst="ellipse">
            <a:avLst/>
          </a:prstGeom>
          <a:solidFill>
            <a:schemeClr val="accent6">
              <a:lumMod val="20000"/>
              <a:lumOff val="80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accent4">
                    <a:lumMod val="50000"/>
                  </a:schemeClr>
                </a:solidFill>
              </a:rPr>
              <a:t>Help</a:t>
            </a:r>
            <a:endParaRPr lang="en-GB" b="1" dirty="0">
              <a:solidFill>
                <a:schemeClr val="accent4">
                  <a:lumMod val="50000"/>
                </a:schemeClr>
              </a:solidFill>
            </a:endParaRPr>
          </a:p>
        </p:txBody>
      </p:sp>
      <p:sp>
        <p:nvSpPr>
          <p:cNvPr id="11" name="TextBox 10">
            <a:extLst>
              <a:ext uri="{FF2B5EF4-FFF2-40B4-BE49-F238E27FC236}">
                <a16:creationId xmlns:a16="http://schemas.microsoft.com/office/drawing/2014/main" id="{3FD57318-322A-403A-8FD2-01AAA090D6ED}"/>
              </a:ext>
            </a:extLst>
          </p:cNvPr>
          <p:cNvSpPr txBox="1"/>
          <p:nvPr/>
        </p:nvSpPr>
        <p:spPr>
          <a:xfrm>
            <a:off x="150824" y="6060202"/>
            <a:ext cx="8842343" cy="400110"/>
          </a:xfrm>
          <a:prstGeom prst="rect">
            <a:avLst/>
          </a:prstGeom>
          <a:noFill/>
        </p:spPr>
        <p:txBody>
          <a:bodyPr wrap="square" rtlCol="0">
            <a:spAutoFit/>
          </a:bodyPr>
          <a:lstStyle/>
          <a:p>
            <a:pPr algn="ctr"/>
            <a:r>
              <a:rPr lang="en-GB" sz="2000" dirty="0"/>
              <a:t>Mr N. Hattie		gw20hattieneil@glow.sch.uk		Room: M33</a:t>
            </a:r>
          </a:p>
        </p:txBody>
      </p:sp>
    </p:spTree>
    <p:extLst>
      <p:ext uri="{BB962C8B-B14F-4D97-AF65-F5344CB8AC3E}">
        <p14:creationId xmlns:p14="http://schemas.microsoft.com/office/powerpoint/2010/main" val="3007880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8B8CD6-A067-4607-931E-DC39EECC6D17}"/>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E1D86B75-0AAA-402B-805D-86844D6BF933}"/>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D8473F02-DA77-42B9-B630-DE56F5757059}"/>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402021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B5E79FE-DD55-F574-0585-98DBB2283B2C}"/>
              </a:ext>
            </a:extLst>
          </p:cNvPr>
          <p:cNvSpPr txBox="1"/>
          <p:nvPr/>
        </p:nvSpPr>
        <p:spPr>
          <a:xfrm>
            <a:off x="2907180" y="274249"/>
            <a:ext cx="4091185" cy="646331"/>
          </a:xfrm>
          <a:prstGeom prst="rect">
            <a:avLst/>
          </a:prstGeom>
          <a:noFill/>
        </p:spPr>
        <p:txBody>
          <a:bodyPr wrap="none" rtlCol="0">
            <a:spAutoFit/>
          </a:bodyPr>
          <a:lstStyle/>
          <a:p>
            <a:r>
              <a:rPr lang="en-GB" sz="3600" u="sng" dirty="0"/>
              <a:t>N3/4 Social Subjects </a:t>
            </a:r>
          </a:p>
        </p:txBody>
      </p:sp>
      <p:graphicFrame>
        <p:nvGraphicFramePr>
          <p:cNvPr id="6" name="Table 6">
            <a:extLst>
              <a:ext uri="{FF2B5EF4-FFF2-40B4-BE49-F238E27FC236}">
                <a16:creationId xmlns:a16="http://schemas.microsoft.com/office/drawing/2014/main" id="{1A470390-E087-79FC-8F5B-21D29924E8E9}"/>
              </a:ext>
            </a:extLst>
          </p:cNvPr>
          <p:cNvGraphicFramePr>
            <a:graphicFrameLocks noGrp="1"/>
          </p:cNvGraphicFramePr>
          <p:nvPr>
            <p:extLst>
              <p:ext uri="{D42A27DB-BD31-4B8C-83A1-F6EECF244321}">
                <p14:modId xmlns:p14="http://schemas.microsoft.com/office/powerpoint/2010/main" val="4134586948"/>
              </p:ext>
            </p:extLst>
          </p:nvPr>
        </p:nvGraphicFramePr>
        <p:xfrm>
          <a:off x="364834" y="1397000"/>
          <a:ext cx="8414328" cy="3964523"/>
        </p:xfrm>
        <a:graphic>
          <a:graphicData uri="http://schemas.openxmlformats.org/drawingml/2006/table">
            <a:tbl>
              <a:tblPr firstRow="1" bandRow="1">
                <a:tableStyleId>{5C22544A-7EE6-4342-B048-85BDC9FD1C3A}</a:tableStyleId>
              </a:tblPr>
              <a:tblGrid>
                <a:gridCol w="2804776">
                  <a:extLst>
                    <a:ext uri="{9D8B030D-6E8A-4147-A177-3AD203B41FA5}">
                      <a16:colId xmlns:a16="http://schemas.microsoft.com/office/drawing/2014/main" val="4233488241"/>
                    </a:ext>
                  </a:extLst>
                </a:gridCol>
                <a:gridCol w="2804776">
                  <a:extLst>
                    <a:ext uri="{9D8B030D-6E8A-4147-A177-3AD203B41FA5}">
                      <a16:colId xmlns:a16="http://schemas.microsoft.com/office/drawing/2014/main" val="1321281802"/>
                    </a:ext>
                  </a:extLst>
                </a:gridCol>
                <a:gridCol w="2804776">
                  <a:extLst>
                    <a:ext uri="{9D8B030D-6E8A-4147-A177-3AD203B41FA5}">
                      <a16:colId xmlns:a16="http://schemas.microsoft.com/office/drawing/2014/main" val="2715078006"/>
                    </a:ext>
                  </a:extLst>
                </a:gridCol>
              </a:tblGrid>
              <a:tr h="379516">
                <a:tc>
                  <a:txBody>
                    <a:bodyPr/>
                    <a:lstStyle/>
                    <a:p>
                      <a:r>
                        <a:rPr lang="en-GB" dirty="0">
                          <a:solidFill>
                            <a:schemeClr val="tx1"/>
                          </a:solidFill>
                        </a:rPr>
                        <a:t>Unit 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40000"/>
                        <a:lumOff val="60000"/>
                      </a:schemeClr>
                    </a:solidFill>
                  </a:tcPr>
                </a:tc>
                <a:tc>
                  <a:txBody>
                    <a:bodyPr/>
                    <a:lstStyle/>
                    <a:p>
                      <a:r>
                        <a:rPr lang="en-GB" dirty="0">
                          <a:solidFill>
                            <a:schemeClr val="tx1"/>
                          </a:solidFill>
                        </a:rPr>
                        <a:t>Unit 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40000"/>
                        <a:lumOff val="60000"/>
                      </a:schemeClr>
                    </a:solidFill>
                  </a:tcPr>
                </a:tc>
                <a:tc>
                  <a:txBody>
                    <a:bodyPr/>
                    <a:lstStyle/>
                    <a:p>
                      <a:r>
                        <a:rPr lang="en-GB" dirty="0">
                          <a:solidFill>
                            <a:schemeClr val="tx1"/>
                          </a:solidFill>
                        </a:rPr>
                        <a:t>Unit 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931674554"/>
                  </a:ext>
                </a:extLst>
              </a:tr>
              <a:tr h="347713">
                <a:tc>
                  <a:txBody>
                    <a:bodyPr/>
                    <a:lstStyle/>
                    <a:p>
                      <a:r>
                        <a:rPr lang="en-GB" b="1" dirty="0">
                          <a:solidFill>
                            <a:schemeClr val="tx1"/>
                          </a:solidFill>
                        </a:rPr>
                        <a:t>Democracy in Scotland</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C000"/>
                    </a:solidFill>
                  </a:tcPr>
                </a:tc>
                <a:tc>
                  <a:txBody>
                    <a:bodyPr/>
                    <a:lstStyle/>
                    <a:p>
                      <a:r>
                        <a:rPr lang="en-GB" b="1" dirty="0">
                          <a:solidFill>
                            <a:schemeClr val="tx1"/>
                          </a:solidFill>
                        </a:rPr>
                        <a:t>Crime and the Law</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C000"/>
                    </a:solidFill>
                  </a:tcPr>
                </a:tc>
                <a:tc>
                  <a:txBody>
                    <a:bodyPr/>
                    <a:lstStyle/>
                    <a:p>
                      <a:r>
                        <a:rPr lang="en-GB" b="1" dirty="0">
                          <a:solidFill>
                            <a:schemeClr val="tx1"/>
                          </a:solidFill>
                        </a:rPr>
                        <a:t>China</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C000"/>
                    </a:solidFill>
                  </a:tcPr>
                </a:tc>
                <a:extLst>
                  <a:ext uri="{0D108BD9-81ED-4DB2-BD59-A6C34878D82A}">
                    <a16:rowId xmlns:a16="http://schemas.microsoft.com/office/drawing/2014/main" val="1264883900"/>
                  </a:ext>
                </a:extLst>
              </a:tr>
              <a:tr h="2322894">
                <a:tc>
                  <a:txBody>
                    <a:bodyPr/>
                    <a:lstStyle/>
                    <a:p>
                      <a:pPr marL="257175" indent="-257175">
                        <a:buFont typeface="+mj-lt"/>
                        <a:buAutoNum type="arabicPeriod"/>
                      </a:pPr>
                      <a:r>
                        <a:rPr lang="en-GB" sz="1600" dirty="0">
                          <a:solidFill>
                            <a:schemeClr val="tx1"/>
                          </a:solidFill>
                        </a:rPr>
                        <a:t>What is a democracy? </a:t>
                      </a:r>
                    </a:p>
                    <a:p>
                      <a:pPr marL="257175" indent="-257175">
                        <a:buFont typeface="+mj-lt"/>
                        <a:buAutoNum type="arabicPeriod"/>
                      </a:pPr>
                      <a:r>
                        <a:rPr lang="en-GB" sz="1600" dirty="0">
                          <a:solidFill>
                            <a:schemeClr val="tx1"/>
                          </a:solidFill>
                        </a:rPr>
                        <a:t>Democracy v Dictatorship</a:t>
                      </a:r>
                    </a:p>
                    <a:p>
                      <a:pPr marL="257175" indent="-257175">
                        <a:buFont typeface="+mj-lt"/>
                        <a:buAutoNum type="arabicPeriod"/>
                      </a:pPr>
                      <a:r>
                        <a:rPr lang="en-GB" sz="1600" dirty="0">
                          <a:solidFill>
                            <a:schemeClr val="tx1"/>
                          </a:solidFill>
                        </a:rPr>
                        <a:t>Political parties</a:t>
                      </a:r>
                    </a:p>
                    <a:p>
                      <a:pPr marL="257175" indent="-257175">
                        <a:buFont typeface="+mj-lt"/>
                        <a:buAutoNum type="arabicPeriod"/>
                      </a:pPr>
                      <a:r>
                        <a:rPr lang="en-GB" sz="1600" dirty="0">
                          <a:solidFill>
                            <a:schemeClr val="tx1"/>
                          </a:solidFill>
                        </a:rPr>
                        <a:t>How to be involved</a:t>
                      </a:r>
                    </a:p>
                    <a:p>
                      <a:pPr marL="257175" indent="-257175">
                        <a:buFont typeface="+mj-lt"/>
                        <a:buAutoNum type="arabicPeriod"/>
                      </a:pPr>
                      <a:r>
                        <a:rPr lang="en-GB" sz="1600" dirty="0">
                          <a:solidFill>
                            <a:schemeClr val="tx1"/>
                          </a:solidFill>
                        </a:rPr>
                        <a:t>Voting</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40000"/>
                        <a:lumOff val="60000"/>
                      </a:schemeClr>
                    </a:solidFill>
                  </a:tcPr>
                </a:tc>
                <a:tc>
                  <a:txBody>
                    <a:bodyPr/>
                    <a:lstStyle/>
                    <a:p>
                      <a:pPr>
                        <a:buFont typeface="+mj-lt"/>
                        <a:buAutoNum type="arabicPeriod"/>
                      </a:pPr>
                      <a:r>
                        <a:rPr lang="en-GB" sz="1600" dirty="0">
                          <a:solidFill>
                            <a:schemeClr val="tx1"/>
                          </a:solidFill>
                        </a:rPr>
                        <a:t> What is crime?</a:t>
                      </a:r>
                    </a:p>
                    <a:p>
                      <a:pPr>
                        <a:buFont typeface="+mj-lt"/>
                        <a:buAutoNum type="arabicPeriod"/>
                      </a:pPr>
                      <a:r>
                        <a:rPr lang="en-GB" sz="1600" dirty="0">
                          <a:solidFill>
                            <a:schemeClr val="tx1"/>
                          </a:solidFill>
                        </a:rPr>
                        <a:t> Why does crime happen? </a:t>
                      </a:r>
                    </a:p>
                    <a:p>
                      <a:pPr>
                        <a:buFont typeface="+mj-lt"/>
                        <a:buAutoNum type="arabicPeriod"/>
                      </a:pPr>
                      <a:r>
                        <a:rPr lang="en-GB" sz="1600" dirty="0">
                          <a:solidFill>
                            <a:schemeClr val="tx1"/>
                          </a:solidFill>
                        </a:rPr>
                        <a:t> What is the impact of crime? </a:t>
                      </a:r>
                    </a:p>
                    <a:p>
                      <a:pPr>
                        <a:buFont typeface="+mj-lt"/>
                        <a:buAutoNum type="arabicPeriod"/>
                      </a:pPr>
                      <a:r>
                        <a:rPr lang="en-GB" sz="1600" dirty="0">
                          <a:solidFill>
                            <a:schemeClr val="tx1"/>
                          </a:solidFill>
                        </a:rPr>
                        <a:t> How can we tackle crime?</a:t>
                      </a:r>
                    </a:p>
                    <a:p>
                      <a:pPr>
                        <a:buFont typeface="+mj-lt"/>
                        <a:buNone/>
                      </a:pPr>
                      <a:endParaRPr lang="en-GB" sz="1600" dirty="0">
                        <a:solidFill>
                          <a:schemeClr val="tx1"/>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40000"/>
                        <a:lumOff val="60000"/>
                      </a:schemeClr>
                    </a:solidFill>
                  </a:tcPr>
                </a:tc>
                <a:tc>
                  <a:txBody>
                    <a:bodyPr/>
                    <a:lstStyle/>
                    <a:p>
                      <a:pPr marL="342900" indent="-342900">
                        <a:buAutoNum type="arabicPeriod"/>
                      </a:pPr>
                      <a:r>
                        <a:rPr lang="en-GB" sz="1600" dirty="0">
                          <a:solidFill>
                            <a:schemeClr val="tx1"/>
                          </a:solidFill>
                        </a:rPr>
                        <a:t>How powerful is China?</a:t>
                      </a:r>
                    </a:p>
                    <a:p>
                      <a:pPr marL="342900" indent="-342900">
                        <a:buAutoNum type="arabicPeriod"/>
                      </a:pPr>
                      <a:r>
                        <a:rPr lang="en-GB" sz="1600" dirty="0">
                          <a:solidFill>
                            <a:schemeClr val="tx1"/>
                          </a:solidFill>
                        </a:rPr>
                        <a:t>Poverty in China</a:t>
                      </a:r>
                    </a:p>
                    <a:p>
                      <a:pPr marL="342900" indent="-342900">
                        <a:buAutoNum type="arabicPeriod"/>
                      </a:pPr>
                      <a:r>
                        <a:rPr lang="en-GB" sz="1600" dirty="0">
                          <a:solidFill>
                            <a:schemeClr val="tx1"/>
                          </a:solidFill>
                        </a:rPr>
                        <a:t>Education in China</a:t>
                      </a:r>
                    </a:p>
                    <a:p>
                      <a:pPr marL="342900" indent="-342900">
                        <a:buAutoNum type="arabicPeriod"/>
                      </a:pPr>
                      <a:r>
                        <a:rPr lang="en-GB" sz="1600" dirty="0">
                          <a:solidFill>
                            <a:schemeClr val="tx1"/>
                          </a:solidFill>
                        </a:rPr>
                        <a:t>Pollution in China</a:t>
                      </a:r>
                    </a:p>
                    <a:p>
                      <a:pPr marL="342900" indent="-342900">
                        <a:buAutoNum type="arabicPeriod"/>
                      </a:pPr>
                      <a:r>
                        <a:rPr lang="en-GB" sz="1600" dirty="0">
                          <a:solidFill>
                            <a:schemeClr val="tx1"/>
                          </a:solidFill>
                        </a:rPr>
                        <a:t>Work in China</a:t>
                      </a:r>
                    </a:p>
                    <a:p>
                      <a:pPr marL="0" indent="0">
                        <a:buNone/>
                      </a:pPr>
                      <a:endParaRPr lang="en-GB" sz="1600" dirty="0">
                        <a:solidFill>
                          <a:schemeClr val="tx1"/>
                        </a:solidFill>
                      </a:endParaRPr>
                    </a:p>
                    <a:p>
                      <a:endParaRPr lang="en-GB" sz="1600" dirty="0">
                        <a:solidFill>
                          <a:schemeClr val="tx1"/>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054573505"/>
                  </a:ext>
                </a:extLst>
              </a:tr>
              <a:tr h="839600">
                <a:tc>
                  <a:txBody>
                    <a:bodyPr/>
                    <a:lstStyle/>
                    <a:p>
                      <a:r>
                        <a:rPr lang="en-GB" sz="1800" b="1" dirty="0">
                          <a:solidFill>
                            <a:schemeClr val="tx1"/>
                          </a:solidFill>
                        </a:rPr>
                        <a:t>Assessment: </a:t>
                      </a:r>
                      <a:br>
                        <a:rPr lang="en-GB" sz="1800" b="1" dirty="0">
                          <a:solidFill>
                            <a:schemeClr val="tx1"/>
                          </a:solidFill>
                        </a:rPr>
                      </a:br>
                      <a:r>
                        <a:rPr lang="en-GB" sz="1800" b="0" dirty="0">
                          <a:solidFill>
                            <a:schemeClr val="tx1"/>
                          </a:solidFill>
                        </a:rPr>
                        <a:t>Open book internal assessments</a:t>
                      </a:r>
                      <a:endParaRPr lang="en-GB" dirty="0">
                        <a:solidFill>
                          <a:schemeClr val="tx1"/>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C000"/>
                    </a:solidFill>
                  </a:tcPr>
                </a:tc>
                <a:tc>
                  <a:txBody>
                    <a:bodyPr/>
                    <a:lstStyle/>
                    <a:p>
                      <a:r>
                        <a:rPr lang="en-GB" sz="1800" b="1" dirty="0">
                          <a:solidFill>
                            <a:schemeClr val="tx1"/>
                          </a:solidFill>
                        </a:rPr>
                        <a:t>Assessment: </a:t>
                      </a:r>
                    </a:p>
                    <a:p>
                      <a:r>
                        <a:rPr lang="en-GB" sz="1800" b="0" dirty="0">
                          <a:solidFill>
                            <a:schemeClr val="tx1"/>
                          </a:solidFill>
                        </a:rPr>
                        <a:t>Open book internal assessments</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C000"/>
                    </a:solidFill>
                  </a:tcPr>
                </a:tc>
                <a:tc>
                  <a:txBody>
                    <a:bodyPr/>
                    <a:lstStyle/>
                    <a:p>
                      <a:r>
                        <a:rPr lang="en-GB" sz="1800" b="1" dirty="0">
                          <a:solidFill>
                            <a:schemeClr val="tx1"/>
                          </a:solidFill>
                        </a:rPr>
                        <a:t>Assessment: </a:t>
                      </a:r>
                    </a:p>
                    <a:p>
                      <a:r>
                        <a:rPr lang="en-GB" sz="1800" b="0" dirty="0">
                          <a:solidFill>
                            <a:schemeClr val="tx1"/>
                          </a:solidFill>
                        </a:rPr>
                        <a:t>Open book internal assessments</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C000"/>
                    </a:solidFill>
                  </a:tcPr>
                </a:tc>
                <a:extLst>
                  <a:ext uri="{0D108BD9-81ED-4DB2-BD59-A6C34878D82A}">
                    <a16:rowId xmlns:a16="http://schemas.microsoft.com/office/drawing/2014/main" val="3679011420"/>
                  </a:ext>
                </a:extLst>
              </a:tr>
            </a:tbl>
          </a:graphicData>
        </a:graphic>
      </p:graphicFrame>
      <p:sp>
        <p:nvSpPr>
          <p:cNvPr id="11" name="Oval 10">
            <a:extLst>
              <a:ext uri="{FF2B5EF4-FFF2-40B4-BE49-F238E27FC236}">
                <a16:creationId xmlns:a16="http://schemas.microsoft.com/office/drawing/2014/main" id="{8D760216-8A3C-8AE0-15BF-4BA83170EC89}"/>
              </a:ext>
            </a:extLst>
          </p:cNvPr>
          <p:cNvSpPr/>
          <p:nvPr/>
        </p:nvSpPr>
        <p:spPr>
          <a:xfrm>
            <a:off x="364834" y="230908"/>
            <a:ext cx="1011384" cy="999043"/>
          </a:xfrm>
          <a:prstGeom prst="ellipse">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S4/5</a:t>
            </a:r>
            <a:endParaRPr lang="en-GB" b="1" dirty="0">
              <a:solidFill>
                <a:schemeClr val="tx1"/>
              </a:solidFill>
            </a:endParaRPr>
          </a:p>
        </p:txBody>
      </p:sp>
      <p:sp>
        <p:nvSpPr>
          <p:cNvPr id="12" name="TextBox 11">
            <a:extLst>
              <a:ext uri="{FF2B5EF4-FFF2-40B4-BE49-F238E27FC236}">
                <a16:creationId xmlns:a16="http://schemas.microsoft.com/office/drawing/2014/main" id="{DAAEDD20-FE6B-423D-B40E-76EF863069A1}"/>
              </a:ext>
            </a:extLst>
          </p:cNvPr>
          <p:cNvSpPr txBox="1"/>
          <p:nvPr/>
        </p:nvSpPr>
        <p:spPr>
          <a:xfrm>
            <a:off x="150826" y="5637888"/>
            <a:ext cx="8842343" cy="400110"/>
          </a:xfrm>
          <a:prstGeom prst="rect">
            <a:avLst/>
          </a:prstGeom>
          <a:noFill/>
        </p:spPr>
        <p:txBody>
          <a:bodyPr wrap="square" rtlCol="0">
            <a:spAutoFit/>
          </a:bodyPr>
          <a:lstStyle/>
          <a:p>
            <a:pPr algn="ctr"/>
            <a:r>
              <a:rPr lang="en-GB" sz="2000" dirty="0"/>
              <a:t>Mr N. Hattie		gw20hattieneil@glow.sch.uk		Room: M33</a:t>
            </a:r>
          </a:p>
        </p:txBody>
      </p:sp>
      <p:pic>
        <p:nvPicPr>
          <p:cNvPr id="7" name="Picture Placeholder 14">
            <a:extLst>
              <a:ext uri="{FF2B5EF4-FFF2-40B4-BE49-F238E27FC236}">
                <a16:creationId xmlns:a16="http://schemas.microsoft.com/office/drawing/2014/main" id="{F78C26A7-5F74-44C5-935B-9B3FA058CF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9646" y="1396999"/>
            <a:ext cx="699516" cy="671495"/>
          </a:xfrm>
          <a:prstGeom prst="ellipse">
            <a:avLst/>
          </a:prstGeom>
          <a:solidFill>
            <a:srgbClr val="BC72F0"/>
          </a:solidFill>
          <a:ln>
            <a:solidFill>
              <a:srgbClr val="002060"/>
            </a:solidFill>
          </a:ln>
        </p:spPr>
      </p:pic>
      <p:pic>
        <p:nvPicPr>
          <p:cNvPr id="8" name="Picture Placeholder 14">
            <a:extLst>
              <a:ext uri="{FF2B5EF4-FFF2-40B4-BE49-F238E27FC236}">
                <a16:creationId xmlns:a16="http://schemas.microsoft.com/office/drawing/2014/main" id="{2AC48C9B-C709-46C2-BE5C-192482FD5E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4559" y="1396999"/>
            <a:ext cx="797627" cy="671496"/>
          </a:xfrm>
          <a:prstGeom prst="ellipse">
            <a:avLst/>
          </a:prstGeom>
          <a:solidFill>
            <a:srgbClr val="BC72F0"/>
          </a:solidFill>
          <a:ln>
            <a:solidFill>
              <a:srgbClr val="002060"/>
            </a:solidFill>
          </a:ln>
        </p:spPr>
      </p:pic>
      <p:pic>
        <p:nvPicPr>
          <p:cNvPr id="9" name="Picture Placeholder 14">
            <a:extLst>
              <a:ext uri="{FF2B5EF4-FFF2-40B4-BE49-F238E27FC236}">
                <a16:creationId xmlns:a16="http://schemas.microsoft.com/office/drawing/2014/main" id="{6E1CB807-6715-4B6A-B9B8-B5B22B35DC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76427" y="1396999"/>
            <a:ext cx="694650" cy="671496"/>
          </a:xfrm>
          <a:prstGeom prst="ellipse">
            <a:avLst/>
          </a:prstGeom>
          <a:solidFill>
            <a:srgbClr val="BC72F0"/>
          </a:solidFill>
          <a:ln>
            <a:solidFill>
              <a:srgbClr val="002060"/>
            </a:solidFill>
          </a:ln>
        </p:spPr>
      </p:pic>
    </p:spTree>
    <p:extLst>
      <p:ext uri="{BB962C8B-B14F-4D97-AF65-F5344CB8AC3E}">
        <p14:creationId xmlns:p14="http://schemas.microsoft.com/office/powerpoint/2010/main" val="2827515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B5E79FE-DD55-F574-0585-98DBB2283B2C}"/>
              </a:ext>
            </a:extLst>
          </p:cNvPr>
          <p:cNvSpPr txBox="1"/>
          <p:nvPr/>
        </p:nvSpPr>
        <p:spPr>
          <a:xfrm>
            <a:off x="2728071" y="407263"/>
            <a:ext cx="4521142" cy="646331"/>
          </a:xfrm>
          <a:prstGeom prst="rect">
            <a:avLst/>
          </a:prstGeom>
          <a:noFill/>
        </p:spPr>
        <p:txBody>
          <a:bodyPr wrap="square" rtlCol="0">
            <a:spAutoFit/>
          </a:bodyPr>
          <a:lstStyle/>
          <a:p>
            <a:r>
              <a:rPr lang="en-GB" sz="3600" u="sng" dirty="0"/>
              <a:t>N4/5 Modern Studies</a:t>
            </a:r>
          </a:p>
        </p:txBody>
      </p:sp>
      <p:graphicFrame>
        <p:nvGraphicFramePr>
          <p:cNvPr id="6" name="Table 6">
            <a:extLst>
              <a:ext uri="{FF2B5EF4-FFF2-40B4-BE49-F238E27FC236}">
                <a16:creationId xmlns:a16="http://schemas.microsoft.com/office/drawing/2014/main" id="{1A470390-E087-79FC-8F5B-21D29924E8E9}"/>
              </a:ext>
            </a:extLst>
          </p:cNvPr>
          <p:cNvGraphicFramePr>
            <a:graphicFrameLocks noGrp="1"/>
          </p:cNvGraphicFramePr>
          <p:nvPr>
            <p:extLst>
              <p:ext uri="{D42A27DB-BD31-4B8C-83A1-F6EECF244321}">
                <p14:modId xmlns:p14="http://schemas.microsoft.com/office/powerpoint/2010/main" val="4092812683"/>
              </p:ext>
            </p:extLst>
          </p:nvPr>
        </p:nvGraphicFramePr>
        <p:xfrm>
          <a:off x="364834" y="1397000"/>
          <a:ext cx="8414328" cy="4689629"/>
        </p:xfrm>
        <a:graphic>
          <a:graphicData uri="http://schemas.openxmlformats.org/drawingml/2006/table">
            <a:tbl>
              <a:tblPr firstRow="1" bandRow="1">
                <a:tableStyleId>{5C22544A-7EE6-4342-B048-85BDC9FD1C3A}</a:tableStyleId>
              </a:tblPr>
              <a:tblGrid>
                <a:gridCol w="2804776">
                  <a:extLst>
                    <a:ext uri="{9D8B030D-6E8A-4147-A177-3AD203B41FA5}">
                      <a16:colId xmlns:a16="http://schemas.microsoft.com/office/drawing/2014/main" val="4233488241"/>
                    </a:ext>
                  </a:extLst>
                </a:gridCol>
                <a:gridCol w="2804776">
                  <a:extLst>
                    <a:ext uri="{9D8B030D-6E8A-4147-A177-3AD203B41FA5}">
                      <a16:colId xmlns:a16="http://schemas.microsoft.com/office/drawing/2014/main" val="1321281802"/>
                    </a:ext>
                  </a:extLst>
                </a:gridCol>
                <a:gridCol w="2804776">
                  <a:extLst>
                    <a:ext uri="{9D8B030D-6E8A-4147-A177-3AD203B41FA5}">
                      <a16:colId xmlns:a16="http://schemas.microsoft.com/office/drawing/2014/main" val="2715078006"/>
                    </a:ext>
                  </a:extLst>
                </a:gridCol>
              </a:tblGrid>
              <a:tr h="379516">
                <a:tc>
                  <a:txBody>
                    <a:bodyPr/>
                    <a:lstStyle/>
                    <a:p>
                      <a:r>
                        <a:rPr lang="en-GB" dirty="0">
                          <a:solidFill>
                            <a:schemeClr val="tx1"/>
                          </a:solidFill>
                        </a:rPr>
                        <a:t>Unit 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r>
                        <a:rPr lang="en-GB" dirty="0">
                          <a:solidFill>
                            <a:schemeClr val="tx1"/>
                          </a:solidFill>
                        </a:rPr>
                        <a:t>Unit 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r>
                        <a:rPr lang="en-GB" dirty="0">
                          <a:solidFill>
                            <a:schemeClr val="tx1"/>
                          </a:solidFill>
                        </a:rPr>
                        <a:t>Unit 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31674554"/>
                  </a:ext>
                </a:extLst>
              </a:tr>
              <a:tr h="347713">
                <a:tc>
                  <a:txBody>
                    <a:bodyPr/>
                    <a:lstStyle/>
                    <a:p>
                      <a:r>
                        <a:rPr lang="en-GB" b="1" dirty="0">
                          <a:solidFill>
                            <a:schemeClr val="tx1"/>
                          </a:solidFill>
                        </a:rPr>
                        <a:t>Democracy in Scotland</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C000"/>
                    </a:solidFill>
                  </a:tcPr>
                </a:tc>
                <a:tc>
                  <a:txBody>
                    <a:bodyPr/>
                    <a:lstStyle/>
                    <a:p>
                      <a:r>
                        <a:rPr lang="en-GB" b="1" dirty="0">
                          <a:solidFill>
                            <a:schemeClr val="tx1"/>
                          </a:solidFill>
                        </a:rPr>
                        <a:t>Crime and the Law</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C000"/>
                    </a:solidFill>
                  </a:tcPr>
                </a:tc>
                <a:tc>
                  <a:txBody>
                    <a:bodyPr/>
                    <a:lstStyle/>
                    <a:p>
                      <a:r>
                        <a:rPr lang="en-GB" b="1" dirty="0">
                          <a:solidFill>
                            <a:schemeClr val="tx1"/>
                          </a:solidFill>
                        </a:rPr>
                        <a:t>Terrorism</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C000"/>
                    </a:solidFill>
                  </a:tcPr>
                </a:tc>
                <a:extLst>
                  <a:ext uri="{0D108BD9-81ED-4DB2-BD59-A6C34878D82A}">
                    <a16:rowId xmlns:a16="http://schemas.microsoft.com/office/drawing/2014/main" val="1264883900"/>
                  </a:ext>
                </a:extLst>
              </a:tr>
              <a:tr h="2322894">
                <a:tc>
                  <a:txBody>
                    <a:bodyPr/>
                    <a:lstStyle/>
                    <a:p>
                      <a:pPr marL="257175" indent="-257175">
                        <a:buFont typeface="+mj-lt"/>
                        <a:buAutoNum type="arabicPeriod"/>
                      </a:pPr>
                      <a:r>
                        <a:rPr lang="en-GB" sz="1600" dirty="0">
                          <a:solidFill>
                            <a:schemeClr val="tx1"/>
                          </a:solidFill>
                        </a:rPr>
                        <a:t>How are decisions made? </a:t>
                      </a:r>
                    </a:p>
                    <a:p>
                      <a:pPr marL="257175" indent="-257175">
                        <a:buFont typeface="+mj-lt"/>
                        <a:buAutoNum type="arabicPeriod"/>
                      </a:pPr>
                      <a:r>
                        <a:rPr lang="en-GB" sz="1600" dirty="0">
                          <a:solidFill>
                            <a:schemeClr val="tx1"/>
                          </a:solidFill>
                        </a:rPr>
                        <a:t>How can we participate in democracy?</a:t>
                      </a:r>
                    </a:p>
                    <a:p>
                      <a:pPr marL="257175" indent="-257175">
                        <a:buFont typeface="+mj-lt"/>
                        <a:buAutoNum type="arabicPeriod"/>
                      </a:pPr>
                      <a:r>
                        <a:rPr lang="en-GB" sz="1600" dirty="0">
                          <a:solidFill>
                            <a:schemeClr val="tx1"/>
                          </a:solidFill>
                        </a:rPr>
                        <a:t>How are we represented?</a:t>
                      </a:r>
                    </a:p>
                    <a:p>
                      <a:pPr marL="257175" indent="-257175">
                        <a:buFont typeface="+mj-lt"/>
                        <a:buAutoNum type="arabicPeriod"/>
                      </a:pPr>
                      <a:r>
                        <a:rPr lang="en-GB" sz="1600" dirty="0">
                          <a:solidFill>
                            <a:schemeClr val="tx1"/>
                          </a:solidFill>
                        </a:rPr>
                        <a:t>Who has influence in democracy? </a:t>
                      </a:r>
                    </a:p>
                    <a:p>
                      <a:pPr marL="257175" indent="-257175">
                        <a:buFont typeface="+mj-lt"/>
                        <a:buAutoNum type="arabicPeriod"/>
                      </a:pPr>
                      <a:r>
                        <a:rPr lang="en-GB" sz="1600" dirty="0">
                          <a:solidFill>
                            <a:schemeClr val="tx1"/>
                          </a:solidFill>
                        </a:rPr>
                        <a:t>How do we choose our representatives?</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a:buFont typeface="+mj-lt"/>
                        <a:buAutoNum type="arabicPeriod"/>
                      </a:pPr>
                      <a:r>
                        <a:rPr lang="en-GB" sz="1600" dirty="0">
                          <a:solidFill>
                            <a:schemeClr val="tx1"/>
                          </a:solidFill>
                        </a:rPr>
                        <a:t> What is crime?</a:t>
                      </a:r>
                    </a:p>
                    <a:p>
                      <a:pPr>
                        <a:buFont typeface="+mj-lt"/>
                        <a:buAutoNum type="arabicPeriod"/>
                      </a:pPr>
                      <a:r>
                        <a:rPr lang="en-GB" sz="1600" dirty="0">
                          <a:solidFill>
                            <a:schemeClr val="tx1"/>
                          </a:solidFill>
                        </a:rPr>
                        <a:t> What are the causes of crime?</a:t>
                      </a:r>
                    </a:p>
                    <a:p>
                      <a:pPr>
                        <a:buFont typeface="+mj-lt"/>
                        <a:buAutoNum type="arabicPeriod"/>
                      </a:pPr>
                      <a:r>
                        <a:rPr lang="en-GB" sz="1600" dirty="0">
                          <a:solidFill>
                            <a:schemeClr val="tx1"/>
                          </a:solidFill>
                        </a:rPr>
                        <a:t> How does crime impact society? </a:t>
                      </a:r>
                    </a:p>
                    <a:p>
                      <a:pPr>
                        <a:buFont typeface="+mj-lt"/>
                        <a:buAutoNum type="arabicPeriod"/>
                      </a:pPr>
                      <a:r>
                        <a:rPr lang="en-GB" sz="1600" dirty="0">
                          <a:solidFill>
                            <a:schemeClr val="tx1"/>
                          </a:solidFill>
                        </a:rPr>
                        <a:t> How can we respond to crime?</a:t>
                      </a:r>
                    </a:p>
                    <a:p>
                      <a:pPr>
                        <a:buFont typeface="+mj-lt"/>
                        <a:buAutoNum type="arabicPeriod"/>
                      </a:pPr>
                      <a:r>
                        <a:rPr lang="en-GB" sz="1600" dirty="0">
                          <a:solidFill>
                            <a:schemeClr val="tx1"/>
                          </a:solidFill>
                        </a:rPr>
                        <a:t> How does the criminal justice system work?</a:t>
                      </a:r>
                    </a:p>
                    <a:p>
                      <a:pPr>
                        <a:buFont typeface="+mj-lt"/>
                        <a:buNone/>
                      </a:pPr>
                      <a:endParaRPr lang="en-GB" sz="1600" dirty="0">
                        <a:solidFill>
                          <a:schemeClr val="tx1"/>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tc>
                  <a:txBody>
                    <a:bodyPr/>
                    <a:lstStyle/>
                    <a:p>
                      <a:pPr marL="342900" indent="-342900">
                        <a:buAutoNum type="arabicPeriod"/>
                      </a:pPr>
                      <a:r>
                        <a:rPr lang="en-GB" sz="1600" dirty="0">
                          <a:solidFill>
                            <a:schemeClr val="tx1"/>
                          </a:solidFill>
                        </a:rPr>
                        <a:t>What is terrorism? </a:t>
                      </a:r>
                    </a:p>
                    <a:p>
                      <a:pPr marL="342900" indent="-342900">
                        <a:buAutoNum type="arabicPeriod"/>
                      </a:pPr>
                      <a:r>
                        <a:rPr lang="en-GB" sz="1600" dirty="0">
                          <a:solidFill>
                            <a:schemeClr val="tx1"/>
                          </a:solidFill>
                        </a:rPr>
                        <a:t>What are the causes of terrorism? </a:t>
                      </a:r>
                    </a:p>
                    <a:p>
                      <a:pPr marL="342900" indent="-342900">
                        <a:buAutoNum type="arabicPeriod"/>
                      </a:pPr>
                      <a:r>
                        <a:rPr lang="en-GB" sz="1600" dirty="0">
                          <a:solidFill>
                            <a:schemeClr val="tx1"/>
                          </a:solidFill>
                        </a:rPr>
                        <a:t>What is the impact of terrorism globally? </a:t>
                      </a:r>
                    </a:p>
                    <a:p>
                      <a:pPr marL="342900" indent="-342900">
                        <a:buAutoNum type="arabicPeriod"/>
                      </a:pPr>
                      <a:r>
                        <a:rPr lang="en-GB" sz="1600" dirty="0">
                          <a:solidFill>
                            <a:schemeClr val="tx1"/>
                          </a:solidFill>
                        </a:rPr>
                        <a:t>How can we stop terrorism? </a:t>
                      </a:r>
                    </a:p>
                    <a:p>
                      <a:pPr marL="342900" indent="-342900">
                        <a:buAutoNum type="arabicPeriod"/>
                      </a:pPr>
                      <a:r>
                        <a:rPr lang="en-GB" sz="1600" dirty="0">
                          <a:solidFill>
                            <a:schemeClr val="tx1"/>
                          </a:solidFill>
                        </a:rPr>
                        <a:t>Whose responsibility is it to tackle terrorism?</a:t>
                      </a:r>
                    </a:p>
                    <a:p>
                      <a:pPr marL="0" indent="0">
                        <a:buNone/>
                      </a:pPr>
                      <a:endParaRPr lang="en-GB" sz="1600" dirty="0">
                        <a:solidFill>
                          <a:schemeClr val="tx1"/>
                        </a:solidFill>
                      </a:endParaRPr>
                    </a:p>
                    <a:p>
                      <a:endParaRPr lang="en-GB" sz="1600" dirty="0">
                        <a:solidFill>
                          <a:schemeClr val="tx1"/>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054573505"/>
                  </a:ext>
                </a:extLst>
              </a:tr>
              <a:tr h="645666">
                <a:tc>
                  <a:txBody>
                    <a:bodyPr/>
                    <a:lstStyle/>
                    <a:p>
                      <a:r>
                        <a:rPr lang="en-GB" sz="1800" b="1" dirty="0">
                          <a:solidFill>
                            <a:schemeClr val="tx1"/>
                          </a:solidFill>
                        </a:rPr>
                        <a:t>Assessment: </a:t>
                      </a:r>
                      <a:br>
                        <a:rPr lang="en-GB" sz="1800" b="1" dirty="0">
                          <a:solidFill>
                            <a:schemeClr val="tx1"/>
                          </a:solidFill>
                        </a:rPr>
                      </a:br>
                      <a:r>
                        <a:rPr lang="en-GB" sz="1800" b="0" dirty="0">
                          <a:solidFill>
                            <a:schemeClr val="tx1"/>
                          </a:solidFill>
                        </a:rPr>
                        <a:t>Timed closed book assessments + SQA external exam</a:t>
                      </a:r>
                      <a:endParaRPr lang="en-GB" dirty="0">
                        <a:solidFill>
                          <a:schemeClr val="tx1"/>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C000"/>
                    </a:solidFill>
                  </a:tcPr>
                </a:tc>
                <a:tc>
                  <a:txBody>
                    <a:bodyPr/>
                    <a:lstStyle/>
                    <a:p>
                      <a:r>
                        <a:rPr lang="en-GB" sz="1800" b="1" dirty="0">
                          <a:solidFill>
                            <a:schemeClr val="tx1"/>
                          </a:solidFill>
                        </a:rPr>
                        <a:t>Assessment: </a:t>
                      </a:r>
                    </a:p>
                    <a:p>
                      <a:r>
                        <a:rPr lang="en-GB" sz="1800" b="0" dirty="0">
                          <a:solidFill>
                            <a:schemeClr val="tx1"/>
                          </a:solidFill>
                        </a:rPr>
                        <a:t>Timed closed book assessments + SQA external exam</a:t>
                      </a:r>
                      <a:endParaRPr lang="en-GB" sz="1800" b="1" dirty="0">
                        <a:solidFill>
                          <a:schemeClr val="tx1"/>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C000"/>
                    </a:solidFill>
                  </a:tcPr>
                </a:tc>
                <a:tc>
                  <a:txBody>
                    <a:bodyPr/>
                    <a:lstStyle/>
                    <a:p>
                      <a:r>
                        <a:rPr lang="en-GB" sz="1800" b="1" dirty="0">
                          <a:solidFill>
                            <a:schemeClr val="tx1"/>
                          </a:solidFill>
                        </a:rPr>
                        <a:t>Assessment:</a:t>
                      </a:r>
                    </a:p>
                    <a:p>
                      <a:r>
                        <a:rPr lang="en-GB" sz="1800" b="0" dirty="0">
                          <a:solidFill>
                            <a:schemeClr val="tx1"/>
                          </a:solidFill>
                        </a:rPr>
                        <a:t>Timed closed book assessments + SQA external exam</a:t>
                      </a:r>
                      <a:endParaRPr lang="en-GB" sz="1800" b="1" dirty="0">
                        <a:solidFill>
                          <a:schemeClr val="tx1"/>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C000"/>
                    </a:solidFill>
                  </a:tcPr>
                </a:tc>
                <a:extLst>
                  <a:ext uri="{0D108BD9-81ED-4DB2-BD59-A6C34878D82A}">
                    <a16:rowId xmlns:a16="http://schemas.microsoft.com/office/drawing/2014/main" val="3679011420"/>
                  </a:ext>
                </a:extLst>
              </a:tr>
            </a:tbl>
          </a:graphicData>
        </a:graphic>
      </p:graphicFrame>
      <p:sp>
        <p:nvSpPr>
          <p:cNvPr id="11" name="Oval 10">
            <a:extLst>
              <a:ext uri="{FF2B5EF4-FFF2-40B4-BE49-F238E27FC236}">
                <a16:creationId xmlns:a16="http://schemas.microsoft.com/office/drawing/2014/main" id="{8D760216-8A3C-8AE0-15BF-4BA83170EC89}"/>
              </a:ext>
            </a:extLst>
          </p:cNvPr>
          <p:cNvSpPr/>
          <p:nvPr/>
        </p:nvSpPr>
        <p:spPr>
          <a:xfrm>
            <a:off x="364834" y="230908"/>
            <a:ext cx="1011384" cy="999043"/>
          </a:xfrm>
          <a:prstGeom prst="ellipse">
            <a:avLst/>
          </a:prstGeom>
          <a:solidFill>
            <a:srgbClr val="FFC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002060"/>
                </a:solidFill>
              </a:rPr>
              <a:t>S4/5</a:t>
            </a:r>
            <a:endParaRPr lang="en-GB" b="1" dirty="0">
              <a:solidFill>
                <a:srgbClr val="002060"/>
              </a:solidFill>
            </a:endParaRPr>
          </a:p>
        </p:txBody>
      </p:sp>
      <p:sp>
        <p:nvSpPr>
          <p:cNvPr id="7" name="TextBox 6">
            <a:extLst>
              <a:ext uri="{FF2B5EF4-FFF2-40B4-BE49-F238E27FC236}">
                <a16:creationId xmlns:a16="http://schemas.microsoft.com/office/drawing/2014/main" id="{44577794-9566-4AB9-B515-94CF2B027C2F}"/>
              </a:ext>
            </a:extLst>
          </p:cNvPr>
          <p:cNvSpPr txBox="1"/>
          <p:nvPr/>
        </p:nvSpPr>
        <p:spPr>
          <a:xfrm>
            <a:off x="216816" y="6226982"/>
            <a:ext cx="8842343" cy="400110"/>
          </a:xfrm>
          <a:prstGeom prst="rect">
            <a:avLst/>
          </a:prstGeom>
          <a:noFill/>
        </p:spPr>
        <p:txBody>
          <a:bodyPr wrap="square" rtlCol="0">
            <a:spAutoFit/>
          </a:bodyPr>
          <a:lstStyle/>
          <a:p>
            <a:pPr algn="ctr"/>
            <a:r>
              <a:rPr lang="en-GB" sz="2000" dirty="0"/>
              <a:t>Mr N. Hattie		gw20hattieneil@glow.sch.uk		Room: M33</a:t>
            </a:r>
          </a:p>
        </p:txBody>
      </p:sp>
      <p:pic>
        <p:nvPicPr>
          <p:cNvPr id="9" name="Picture Placeholder 14">
            <a:extLst>
              <a:ext uri="{FF2B5EF4-FFF2-40B4-BE49-F238E27FC236}">
                <a16:creationId xmlns:a16="http://schemas.microsoft.com/office/drawing/2014/main" id="{B73EC9E1-D899-4B39-B39A-5EFCAF33A3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8026" y="1397000"/>
            <a:ext cx="850153" cy="671497"/>
          </a:xfrm>
          <a:prstGeom prst="ellipse">
            <a:avLst/>
          </a:prstGeom>
          <a:solidFill>
            <a:srgbClr val="BC72F0"/>
          </a:solidFill>
          <a:ln>
            <a:solidFill>
              <a:srgbClr val="002060"/>
            </a:solidFill>
          </a:ln>
        </p:spPr>
      </p:pic>
      <p:pic>
        <p:nvPicPr>
          <p:cNvPr id="10" name="Picture Placeholder 14">
            <a:extLst>
              <a:ext uri="{FF2B5EF4-FFF2-40B4-BE49-F238E27FC236}">
                <a16:creationId xmlns:a16="http://schemas.microsoft.com/office/drawing/2014/main" id="{5A0E98BE-7108-4DC4-9A11-461B3CD911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4163" y="1397001"/>
            <a:ext cx="699516" cy="671496"/>
          </a:xfrm>
          <a:prstGeom prst="ellipse">
            <a:avLst/>
          </a:prstGeom>
          <a:solidFill>
            <a:srgbClr val="BC72F0"/>
          </a:solidFill>
          <a:ln>
            <a:solidFill>
              <a:srgbClr val="002060"/>
            </a:solidFill>
          </a:ln>
        </p:spPr>
      </p:pic>
      <p:pic>
        <p:nvPicPr>
          <p:cNvPr id="12" name="Picture Placeholder 14">
            <a:extLst>
              <a:ext uri="{FF2B5EF4-FFF2-40B4-BE49-F238E27FC236}">
                <a16:creationId xmlns:a16="http://schemas.microsoft.com/office/drawing/2014/main" id="{7209A474-2944-4CB2-8902-21829DF1C3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29009" y="1396999"/>
            <a:ext cx="850153" cy="671498"/>
          </a:xfrm>
          <a:prstGeom prst="ellipse">
            <a:avLst/>
          </a:prstGeom>
          <a:solidFill>
            <a:srgbClr val="BC72F0"/>
          </a:solidFill>
          <a:ln>
            <a:solidFill>
              <a:srgbClr val="002060"/>
            </a:solidFill>
          </a:ln>
        </p:spPr>
      </p:pic>
    </p:spTree>
    <p:extLst>
      <p:ext uri="{BB962C8B-B14F-4D97-AF65-F5344CB8AC3E}">
        <p14:creationId xmlns:p14="http://schemas.microsoft.com/office/powerpoint/2010/main" val="3018152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B5E79FE-DD55-F574-0585-98DBB2283B2C}"/>
              </a:ext>
            </a:extLst>
          </p:cNvPr>
          <p:cNvSpPr txBox="1"/>
          <p:nvPr/>
        </p:nvSpPr>
        <p:spPr>
          <a:xfrm>
            <a:off x="2907180" y="274249"/>
            <a:ext cx="3682156" cy="523220"/>
          </a:xfrm>
          <a:prstGeom prst="rect">
            <a:avLst/>
          </a:prstGeom>
          <a:noFill/>
        </p:spPr>
        <p:txBody>
          <a:bodyPr wrap="square" rtlCol="0">
            <a:spAutoFit/>
          </a:bodyPr>
          <a:lstStyle/>
          <a:p>
            <a:r>
              <a:rPr lang="en-GB" sz="2800" dirty="0"/>
              <a:t>Higher Modern Studies</a:t>
            </a:r>
          </a:p>
        </p:txBody>
      </p:sp>
      <p:graphicFrame>
        <p:nvGraphicFramePr>
          <p:cNvPr id="6" name="Table 6">
            <a:extLst>
              <a:ext uri="{FF2B5EF4-FFF2-40B4-BE49-F238E27FC236}">
                <a16:creationId xmlns:a16="http://schemas.microsoft.com/office/drawing/2014/main" id="{1A470390-E087-79FC-8F5B-21D29924E8E9}"/>
              </a:ext>
            </a:extLst>
          </p:cNvPr>
          <p:cNvGraphicFramePr>
            <a:graphicFrameLocks noGrp="1"/>
          </p:cNvGraphicFramePr>
          <p:nvPr>
            <p:extLst>
              <p:ext uri="{D42A27DB-BD31-4B8C-83A1-F6EECF244321}">
                <p14:modId xmlns:p14="http://schemas.microsoft.com/office/powerpoint/2010/main" val="2845938007"/>
              </p:ext>
            </p:extLst>
          </p:nvPr>
        </p:nvGraphicFramePr>
        <p:xfrm>
          <a:off x="364834" y="1397000"/>
          <a:ext cx="8414328" cy="4689629"/>
        </p:xfrm>
        <a:graphic>
          <a:graphicData uri="http://schemas.openxmlformats.org/drawingml/2006/table">
            <a:tbl>
              <a:tblPr firstRow="1" bandRow="1">
                <a:tableStyleId>{5C22544A-7EE6-4342-B048-85BDC9FD1C3A}</a:tableStyleId>
              </a:tblPr>
              <a:tblGrid>
                <a:gridCol w="2804776">
                  <a:extLst>
                    <a:ext uri="{9D8B030D-6E8A-4147-A177-3AD203B41FA5}">
                      <a16:colId xmlns:a16="http://schemas.microsoft.com/office/drawing/2014/main" val="4233488241"/>
                    </a:ext>
                  </a:extLst>
                </a:gridCol>
                <a:gridCol w="2804776">
                  <a:extLst>
                    <a:ext uri="{9D8B030D-6E8A-4147-A177-3AD203B41FA5}">
                      <a16:colId xmlns:a16="http://schemas.microsoft.com/office/drawing/2014/main" val="1321281802"/>
                    </a:ext>
                  </a:extLst>
                </a:gridCol>
                <a:gridCol w="2804776">
                  <a:extLst>
                    <a:ext uri="{9D8B030D-6E8A-4147-A177-3AD203B41FA5}">
                      <a16:colId xmlns:a16="http://schemas.microsoft.com/office/drawing/2014/main" val="2715078006"/>
                    </a:ext>
                  </a:extLst>
                </a:gridCol>
              </a:tblGrid>
              <a:tr h="379516">
                <a:tc>
                  <a:txBody>
                    <a:bodyPr/>
                    <a:lstStyle/>
                    <a:p>
                      <a:r>
                        <a:rPr lang="en-GB" dirty="0">
                          <a:solidFill>
                            <a:schemeClr val="tx1"/>
                          </a:solidFill>
                        </a:rPr>
                        <a:t>Unit 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dirty="0">
                          <a:solidFill>
                            <a:schemeClr val="tx1"/>
                          </a:solidFill>
                        </a:rPr>
                        <a:t>Unit 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dirty="0">
                          <a:solidFill>
                            <a:schemeClr val="tx1"/>
                          </a:solidFill>
                        </a:rPr>
                        <a:t>Unit 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931674554"/>
                  </a:ext>
                </a:extLst>
              </a:tr>
              <a:tr h="347713">
                <a:tc>
                  <a:txBody>
                    <a:bodyPr/>
                    <a:lstStyle/>
                    <a:p>
                      <a:r>
                        <a:rPr lang="en-GB" b="1" dirty="0">
                          <a:solidFill>
                            <a:schemeClr val="tx1"/>
                          </a:solidFill>
                        </a:rPr>
                        <a:t>Democracy in Scotland/UK</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b="1" dirty="0">
                          <a:solidFill>
                            <a:schemeClr val="tx1"/>
                          </a:solidFill>
                        </a:rPr>
                        <a:t>Social Inequality</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b="1" dirty="0">
                          <a:solidFill>
                            <a:schemeClr val="tx1"/>
                          </a:solidFill>
                        </a:rPr>
                        <a:t>USA</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264883900"/>
                  </a:ext>
                </a:extLst>
              </a:tr>
              <a:tr h="2322894">
                <a:tc>
                  <a:txBody>
                    <a:bodyPr/>
                    <a:lstStyle/>
                    <a:p>
                      <a:pPr marL="342900" indent="-342900">
                        <a:buFont typeface="+mj-lt"/>
                        <a:buAutoNum type="arabicPeriod"/>
                      </a:pPr>
                      <a:r>
                        <a:rPr lang="en-GB" sz="1600" dirty="0">
                          <a:solidFill>
                            <a:schemeClr val="tx1"/>
                          </a:solidFill>
                        </a:rPr>
                        <a:t>The pros and cons of Scottish Independence</a:t>
                      </a:r>
                    </a:p>
                    <a:p>
                      <a:pPr marL="342900" indent="-342900">
                        <a:buFont typeface="+mj-lt"/>
                        <a:buAutoNum type="arabicPeriod"/>
                      </a:pPr>
                      <a:r>
                        <a:rPr lang="en-GB" sz="1600" dirty="0">
                          <a:solidFill>
                            <a:schemeClr val="tx1"/>
                          </a:solidFill>
                        </a:rPr>
                        <a:t>The pros and cons of Brexit</a:t>
                      </a:r>
                    </a:p>
                    <a:p>
                      <a:pPr marL="342900" indent="-342900">
                        <a:buFont typeface="+mj-lt"/>
                        <a:buAutoNum type="arabicPeriod"/>
                      </a:pPr>
                      <a:r>
                        <a:rPr lang="en-GB" sz="1600" dirty="0">
                          <a:solidFill>
                            <a:schemeClr val="tx1"/>
                          </a:solidFill>
                        </a:rPr>
                        <a:t>How do we elect our representatives?</a:t>
                      </a:r>
                    </a:p>
                    <a:p>
                      <a:pPr marL="342900" indent="-342900">
                        <a:buFont typeface="+mj-lt"/>
                        <a:buAutoNum type="arabicPeriod"/>
                      </a:pPr>
                      <a:r>
                        <a:rPr lang="en-GB" sz="1600" dirty="0">
                          <a:solidFill>
                            <a:schemeClr val="tx1"/>
                          </a:solidFill>
                        </a:rPr>
                        <a:t>Why do people vote the way they do?</a:t>
                      </a:r>
                    </a:p>
                    <a:p>
                      <a:pPr marL="342900" indent="-342900">
                        <a:buFont typeface="+mj-lt"/>
                        <a:buAutoNum type="arabicPeriod"/>
                      </a:pPr>
                      <a:r>
                        <a:rPr lang="en-GB" sz="1600" dirty="0">
                          <a:solidFill>
                            <a:schemeClr val="tx1"/>
                          </a:solidFill>
                        </a:rPr>
                        <a:t>How can we be involved in politics?</a:t>
                      </a:r>
                    </a:p>
                    <a:p>
                      <a:pPr marL="342900" indent="-342900">
                        <a:buFont typeface="+mj-lt"/>
                        <a:buAutoNum type="arabicPeriod"/>
                      </a:pPr>
                      <a:r>
                        <a:rPr lang="en-GB" sz="1600" dirty="0">
                          <a:solidFill>
                            <a:schemeClr val="tx1"/>
                          </a:solidFill>
                        </a:rPr>
                        <a:t>How can parliament limit the power of government?</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342900" indent="-342900">
                        <a:buFont typeface="+mj-lt"/>
                        <a:buAutoNum type="arabicPeriod"/>
                      </a:pPr>
                      <a:r>
                        <a:rPr lang="en-GB" sz="1600" dirty="0">
                          <a:solidFill>
                            <a:schemeClr val="tx1"/>
                          </a:solidFill>
                        </a:rPr>
                        <a:t>Causes of Health Inequality</a:t>
                      </a:r>
                    </a:p>
                    <a:p>
                      <a:pPr marL="342900" indent="-342900">
                        <a:buFont typeface="+mj-lt"/>
                        <a:buAutoNum type="arabicPeriod"/>
                      </a:pPr>
                      <a:r>
                        <a:rPr lang="en-GB" sz="1600" dirty="0">
                          <a:solidFill>
                            <a:schemeClr val="tx1"/>
                          </a:solidFill>
                        </a:rPr>
                        <a:t>Causes of Wealth Inequality</a:t>
                      </a:r>
                    </a:p>
                    <a:p>
                      <a:pPr marL="342900" indent="-342900">
                        <a:buFont typeface="+mj-lt"/>
                        <a:buAutoNum type="arabicPeriod"/>
                      </a:pPr>
                      <a:r>
                        <a:rPr lang="en-GB" sz="1600" dirty="0">
                          <a:solidFill>
                            <a:schemeClr val="tx1"/>
                          </a:solidFill>
                        </a:rPr>
                        <a:t>What is the impact of inequality? </a:t>
                      </a:r>
                    </a:p>
                    <a:p>
                      <a:pPr marL="342900" indent="-342900">
                        <a:buFont typeface="+mj-lt"/>
                        <a:buAutoNum type="arabicPeriod"/>
                      </a:pPr>
                      <a:r>
                        <a:rPr lang="en-GB" sz="1600" dirty="0">
                          <a:solidFill>
                            <a:schemeClr val="tx1"/>
                          </a:solidFill>
                        </a:rPr>
                        <a:t>Whose responsibility is it to tackle inequality? </a:t>
                      </a:r>
                    </a:p>
                    <a:p>
                      <a:pPr marL="342900" indent="-342900">
                        <a:buFont typeface="+mj-lt"/>
                        <a:buAutoNum type="arabicPeriod"/>
                      </a:pPr>
                      <a:r>
                        <a:rPr lang="en-GB" sz="1600" dirty="0">
                          <a:solidFill>
                            <a:schemeClr val="tx1"/>
                          </a:solidFill>
                        </a:rPr>
                        <a:t>Government policies to tackle inequality.</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342900" indent="-342900">
                        <a:buAutoNum type="arabicPeriod"/>
                      </a:pPr>
                      <a:r>
                        <a:rPr lang="en-GB" sz="1600" dirty="0">
                          <a:solidFill>
                            <a:schemeClr val="tx1"/>
                          </a:solidFill>
                        </a:rPr>
                        <a:t>The influence of the USA</a:t>
                      </a:r>
                    </a:p>
                    <a:p>
                      <a:pPr marL="342900" indent="-342900">
                        <a:buAutoNum type="arabicPeriod"/>
                      </a:pPr>
                      <a:r>
                        <a:rPr lang="en-GB" sz="1600" dirty="0">
                          <a:solidFill>
                            <a:schemeClr val="tx1"/>
                          </a:solidFill>
                        </a:rPr>
                        <a:t>How can US citizens be involved in democracy?</a:t>
                      </a:r>
                    </a:p>
                    <a:p>
                      <a:pPr marL="342900" indent="-342900">
                        <a:buAutoNum type="arabicPeriod"/>
                      </a:pPr>
                      <a:r>
                        <a:rPr lang="en-GB" sz="1600" dirty="0">
                          <a:solidFill>
                            <a:schemeClr val="tx1"/>
                          </a:solidFill>
                        </a:rPr>
                        <a:t>How does the US political system work?</a:t>
                      </a:r>
                    </a:p>
                    <a:p>
                      <a:pPr marL="342900" indent="-342900">
                        <a:buAutoNum type="arabicPeriod"/>
                      </a:pPr>
                      <a:r>
                        <a:rPr lang="en-GB" sz="1600" dirty="0">
                          <a:solidFill>
                            <a:schemeClr val="tx1"/>
                          </a:solidFill>
                        </a:rPr>
                        <a:t>Inequality in the USA</a:t>
                      </a:r>
                    </a:p>
                    <a:p>
                      <a:pPr marL="342900" indent="-342900">
                        <a:buAutoNum type="arabicPeriod"/>
                      </a:pPr>
                      <a:r>
                        <a:rPr lang="en-GB" sz="1600" dirty="0">
                          <a:solidFill>
                            <a:schemeClr val="tx1"/>
                          </a:solidFill>
                        </a:rPr>
                        <a:t>Government responses to inequality in the USA</a:t>
                      </a:r>
                    </a:p>
                    <a:p>
                      <a:pPr marL="0" indent="0">
                        <a:buNone/>
                      </a:pPr>
                      <a:endParaRPr lang="en-GB" sz="1600" dirty="0">
                        <a:solidFill>
                          <a:schemeClr val="tx1"/>
                        </a:solidFill>
                      </a:endParaRPr>
                    </a:p>
                    <a:p>
                      <a:endParaRPr lang="en-GB" sz="1600" dirty="0">
                        <a:solidFill>
                          <a:schemeClr val="tx1"/>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054573505"/>
                  </a:ext>
                </a:extLst>
              </a:tr>
              <a:tr h="645666">
                <a:tc>
                  <a:txBody>
                    <a:bodyPr/>
                    <a:lstStyle/>
                    <a:p>
                      <a:r>
                        <a:rPr lang="en-GB" sz="1800" b="1" dirty="0">
                          <a:solidFill>
                            <a:schemeClr val="tx1"/>
                          </a:solidFill>
                        </a:rPr>
                        <a:t>Assessment: </a:t>
                      </a:r>
                      <a:br>
                        <a:rPr lang="en-GB" sz="1800" b="1" dirty="0">
                          <a:solidFill>
                            <a:schemeClr val="tx1"/>
                          </a:solidFill>
                        </a:rPr>
                      </a:br>
                      <a:r>
                        <a:rPr lang="en-GB" sz="1800" b="0" dirty="0">
                          <a:solidFill>
                            <a:schemeClr val="tx1"/>
                          </a:solidFill>
                        </a:rPr>
                        <a:t>Timed closed book assessments + SQA external exam</a:t>
                      </a:r>
                      <a:endParaRPr lang="en-GB" dirty="0">
                        <a:solidFill>
                          <a:schemeClr val="tx1"/>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1800" b="1" dirty="0">
                          <a:solidFill>
                            <a:schemeClr val="tx1"/>
                          </a:solidFill>
                        </a:rPr>
                        <a:t>Assessment: </a:t>
                      </a:r>
                    </a:p>
                    <a:p>
                      <a:r>
                        <a:rPr lang="en-GB" sz="1800" b="0" dirty="0">
                          <a:solidFill>
                            <a:schemeClr val="tx1"/>
                          </a:solidFill>
                        </a:rPr>
                        <a:t>Timed closed book assessments + SQA external exam</a:t>
                      </a:r>
                      <a:endParaRPr lang="en-GB" sz="1800" b="1" dirty="0">
                        <a:solidFill>
                          <a:schemeClr val="tx1"/>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1800" b="1" dirty="0">
                          <a:solidFill>
                            <a:schemeClr val="tx1"/>
                          </a:solidFill>
                        </a:rPr>
                        <a:t>Assessment:</a:t>
                      </a:r>
                    </a:p>
                    <a:p>
                      <a:r>
                        <a:rPr lang="en-GB" sz="1800" b="0" dirty="0">
                          <a:solidFill>
                            <a:schemeClr val="tx1"/>
                          </a:solidFill>
                        </a:rPr>
                        <a:t>Timed closed book assessments + SQA external exam</a:t>
                      </a:r>
                      <a:endParaRPr lang="en-GB" sz="1800" b="1" dirty="0">
                        <a:solidFill>
                          <a:schemeClr val="tx1"/>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679011420"/>
                  </a:ext>
                </a:extLst>
              </a:tr>
            </a:tbl>
          </a:graphicData>
        </a:graphic>
      </p:graphicFrame>
      <p:sp>
        <p:nvSpPr>
          <p:cNvPr id="11" name="Oval 10">
            <a:extLst>
              <a:ext uri="{FF2B5EF4-FFF2-40B4-BE49-F238E27FC236}">
                <a16:creationId xmlns:a16="http://schemas.microsoft.com/office/drawing/2014/main" id="{8D760216-8A3C-8AE0-15BF-4BA83170EC89}"/>
              </a:ext>
            </a:extLst>
          </p:cNvPr>
          <p:cNvSpPr/>
          <p:nvPr/>
        </p:nvSpPr>
        <p:spPr>
          <a:xfrm>
            <a:off x="364834" y="230908"/>
            <a:ext cx="1011384" cy="999043"/>
          </a:xfrm>
          <a:prstGeom prst="ellipse">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002060"/>
                </a:solidFill>
              </a:rPr>
              <a:t>S5/6</a:t>
            </a:r>
            <a:endParaRPr lang="en-GB" b="1" dirty="0">
              <a:solidFill>
                <a:srgbClr val="002060"/>
              </a:solidFill>
            </a:endParaRPr>
          </a:p>
        </p:txBody>
      </p:sp>
      <p:sp>
        <p:nvSpPr>
          <p:cNvPr id="7" name="TextBox 6">
            <a:extLst>
              <a:ext uri="{FF2B5EF4-FFF2-40B4-BE49-F238E27FC236}">
                <a16:creationId xmlns:a16="http://schemas.microsoft.com/office/drawing/2014/main" id="{914D6A1F-253F-4D82-86DE-765F52F4604E}"/>
              </a:ext>
            </a:extLst>
          </p:cNvPr>
          <p:cNvSpPr txBox="1"/>
          <p:nvPr/>
        </p:nvSpPr>
        <p:spPr>
          <a:xfrm>
            <a:off x="150826" y="6177921"/>
            <a:ext cx="8842343" cy="400110"/>
          </a:xfrm>
          <a:prstGeom prst="rect">
            <a:avLst/>
          </a:prstGeom>
          <a:noFill/>
        </p:spPr>
        <p:txBody>
          <a:bodyPr wrap="square" rtlCol="0">
            <a:spAutoFit/>
          </a:bodyPr>
          <a:lstStyle/>
          <a:p>
            <a:pPr algn="ctr"/>
            <a:r>
              <a:rPr lang="en-GB" sz="2000" dirty="0"/>
              <a:t>Mr N. Hattie		gw20hattieneil@glow.sch.uk		Room: M33</a:t>
            </a:r>
          </a:p>
        </p:txBody>
      </p:sp>
      <p:pic>
        <p:nvPicPr>
          <p:cNvPr id="9" name="Picture Placeholder 14">
            <a:extLst>
              <a:ext uri="{FF2B5EF4-FFF2-40B4-BE49-F238E27FC236}">
                <a16:creationId xmlns:a16="http://schemas.microsoft.com/office/drawing/2014/main" id="{01052D16-7EC4-4415-8423-59E4803EFB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3437" y="1396999"/>
            <a:ext cx="777125" cy="671498"/>
          </a:xfrm>
          <a:prstGeom prst="ellipse">
            <a:avLst/>
          </a:prstGeom>
          <a:solidFill>
            <a:srgbClr val="BC72F0"/>
          </a:solidFill>
          <a:ln>
            <a:solidFill>
              <a:srgbClr val="002060"/>
            </a:solidFill>
          </a:ln>
        </p:spPr>
      </p:pic>
      <p:pic>
        <p:nvPicPr>
          <p:cNvPr id="10" name="Picture Placeholder 14">
            <a:extLst>
              <a:ext uri="{FF2B5EF4-FFF2-40B4-BE49-F238E27FC236}">
                <a16:creationId xmlns:a16="http://schemas.microsoft.com/office/drawing/2014/main" id="{8D4A2E46-E402-4850-BB30-8296F98412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3924" y="1397001"/>
            <a:ext cx="699516" cy="671496"/>
          </a:xfrm>
          <a:prstGeom prst="ellipse">
            <a:avLst/>
          </a:prstGeom>
          <a:solidFill>
            <a:srgbClr val="BC72F0"/>
          </a:solidFill>
          <a:ln>
            <a:solidFill>
              <a:srgbClr val="002060"/>
            </a:solidFill>
          </a:ln>
        </p:spPr>
      </p:pic>
      <p:pic>
        <p:nvPicPr>
          <p:cNvPr id="12" name="Picture Placeholder 14">
            <a:extLst>
              <a:ext uri="{FF2B5EF4-FFF2-40B4-BE49-F238E27FC236}">
                <a16:creationId xmlns:a16="http://schemas.microsoft.com/office/drawing/2014/main" id="{CC94F9F9-9D75-40B6-B5F8-71C4E885C6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2037" y="1396999"/>
            <a:ext cx="777125" cy="671497"/>
          </a:xfrm>
          <a:prstGeom prst="ellipse">
            <a:avLst/>
          </a:prstGeom>
          <a:solidFill>
            <a:srgbClr val="BC72F0"/>
          </a:solidFill>
          <a:ln>
            <a:solidFill>
              <a:srgbClr val="002060"/>
            </a:solidFill>
          </a:ln>
        </p:spPr>
      </p:pic>
    </p:spTree>
    <p:extLst>
      <p:ext uri="{BB962C8B-B14F-4D97-AF65-F5344CB8AC3E}">
        <p14:creationId xmlns:p14="http://schemas.microsoft.com/office/powerpoint/2010/main" val="1565600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B5E79FE-DD55-F574-0585-98DBB2283B2C}"/>
              </a:ext>
            </a:extLst>
          </p:cNvPr>
          <p:cNvSpPr txBox="1"/>
          <p:nvPr/>
        </p:nvSpPr>
        <p:spPr>
          <a:xfrm>
            <a:off x="2907180" y="274249"/>
            <a:ext cx="3682156" cy="523220"/>
          </a:xfrm>
          <a:prstGeom prst="rect">
            <a:avLst/>
          </a:prstGeom>
          <a:noFill/>
        </p:spPr>
        <p:txBody>
          <a:bodyPr wrap="square" rtlCol="0">
            <a:spAutoFit/>
          </a:bodyPr>
          <a:lstStyle/>
          <a:p>
            <a:pPr algn="ctr"/>
            <a:r>
              <a:rPr lang="en-GB" sz="2800" dirty="0"/>
              <a:t>Higher Politics</a:t>
            </a:r>
          </a:p>
        </p:txBody>
      </p:sp>
      <p:graphicFrame>
        <p:nvGraphicFramePr>
          <p:cNvPr id="6" name="Table 6">
            <a:extLst>
              <a:ext uri="{FF2B5EF4-FFF2-40B4-BE49-F238E27FC236}">
                <a16:creationId xmlns:a16="http://schemas.microsoft.com/office/drawing/2014/main" id="{1A470390-E087-79FC-8F5B-21D29924E8E9}"/>
              </a:ext>
            </a:extLst>
          </p:cNvPr>
          <p:cNvGraphicFramePr>
            <a:graphicFrameLocks noGrp="1"/>
          </p:cNvGraphicFramePr>
          <p:nvPr>
            <p:extLst>
              <p:ext uri="{D42A27DB-BD31-4B8C-83A1-F6EECF244321}">
                <p14:modId xmlns:p14="http://schemas.microsoft.com/office/powerpoint/2010/main" val="2884762146"/>
              </p:ext>
            </p:extLst>
          </p:nvPr>
        </p:nvGraphicFramePr>
        <p:xfrm>
          <a:off x="364834" y="1397000"/>
          <a:ext cx="8414328" cy="4238843"/>
        </p:xfrm>
        <a:graphic>
          <a:graphicData uri="http://schemas.openxmlformats.org/drawingml/2006/table">
            <a:tbl>
              <a:tblPr firstRow="1" bandRow="1">
                <a:tableStyleId>{5C22544A-7EE6-4342-B048-85BDC9FD1C3A}</a:tableStyleId>
              </a:tblPr>
              <a:tblGrid>
                <a:gridCol w="2804776">
                  <a:extLst>
                    <a:ext uri="{9D8B030D-6E8A-4147-A177-3AD203B41FA5}">
                      <a16:colId xmlns:a16="http://schemas.microsoft.com/office/drawing/2014/main" val="4233488241"/>
                    </a:ext>
                  </a:extLst>
                </a:gridCol>
                <a:gridCol w="2804776">
                  <a:extLst>
                    <a:ext uri="{9D8B030D-6E8A-4147-A177-3AD203B41FA5}">
                      <a16:colId xmlns:a16="http://schemas.microsoft.com/office/drawing/2014/main" val="1321281802"/>
                    </a:ext>
                  </a:extLst>
                </a:gridCol>
                <a:gridCol w="2804776">
                  <a:extLst>
                    <a:ext uri="{9D8B030D-6E8A-4147-A177-3AD203B41FA5}">
                      <a16:colId xmlns:a16="http://schemas.microsoft.com/office/drawing/2014/main" val="2715078006"/>
                    </a:ext>
                  </a:extLst>
                </a:gridCol>
              </a:tblGrid>
              <a:tr h="379516">
                <a:tc>
                  <a:txBody>
                    <a:bodyPr/>
                    <a:lstStyle/>
                    <a:p>
                      <a:r>
                        <a:rPr lang="en-GB" dirty="0">
                          <a:solidFill>
                            <a:schemeClr val="tx1"/>
                          </a:solidFill>
                        </a:rPr>
                        <a:t>Unit 1</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dirty="0">
                          <a:solidFill>
                            <a:schemeClr val="tx1"/>
                          </a:solidFill>
                        </a:rPr>
                        <a:t>Unit 2</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dirty="0">
                          <a:solidFill>
                            <a:schemeClr val="tx1"/>
                          </a:solidFill>
                        </a:rPr>
                        <a:t>Unit 3</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931674554"/>
                  </a:ext>
                </a:extLst>
              </a:tr>
              <a:tr h="347713">
                <a:tc>
                  <a:txBody>
                    <a:bodyPr/>
                    <a:lstStyle/>
                    <a:p>
                      <a:r>
                        <a:rPr lang="en-GB" b="1" dirty="0">
                          <a:solidFill>
                            <a:schemeClr val="tx1"/>
                          </a:solidFill>
                        </a:rPr>
                        <a:t>Political Theory</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b="1" dirty="0">
                          <a:solidFill>
                            <a:schemeClr val="tx1"/>
                          </a:solidFill>
                        </a:rPr>
                        <a:t>Political Systems – UK V USA</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b="1" dirty="0">
                          <a:solidFill>
                            <a:schemeClr val="tx1"/>
                          </a:solidFill>
                        </a:rPr>
                        <a:t>Political Parties and Ideas</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264883900"/>
                  </a:ext>
                </a:extLst>
              </a:tr>
              <a:tr h="2322894">
                <a:tc>
                  <a:txBody>
                    <a:bodyPr/>
                    <a:lstStyle/>
                    <a:p>
                      <a:pPr marL="342900" indent="-342900">
                        <a:buFont typeface="+mj-lt"/>
                        <a:buAutoNum type="arabicPeriod"/>
                      </a:pPr>
                      <a:r>
                        <a:rPr lang="en-GB" sz="1600" dirty="0">
                          <a:solidFill>
                            <a:schemeClr val="tx1"/>
                          </a:solidFill>
                        </a:rPr>
                        <a:t>How relevant are the concepts of Power, Authority &amp; Legitimacy?</a:t>
                      </a:r>
                      <a:br>
                        <a:rPr lang="en-GB" sz="1600" dirty="0">
                          <a:solidFill>
                            <a:schemeClr val="tx1"/>
                          </a:solidFill>
                        </a:rPr>
                      </a:br>
                      <a:endParaRPr lang="en-GB" sz="1600" dirty="0">
                        <a:solidFill>
                          <a:schemeClr val="tx1"/>
                        </a:solidFill>
                      </a:endParaRPr>
                    </a:p>
                    <a:p>
                      <a:pPr marL="342900" indent="-342900">
                        <a:buFont typeface="+mj-lt"/>
                        <a:buAutoNum type="arabicPeriod"/>
                      </a:pPr>
                      <a:r>
                        <a:rPr lang="en-GB" sz="1600" dirty="0">
                          <a:solidFill>
                            <a:schemeClr val="tx1"/>
                          </a:solidFill>
                        </a:rPr>
                        <a:t>Conservatism v Socialism</a:t>
                      </a:r>
                      <a:br>
                        <a:rPr lang="en-GB" sz="1600" dirty="0">
                          <a:solidFill>
                            <a:schemeClr val="tx1"/>
                          </a:solidFill>
                        </a:rPr>
                      </a:br>
                      <a:endParaRPr lang="en-GB" sz="1600" dirty="0">
                        <a:solidFill>
                          <a:schemeClr val="tx1"/>
                        </a:solidFill>
                      </a:endParaRPr>
                    </a:p>
                    <a:p>
                      <a:pPr marL="342900" indent="-342900">
                        <a:buFont typeface="+mj-lt"/>
                        <a:buAutoNum type="arabicPeriod"/>
                      </a:pPr>
                      <a:r>
                        <a:rPr lang="en-GB" sz="1600" dirty="0">
                          <a:solidFill>
                            <a:schemeClr val="tx1"/>
                          </a:solidFill>
                        </a:rPr>
                        <a:t>Direct v Representative Democracy</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342900" indent="-342900">
                        <a:buFont typeface="+mj-lt"/>
                        <a:buAutoNum type="arabicPeriod"/>
                      </a:pPr>
                      <a:r>
                        <a:rPr lang="en-GB" sz="1600" dirty="0">
                          <a:solidFill>
                            <a:schemeClr val="tx1"/>
                          </a:solidFill>
                        </a:rPr>
                        <a:t>Comparing constitutions and courts in the UK/USA. </a:t>
                      </a:r>
                    </a:p>
                    <a:p>
                      <a:pPr marL="342900" indent="-342900">
                        <a:buFont typeface="+mj-lt"/>
                        <a:buAutoNum type="arabicPeriod"/>
                      </a:pPr>
                      <a:endParaRPr lang="en-GB" sz="1600" dirty="0">
                        <a:solidFill>
                          <a:schemeClr val="tx1"/>
                        </a:solidFill>
                      </a:endParaRPr>
                    </a:p>
                    <a:p>
                      <a:pPr marL="342900" indent="-342900">
                        <a:buFont typeface="+mj-lt"/>
                        <a:buAutoNum type="arabicPeriod"/>
                      </a:pPr>
                      <a:r>
                        <a:rPr lang="en-GB" sz="1600" dirty="0">
                          <a:solidFill>
                            <a:schemeClr val="tx1"/>
                          </a:solidFill>
                        </a:rPr>
                        <a:t>Comparing the power of parliament in the UK/USA.</a:t>
                      </a:r>
                    </a:p>
                    <a:p>
                      <a:pPr marL="342900" indent="-342900">
                        <a:buFont typeface="+mj-lt"/>
                        <a:buAutoNum type="arabicPeriod"/>
                      </a:pPr>
                      <a:endParaRPr lang="en-GB" sz="1600" dirty="0">
                        <a:solidFill>
                          <a:schemeClr val="tx1"/>
                        </a:solidFill>
                      </a:endParaRPr>
                    </a:p>
                    <a:p>
                      <a:pPr marL="342900" indent="-342900">
                        <a:buFont typeface="+mj-lt"/>
                        <a:buAutoNum type="arabicPeriod"/>
                      </a:pPr>
                      <a:r>
                        <a:rPr lang="en-GB" sz="1600" dirty="0">
                          <a:solidFill>
                            <a:schemeClr val="tx1"/>
                          </a:solidFill>
                        </a:rPr>
                        <a:t>Comparing the power of the government in the UK/USA.</a:t>
                      </a: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342900" indent="-342900">
                        <a:buAutoNum type="arabicPeriod"/>
                      </a:pPr>
                      <a:r>
                        <a:rPr lang="en-GB" sz="1600" dirty="0">
                          <a:solidFill>
                            <a:schemeClr val="tx1"/>
                          </a:solidFill>
                        </a:rPr>
                        <a:t>Campaign methods and elections</a:t>
                      </a:r>
                    </a:p>
                    <a:p>
                      <a:pPr marL="342900" indent="-342900">
                        <a:buAutoNum type="arabicPeriod"/>
                      </a:pPr>
                      <a:endParaRPr lang="en-GB" sz="1600" dirty="0">
                        <a:solidFill>
                          <a:schemeClr val="tx1"/>
                        </a:solidFill>
                      </a:endParaRPr>
                    </a:p>
                    <a:p>
                      <a:pPr marL="342900" indent="-342900">
                        <a:buAutoNum type="arabicPeriod"/>
                      </a:pPr>
                      <a:r>
                        <a:rPr lang="en-GB" sz="1600" dirty="0">
                          <a:solidFill>
                            <a:schemeClr val="tx1"/>
                          </a:solidFill>
                        </a:rPr>
                        <a:t>Theories of voting behaviour </a:t>
                      </a:r>
                    </a:p>
                    <a:p>
                      <a:pPr marL="342900" indent="-342900">
                        <a:buAutoNum type="arabicPeriod"/>
                      </a:pPr>
                      <a:endParaRPr lang="en-GB" sz="1600" dirty="0">
                        <a:solidFill>
                          <a:schemeClr val="tx1"/>
                        </a:solidFill>
                      </a:endParaRPr>
                    </a:p>
                    <a:p>
                      <a:pPr marL="342900" indent="-342900">
                        <a:buAutoNum type="arabicPeriod"/>
                      </a:pPr>
                      <a:r>
                        <a:rPr lang="en-GB" sz="1600" dirty="0">
                          <a:solidFill>
                            <a:schemeClr val="tx1"/>
                          </a:solidFill>
                        </a:rPr>
                        <a:t>Dominant ideas of political parties</a:t>
                      </a:r>
                    </a:p>
                    <a:p>
                      <a:endParaRPr lang="en-GB" sz="1600" dirty="0">
                        <a:solidFill>
                          <a:schemeClr val="tx1"/>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054573505"/>
                  </a:ext>
                </a:extLst>
              </a:tr>
              <a:tr h="645666">
                <a:tc>
                  <a:txBody>
                    <a:bodyPr/>
                    <a:lstStyle/>
                    <a:p>
                      <a:r>
                        <a:rPr lang="en-GB" sz="1800" b="1" dirty="0">
                          <a:solidFill>
                            <a:schemeClr val="tx1"/>
                          </a:solidFill>
                        </a:rPr>
                        <a:t>Assessment: </a:t>
                      </a:r>
                      <a:br>
                        <a:rPr lang="en-GB" sz="1800" b="1" dirty="0">
                          <a:solidFill>
                            <a:schemeClr val="tx1"/>
                          </a:solidFill>
                        </a:rPr>
                      </a:br>
                      <a:r>
                        <a:rPr lang="en-GB" sz="1800" b="0" dirty="0">
                          <a:solidFill>
                            <a:schemeClr val="tx1"/>
                          </a:solidFill>
                        </a:rPr>
                        <a:t>Timed closed book assessments + SQA external exam</a:t>
                      </a:r>
                      <a:endParaRPr lang="en-GB" dirty="0">
                        <a:solidFill>
                          <a:schemeClr val="tx1"/>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1800" b="1" dirty="0">
                          <a:solidFill>
                            <a:schemeClr val="tx1"/>
                          </a:solidFill>
                        </a:rPr>
                        <a:t>Assessment: </a:t>
                      </a:r>
                    </a:p>
                    <a:p>
                      <a:r>
                        <a:rPr lang="en-GB" sz="1800" b="0" dirty="0">
                          <a:solidFill>
                            <a:schemeClr val="tx1"/>
                          </a:solidFill>
                        </a:rPr>
                        <a:t>Timed closed book assessments + SQA external exam</a:t>
                      </a:r>
                      <a:endParaRPr lang="en-GB" sz="1800" b="1" dirty="0">
                        <a:solidFill>
                          <a:schemeClr val="tx1"/>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1800" b="1" dirty="0">
                          <a:solidFill>
                            <a:schemeClr val="tx1"/>
                          </a:solidFill>
                        </a:rPr>
                        <a:t>Assessment:</a:t>
                      </a:r>
                    </a:p>
                    <a:p>
                      <a:r>
                        <a:rPr lang="en-GB" sz="1800" b="0" dirty="0">
                          <a:solidFill>
                            <a:schemeClr val="tx1"/>
                          </a:solidFill>
                        </a:rPr>
                        <a:t>Timed closed book assessments + SQA external exam</a:t>
                      </a:r>
                      <a:endParaRPr lang="en-GB" sz="1800" b="1" dirty="0">
                        <a:solidFill>
                          <a:schemeClr val="tx1"/>
                        </a:solidFill>
                      </a:endParaRPr>
                    </a:p>
                  </a:txBody>
                  <a:tcP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679011420"/>
                  </a:ext>
                </a:extLst>
              </a:tr>
            </a:tbl>
          </a:graphicData>
        </a:graphic>
      </p:graphicFrame>
      <p:sp>
        <p:nvSpPr>
          <p:cNvPr id="11" name="Oval 10">
            <a:extLst>
              <a:ext uri="{FF2B5EF4-FFF2-40B4-BE49-F238E27FC236}">
                <a16:creationId xmlns:a16="http://schemas.microsoft.com/office/drawing/2014/main" id="{8D760216-8A3C-8AE0-15BF-4BA83170EC89}"/>
              </a:ext>
            </a:extLst>
          </p:cNvPr>
          <p:cNvSpPr/>
          <p:nvPr/>
        </p:nvSpPr>
        <p:spPr>
          <a:xfrm>
            <a:off x="364834" y="230908"/>
            <a:ext cx="1011384" cy="999043"/>
          </a:xfrm>
          <a:prstGeom prst="ellipse">
            <a:avLst/>
          </a:prstGeom>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rgbClr val="002060"/>
                </a:solidFill>
              </a:rPr>
              <a:t>S5/6</a:t>
            </a:r>
            <a:endParaRPr lang="en-GB" b="1" dirty="0">
              <a:solidFill>
                <a:srgbClr val="002060"/>
              </a:solidFill>
            </a:endParaRPr>
          </a:p>
        </p:txBody>
      </p:sp>
      <p:sp>
        <p:nvSpPr>
          <p:cNvPr id="7" name="TextBox 6">
            <a:extLst>
              <a:ext uri="{FF2B5EF4-FFF2-40B4-BE49-F238E27FC236}">
                <a16:creationId xmlns:a16="http://schemas.microsoft.com/office/drawing/2014/main" id="{8575F238-070D-4AB6-AFA5-42837D60D63C}"/>
              </a:ext>
            </a:extLst>
          </p:cNvPr>
          <p:cNvSpPr txBox="1"/>
          <p:nvPr/>
        </p:nvSpPr>
        <p:spPr>
          <a:xfrm>
            <a:off x="216816" y="5798859"/>
            <a:ext cx="8842343" cy="400110"/>
          </a:xfrm>
          <a:prstGeom prst="rect">
            <a:avLst/>
          </a:prstGeom>
          <a:noFill/>
        </p:spPr>
        <p:txBody>
          <a:bodyPr wrap="square" rtlCol="0">
            <a:spAutoFit/>
          </a:bodyPr>
          <a:lstStyle/>
          <a:p>
            <a:pPr algn="ctr"/>
            <a:r>
              <a:rPr lang="en-GB" sz="2000" dirty="0"/>
              <a:t>Mr N. Hattie		gw20hattieneil@glow.sch.uk		Room: M33</a:t>
            </a:r>
          </a:p>
        </p:txBody>
      </p:sp>
      <p:pic>
        <p:nvPicPr>
          <p:cNvPr id="9" name="Picture Placeholder 14">
            <a:extLst>
              <a:ext uri="{FF2B5EF4-FFF2-40B4-BE49-F238E27FC236}">
                <a16:creationId xmlns:a16="http://schemas.microsoft.com/office/drawing/2014/main" id="{26FC571A-323A-4644-8D53-B1C6DEBDAC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3933" y="1396999"/>
            <a:ext cx="619619" cy="671496"/>
          </a:xfrm>
          <a:prstGeom prst="ellipse">
            <a:avLst/>
          </a:prstGeom>
          <a:solidFill>
            <a:srgbClr val="BC72F0"/>
          </a:solidFill>
          <a:ln>
            <a:solidFill>
              <a:srgbClr val="002060"/>
            </a:solidFill>
          </a:ln>
        </p:spPr>
      </p:pic>
      <p:pic>
        <p:nvPicPr>
          <p:cNvPr id="10" name="Picture Placeholder 14">
            <a:extLst>
              <a:ext uri="{FF2B5EF4-FFF2-40B4-BE49-F238E27FC236}">
                <a16:creationId xmlns:a16="http://schemas.microsoft.com/office/drawing/2014/main" id="{0653201B-811B-43EE-A3E7-C3A78B5FD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0935" y="1397001"/>
            <a:ext cx="699515" cy="671496"/>
          </a:xfrm>
          <a:prstGeom prst="ellipse">
            <a:avLst/>
          </a:prstGeom>
          <a:solidFill>
            <a:srgbClr val="BC72F0"/>
          </a:solidFill>
          <a:ln>
            <a:solidFill>
              <a:srgbClr val="002060"/>
            </a:solidFill>
          </a:ln>
        </p:spPr>
      </p:pic>
      <p:pic>
        <p:nvPicPr>
          <p:cNvPr id="12" name="Picture Placeholder 14">
            <a:extLst>
              <a:ext uri="{FF2B5EF4-FFF2-40B4-BE49-F238E27FC236}">
                <a16:creationId xmlns:a16="http://schemas.microsoft.com/office/drawing/2014/main" id="{C1169B44-1FF4-49B9-A1C9-5C86BABC7F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79647" y="1396999"/>
            <a:ext cx="699515" cy="671495"/>
          </a:xfrm>
          <a:prstGeom prst="ellipse">
            <a:avLst/>
          </a:prstGeom>
          <a:solidFill>
            <a:srgbClr val="BC72F0"/>
          </a:solidFill>
          <a:ln>
            <a:solidFill>
              <a:srgbClr val="002060"/>
            </a:solidFill>
          </a:ln>
        </p:spPr>
      </p:pic>
    </p:spTree>
    <p:extLst>
      <p:ext uri="{BB962C8B-B14F-4D97-AF65-F5344CB8AC3E}">
        <p14:creationId xmlns:p14="http://schemas.microsoft.com/office/powerpoint/2010/main" val="28186035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08FB1814C534C4FB7FAF42E1D7D0002" ma:contentTypeVersion="16" ma:contentTypeDescription="Create a new document." ma:contentTypeScope="" ma:versionID="223a85f892b89b630a1591f21b9f71ed">
  <xsd:schema xmlns:xsd="http://www.w3.org/2001/XMLSchema" xmlns:xs="http://www.w3.org/2001/XMLSchema" xmlns:p="http://schemas.microsoft.com/office/2006/metadata/properties" xmlns:ns2="41ff5a41-8242-4d90-878e-1381b250cbf3" xmlns:ns3="f401ed1c-79c0-462e-a367-55d9eedeba93" targetNamespace="http://schemas.microsoft.com/office/2006/metadata/properties" ma:root="true" ma:fieldsID="9e1299dcd791c80ce1dec7adf9869f50" ns2:_="" ns3:_="">
    <xsd:import namespace="41ff5a41-8242-4d90-878e-1381b250cbf3"/>
    <xsd:import namespace="f401ed1c-79c0-462e-a367-55d9eedeba9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AutoKeyPoints" minOccurs="0"/>
                <xsd:element ref="ns3:MediaServiceKeyPoints" minOccurs="0"/>
                <xsd:element ref="ns3:MediaServiceGenerationTime" minOccurs="0"/>
                <xsd:element ref="ns3:MediaServiceEventHashCode"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ff5a41-8242-4d90-878e-1381b250cbf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e3bb72f2-57b4-4d3d-b212-1d74ca4789f2}" ma:internalName="TaxCatchAll" ma:showField="CatchAllData" ma:web="41ff5a41-8242-4d90-878e-1381b250cbf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401ed1c-79c0-462e-a367-55d9eedeba9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a8110b4-7946-418e-8ab0-d3d0ec8bffd7"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401ed1c-79c0-462e-a367-55d9eedeba93">
      <Terms xmlns="http://schemas.microsoft.com/office/infopath/2007/PartnerControls"/>
    </lcf76f155ced4ddcb4097134ff3c332f>
    <TaxCatchAll xmlns="41ff5a41-8242-4d90-878e-1381b250cbf3" xsi:nil="true"/>
  </documentManagement>
</p:properties>
</file>

<file path=customXml/itemProps1.xml><?xml version="1.0" encoding="utf-8"?>
<ds:datastoreItem xmlns:ds="http://schemas.openxmlformats.org/officeDocument/2006/customXml" ds:itemID="{E6A4A4A2-55E8-4AAB-90AF-ABBA24C9D839}">
  <ds:schemaRefs>
    <ds:schemaRef ds:uri="http://schemas.microsoft.com/sharepoint/v3/contenttype/forms"/>
  </ds:schemaRefs>
</ds:datastoreItem>
</file>

<file path=customXml/itemProps2.xml><?xml version="1.0" encoding="utf-8"?>
<ds:datastoreItem xmlns:ds="http://schemas.openxmlformats.org/officeDocument/2006/customXml" ds:itemID="{A386610C-3ED0-40F3-8042-7A19B0FCE8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ff5a41-8242-4d90-878e-1381b250cbf3"/>
    <ds:schemaRef ds:uri="f401ed1c-79c0-462e-a367-55d9eedeba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EC53E36-0AE2-4F1A-9327-C7542C59A163}">
  <ds:schemaRefs>
    <ds:schemaRef ds:uri="http://schemas.microsoft.com/office/infopath/2007/PartnerControls"/>
    <ds:schemaRef ds:uri="http://schemas.openxmlformats.org/package/2006/metadata/core-properties"/>
    <ds:schemaRef ds:uri="http://purl.org/dc/elements/1.1/"/>
    <ds:schemaRef ds:uri="http://schemas.microsoft.com/office/2006/metadata/properties"/>
    <ds:schemaRef ds:uri="41ff5a41-8242-4d90-878e-1381b250cbf3"/>
    <ds:schemaRef ds:uri="http://purl.org/dc/terms/"/>
    <ds:schemaRef ds:uri="http://schemas.microsoft.com/office/2006/documentManagement/types"/>
    <ds:schemaRef ds:uri="http://purl.org/dc/dcmitype/"/>
    <ds:schemaRef ds:uri="http://www.w3.org/XML/1998/namespace"/>
    <ds:schemaRef ds:uri="f401ed1c-79c0-462e-a367-55d9eedeba93"/>
  </ds:schemaRefs>
</ds:datastoreItem>
</file>

<file path=docProps/app.xml><?xml version="1.0" encoding="utf-8"?>
<Properties xmlns="http://schemas.openxmlformats.org/officeDocument/2006/extended-properties" xmlns:vt="http://schemas.openxmlformats.org/officeDocument/2006/docPropsVTypes">
  <Template/>
  <TotalTime>133</TotalTime>
  <Words>1678</Words>
  <Application>Microsoft Office PowerPoint</Application>
  <PresentationFormat>On-screen Show (4:3)</PresentationFormat>
  <Paragraphs>174</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Frederick John McMordie</dc:creator>
  <cp:lastModifiedBy>Mr Hattie</cp:lastModifiedBy>
  <cp:revision>12</cp:revision>
  <dcterms:created xsi:type="dcterms:W3CDTF">2022-09-26T11:48:56Z</dcterms:created>
  <dcterms:modified xsi:type="dcterms:W3CDTF">2022-09-28T13:49:14Z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0x010100A08FB1814C534C4FB7FAF42E1D7D0002</vt:lpwstr>
  </property>
</Properties>
</file>