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 id="256" r:id="rId3"/>
    <p:sldId id="257" r:id="rId4"/>
    <p:sldId id="259" r:id="rId5"/>
    <p:sldId id="260"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14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presProps" Target="presProps.xml"/><Relationship Id="rId12" Type="http://schemas.openxmlformats.org/officeDocument/2006/relationships/customXml" Target="../customXml/item2.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ustomXml" Target="../customXml/item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36D341-280D-4EFA-A2A5-62DE1D19B98C}" type="datetimeFigureOut">
              <a:rPr lang="en-GB" smtClean="0"/>
              <a:t>26/09/2022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966FF8-F9D7-4E61-8FC3-A3187AEBEB4D}" type="slidenum">
              <a:rPr lang="en-GB" smtClean="0"/>
              <a:t>‹#›</a:t>
            </a:fld>
            <a:endParaRPr lang="en-GB"/>
          </a:p>
        </p:txBody>
      </p:sp>
    </p:spTree>
    <p:extLst>
      <p:ext uri="{BB962C8B-B14F-4D97-AF65-F5344CB8AC3E}">
        <p14:creationId xmlns:p14="http://schemas.microsoft.com/office/powerpoint/2010/main" val="464886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36D341-280D-4EFA-A2A5-62DE1D19B98C}" type="datetimeFigureOut">
              <a:rPr lang="en-GB" smtClean="0"/>
              <a:t>26/09/2022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966FF8-F9D7-4E61-8FC3-A3187AEBEB4D}" type="slidenum">
              <a:rPr lang="en-GB" smtClean="0"/>
              <a:t>‹#›</a:t>
            </a:fld>
            <a:endParaRPr lang="en-GB"/>
          </a:p>
        </p:txBody>
      </p:sp>
    </p:spTree>
    <p:extLst>
      <p:ext uri="{BB962C8B-B14F-4D97-AF65-F5344CB8AC3E}">
        <p14:creationId xmlns:p14="http://schemas.microsoft.com/office/powerpoint/2010/main" val="2934355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36D341-280D-4EFA-A2A5-62DE1D19B98C}" type="datetimeFigureOut">
              <a:rPr lang="en-GB" smtClean="0"/>
              <a:t>26/09/2022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966FF8-F9D7-4E61-8FC3-A3187AEBEB4D}" type="slidenum">
              <a:rPr lang="en-GB" smtClean="0"/>
              <a:t>‹#›</a:t>
            </a:fld>
            <a:endParaRPr lang="en-GB"/>
          </a:p>
        </p:txBody>
      </p:sp>
    </p:spTree>
    <p:extLst>
      <p:ext uri="{BB962C8B-B14F-4D97-AF65-F5344CB8AC3E}">
        <p14:creationId xmlns:p14="http://schemas.microsoft.com/office/powerpoint/2010/main" val="2792088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36D341-280D-4EFA-A2A5-62DE1D19B98C}" type="datetimeFigureOut">
              <a:rPr lang="en-GB" smtClean="0"/>
              <a:t>26/09/2022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966FF8-F9D7-4E61-8FC3-A3187AEBEB4D}" type="slidenum">
              <a:rPr lang="en-GB" smtClean="0"/>
              <a:t>‹#›</a:t>
            </a:fld>
            <a:endParaRPr lang="en-GB"/>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6322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36D341-280D-4EFA-A2A5-62DE1D19B98C}" type="datetimeFigureOut">
              <a:rPr lang="en-GB" smtClean="0"/>
              <a:t>26/09/2022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966FF8-F9D7-4E61-8FC3-A3187AEBEB4D}" type="slidenum">
              <a:rPr lang="en-GB" smtClean="0"/>
              <a:t>‹#›</a:t>
            </a:fld>
            <a:endParaRPr lang="en-GB"/>
          </a:p>
        </p:txBody>
      </p:sp>
    </p:spTree>
    <p:extLst>
      <p:ext uri="{BB962C8B-B14F-4D97-AF65-F5344CB8AC3E}">
        <p14:creationId xmlns:p14="http://schemas.microsoft.com/office/powerpoint/2010/main" val="4196909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736D341-280D-4EFA-A2A5-62DE1D19B98C}" type="datetimeFigureOut">
              <a:rPr lang="en-GB" smtClean="0"/>
              <a:t>26/09/2022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9966FF8-F9D7-4E61-8FC3-A3187AEBEB4D}" type="slidenum">
              <a:rPr lang="en-GB" smtClean="0"/>
              <a:t>‹#›</a:t>
            </a:fld>
            <a:endParaRPr lang="en-GB"/>
          </a:p>
        </p:txBody>
      </p:sp>
    </p:spTree>
    <p:extLst>
      <p:ext uri="{BB962C8B-B14F-4D97-AF65-F5344CB8AC3E}">
        <p14:creationId xmlns:p14="http://schemas.microsoft.com/office/powerpoint/2010/main" val="2432845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736D341-280D-4EFA-A2A5-62DE1D19B98C}" type="datetimeFigureOut">
              <a:rPr lang="en-GB" smtClean="0"/>
              <a:t>26/09/2022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9966FF8-F9D7-4E61-8FC3-A3187AEBEB4D}" type="slidenum">
              <a:rPr lang="en-GB" smtClean="0"/>
              <a:t>‹#›</a:t>
            </a:fld>
            <a:endParaRPr lang="en-GB"/>
          </a:p>
        </p:txBody>
      </p:sp>
    </p:spTree>
    <p:extLst>
      <p:ext uri="{BB962C8B-B14F-4D97-AF65-F5344CB8AC3E}">
        <p14:creationId xmlns:p14="http://schemas.microsoft.com/office/powerpoint/2010/main" val="1387953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36D341-280D-4EFA-A2A5-62DE1D19B98C}" type="datetimeFigureOut">
              <a:rPr lang="en-GB" smtClean="0"/>
              <a:t>26/09/2022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966FF8-F9D7-4E61-8FC3-A3187AEBEB4D}" type="slidenum">
              <a:rPr lang="en-GB" smtClean="0"/>
              <a:t>‹#›</a:t>
            </a:fld>
            <a:endParaRPr lang="en-GB"/>
          </a:p>
        </p:txBody>
      </p:sp>
    </p:spTree>
    <p:extLst>
      <p:ext uri="{BB962C8B-B14F-4D97-AF65-F5344CB8AC3E}">
        <p14:creationId xmlns:p14="http://schemas.microsoft.com/office/powerpoint/2010/main" val="1082341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36D341-280D-4EFA-A2A5-62DE1D19B98C}" type="datetimeFigureOut">
              <a:rPr lang="en-GB" smtClean="0"/>
              <a:t>26/09/2022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966FF8-F9D7-4E61-8FC3-A3187AEBEB4D}" type="slidenum">
              <a:rPr lang="en-GB" smtClean="0"/>
              <a:t>‹#›</a:t>
            </a:fld>
            <a:endParaRPr lang="en-GB"/>
          </a:p>
        </p:txBody>
      </p:sp>
    </p:spTree>
    <p:extLst>
      <p:ext uri="{BB962C8B-B14F-4D97-AF65-F5344CB8AC3E}">
        <p14:creationId xmlns:p14="http://schemas.microsoft.com/office/powerpoint/2010/main" val="1979115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36D341-280D-4EFA-A2A5-62DE1D19B98C}" type="datetimeFigureOut">
              <a:rPr lang="en-GB" smtClean="0"/>
              <a:t>26/09/2022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966FF8-F9D7-4E61-8FC3-A3187AEBEB4D}" type="slidenum">
              <a:rPr lang="en-GB" smtClean="0"/>
              <a:t>‹#›</a:t>
            </a:fld>
            <a:endParaRPr lang="en-GB"/>
          </a:p>
        </p:txBody>
      </p:sp>
    </p:spTree>
    <p:extLst>
      <p:ext uri="{BB962C8B-B14F-4D97-AF65-F5344CB8AC3E}">
        <p14:creationId xmlns:p14="http://schemas.microsoft.com/office/powerpoint/2010/main" val="3878392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36D341-280D-4EFA-A2A5-62DE1D19B98C}" type="datetimeFigureOut">
              <a:rPr lang="en-GB" smtClean="0"/>
              <a:t>26/09/2022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966FF8-F9D7-4E61-8FC3-A3187AEBEB4D}" type="slidenum">
              <a:rPr lang="en-GB" smtClean="0"/>
              <a:t>‹#›</a:t>
            </a:fld>
            <a:endParaRPr lang="en-GB"/>
          </a:p>
        </p:txBody>
      </p:sp>
    </p:spTree>
    <p:extLst>
      <p:ext uri="{BB962C8B-B14F-4D97-AF65-F5344CB8AC3E}">
        <p14:creationId xmlns:p14="http://schemas.microsoft.com/office/powerpoint/2010/main" val="4090776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36D341-280D-4EFA-A2A5-62DE1D19B98C}" type="datetimeFigureOut">
              <a:rPr lang="en-GB" smtClean="0"/>
              <a:t>26/09/2022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966FF8-F9D7-4E61-8FC3-A3187AEBEB4D}" type="slidenum">
              <a:rPr lang="en-GB" smtClean="0"/>
              <a:t>‹#›</a:t>
            </a:fld>
            <a:endParaRPr lang="en-GB"/>
          </a:p>
        </p:txBody>
      </p:sp>
    </p:spTree>
    <p:extLst>
      <p:ext uri="{BB962C8B-B14F-4D97-AF65-F5344CB8AC3E}">
        <p14:creationId xmlns:p14="http://schemas.microsoft.com/office/powerpoint/2010/main" val="528563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36D341-280D-4EFA-A2A5-62DE1D19B98C}" type="datetimeFigureOut">
              <a:rPr lang="en-GB" smtClean="0"/>
              <a:t>26/09/2022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9966FF8-F9D7-4E61-8FC3-A3187AEBEB4D}" type="slidenum">
              <a:rPr lang="en-GB" smtClean="0"/>
              <a:t>‹#›</a:t>
            </a:fld>
            <a:endParaRPr lang="en-GB"/>
          </a:p>
        </p:txBody>
      </p:sp>
    </p:spTree>
    <p:extLst>
      <p:ext uri="{BB962C8B-B14F-4D97-AF65-F5344CB8AC3E}">
        <p14:creationId xmlns:p14="http://schemas.microsoft.com/office/powerpoint/2010/main" val="353542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36D341-280D-4EFA-A2A5-62DE1D19B98C}" type="datetimeFigureOut">
              <a:rPr lang="en-GB" smtClean="0"/>
              <a:t>26/09/2022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9966FF8-F9D7-4E61-8FC3-A3187AEBEB4D}" type="slidenum">
              <a:rPr lang="en-GB" smtClean="0"/>
              <a:t>‹#›</a:t>
            </a:fld>
            <a:endParaRPr lang="en-GB"/>
          </a:p>
        </p:txBody>
      </p:sp>
    </p:spTree>
    <p:extLst>
      <p:ext uri="{BB962C8B-B14F-4D97-AF65-F5344CB8AC3E}">
        <p14:creationId xmlns:p14="http://schemas.microsoft.com/office/powerpoint/2010/main" val="2291068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3736D341-280D-4EFA-A2A5-62DE1D19B98C}" type="datetimeFigureOut">
              <a:rPr lang="en-GB" smtClean="0"/>
              <a:t>26/09/2022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9966FF8-F9D7-4E61-8FC3-A3187AEBEB4D}" type="slidenum">
              <a:rPr lang="en-GB" smtClean="0"/>
              <a:t>‹#›</a:t>
            </a:fld>
            <a:endParaRPr lang="en-GB"/>
          </a:p>
        </p:txBody>
      </p:sp>
    </p:spTree>
    <p:extLst>
      <p:ext uri="{BB962C8B-B14F-4D97-AF65-F5344CB8AC3E}">
        <p14:creationId xmlns:p14="http://schemas.microsoft.com/office/powerpoint/2010/main" val="1056844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36D341-280D-4EFA-A2A5-62DE1D19B98C}" type="datetimeFigureOut">
              <a:rPr lang="en-GB" smtClean="0"/>
              <a:t>26/09/2022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966FF8-F9D7-4E61-8FC3-A3187AEBEB4D}" type="slidenum">
              <a:rPr lang="en-GB" smtClean="0"/>
              <a:t>‹#›</a:t>
            </a:fld>
            <a:endParaRPr lang="en-GB"/>
          </a:p>
        </p:txBody>
      </p:sp>
    </p:spTree>
    <p:extLst>
      <p:ext uri="{BB962C8B-B14F-4D97-AF65-F5344CB8AC3E}">
        <p14:creationId xmlns:p14="http://schemas.microsoft.com/office/powerpoint/2010/main" val="3126480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36D341-280D-4EFA-A2A5-62DE1D19B98C}" type="datetimeFigureOut">
              <a:rPr lang="en-GB" smtClean="0"/>
              <a:t>26/09/2022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966FF8-F9D7-4E61-8FC3-A3187AEBEB4D}" type="slidenum">
              <a:rPr lang="en-GB" smtClean="0"/>
              <a:t>‹#›</a:t>
            </a:fld>
            <a:endParaRPr lang="en-GB"/>
          </a:p>
        </p:txBody>
      </p:sp>
    </p:spTree>
    <p:extLst>
      <p:ext uri="{BB962C8B-B14F-4D97-AF65-F5344CB8AC3E}">
        <p14:creationId xmlns:p14="http://schemas.microsoft.com/office/powerpoint/2010/main" val="2938741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3736D341-280D-4EFA-A2A5-62DE1D19B98C}" type="datetimeFigureOut">
              <a:rPr lang="en-GB" smtClean="0"/>
              <a:t>26/09/2022</a:t>
            </a:fld>
            <a:endParaRPr lang="en-GB"/>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GB"/>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F9966FF8-F9D7-4E61-8FC3-A3187AEBEB4D}" type="slidenum">
              <a:rPr lang="en-GB" smtClean="0"/>
              <a:t>‹#›</a:t>
            </a:fld>
            <a:endParaRPr lang="en-GB"/>
          </a:p>
        </p:txBody>
      </p:sp>
    </p:spTree>
    <p:extLst>
      <p:ext uri="{BB962C8B-B14F-4D97-AF65-F5344CB8AC3E}">
        <p14:creationId xmlns:p14="http://schemas.microsoft.com/office/powerpoint/2010/main" val="12826838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cmordie.james@glow.sch.uk"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Mcmordie.james@glow.sch.uk" TargetMode="Externa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mailto:Mcmordie.james@glow.sch.uk" TargetMode="Externa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2" Type="http://schemas.openxmlformats.org/officeDocument/2006/relationships/hyperlink" Target="mailto:Mcmordie.james@glow.sch.uk"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mailto:Mcmordie.james@glow.sch.uk" TargetMode="External"/><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AD9871-8011-0569-65F9-2BE0671F21B8}"/>
              </a:ext>
            </a:extLst>
          </p:cNvPr>
          <p:cNvSpPr txBox="1"/>
          <p:nvPr/>
        </p:nvSpPr>
        <p:spPr>
          <a:xfrm>
            <a:off x="364834" y="6417769"/>
            <a:ext cx="8414327" cy="400110"/>
          </a:xfrm>
          <a:prstGeom prst="rect">
            <a:avLst/>
          </a:prstGeom>
          <a:noFill/>
        </p:spPr>
        <p:txBody>
          <a:bodyPr wrap="square" rtlCol="0">
            <a:spAutoFit/>
          </a:bodyPr>
          <a:lstStyle/>
          <a:p>
            <a:pPr algn="ctr"/>
            <a:r>
              <a:rPr lang="en-GB" sz="2000" dirty="0"/>
              <a:t>Mr J. McMordie 			</a:t>
            </a:r>
            <a:r>
              <a:rPr lang="en-GB" sz="2000" dirty="0">
                <a:hlinkClick r:id="rId2">
                  <a:extLst>
                    <a:ext uri="{A12FA001-AC4F-418D-AE19-62706E023703}">
                      <ahyp:hlinkClr xmlns:ahyp="http://schemas.microsoft.com/office/drawing/2018/hyperlinkcolor" val="tx"/>
                    </a:ext>
                  </a:extLst>
                </a:hlinkClick>
              </a:rPr>
              <a:t>Mcmordie.james@glow.sch.uk</a:t>
            </a:r>
            <a:r>
              <a:rPr lang="en-GB" sz="2000" dirty="0"/>
              <a:t> 			Room: M31</a:t>
            </a:r>
          </a:p>
        </p:txBody>
      </p:sp>
      <p:sp>
        <p:nvSpPr>
          <p:cNvPr id="5" name="TextBox 4">
            <a:extLst>
              <a:ext uri="{FF2B5EF4-FFF2-40B4-BE49-F238E27FC236}">
                <a16:creationId xmlns:a16="http://schemas.microsoft.com/office/drawing/2014/main" id="{0B5E79FE-DD55-F574-0585-98DBB2283B2C}"/>
              </a:ext>
            </a:extLst>
          </p:cNvPr>
          <p:cNvSpPr txBox="1"/>
          <p:nvPr/>
        </p:nvSpPr>
        <p:spPr>
          <a:xfrm>
            <a:off x="2297175" y="40121"/>
            <a:ext cx="4549643" cy="523220"/>
          </a:xfrm>
          <a:prstGeom prst="rect">
            <a:avLst/>
          </a:prstGeom>
          <a:noFill/>
        </p:spPr>
        <p:txBody>
          <a:bodyPr wrap="none" rtlCol="0">
            <a:spAutoFit/>
          </a:bodyPr>
          <a:lstStyle/>
          <a:p>
            <a:r>
              <a:rPr lang="en-GB" sz="2800" dirty="0"/>
              <a:t>S2-S3 Modern Studies Elective</a:t>
            </a:r>
          </a:p>
        </p:txBody>
      </p:sp>
      <p:graphicFrame>
        <p:nvGraphicFramePr>
          <p:cNvPr id="6" name="Table 6">
            <a:extLst>
              <a:ext uri="{FF2B5EF4-FFF2-40B4-BE49-F238E27FC236}">
                <a16:creationId xmlns:a16="http://schemas.microsoft.com/office/drawing/2014/main" id="{1A470390-E087-79FC-8F5B-21D29924E8E9}"/>
              </a:ext>
            </a:extLst>
          </p:cNvPr>
          <p:cNvGraphicFramePr>
            <a:graphicFrameLocks noGrp="1"/>
          </p:cNvGraphicFramePr>
          <p:nvPr>
            <p:extLst>
              <p:ext uri="{D42A27DB-BD31-4B8C-83A1-F6EECF244321}">
                <p14:modId xmlns:p14="http://schemas.microsoft.com/office/powerpoint/2010/main" val="3290524341"/>
              </p:ext>
            </p:extLst>
          </p:nvPr>
        </p:nvGraphicFramePr>
        <p:xfrm>
          <a:off x="364833" y="1397000"/>
          <a:ext cx="8414327" cy="4043956"/>
        </p:xfrm>
        <a:graphic>
          <a:graphicData uri="http://schemas.openxmlformats.org/drawingml/2006/table">
            <a:tbl>
              <a:tblPr firstRow="1" bandRow="1">
                <a:tableStyleId>{00A15C55-8517-42AA-B614-E9B94910E393}</a:tableStyleId>
              </a:tblPr>
              <a:tblGrid>
                <a:gridCol w="8414327">
                  <a:extLst>
                    <a:ext uri="{9D8B030D-6E8A-4147-A177-3AD203B41FA5}">
                      <a16:colId xmlns:a16="http://schemas.microsoft.com/office/drawing/2014/main" val="4233488241"/>
                    </a:ext>
                  </a:extLst>
                </a:gridCol>
              </a:tblGrid>
              <a:tr h="379516">
                <a:tc>
                  <a:txBody>
                    <a:bodyPr/>
                    <a:lstStyle/>
                    <a:p>
                      <a:r>
                        <a:rPr lang="en-GB" dirty="0">
                          <a:solidFill>
                            <a:schemeClr val="accent4">
                              <a:lumMod val="50000"/>
                            </a:schemeClr>
                          </a:solidFill>
                        </a:rPr>
                        <a:t>How and why is Modern Studies Taught?</a:t>
                      </a:r>
                    </a:p>
                  </a:txBody>
                  <a:tcPr/>
                </a:tc>
                <a:extLst>
                  <a:ext uri="{0D108BD9-81ED-4DB2-BD59-A6C34878D82A}">
                    <a16:rowId xmlns:a16="http://schemas.microsoft.com/office/drawing/2014/main" val="3931674554"/>
                  </a:ext>
                </a:extLst>
              </a:tr>
              <a:tr h="1176900">
                <a:tc>
                  <a:txBody>
                    <a:bodyPr/>
                    <a:lstStyle/>
                    <a:p>
                      <a:pPr algn="just"/>
                      <a:r>
                        <a:rPr lang="en-GB" sz="1600" b="1" dirty="0">
                          <a:solidFill>
                            <a:schemeClr val="accent4">
                              <a:lumMod val="50000"/>
                            </a:schemeClr>
                          </a:solidFill>
                        </a:rPr>
                        <a:t>Aim</a:t>
                      </a:r>
                      <a:r>
                        <a:rPr lang="en-GB" sz="1600" dirty="0">
                          <a:solidFill>
                            <a:schemeClr val="accent4">
                              <a:lumMod val="50000"/>
                            </a:schemeClr>
                          </a:solidFill>
                        </a:rPr>
                        <a:t>: Our aim is to help students understand and analyse the world around them. As a Rights Respecting School, we also make sure our students learn about their rights and the rights of others. We hope Modern Studies will both encourage and empower students to participate fully in society as responsible citizens. </a:t>
                      </a:r>
                    </a:p>
                  </a:txBody>
                  <a:tcPr/>
                </a:tc>
                <a:extLst>
                  <a:ext uri="{0D108BD9-81ED-4DB2-BD59-A6C34878D82A}">
                    <a16:rowId xmlns:a16="http://schemas.microsoft.com/office/drawing/2014/main" val="1264883900"/>
                  </a:ext>
                </a:extLst>
              </a:tr>
              <a:tr h="117690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600" b="1" dirty="0">
                          <a:solidFill>
                            <a:schemeClr val="accent4">
                              <a:lumMod val="50000"/>
                            </a:schemeClr>
                          </a:solidFill>
                        </a:rPr>
                        <a:t>Skills</a:t>
                      </a:r>
                      <a:r>
                        <a:rPr lang="en-GB" sz="1600" dirty="0">
                          <a:solidFill>
                            <a:schemeClr val="accent4">
                              <a:lumMod val="50000"/>
                            </a:schemeClr>
                          </a:solidFill>
                        </a:rPr>
                        <a:t>: We are building all four PHS skills – Communication, Collaboration, Creativity and Critical Thinking across this course. These transferable skills will help our young people throughout their time in education and in their chosen careers. </a:t>
                      </a:r>
                    </a:p>
                  </a:txBody>
                  <a:tcPr/>
                </a:tc>
                <a:extLst>
                  <a:ext uri="{0D108BD9-81ED-4DB2-BD59-A6C34878D82A}">
                    <a16:rowId xmlns:a16="http://schemas.microsoft.com/office/drawing/2014/main" val="2054573505"/>
                  </a:ext>
                </a:extLst>
              </a:tr>
              <a:tr h="117690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600" b="1" dirty="0">
                          <a:solidFill>
                            <a:schemeClr val="accent4">
                              <a:lumMod val="50000"/>
                            </a:schemeClr>
                          </a:solidFill>
                        </a:rPr>
                        <a:t>Teaching</a:t>
                      </a:r>
                      <a:r>
                        <a:rPr lang="en-GB" sz="1600" dirty="0">
                          <a:solidFill>
                            <a:schemeClr val="accent4">
                              <a:lumMod val="50000"/>
                            </a:schemeClr>
                          </a:solidFill>
                        </a:rPr>
                        <a:t>: All of our teaching is fully differentiated and accessible for all students regardless of ability. Our lessons are also fully integrated onto OneNote making full use of iPad technology in the classroom. We use a wide range of innovative teaching methods from basic comprehension skills to problem-solving groupwork, from essay writing to producing videos and presentations.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600" dirty="0">
                        <a:solidFill>
                          <a:schemeClr val="accent4">
                            <a:lumMod val="50000"/>
                          </a:schemeClr>
                        </a:solidFill>
                      </a:endParaRPr>
                    </a:p>
                  </a:txBody>
                  <a:tcPr/>
                </a:tc>
                <a:extLst>
                  <a:ext uri="{0D108BD9-81ED-4DB2-BD59-A6C34878D82A}">
                    <a16:rowId xmlns:a16="http://schemas.microsoft.com/office/drawing/2014/main" val="3679011420"/>
                  </a:ext>
                </a:extLst>
              </a:tr>
            </a:tbl>
          </a:graphicData>
        </a:graphic>
      </p:graphicFrame>
      <p:sp>
        <p:nvSpPr>
          <p:cNvPr id="2" name="Oval 1">
            <a:extLst>
              <a:ext uri="{FF2B5EF4-FFF2-40B4-BE49-F238E27FC236}">
                <a16:creationId xmlns:a16="http://schemas.microsoft.com/office/drawing/2014/main" id="{0FE4ADF9-EF29-E48A-951E-1C5E3869D62C}"/>
              </a:ext>
            </a:extLst>
          </p:cNvPr>
          <p:cNvSpPr/>
          <p:nvPr/>
        </p:nvSpPr>
        <p:spPr>
          <a:xfrm>
            <a:off x="364834" y="230908"/>
            <a:ext cx="1011384" cy="999043"/>
          </a:xfrm>
          <a:prstGeom prst="ellipse">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accent4">
                    <a:lumMod val="50000"/>
                  </a:schemeClr>
                </a:solidFill>
              </a:rPr>
              <a:t>Info</a:t>
            </a:r>
            <a:endParaRPr lang="en-GB" b="1" dirty="0">
              <a:solidFill>
                <a:schemeClr val="accent4">
                  <a:lumMod val="50000"/>
                </a:schemeClr>
              </a:solidFill>
            </a:endParaRPr>
          </a:p>
        </p:txBody>
      </p:sp>
    </p:spTree>
    <p:extLst>
      <p:ext uri="{BB962C8B-B14F-4D97-AF65-F5344CB8AC3E}">
        <p14:creationId xmlns:p14="http://schemas.microsoft.com/office/powerpoint/2010/main" val="3162222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AD9871-8011-0569-65F9-2BE0671F21B8}"/>
              </a:ext>
            </a:extLst>
          </p:cNvPr>
          <p:cNvSpPr txBox="1"/>
          <p:nvPr/>
        </p:nvSpPr>
        <p:spPr>
          <a:xfrm>
            <a:off x="364834" y="6417769"/>
            <a:ext cx="8414327" cy="400110"/>
          </a:xfrm>
          <a:prstGeom prst="rect">
            <a:avLst/>
          </a:prstGeom>
          <a:noFill/>
        </p:spPr>
        <p:txBody>
          <a:bodyPr wrap="square" rtlCol="0">
            <a:spAutoFit/>
          </a:bodyPr>
          <a:lstStyle/>
          <a:p>
            <a:pPr algn="ctr"/>
            <a:r>
              <a:rPr lang="en-GB" sz="2000" dirty="0"/>
              <a:t>Mr J. McMordie 			</a:t>
            </a:r>
            <a:r>
              <a:rPr lang="en-GB" sz="2000" dirty="0">
                <a:hlinkClick r:id="rId2">
                  <a:extLst>
                    <a:ext uri="{A12FA001-AC4F-418D-AE19-62706E023703}">
                      <ahyp:hlinkClr xmlns:ahyp="http://schemas.microsoft.com/office/drawing/2018/hyperlinkcolor" val="tx"/>
                    </a:ext>
                  </a:extLst>
                </a:hlinkClick>
              </a:rPr>
              <a:t>Mcmordie.james@glow.sch.uk</a:t>
            </a:r>
            <a:r>
              <a:rPr lang="en-GB" sz="2000" dirty="0"/>
              <a:t> 			Room: M31</a:t>
            </a:r>
          </a:p>
        </p:txBody>
      </p:sp>
      <p:sp>
        <p:nvSpPr>
          <p:cNvPr id="5" name="TextBox 4">
            <a:extLst>
              <a:ext uri="{FF2B5EF4-FFF2-40B4-BE49-F238E27FC236}">
                <a16:creationId xmlns:a16="http://schemas.microsoft.com/office/drawing/2014/main" id="{0B5E79FE-DD55-F574-0585-98DBB2283B2C}"/>
              </a:ext>
            </a:extLst>
          </p:cNvPr>
          <p:cNvSpPr txBox="1"/>
          <p:nvPr/>
        </p:nvSpPr>
        <p:spPr>
          <a:xfrm>
            <a:off x="2297175" y="40121"/>
            <a:ext cx="4549643" cy="523220"/>
          </a:xfrm>
          <a:prstGeom prst="rect">
            <a:avLst/>
          </a:prstGeom>
          <a:noFill/>
        </p:spPr>
        <p:txBody>
          <a:bodyPr wrap="none" rtlCol="0">
            <a:spAutoFit/>
          </a:bodyPr>
          <a:lstStyle/>
          <a:p>
            <a:r>
              <a:rPr lang="en-GB" sz="2800" dirty="0"/>
              <a:t>S2-S3 Modern Studies Elective</a:t>
            </a:r>
          </a:p>
        </p:txBody>
      </p:sp>
      <p:graphicFrame>
        <p:nvGraphicFramePr>
          <p:cNvPr id="6" name="Table 6">
            <a:extLst>
              <a:ext uri="{FF2B5EF4-FFF2-40B4-BE49-F238E27FC236}">
                <a16:creationId xmlns:a16="http://schemas.microsoft.com/office/drawing/2014/main" id="{1A470390-E087-79FC-8F5B-21D29924E8E9}"/>
              </a:ext>
            </a:extLst>
          </p:cNvPr>
          <p:cNvGraphicFramePr>
            <a:graphicFrameLocks noGrp="1"/>
          </p:cNvGraphicFramePr>
          <p:nvPr>
            <p:extLst>
              <p:ext uri="{D42A27DB-BD31-4B8C-83A1-F6EECF244321}">
                <p14:modId xmlns:p14="http://schemas.microsoft.com/office/powerpoint/2010/main" val="1654295419"/>
              </p:ext>
            </p:extLst>
          </p:nvPr>
        </p:nvGraphicFramePr>
        <p:xfrm>
          <a:off x="364834" y="1397000"/>
          <a:ext cx="8414328" cy="4463836"/>
        </p:xfrm>
        <a:graphic>
          <a:graphicData uri="http://schemas.openxmlformats.org/drawingml/2006/table">
            <a:tbl>
              <a:tblPr firstRow="1" bandRow="1">
                <a:tableStyleId>{5C22544A-7EE6-4342-B048-85BDC9FD1C3A}</a:tableStyleId>
              </a:tblPr>
              <a:tblGrid>
                <a:gridCol w="2804776">
                  <a:extLst>
                    <a:ext uri="{9D8B030D-6E8A-4147-A177-3AD203B41FA5}">
                      <a16:colId xmlns:a16="http://schemas.microsoft.com/office/drawing/2014/main" val="4233488241"/>
                    </a:ext>
                  </a:extLst>
                </a:gridCol>
                <a:gridCol w="2804776">
                  <a:extLst>
                    <a:ext uri="{9D8B030D-6E8A-4147-A177-3AD203B41FA5}">
                      <a16:colId xmlns:a16="http://schemas.microsoft.com/office/drawing/2014/main" val="1321281802"/>
                    </a:ext>
                  </a:extLst>
                </a:gridCol>
                <a:gridCol w="2804776">
                  <a:extLst>
                    <a:ext uri="{9D8B030D-6E8A-4147-A177-3AD203B41FA5}">
                      <a16:colId xmlns:a16="http://schemas.microsoft.com/office/drawing/2014/main" val="2715078006"/>
                    </a:ext>
                  </a:extLst>
                </a:gridCol>
              </a:tblGrid>
              <a:tr h="379516">
                <a:tc>
                  <a:txBody>
                    <a:bodyPr/>
                    <a:lstStyle/>
                    <a:p>
                      <a:r>
                        <a:rPr lang="en-GB" dirty="0">
                          <a:solidFill>
                            <a:srgbClr val="002060"/>
                          </a:solidFill>
                        </a:rPr>
                        <a:t>Unit 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dirty="0">
                          <a:solidFill>
                            <a:srgbClr val="002060"/>
                          </a:solidFill>
                        </a:rPr>
                        <a:t>Unit 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dirty="0">
                          <a:solidFill>
                            <a:srgbClr val="002060"/>
                          </a:solidFill>
                        </a:rPr>
                        <a:t>Unit 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931674554"/>
                  </a:ext>
                </a:extLst>
              </a:tr>
              <a:tr h="347713">
                <a:tc>
                  <a:txBody>
                    <a:bodyPr/>
                    <a:lstStyle/>
                    <a:p>
                      <a:r>
                        <a:rPr lang="en-GB" b="1" dirty="0">
                          <a:solidFill>
                            <a:srgbClr val="002060"/>
                          </a:solidFill>
                        </a:rPr>
                        <a:t>Life in the </a:t>
                      </a:r>
                    </a:p>
                    <a:p>
                      <a:r>
                        <a:rPr lang="en-GB" b="1" dirty="0">
                          <a:solidFill>
                            <a:srgbClr val="002060"/>
                          </a:solidFill>
                        </a:rPr>
                        <a:t>United Kingdom</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b="1" dirty="0">
                          <a:solidFill>
                            <a:srgbClr val="002060"/>
                          </a:solidFill>
                        </a:rPr>
                        <a:t>Local Issues in </a:t>
                      </a:r>
                    </a:p>
                    <a:p>
                      <a:r>
                        <a:rPr lang="en-GB" b="1" dirty="0">
                          <a:solidFill>
                            <a:srgbClr val="002060"/>
                          </a:solidFill>
                        </a:rPr>
                        <a:t>the Scottish Borders</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b="1" dirty="0">
                          <a:solidFill>
                            <a:srgbClr val="002060"/>
                          </a:solidFill>
                        </a:rPr>
                        <a:t>Europe and the </a:t>
                      </a:r>
                    </a:p>
                    <a:p>
                      <a:r>
                        <a:rPr lang="en-GB" b="1" dirty="0">
                          <a:solidFill>
                            <a:srgbClr val="002060"/>
                          </a:solidFill>
                        </a:rPr>
                        <a:t>European Union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264883900"/>
                  </a:ext>
                </a:extLst>
              </a:tr>
              <a:tr h="2322894">
                <a:tc>
                  <a:txBody>
                    <a:bodyPr/>
                    <a:lstStyle/>
                    <a:p>
                      <a:pPr marL="257175" indent="-257175">
                        <a:buFont typeface="+mj-lt"/>
                        <a:buAutoNum type="arabicPeriod"/>
                      </a:pPr>
                      <a:r>
                        <a:rPr lang="en-GB" sz="1600" dirty="0">
                          <a:solidFill>
                            <a:srgbClr val="002060"/>
                          </a:solidFill>
                        </a:rPr>
                        <a:t>What is the UK and what rights do people have here?</a:t>
                      </a:r>
                    </a:p>
                    <a:p>
                      <a:pPr marL="257175" indent="-257175">
                        <a:buFont typeface="+mj-lt"/>
                        <a:buAutoNum type="arabicPeriod"/>
                      </a:pPr>
                      <a:r>
                        <a:rPr lang="en-GB" sz="1600" dirty="0">
                          <a:solidFill>
                            <a:srgbClr val="002060"/>
                          </a:solidFill>
                        </a:rPr>
                        <a:t>How does the UK defend itself?</a:t>
                      </a:r>
                    </a:p>
                    <a:p>
                      <a:pPr marL="257175" indent="-257175">
                        <a:buFont typeface="+mj-lt"/>
                        <a:buAutoNum type="arabicPeriod"/>
                      </a:pPr>
                      <a:r>
                        <a:rPr lang="en-GB" sz="1600" dirty="0">
                          <a:solidFill>
                            <a:srgbClr val="002060"/>
                          </a:solidFill>
                        </a:rPr>
                        <a:t>What social and economic issues are there in the UK? </a:t>
                      </a:r>
                    </a:p>
                    <a:p>
                      <a:pPr marL="257175" indent="-257175">
                        <a:buFont typeface="+mj-lt"/>
                        <a:buAutoNum type="arabicPeriod"/>
                      </a:pPr>
                      <a:r>
                        <a:rPr lang="en-GB" sz="1600" dirty="0">
                          <a:solidFill>
                            <a:srgbClr val="002060"/>
                          </a:solidFill>
                        </a:rPr>
                        <a:t>How well is the government addressing these social and economic issues? </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buFont typeface="+mj-lt"/>
                        <a:buAutoNum type="arabicPeriod"/>
                      </a:pPr>
                      <a:r>
                        <a:rPr lang="en-GB" sz="1600" dirty="0">
                          <a:solidFill>
                            <a:srgbClr val="002060"/>
                          </a:solidFill>
                        </a:rPr>
                        <a:t>What are the issues facing people in the Scottish Borders and how do they affect local people?</a:t>
                      </a:r>
                    </a:p>
                    <a:p>
                      <a:pPr>
                        <a:buFont typeface="+mj-lt"/>
                        <a:buAutoNum type="arabicPeriod"/>
                      </a:pPr>
                      <a:r>
                        <a:rPr lang="en-GB" sz="1600" dirty="0">
                          <a:solidFill>
                            <a:srgbClr val="002060"/>
                          </a:solidFill>
                        </a:rPr>
                        <a:t>Who is responsible for solving these issues?</a:t>
                      </a:r>
                    </a:p>
                    <a:p>
                      <a:pPr>
                        <a:buFont typeface="+mj-lt"/>
                        <a:buAutoNum type="arabicPeriod"/>
                      </a:pPr>
                      <a:r>
                        <a:rPr lang="en-GB" sz="1600" dirty="0">
                          <a:solidFill>
                            <a:srgbClr val="002060"/>
                          </a:solidFill>
                        </a:rPr>
                        <a:t>What are the best ways for local people to influence decision-makers?</a:t>
                      </a:r>
                    </a:p>
                    <a:p>
                      <a:pPr>
                        <a:buFont typeface="+mj-lt"/>
                        <a:buNone/>
                      </a:pPr>
                      <a:endParaRPr lang="en-GB" sz="1600"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buFont typeface="+mj-lt"/>
                        <a:buAutoNum type="arabicPeriod"/>
                      </a:pPr>
                      <a:r>
                        <a:rPr lang="en-GB" sz="1600" dirty="0">
                          <a:solidFill>
                            <a:srgbClr val="002060"/>
                          </a:solidFill>
                        </a:rPr>
                        <a:t>What is Europe?</a:t>
                      </a:r>
                    </a:p>
                    <a:p>
                      <a:pPr>
                        <a:buFont typeface="+mj-lt"/>
                        <a:buAutoNum type="arabicPeriod"/>
                      </a:pPr>
                      <a:r>
                        <a:rPr lang="en-GB" sz="1600" dirty="0">
                          <a:solidFill>
                            <a:srgbClr val="002060"/>
                          </a:solidFill>
                        </a:rPr>
                        <a:t>What is the difference between the EU, NATO and other European organisations?</a:t>
                      </a:r>
                    </a:p>
                    <a:p>
                      <a:pPr>
                        <a:buFont typeface="+mj-lt"/>
                        <a:buAutoNum type="arabicPeriod"/>
                      </a:pPr>
                      <a:r>
                        <a:rPr lang="en-GB" sz="1600" dirty="0">
                          <a:solidFill>
                            <a:srgbClr val="002060"/>
                          </a:solidFill>
                        </a:rPr>
                        <a:t>How different is life in various European countries?</a:t>
                      </a:r>
                    </a:p>
                    <a:p>
                      <a:pPr marL="0" indent="0">
                        <a:buNone/>
                      </a:pPr>
                      <a:endParaRPr lang="en-GB" sz="1600" dirty="0">
                        <a:solidFill>
                          <a:srgbClr val="002060"/>
                        </a:solidFill>
                      </a:endParaRPr>
                    </a:p>
                    <a:p>
                      <a:endParaRPr lang="en-GB" sz="1600"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054573505"/>
                  </a:ext>
                </a:extLst>
              </a:tr>
              <a:tr h="839600">
                <a:tc>
                  <a:txBody>
                    <a:bodyPr/>
                    <a:lstStyle/>
                    <a:p>
                      <a:r>
                        <a:rPr lang="en-GB" sz="1800" b="1" dirty="0">
                          <a:solidFill>
                            <a:srgbClr val="202C8F"/>
                          </a:solidFill>
                        </a:rPr>
                        <a:t>Assessment: </a:t>
                      </a:r>
                      <a:br>
                        <a:rPr lang="en-GB" sz="1800" b="1" dirty="0">
                          <a:solidFill>
                            <a:srgbClr val="202C8F"/>
                          </a:solidFill>
                        </a:rPr>
                      </a:br>
                      <a:r>
                        <a:rPr lang="en-GB" sz="1800" b="1" dirty="0">
                          <a:solidFill>
                            <a:srgbClr val="202C8F"/>
                          </a:solidFill>
                        </a:rPr>
                        <a:t>Welcome to the UK Leaflet</a:t>
                      </a:r>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1800" b="1" dirty="0">
                          <a:solidFill>
                            <a:srgbClr val="202C8F"/>
                          </a:solidFill>
                        </a:rPr>
                        <a:t>Assessment: </a:t>
                      </a:r>
                    </a:p>
                    <a:p>
                      <a:r>
                        <a:rPr lang="en-GB" sz="1800" b="1" dirty="0">
                          <a:solidFill>
                            <a:srgbClr val="202C8F"/>
                          </a:solidFill>
                        </a:rPr>
                        <a:t>Participation Methods Essay</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1800" b="1" dirty="0">
                          <a:solidFill>
                            <a:srgbClr val="202C8F"/>
                          </a:solidFill>
                        </a:rPr>
                        <a:t>Assessment: </a:t>
                      </a:r>
                    </a:p>
                    <a:p>
                      <a:r>
                        <a:rPr lang="en-GB" sz="1800" b="1" dirty="0">
                          <a:solidFill>
                            <a:srgbClr val="202C8F"/>
                          </a:solidFill>
                        </a:rPr>
                        <a:t>EU Enlargement Dragons Den Task</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679011420"/>
                  </a:ext>
                </a:extLst>
              </a:tr>
            </a:tbl>
          </a:graphicData>
        </a:graphic>
      </p:graphicFrame>
      <p:pic>
        <p:nvPicPr>
          <p:cNvPr id="8" name="Picture Placeholder 14">
            <a:extLst>
              <a:ext uri="{FF2B5EF4-FFF2-40B4-BE49-F238E27FC236}">
                <a16:creationId xmlns:a16="http://schemas.microsoft.com/office/drawing/2014/main" id="{8167A618-9A70-E592-CC63-4F9BD2B002FF}"/>
              </a:ext>
            </a:extLst>
          </p:cNvPr>
          <p:cNvPicPr>
            <a:picLocks noChangeAspect="1"/>
          </p:cNvPicPr>
          <p:nvPr/>
        </p:nvPicPr>
        <p:blipFill>
          <a:blip r:embed="rId3"/>
          <a:srcRect t="21401" b="21401"/>
          <a:stretch/>
        </p:blipFill>
        <p:spPr>
          <a:xfrm>
            <a:off x="2207664" y="1229952"/>
            <a:ext cx="699516" cy="699516"/>
          </a:xfrm>
          <a:prstGeom prst="ellipse">
            <a:avLst/>
          </a:prstGeom>
          <a:solidFill>
            <a:srgbClr val="BC72F0"/>
          </a:solidFill>
          <a:ln>
            <a:solidFill>
              <a:srgbClr val="002060"/>
            </a:solidFill>
          </a:ln>
        </p:spPr>
      </p:pic>
      <p:pic>
        <p:nvPicPr>
          <p:cNvPr id="9" name="Picture Placeholder 16">
            <a:extLst>
              <a:ext uri="{FF2B5EF4-FFF2-40B4-BE49-F238E27FC236}">
                <a16:creationId xmlns:a16="http://schemas.microsoft.com/office/drawing/2014/main" id="{C1580B4B-D736-C801-9FFB-F0021DBBB117}"/>
              </a:ext>
            </a:extLst>
          </p:cNvPr>
          <p:cNvPicPr>
            <a:picLocks noChangeAspect="1"/>
          </p:cNvPicPr>
          <p:nvPr/>
        </p:nvPicPr>
        <p:blipFill>
          <a:blip r:embed="rId4"/>
          <a:srcRect l="16529" r="16529"/>
          <a:stretch/>
        </p:blipFill>
        <p:spPr>
          <a:xfrm>
            <a:off x="4987256" y="1229952"/>
            <a:ext cx="699516" cy="699516"/>
          </a:xfrm>
          <a:prstGeom prst="ellipse">
            <a:avLst/>
          </a:prstGeom>
          <a:ln>
            <a:solidFill>
              <a:srgbClr val="002060"/>
            </a:solidFill>
          </a:ln>
        </p:spPr>
      </p:pic>
      <p:pic>
        <p:nvPicPr>
          <p:cNvPr id="10" name="Picture Placeholder 18">
            <a:extLst>
              <a:ext uri="{FF2B5EF4-FFF2-40B4-BE49-F238E27FC236}">
                <a16:creationId xmlns:a16="http://schemas.microsoft.com/office/drawing/2014/main" id="{846CEF43-DEE7-AC46-18FC-5631E3B4ADB2}"/>
              </a:ext>
            </a:extLst>
          </p:cNvPr>
          <p:cNvPicPr>
            <a:picLocks noChangeAspect="1"/>
          </p:cNvPicPr>
          <p:nvPr/>
        </p:nvPicPr>
        <p:blipFill>
          <a:blip r:embed="rId5"/>
          <a:srcRect t="10827" b="10827"/>
          <a:stretch/>
        </p:blipFill>
        <p:spPr>
          <a:xfrm>
            <a:off x="7766848" y="1229952"/>
            <a:ext cx="699516" cy="699516"/>
          </a:xfrm>
          <a:prstGeom prst="ellipse">
            <a:avLst/>
          </a:prstGeom>
          <a:ln>
            <a:solidFill>
              <a:srgbClr val="002060"/>
            </a:solidFill>
          </a:ln>
        </p:spPr>
      </p:pic>
      <p:sp>
        <p:nvSpPr>
          <p:cNvPr id="11" name="Oval 10">
            <a:extLst>
              <a:ext uri="{FF2B5EF4-FFF2-40B4-BE49-F238E27FC236}">
                <a16:creationId xmlns:a16="http://schemas.microsoft.com/office/drawing/2014/main" id="{8D760216-8A3C-8AE0-15BF-4BA83170EC89}"/>
              </a:ext>
            </a:extLst>
          </p:cNvPr>
          <p:cNvSpPr/>
          <p:nvPr/>
        </p:nvSpPr>
        <p:spPr>
          <a:xfrm>
            <a:off x="364834" y="230908"/>
            <a:ext cx="1011384" cy="999043"/>
          </a:xfrm>
          <a:prstGeom prst="ellipse">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002060"/>
                </a:solidFill>
              </a:rPr>
              <a:t>S2</a:t>
            </a:r>
            <a:endParaRPr lang="en-GB" b="1" dirty="0">
              <a:solidFill>
                <a:srgbClr val="002060"/>
              </a:solidFill>
            </a:endParaRPr>
          </a:p>
        </p:txBody>
      </p:sp>
    </p:spTree>
    <p:extLst>
      <p:ext uri="{BB962C8B-B14F-4D97-AF65-F5344CB8AC3E}">
        <p14:creationId xmlns:p14="http://schemas.microsoft.com/office/powerpoint/2010/main" val="2827515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AD9871-8011-0569-65F9-2BE0671F21B8}"/>
              </a:ext>
            </a:extLst>
          </p:cNvPr>
          <p:cNvSpPr txBox="1"/>
          <p:nvPr/>
        </p:nvSpPr>
        <p:spPr>
          <a:xfrm>
            <a:off x="364834" y="6417769"/>
            <a:ext cx="8414327" cy="400110"/>
          </a:xfrm>
          <a:prstGeom prst="rect">
            <a:avLst/>
          </a:prstGeom>
          <a:noFill/>
        </p:spPr>
        <p:txBody>
          <a:bodyPr wrap="square" rtlCol="0">
            <a:spAutoFit/>
          </a:bodyPr>
          <a:lstStyle/>
          <a:p>
            <a:pPr algn="ctr"/>
            <a:r>
              <a:rPr lang="en-GB" sz="2000" dirty="0"/>
              <a:t>Mr J. McMordie 			</a:t>
            </a:r>
            <a:r>
              <a:rPr lang="en-GB" sz="2000" dirty="0">
                <a:hlinkClick r:id="rId2">
                  <a:extLst>
                    <a:ext uri="{A12FA001-AC4F-418D-AE19-62706E023703}">
                      <ahyp:hlinkClr xmlns:ahyp="http://schemas.microsoft.com/office/drawing/2018/hyperlinkcolor" val="tx"/>
                    </a:ext>
                  </a:extLst>
                </a:hlinkClick>
              </a:rPr>
              <a:t>Mcmordie.james@glow.sch.uk</a:t>
            </a:r>
            <a:r>
              <a:rPr lang="en-GB" sz="2000" dirty="0"/>
              <a:t> 			Room: M31</a:t>
            </a:r>
          </a:p>
        </p:txBody>
      </p:sp>
      <p:sp>
        <p:nvSpPr>
          <p:cNvPr id="5" name="TextBox 4">
            <a:extLst>
              <a:ext uri="{FF2B5EF4-FFF2-40B4-BE49-F238E27FC236}">
                <a16:creationId xmlns:a16="http://schemas.microsoft.com/office/drawing/2014/main" id="{0B5E79FE-DD55-F574-0585-98DBB2283B2C}"/>
              </a:ext>
            </a:extLst>
          </p:cNvPr>
          <p:cNvSpPr txBox="1"/>
          <p:nvPr/>
        </p:nvSpPr>
        <p:spPr>
          <a:xfrm>
            <a:off x="2297175" y="40121"/>
            <a:ext cx="4549643" cy="523220"/>
          </a:xfrm>
          <a:prstGeom prst="rect">
            <a:avLst/>
          </a:prstGeom>
          <a:noFill/>
        </p:spPr>
        <p:txBody>
          <a:bodyPr wrap="none" rtlCol="0">
            <a:spAutoFit/>
          </a:bodyPr>
          <a:lstStyle/>
          <a:p>
            <a:r>
              <a:rPr lang="en-GB" sz="2800" dirty="0"/>
              <a:t>S2-S3 Modern Studies Elective</a:t>
            </a:r>
          </a:p>
        </p:txBody>
      </p:sp>
      <p:graphicFrame>
        <p:nvGraphicFramePr>
          <p:cNvPr id="6" name="Table 6">
            <a:extLst>
              <a:ext uri="{FF2B5EF4-FFF2-40B4-BE49-F238E27FC236}">
                <a16:creationId xmlns:a16="http://schemas.microsoft.com/office/drawing/2014/main" id="{1A470390-E087-79FC-8F5B-21D29924E8E9}"/>
              </a:ext>
            </a:extLst>
          </p:cNvPr>
          <p:cNvGraphicFramePr>
            <a:graphicFrameLocks noGrp="1"/>
          </p:cNvGraphicFramePr>
          <p:nvPr>
            <p:extLst>
              <p:ext uri="{D42A27DB-BD31-4B8C-83A1-F6EECF244321}">
                <p14:modId xmlns:p14="http://schemas.microsoft.com/office/powerpoint/2010/main" val="3764673441"/>
              </p:ext>
            </p:extLst>
          </p:nvPr>
        </p:nvGraphicFramePr>
        <p:xfrm>
          <a:off x="364834" y="1397000"/>
          <a:ext cx="8414328" cy="4463836"/>
        </p:xfrm>
        <a:graphic>
          <a:graphicData uri="http://schemas.openxmlformats.org/drawingml/2006/table">
            <a:tbl>
              <a:tblPr firstRow="1" bandRow="1">
                <a:tableStyleId>{93296810-A885-4BE3-A3E7-6D5BEEA58F35}</a:tableStyleId>
              </a:tblPr>
              <a:tblGrid>
                <a:gridCol w="2804776">
                  <a:extLst>
                    <a:ext uri="{9D8B030D-6E8A-4147-A177-3AD203B41FA5}">
                      <a16:colId xmlns:a16="http://schemas.microsoft.com/office/drawing/2014/main" val="4233488241"/>
                    </a:ext>
                  </a:extLst>
                </a:gridCol>
                <a:gridCol w="2804776">
                  <a:extLst>
                    <a:ext uri="{9D8B030D-6E8A-4147-A177-3AD203B41FA5}">
                      <a16:colId xmlns:a16="http://schemas.microsoft.com/office/drawing/2014/main" val="1321281802"/>
                    </a:ext>
                  </a:extLst>
                </a:gridCol>
                <a:gridCol w="2804776">
                  <a:extLst>
                    <a:ext uri="{9D8B030D-6E8A-4147-A177-3AD203B41FA5}">
                      <a16:colId xmlns:a16="http://schemas.microsoft.com/office/drawing/2014/main" val="2715078006"/>
                    </a:ext>
                  </a:extLst>
                </a:gridCol>
              </a:tblGrid>
              <a:tr h="379516">
                <a:tc>
                  <a:txBody>
                    <a:bodyPr/>
                    <a:lstStyle/>
                    <a:p>
                      <a:r>
                        <a:rPr lang="en-GB" dirty="0">
                          <a:solidFill>
                            <a:schemeClr val="accent6">
                              <a:lumMod val="50000"/>
                            </a:schemeClr>
                          </a:solidFill>
                        </a:rPr>
                        <a:t>Unit 1</a:t>
                      </a: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r>
                        <a:rPr lang="en-GB" dirty="0">
                          <a:solidFill>
                            <a:schemeClr val="accent6">
                              <a:lumMod val="50000"/>
                            </a:schemeClr>
                          </a:solidFill>
                        </a:rPr>
                        <a:t>Unit 2</a:t>
                      </a: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r>
                        <a:rPr lang="en-GB" dirty="0">
                          <a:solidFill>
                            <a:schemeClr val="accent6">
                              <a:lumMod val="50000"/>
                            </a:schemeClr>
                          </a:solidFill>
                        </a:rPr>
                        <a:t>Unit 3</a:t>
                      </a: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3931674554"/>
                  </a:ext>
                </a:extLst>
              </a:tr>
              <a:tr h="347713">
                <a:tc>
                  <a:txBody>
                    <a:bodyPr/>
                    <a:lstStyle/>
                    <a:p>
                      <a:r>
                        <a:rPr lang="en-GB" b="1" dirty="0">
                          <a:solidFill>
                            <a:schemeClr val="accent6">
                              <a:lumMod val="50000"/>
                            </a:schemeClr>
                          </a:solidFill>
                        </a:rPr>
                        <a:t>The Media</a:t>
                      </a: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r>
                        <a:rPr lang="en-GB" b="1" dirty="0">
                          <a:solidFill>
                            <a:schemeClr val="accent6">
                              <a:lumMod val="50000"/>
                            </a:schemeClr>
                          </a:solidFill>
                        </a:rPr>
                        <a:t>The Conflict</a:t>
                      </a:r>
                    </a:p>
                    <a:p>
                      <a:r>
                        <a:rPr lang="en-GB" b="1" dirty="0">
                          <a:solidFill>
                            <a:schemeClr val="accent6">
                              <a:lumMod val="50000"/>
                            </a:schemeClr>
                          </a:solidFill>
                        </a:rPr>
                        <a:t>in Syria</a:t>
                      </a: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r>
                        <a:rPr lang="en-GB" b="1" dirty="0">
                          <a:solidFill>
                            <a:schemeClr val="accent6">
                              <a:lumMod val="50000"/>
                            </a:schemeClr>
                          </a:solidFill>
                        </a:rPr>
                        <a:t>Human Rights</a:t>
                      </a:r>
                    </a:p>
                    <a:p>
                      <a:r>
                        <a:rPr lang="en-GB" b="1" dirty="0">
                          <a:solidFill>
                            <a:schemeClr val="accent6">
                              <a:lumMod val="50000"/>
                            </a:schemeClr>
                          </a:solidFill>
                        </a:rPr>
                        <a:t>in China</a:t>
                      </a: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1264883900"/>
                  </a:ext>
                </a:extLst>
              </a:tr>
              <a:tr h="2322894">
                <a:tc>
                  <a:txBody>
                    <a:bodyPr/>
                    <a:lstStyle/>
                    <a:p>
                      <a:pPr marL="257175" indent="-257175">
                        <a:buFont typeface="+mj-lt"/>
                        <a:buAutoNum type="arabicPeriod"/>
                      </a:pPr>
                      <a:r>
                        <a:rPr lang="en-GB" sz="1600" dirty="0">
                          <a:solidFill>
                            <a:schemeClr val="accent6">
                              <a:lumMod val="50000"/>
                            </a:schemeClr>
                          </a:solidFill>
                        </a:rPr>
                        <a:t>What is the media?</a:t>
                      </a:r>
                    </a:p>
                    <a:p>
                      <a:pPr marL="257175" indent="-257175">
                        <a:buFont typeface="+mj-lt"/>
                        <a:buAutoNum type="arabicPeriod"/>
                      </a:pPr>
                      <a:r>
                        <a:rPr lang="en-GB" sz="1600" dirty="0">
                          <a:solidFill>
                            <a:schemeClr val="accent6">
                              <a:lumMod val="50000"/>
                            </a:schemeClr>
                          </a:solidFill>
                        </a:rPr>
                        <a:t>What is media freedom and how does it differ around the world?</a:t>
                      </a:r>
                    </a:p>
                    <a:p>
                      <a:pPr marL="257175" indent="-257175">
                        <a:buFont typeface="+mj-lt"/>
                        <a:buAutoNum type="arabicPeriod"/>
                      </a:pPr>
                      <a:r>
                        <a:rPr lang="en-GB" sz="1600" dirty="0">
                          <a:solidFill>
                            <a:schemeClr val="accent6">
                              <a:lumMod val="50000"/>
                            </a:schemeClr>
                          </a:solidFill>
                        </a:rPr>
                        <a:t>How can we identify fake news?</a:t>
                      </a:r>
                    </a:p>
                    <a:p>
                      <a:pPr marL="257175" indent="-257175">
                        <a:buFont typeface="+mj-lt"/>
                        <a:buAutoNum type="arabicPeriod"/>
                      </a:pPr>
                      <a:r>
                        <a:rPr lang="en-GB" sz="1600" dirty="0">
                          <a:solidFill>
                            <a:schemeClr val="accent6">
                              <a:lumMod val="50000"/>
                            </a:schemeClr>
                          </a:solidFill>
                        </a:rPr>
                        <a:t>How does the media affect society?</a:t>
                      </a:r>
                    </a:p>
                    <a:p>
                      <a:pPr marL="257175" indent="-257175">
                        <a:buFont typeface="+mj-lt"/>
                        <a:buAutoNum type="arabicPeriod"/>
                      </a:pPr>
                      <a:r>
                        <a:rPr lang="en-GB" sz="1600" dirty="0">
                          <a:solidFill>
                            <a:schemeClr val="accent6">
                              <a:lumMod val="50000"/>
                            </a:schemeClr>
                          </a:solidFill>
                        </a:rPr>
                        <a:t>How does the media affect politics?</a:t>
                      </a: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buFont typeface="+mj-lt"/>
                        <a:buAutoNum type="arabicPeriod"/>
                      </a:pPr>
                      <a:r>
                        <a:rPr lang="en-GB" sz="1600" dirty="0">
                          <a:solidFill>
                            <a:schemeClr val="accent6">
                              <a:lumMod val="50000"/>
                            </a:schemeClr>
                          </a:solidFill>
                        </a:rPr>
                        <a:t>Why is there conflict in Syria and what is the impact?</a:t>
                      </a:r>
                    </a:p>
                    <a:p>
                      <a:pPr>
                        <a:buFont typeface="+mj-lt"/>
                        <a:buAutoNum type="arabicPeriod"/>
                      </a:pPr>
                      <a:r>
                        <a:rPr lang="en-GB" sz="1600" dirty="0">
                          <a:solidFill>
                            <a:schemeClr val="accent6">
                              <a:lumMod val="50000"/>
                            </a:schemeClr>
                          </a:solidFill>
                        </a:rPr>
                        <a:t>Who are ISIS and what are their aims?</a:t>
                      </a:r>
                    </a:p>
                    <a:p>
                      <a:pPr>
                        <a:buFont typeface="+mj-lt"/>
                        <a:buAutoNum type="arabicPeriod"/>
                      </a:pPr>
                      <a:r>
                        <a:rPr lang="en-GB" sz="1600" dirty="0">
                          <a:solidFill>
                            <a:schemeClr val="accent6">
                              <a:lumMod val="50000"/>
                            </a:schemeClr>
                          </a:solidFill>
                        </a:rPr>
                        <a:t>How have the UN and other responded to the Syrian conflict?</a:t>
                      </a:r>
                    </a:p>
                    <a:p>
                      <a:pPr>
                        <a:buFont typeface="+mj-lt"/>
                        <a:buAutoNum type="arabicPeriod"/>
                      </a:pPr>
                      <a:r>
                        <a:rPr lang="en-GB" sz="1600" dirty="0">
                          <a:solidFill>
                            <a:schemeClr val="accent6">
                              <a:lumMod val="50000"/>
                            </a:schemeClr>
                          </a:solidFill>
                        </a:rPr>
                        <a:t>What is the experience of Syrian refugees like?</a:t>
                      </a: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buFont typeface="+mj-lt"/>
                        <a:buAutoNum type="arabicPeriod"/>
                      </a:pPr>
                      <a:r>
                        <a:rPr lang="en-GB" sz="1600" dirty="0">
                          <a:solidFill>
                            <a:schemeClr val="accent6">
                              <a:lumMod val="50000"/>
                            </a:schemeClr>
                          </a:solidFill>
                        </a:rPr>
                        <a:t>Why is China powerful?</a:t>
                      </a:r>
                    </a:p>
                    <a:p>
                      <a:pPr>
                        <a:buFont typeface="+mj-lt"/>
                        <a:buAutoNum type="arabicPeriod"/>
                      </a:pPr>
                      <a:r>
                        <a:rPr lang="en-GB" sz="1600" dirty="0">
                          <a:solidFill>
                            <a:schemeClr val="accent6">
                              <a:lumMod val="50000"/>
                            </a:schemeClr>
                          </a:solidFill>
                        </a:rPr>
                        <a:t>What is the nature of China’s dictatorship?</a:t>
                      </a:r>
                    </a:p>
                    <a:p>
                      <a:pPr>
                        <a:buFont typeface="+mj-lt"/>
                        <a:buAutoNum type="arabicPeriod"/>
                      </a:pPr>
                      <a:r>
                        <a:rPr lang="en-GB" sz="1600" dirty="0">
                          <a:solidFill>
                            <a:schemeClr val="accent6">
                              <a:lumMod val="50000"/>
                            </a:schemeClr>
                          </a:solidFill>
                        </a:rPr>
                        <a:t>How does China treat religious minorities, protestors, criminals and other groups in society?</a:t>
                      </a:r>
                    </a:p>
                    <a:p>
                      <a:pPr marL="0" indent="0">
                        <a:buNone/>
                      </a:pPr>
                      <a:endParaRPr lang="en-GB" sz="1600" dirty="0">
                        <a:solidFill>
                          <a:schemeClr val="accent6">
                            <a:lumMod val="50000"/>
                          </a:schemeClr>
                        </a:solidFill>
                      </a:endParaRPr>
                    </a:p>
                    <a:p>
                      <a:endParaRPr lang="en-GB" sz="1600" dirty="0">
                        <a:solidFill>
                          <a:schemeClr val="accent6">
                            <a:lumMod val="50000"/>
                          </a:schemeClr>
                        </a:solidFill>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2054573505"/>
                  </a:ext>
                </a:extLst>
              </a:tr>
              <a:tr h="839600">
                <a:tc>
                  <a:txBody>
                    <a:bodyPr/>
                    <a:lstStyle/>
                    <a:p>
                      <a:r>
                        <a:rPr lang="en-GB" sz="1800" b="1" dirty="0">
                          <a:solidFill>
                            <a:schemeClr val="accent6">
                              <a:lumMod val="50000"/>
                            </a:schemeClr>
                          </a:solidFill>
                        </a:rPr>
                        <a:t>Assessment: </a:t>
                      </a:r>
                      <a:br>
                        <a:rPr lang="en-GB" sz="1800" b="1" dirty="0">
                          <a:solidFill>
                            <a:schemeClr val="accent6">
                              <a:lumMod val="50000"/>
                            </a:schemeClr>
                          </a:solidFill>
                        </a:rPr>
                      </a:br>
                      <a:r>
                        <a:rPr lang="en-GB" sz="1800" b="1" dirty="0">
                          <a:solidFill>
                            <a:schemeClr val="accent6">
                              <a:lumMod val="50000"/>
                            </a:schemeClr>
                          </a:solidFill>
                        </a:rPr>
                        <a:t>End of Unit Test</a:t>
                      </a:r>
                      <a:endParaRPr lang="en-GB" dirty="0">
                        <a:solidFill>
                          <a:schemeClr val="accent6">
                            <a:lumMod val="50000"/>
                          </a:schemeClr>
                        </a:solidFill>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r>
                        <a:rPr lang="en-GB" sz="1800" b="1" dirty="0">
                          <a:solidFill>
                            <a:schemeClr val="accent6">
                              <a:lumMod val="50000"/>
                            </a:schemeClr>
                          </a:solidFill>
                        </a:rPr>
                        <a:t>Assessment: </a:t>
                      </a:r>
                    </a:p>
                    <a:p>
                      <a:r>
                        <a:rPr lang="en-GB" sz="1800" b="1" dirty="0">
                          <a:solidFill>
                            <a:schemeClr val="accent6">
                              <a:lumMod val="50000"/>
                            </a:schemeClr>
                          </a:solidFill>
                        </a:rPr>
                        <a:t>Life of a Refugee Diary</a:t>
                      </a: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r>
                        <a:rPr lang="en-GB" sz="1800" b="1" dirty="0">
                          <a:solidFill>
                            <a:schemeClr val="accent6">
                              <a:lumMod val="50000"/>
                            </a:schemeClr>
                          </a:solidFill>
                        </a:rPr>
                        <a:t>Assessment: </a:t>
                      </a:r>
                    </a:p>
                    <a:p>
                      <a:r>
                        <a:rPr lang="en-GB" sz="1800" b="1" dirty="0">
                          <a:solidFill>
                            <a:schemeClr val="accent6">
                              <a:lumMod val="50000"/>
                            </a:schemeClr>
                          </a:solidFill>
                        </a:rPr>
                        <a:t>UN Report on Rights in China</a:t>
                      </a: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3679011420"/>
                  </a:ext>
                </a:extLst>
              </a:tr>
            </a:tbl>
          </a:graphicData>
        </a:graphic>
      </p:graphicFrame>
      <p:sp>
        <p:nvSpPr>
          <p:cNvPr id="2" name="Oval 1">
            <a:extLst>
              <a:ext uri="{FF2B5EF4-FFF2-40B4-BE49-F238E27FC236}">
                <a16:creationId xmlns:a16="http://schemas.microsoft.com/office/drawing/2014/main" id="{0FE4ADF9-EF29-E48A-951E-1C5E3869D62C}"/>
              </a:ext>
            </a:extLst>
          </p:cNvPr>
          <p:cNvSpPr/>
          <p:nvPr/>
        </p:nvSpPr>
        <p:spPr>
          <a:xfrm>
            <a:off x="364834" y="230908"/>
            <a:ext cx="1011384" cy="999043"/>
          </a:xfrm>
          <a:prstGeom prst="ellipse">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002060"/>
                </a:solidFill>
              </a:rPr>
              <a:t>S3</a:t>
            </a:r>
            <a:endParaRPr lang="en-GB" b="1" dirty="0">
              <a:solidFill>
                <a:srgbClr val="002060"/>
              </a:solidFill>
            </a:endParaRPr>
          </a:p>
        </p:txBody>
      </p:sp>
      <p:pic>
        <p:nvPicPr>
          <p:cNvPr id="7" name="Picture Placeholder 14" descr="A close up of a keyboard&#10;&#10;Description automatically generated with medium confidence">
            <a:extLst>
              <a:ext uri="{FF2B5EF4-FFF2-40B4-BE49-F238E27FC236}">
                <a16:creationId xmlns:a16="http://schemas.microsoft.com/office/drawing/2014/main" id="{71107F6F-3CAA-0262-C7EA-67D36740FBD3}"/>
              </a:ext>
            </a:extLst>
          </p:cNvPr>
          <p:cNvPicPr>
            <a:picLocks noChangeAspect="1"/>
          </p:cNvPicPr>
          <p:nvPr/>
        </p:nvPicPr>
        <p:blipFill>
          <a:blip r:embed="rId3"/>
          <a:srcRect l="28423" r="28423"/>
          <a:stretch>
            <a:fillRect/>
          </a:stretch>
        </p:blipFill>
        <p:spPr>
          <a:xfrm>
            <a:off x="2207664" y="1229952"/>
            <a:ext cx="699516" cy="699516"/>
          </a:xfrm>
          <a:prstGeom prst="ellipse">
            <a:avLst/>
          </a:prstGeom>
          <a:ln>
            <a:solidFill>
              <a:schemeClr val="accent6">
                <a:lumMod val="50000"/>
              </a:schemeClr>
            </a:solidFill>
          </a:ln>
        </p:spPr>
      </p:pic>
      <p:pic>
        <p:nvPicPr>
          <p:cNvPr id="11" name="Picture Placeholder 16" descr="A person holding a flag&#10;&#10;Description automatically generated with medium confidence">
            <a:extLst>
              <a:ext uri="{FF2B5EF4-FFF2-40B4-BE49-F238E27FC236}">
                <a16:creationId xmlns:a16="http://schemas.microsoft.com/office/drawing/2014/main" id="{B9578C14-DC51-1744-D307-AAB9018535E9}"/>
              </a:ext>
            </a:extLst>
          </p:cNvPr>
          <p:cNvPicPr>
            <a:picLocks noChangeAspect="1"/>
          </p:cNvPicPr>
          <p:nvPr/>
        </p:nvPicPr>
        <p:blipFill>
          <a:blip r:embed="rId4"/>
          <a:srcRect l="16651" r="16651"/>
          <a:stretch>
            <a:fillRect/>
          </a:stretch>
        </p:blipFill>
        <p:spPr>
          <a:xfrm>
            <a:off x="4987256" y="1229951"/>
            <a:ext cx="699516" cy="699516"/>
          </a:xfrm>
          <a:prstGeom prst="ellipse">
            <a:avLst/>
          </a:prstGeom>
          <a:ln>
            <a:solidFill>
              <a:schemeClr val="accent6">
                <a:lumMod val="50000"/>
              </a:schemeClr>
            </a:solidFill>
          </a:ln>
        </p:spPr>
      </p:pic>
      <p:pic>
        <p:nvPicPr>
          <p:cNvPr id="12" name="Picture Placeholder 18" descr="A person wearing a mask&#10;&#10;Description automatically generated with medium confidence">
            <a:extLst>
              <a:ext uri="{FF2B5EF4-FFF2-40B4-BE49-F238E27FC236}">
                <a16:creationId xmlns:a16="http://schemas.microsoft.com/office/drawing/2014/main" id="{510CD848-693B-8D53-13B0-47CBCA4C051F}"/>
              </a:ext>
            </a:extLst>
          </p:cNvPr>
          <p:cNvPicPr>
            <a:picLocks noChangeAspect="1"/>
          </p:cNvPicPr>
          <p:nvPr/>
        </p:nvPicPr>
        <p:blipFill>
          <a:blip r:embed="rId5"/>
          <a:srcRect l="21827" r="21827"/>
          <a:stretch>
            <a:fillRect/>
          </a:stretch>
        </p:blipFill>
        <p:spPr>
          <a:xfrm>
            <a:off x="7786090" y="1229951"/>
            <a:ext cx="699516" cy="699516"/>
          </a:xfrm>
          <a:prstGeom prst="ellipse">
            <a:avLst/>
          </a:prstGeom>
          <a:ln>
            <a:solidFill>
              <a:schemeClr val="accent6">
                <a:lumMod val="50000"/>
              </a:schemeClr>
            </a:solidFill>
          </a:ln>
        </p:spPr>
      </p:pic>
    </p:spTree>
    <p:extLst>
      <p:ext uri="{BB962C8B-B14F-4D97-AF65-F5344CB8AC3E}">
        <p14:creationId xmlns:p14="http://schemas.microsoft.com/office/powerpoint/2010/main" val="2596060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AD9871-8011-0569-65F9-2BE0671F21B8}"/>
              </a:ext>
            </a:extLst>
          </p:cNvPr>
          <p:cNvSpPr txBox="1"/>
          <p:nvPr/>
        </p:nvSpPr>
        <p:spPr>
          <a:xfrm>
            <a:off x="364834" y="6417769"/>
            <a:ext cx="8414327" cy="400110"/>
          </a:xfrm>
          <a:prstGeom prst="rect">
            <a:avLst/>
          </a:prstGeom>
          <a:noFill/>
        </p:spPr>
        <p:txBody>
          <a:bodyPr wrap="square" rtlCol="0">
            <a:spAutoFit/>
          </a:bodyPr>
          <a:lstStyle/>
          <a:p>
            <a:pPr algn="ctr"/>
            <a:r>
              <a:rPr lang="en-GB" sz="2000" dirty="0"/>
              <a:t>Mr J. McMordie 			</a:t>
            </a:r>
            <a:r>
              <a:rPr lang="en-GB" sz="2000" dirty="0">
                <a:hlinkClick r:id="rId2">
                  <a:extLst>
                    <a:ext uri="{A12FA001-AC4F-418D-AE19-62706E023703}">
                      <ahyp:hlinkClr xmlns:ahyp="http://schemas.microsoft.com/office/drawing/2018/hyperlinkcolor" val="tx"/>
                    </a:ext>
                  </a:extLst>
                </a:hlinkClick>
              </a:rPr>
              <a:t>Mcmordie.james@glow.sch.uk</a:t>
            </a:r>
            <a:r>
              <a:rPr lang="en-GB" sz="2000" dirty="0"/>
              <a:t> 			Room: M31</a:t>
            </a:r>
          </a:p>
        </p:txBody>
      </p:sp>
      <p:sp>
        <p:nvSpPr>
          <p:cNvPr id="5" name="TextBox 4">
            <a:extLst>
              <a:ext uri="{FF2B5EF4-FFF2-40B4-BE49-F238E27FC236}">
                <a16:creationId xmlns:a16="http://schemas.microsoft.com/office/drawing/2014/main" id="{0B5E79FE-DD55-F574-0585-98DBB2283B2C}"/>
              </a:ext>
            </a:extLst>
          </p:cNvPr>
          <p:cNvSpPr txBox="1"/>
          <p:nvPr/>
        </p:nvSpPr>
        <p:spPr>
          <a:xfrm>
            <a:off x="2297175" y="40121"/>
            <a:ext cx="4549643" cy="523220"/>
          </a:xfrm>
          <a:prstGeom prst="rect">
            <a:avLst/>
          </a:prstGeom>
          <a:noFill/>
        </p:spPr>
        <p:txBody>
          <a:bodyPr wrap="none" rtlCol="0">
            <a:spAutoFit/>
          </a:bodyPr>
          <a:lstStyle/>
          <a:p>
            <a:r>
              <a:rPr lang="en-GB" sz="2800" dirty="0"/>
              <a:t>S2-S3 Modern Studies Elective</a:t>
            </a:r>
          </a:p>
        </p:txBody>
      </p:sp>
      <p:graphicFrame>
        <p:nvGraphicFramePr>
          <p:cNvPr id="6" name="Table 6">
            <a:extLst>
              <a:ext uri="{FF2B5EF4-FFF2-40B4-BE49-F238E27FC236}">
                <a16:creationId xmlns:a16="http://schemas.microsoft.com/office/drawing/2014/main" id="{1A470390-E087-79FC-8F5B-21D29924E8E9}"/>
              </a:ext>
            </a:extLst>
          </p:cNvPr>
          <p:cNvGraphicFramePr>
            <a:graphicFrameLocks noGrp="1"/>
          </p:cNvGraphicFramePr>
          <p:nvPr>
            <p:extLst>
              <p:ext uri="{D42A27DB-BD31-4B8C-83A1-F6EECF244321}">
                <p14:modId xmlns:p14="http://schemas.microsoft.com/office/powerpoint/2010/main" val="1047201248"/>
              </p:ext>
            </p:extLst>
          </p:nvPr>
        </p:nvGraphicFramePr>
        <p:xfrm>
          <a:off x="364833" y="1397000"/>
          <a:ext cx="8414327" cy="4177696"/>
        </p:xfrm>
        <a:graphic>
          <a:graphicData uri="http://schemas.openxmlformats.org/drawingml/2006/table">
            <a:tbl>
              <a:tblPr firstRow="1" bandRow="1">
                <a:tableStyleId>{21E4AEA4-8DFA-4A89-87EB-49C32662AFE0}</a:tableStyleId>
              </a:tblPr>
              <a:tblGrid>
                <a:gridCol w="8414327">
                  <a:extLst>
                    <a:ext uri="{9D8B030D-6E8A-4147-A177-3AD203B41FA5}">
                      <a16:colId xmlns:a16="http://schemas.microsoft.com/office/drawing/2014/main" val="4233488241"/>
                    </a:ext>
                  </a:extLst>
                </a:gridCol>
              </a:tblGrid>
              <a:tr h="379516">
                <a:tc>
                  <a:txBody>
                    <a:bodyPr/>
                    <a:lstStyle/>
                    <a:p>
                      <a:r>
                        <a:rPr lang="en-GB" dirty="0">
                          <a:solidFill>
                            <a:schemeClr val="accent2">
                              <a:lumMod val="50000"/>
                            </a:schemeClr>
                          </a:solidFill>
                        </a:rPr>
                        <a:t>What else does Modern Studies offer?</a:t>
                      </a: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val="3931674554"/>
                  </a:ext>
                </a:extLst>
              </a:tr>
              <a:tr h="1176900">
                <a:tc>
                  <a:txBody>
                    <a:bodyPr/>
                    <a:lstStyle/>
                    <a:p>
                      <a:pPr algn="just"/>
                      <a:r>
                        <a:rPr lang="en-GB" sz="1600" b="1" dirty="0">
                          <a:solidFill>
                            <a:schemeClr val="accent2">
                              <a:lumMod val="50000"/>
                            </a:schemeClr>
                          </a:solidFill>
                        </a:rPr>
                        <a:t>Hot Topics: </a:t>
                      </a:r>
                      <a:r>
                        <a:rPr lang="en-GB" sz="1600" dirty="0">
                          <a:solidFill>
                            <a:schemeClr val="accent2">
                              <a:lumMod val="50000"/>
                            </a:schemeClr>
                          </a:solidFill>
                        </a:rPr>
                        <a:t>We are always keen to help our young people understand important global events as they occur. With this in mind, we occasionally introduce “Hot Topics” lessons to explain a particular event. Over the past number of years we have covered the war in Ukraine, COP26, the fall of Kabul and the US elections in 2020. </a:t>
                      </a: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val="1264883900"/>
                  </a:ext>
                </a:extLst>
              </a:tr>
              <a:tr h="1176900">
                <a:tc>
                  <a:txBody>
                    <a:bodyPr/>
                    <a:lstStyle/>
                    <a:p>
                      <a:pPr algn="just"/>
                      <a:r>
                        <a:rPr lang="en-GB" sz="1600" b="1" dirty="0">
                          <a:solidFill>
                            <a:schemeClr val="accent2">
                              <a:lumMod val="50000"/>
                            </a:schemeClr>
                          </a:solidFill>
                        </a:rPr>
                        <a:t>Extracurricular Activities: </a:t>
                      </a:r>
                      <a:r>
                        <a:rPr lang="en-GB" sz="1600" dirty="0">
                          <a:solidFill>
                            <a:schemeClr val="accent2">
                              <a:lumMod val="50000"/>
                            </a:schemeClr>
                          </a:solidFill>
                        </a:rPr>
                        <a:t>Model United Nations is one of the most popular clubs in PHS with many S2s and S3s taking part. Other activities offered within the department include the PHS Student Parliament, the Eco Committee and PHS Pride. All of these activities help our students develop additional knowledge and skills which are of help to them in Modern Studies both in S2-S3 and beyond. </a:t>
                      </a: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val="2054573505"/>
                  </a:ext>
                </a:extLst>
              </a:tr>
              <a:tr h="117690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600" b="1" dirty="0">
                          <a:solidFill>
                            <a:schemeClr val="accent2">
                              <a:lumMod val="50000"/>
                            </a:schemeClr>
                          </a:solidFill>
                        </a:rPr>
                        <a:t>Progression</a:t>
                      </a:r>
                      <a:r>
                        <a:rPr lang="en-GB" sz="1600" dirty="0">
                          <a:solidFill>
                            <a:schemeClr val="accent2">
                              <a:lumMod val="50000"/>
                            </a:schemeClr>
                          </a:solidFill>
                        </a:rPr>
                        <a:t>: Many students continue with us after S3, either by taking N5 Modern Studies or the N3/4 Social Subjects course. Highers in Modern Studies and Politics, and an Advanced Higher in Modern Studies are available in S5/S6. Students may also choose related subjects such as History, Philosophy or Geography.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600" dirty="0">
                        <a:solidFill>
                          <a:schemeClr val="accent2">
                            <a:lumMod val="50000"/>
                          </a:schemeClr>
                        </a:solidFill>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val="3679011420"/>
                  </a:ext>
                </a:extLst>
              </a:tr>
            </a:tbl>
          </a:graphicData>
        </a:graphic>
      </p:graphicFrame>
      <p:sp>
        <p:nvSpPr>
          <p:cNvPr id="2" name="Oval 1">
            <a:extLst>
              <a:ext uri="{FF2B5EF4-FFF2-40B4-BE49-F238E27FC236}">
                <a16:creationId xmlns:a16="http://schemas.microsoft.com/office/drawing/2014/main" id="{0FE4ADF9-EF29-E48A-951E-1C5E3869D62C}"/>
              </a:ext>
            </a:extLst>
          </p:cNvPr>
          <p:cNvSpPr/>
          <p:nvPr/>
        </p:nvSpPr>
        <p:spPr>
          <a:xfrm>
            <a:off x="364834" y="230908"/>
            <a:ext cx="1011384" cy="999043"/>
          </a:xfrm>
          <a:prstGeom prst="ellipse">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accent2">
                    <a:lumMod val="50000"/>
                  </a:schemeClr>
                </a:solidFill>
              </a:rPr>
              <a:t>Plus</a:t>
            </a:r>
          </a:p>
        </p:txBody>
      </p:sp>
    </p:spTree>
    <p:extLst>
      <p:ext uri="{BB962C8B-B14F-4D97-AF65-F5344CB8AC3E}">
        <p14:creationId xmlns:p14="http://schemas.microsoft.com/office/powerpoint/2010/main" val="891737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AD9871-8011-0569-65F9-2BE0671F21B8}"/>
              </a:ext>
            </a:extLst>
          </p:cNvPr>
          <p:cNvSpPr txBox="1"/>
          <p:nvPr/>
        </p:nvSpPr>
        <p:spPr>
          <a:xfrm>
            <a:off x="364834" y="6417769"/>
            <a:ext cx="8414327" cy="400110"/>
          </a:xfrm>
          <a:prstGeom prst="rect">
            <a:avLst/>
          </a:prstGeom>
          <a:noFill/>
        </p:spPr>
        <p:txBody>
          <a:bodyPr wrap="square" rtlCol="0">
            <a:spAutoFit/>
          </a:bodyPr>
          <a:lstStyle/>
          <a:p>
            <a:pPr algn="ctr"/>
            <a:r>
              <a:rPr lang="en-GB" sz="2000" dirty="0"/>
              <a:t>Mr J. McMordie 			</a:t>
            </a:r>
            <a:r>
              <a:rPr lang="en-GB" sz="2000" dirty="0">
                <a:hlinkClick r:id="rId2">
                  <a:extLst>
                    <a:ext uri="{A12FA001-AC4F-418D-AE19-62706E023703}">
                      <ahyp:hlinkClr xmlns:ahyp="http://schemas.microsoft.com/office/drawing/2018/hyperlinkcolor" val="tx"/>
                    </a:ext>
                  </a:extLst>
                </a:hlinkClick>
              </a:rPr>
              <a:t>Mcmordie.james@glow.sch.uk</a:t>
            </a:r>
            <a:r>
              <a:rPr lang="en-GB" sz="2000" dirty="0"/>
              <a:t> 			Room: M31</a:t>
            </a:r>
          </a:p>
        </p:txBody>
      </p:sp>
      <p:sp>
        <p:nvSpPr>
          <p:cNvPr id="5" name="TextBox 4">
            <a:extLst>
              <a:ext uri="{FF2B5EF4-FFF2-40B4-BE49-F238E27FC236}">
                <a16:creationId xmlns:a16="http://schemas.microsoft.com/office/drawing/2014/main" id="{0B5E79FE-DD55-F574-0585-98DBB2283B2C}"/>
              </a:ext>
            </a:extLst>
          </p:cNvPr>
          <p:cNvSpPr txBox="1"/>
          <p:nvPr/>
        </p:nvSpPr>
        <p:spPr>
          <a:xfrm>
            <a:off x="2297175" y="40121"/>
            <a:ext cx="4549643" cy="523220"/>
          </a:xfrm>
          <a:prstGeom prst="rect">
            <a:avLst/>
          </a:prstGeom>
          <a:noFill/>
        </p:spPr>
        <p:txBody>
          <a:bodyPr wrap="none" rtlCol="0">
            <a:spAutoFit/>
          </a:bodyPr>
          <a:lstStyle/>
          <a:p>
            <a:r>
              <a:rPr lang="en-GB" sz="2800" dirty="0"/>
              <a:t>S2-S3 Modern Studies Elective</a:t>
            </a:r>
          </a:p>
        </p:txBody>
      </p:sp>
      <p:graphicFrame>
        <p:nvGraphicFramePr>
          <p:cNvPr id="6" name="Table 6">
            <a:extLst>
              <a:ext uri="{FF2B5EF4-FFF2-40B4-BE49-F238E27FC236}">
                <a16:creationId xmlns:a16="http://schemas.microsoft.com/office/drawing/2014/main" id="{1A470390-E087-79FC-8F5B-21D29924E8E9}"/>
              </a:ext>
            </a:extLst>
          </p:cNvPr>
          <p:cNvGraphicFramePr>
            <a:graphicFrameLocks noGrp="1"/>
          </p:cNvGraphicFramePr>
          <p:nvPr>
            <p:extLst>
              <p:ext uri="{D42A27DB-BD31-4B8C-83A1-F6EECF244321}">
                <p14:modId xmlns:p14="http://schemas.microsoft.com/office/powerpoint/2010/main" val="1933672625"/>
              </p:ext>
            </p:extLst>
          </p:nvPr>
        </p:nvGraphicFramePr>
        <p:xfrm>
          <a:off x="364833" y="1397000"/>
          <a:ext cx="8414327" cy="3548336"/>
        </p:xfrm>
        <a:graphic>
          <a:graphicData uri="http://schemas.openxmlformats.org/drawingml/2006/table">
            <a:tbl>
              <a:tblPr firstRow="1" bandRow="1">
                <a:tableStyleId>{7DF18680-E054-41AD-8BC1-D1AEF772440D}</a:tableStyleId>
              </a:tblPr>
              <a:tblGrid>
                <a:gridCol w="8414327">
                  <a:extLst>
                    <a:ext uri="{9D8B030D-6E8A-4147-A177-3AD203B41FA5}">
                      <a16:colId xmlns:a16="http://schemas.microsoft.com/office/drawing/2014/main" val="4233488241"/>
                    </a:ext>
                  </a:extLst>
                </a:gridCol>
              </a:tblGrid>
              <a:tr h="379516">
                <a:tc>
                  <a:txBody>
                    <a:bodyPr/>
                    <a:lstStyle/>
                    <a:p>
                      <a:r>
                        <a:rPr lang="en-GB" dirty="0">
                          <a:solidFill>
                            <a:schemeClr val="accent5">
                              <a:lumMod val="50000"/>
                            </a:schemeClr>
                          </a:solidFill>
                        </a:rPr>
                        <a:t>How can I help my young person with their Modern Studies work?</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3931674554"/>
                  </a:ext>
                </a:extLst>
              </a:tr>
              <a:tr h="892793">
                <a:tc>
                  <a:txBody>
                    <a:bodyPr/>
                    <a:lstStyle/>
                    <a:p>
                      <a:pPr algn="just"/>
                      <a:r>
                        <a:rPr lang="en-GB" sz="1600" b="1" dirty="0">
                          <a:solidFill>
                            <a:schemeClr val="accent5">
                              <a:lumMod val="50000"/>
                            </a:schemeClr>
                          </a:solidFill>
                        </a:rPr>
                        <a:t>Following the news: </a:t>
                      </a:r>
                      <a:r>
                        <a:rPr lang="en-GB" sz="1600" b="0" dirty="0">
                          <a:solidFill>
                            <a:schemeClr val="accent5">
                              <a:lumMod val="50000"/>
                            </a:schemeClr>
                          </a:solidFill>
                        </a:rPr>
                        <a:t>One of the best things you can do to support your young person with Modern Studies is to encourage them to watch, read and follow the news. Knowledge of current affairs helps build a strong foundation and adds to class debate and discussion. </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264883900"/>
                  </a:ext>
                </a:extLst>
              </a:tr>
              <a:tr h="109912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600" b="1" dirty="0">
                          <a:solidFill>
                            <a:schemeClr val="accent5">
                              <a:lumMod val="50000"/>
                            </a:schemeClr>
                          </a:solidFill>
                        </a:rPr>
                        <a:t>Assessments:</a:t>
                      </a:r>
                      <a:r>
                        <a:rPr lang="en-GB" sz="1600" b="0" dirty="0">
                          <a:solidFill>
                            <a:schemeClr val="accent5">
                              <a:lumMod val="50000"/>
                            </a:schemeClr>
                          </a:solidFill>
                        </a:rPr>
                        <a:t> All of our assessments are posted via Teams at least one week before they are due. We also often give students time to prepare for an assessment in class. For tests we recommend that students practice questions, summarise content and teach others in order to prepare. If any student needs any additional support, including extensions, Modern Studies teachers will be happy to help.  </a:t>
                      </a:r>
                      <a:endParaRPr lang="en-GB" sz="1600" dirty="0">
                        <a:solidFill>
                          <a:schemeClr val="accent5">
                            <a:lumMod val="50000"/>
                          </a:schemeClr>
                        </a:solidFill>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2054573505"/>
                  </a:ext>
                </a:extLst>
              </a:tr>
              <a:tr h="117690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600" b="1" dirty="0">
                          <a:solidFill>
                            <a:schemeClr val="accent5">
                              <a:lumMod val="50000"/>
                            </a:schemeClr>
                          </a:solidFill>
                        </a:rPr>
                        <a:t>Social Media: </a:t>
                      </a:r>
                      <a:r>
                        <a:rPr lang="en-GB" sz="1600" b="0" dirty="0">
                          <a:solidFill>
                            <a:schemeClr val="accent5">
                              <a:lumMod val="50000"/>
                            </a:schemeClr>
                          </a:solidFill>
                        </a:rPr>
                        <a:t>Check out our website and twitter feeds to keep up to date with what we’re doing.</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3679011420"/>
                  </a:ext>
                </a:extLst>
              </a:tr>
            </a:tbl>
          </a:graphicData>
        </a:graphic>
      </p:graphicFrame>
      <p:sp>
        <p:nvSpPr>
          <p:cNvPr id="2" name="Oval 1">
            <a:extLst>
              <a:ext uri="{FF2B5EF4-FFF2-40B4-BE49-F238E27FC236}">
                <a16:creationId xmlns:a16="http://schemas.microsoft.com/office/drawing/2014/main" id="{0FE4ADF9-EF29-E48A-951E-1C5E3869D62C}"/>
              </a:ext>
            </a:extLst>
          </p:cNvPr>
          <p:cNvSpPr/>
          <p:nvPr/>
        </p:nvSpPr>
        <p:spPr>
          <a:xfrm>
            <a:off x="364834" y="230908"/>
            <a:ext cx="1011384" cy="999043"/>
          </a:xfrm>
          <a:prstGeom prst="ellipse">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accent5">
                    <a:lumMod val="50000"/>
                  </a:schemeClr>
                </a:solidFill>
              </a:rPr>
              <a:t>Help</a:t>
            </a:r>
            <a:endParaRPr lang="en-GB" b="1" dirty="0">
              <a:solidFill>
                <a:schemeClr val="accent5">
                  <a:lumMod val="50000"/>
                </a:schemeClr>
              </a:solidFill>
            </a:endParaRPr>
          </a:p>
        </p:txBody>
      </p:sp>
      <p:pic>
        <p:nvPicPr>
          <p:cNvPr id="7" name="Picture 6" descr="Qr code&#10;&#10;Description automatically generated">
            <a:extLst>
              <a:ext uri="{FF2B5EF4-FFF2-40B4-BE49-F238E27FC236}">
                <a16:creationId xmlns:a16="http://schemas.microsoft.com/office/drawing/2014/main" id="{B4C27B7D-17A2-AFEB-3037-8250A42B90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9916" y="4169668"/>
            <a:ext cx="1731332" cy="2152623"/>
          </a:xfrm>
          <a:prstGeom prst="rect">
            <a:avLst/>
          </a:prstGeom>
        </p:spPr>
      </p:pic>
      <p:pic>
        <p:nvPicPr>
          <p:cNvPr id="9" name="Picture 8" descr="Qr code&#10;&#10;Description automatically generated">
            <a:extLst>
              <a:ext uri="{FF2B5EF4-FFF2-40B4-BE49-F238E27FC236}">
                <a16:creationId xmlns:a16="http://schemas.microsoft.com/office/drawing/2014/main" id="{F3D1A848-9B51-7104-AA2A-F7E1E197D0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2752" y="4169669"/>
            <a:ext cx="1731332" cy="2152623"/>
          </a:xfrm>
          <a:prstGeom prst="rect">
            <a:avLst/>
          </a:prstGeom>
        </p:spPr>
      </p:pic>
    </p:spTree>
    <p:extLst>
      <p:ext uri="{BB962C8B-B14F-4D97-AF65-F5344CB8AC3E}">
        <p14:creationId xmlns:p14="http://schemas.microsoft.com/office/powerpoint/2010/main" val="517070352"/>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8FB1814C534C4FB7FAF42E1D7D0002" ma:contentTypeVersion="16" ma:contentTypeDescription="Create a new document." ma:contentTypeScope="" ma:versionID="223a85f892b89b630a1591f21b9f71ed">
  <xsd:schema xmlns:xsd="http://www.w3.org/2001/XMLSchema" xmlns:xs="http://www.w3.org/2001/XMLSchema" xmlns:p="http://schemas.microsoft.com/office/2006/metadata/properties" xmlns:ns2="41ff5a41-8242-4d90-878e-1381b250cbf3" xmlns:ns3="f401ed1c-79c0-462e-a367-55d9eedeba93" targetNamespace="http://schemas.microsoft.com/office/2006/metadata/properties" ma:root="true" ma:fieldsID="9e1299dcd791c80ce1dec7adf9869f50" ns2:_="" ns3:_="">
    <xsd:import namespace="41ff5a41-8242-4d90-878e-1381b250cbf3"/>
    <xsd:import namespace="f401ed1c-79c0-462e-a367-55d9eedeba9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AutoKeyPoints" minOccurs="0"/>
                <xsd:element ref="ns3:MediaServiceKeyPoints" minOccurs="0"/>
                <xsd:element ref="ns3:MediaServiceGenerationTime" minOccurs="0"/>
                <xsd:element ref="ns3:MediaServiceEventHashCode"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ff5a41-8242-4d90-878e-1381b250cbf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3bb72f2-57b4-4d3d-b212-1d74ca4789f2}" ma:internalName="TaxCatchAll" ma:showField="CatchAllData" ma:web="41ff5a41-8242-4d90-878e-1381b250cbf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401ed1c-79c0-462e-a367-55d9eedeba9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401ed1c-79c0-462e-a367-55d9eedeba93">
      <Terms xmlns="http://schemas.microsoft.com/office/infopath/2007/PartnerControls"/>
    </lcf76f155ced4ddcb4097134ff3c332f>
    <TaxCatchAll xmlns="41ff5a41-8242-4d90-878e-1381b250cbf3" xsi:nil="true"/>
  </documentManagement>
</p:properties>
</file>

<file path=customXml/itemProps1.xml><?xml version="1.0" encoding="utf-8"?>
<ds:datastoreItem xmlns:ds="http://schemas.openxmlformats.org/officeDocument/2006/customXml" ds:itemID="{A386610C-3ED0-40F3-8042-7A19B0FCE8CA}"/>
</file>

<file path=customXml/itemProps2.xml><?xml version="1.0" encoding="utf-8"?>
<ds:datastoreItem xmlns:ds="http://schemas.openxmlformats.org/officeDocument/2006/customXml" ds:itemID="{E6A4A4A2-55E8-4AAB-90AF-ABBA24C9D839}"/>
</file>

<file path=customXml/itemProps3.xml><?xml version="1.0" encoding="utf-8"?>
<ds:datastoreItem xmlns:ds="http://schemas.openxmlformats.org/officeDocument/2006/customXml" ds:itemID="{DEC53E36-0AE2-4F1A-9327-C7542C59A163}"/>
</file>

<file path=docProps/app.xml><?xml version="1.0" encoding="utf-8"?>
<Properties xmlns="http://schemas.openxmlformats.org/officeDocument/2006/extended-properties" xmlns:vt="http://schemas.openxmlformats.org/officeDocument/2006/docPropsVTypes">
  <Template>TM04033925[[fn=Droplet]]</Template>
  <TotalTime>45</TotalTime>
  <Words>955</Words>
  <Application>Microsoft Office PowerPoint</Application>
  <PresentationFormat>On-screen Show (4:3)</PresentationFormat>
  <Paragraphs>76</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Tw Cen MT</vt:lpstr>
      <vt:lpstr>Droplet</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Frederick John McMordie</dc:creator>
  <cp:lastModifiedBy>James Frederick John McMordie</cp:lastModifiedBy>
  <cp:revision>1</cp:revision>
  <dcterms:created xsi:type="dcterms:W3CDTF">2022-09-26T11:48:56Z</dcterms:created>
  <dcterms:modified xsi:type="dcterms:W3CDTF">2022-09-26T12:34:09Z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0x010100A08FB1814C534C4FB7FAF42E1D7D0002</vt:lpwstr>
  </property>
</Properties>
</file>