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3B8D-EF2B-4EBB-9C19-2F945F68E7FD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04E9-547C-4E55-A522-E195818D4F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5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3B8D-EF2B-4EBB-9C19-2F945F68E7FD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04E9-547C-4E55-A522-E195818D4F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060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3B8D-EF2B-4EBB-9C19-2F945F68E7FD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04E9-547C-4E55-A522-E195818D4F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20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3B8D-EF2B-4EBB-9C19-2F945F68E7FD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04E9-547C-4E55-A522-E195818D4F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19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3B8D-EF2B-4EBB-9C19-2F945F68E7FD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04E9-547C-4E55-A522-E195818D4F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24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3B8D-EF2B-4EBB-9C19-2F945F68E7FD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04E9-547C-4E55-A522-E195818D4F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95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3B8D-EF2B-4EBB-9C19-2F945F68E7FD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04E9-547C-4E55-A522-E195818D4F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68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3B8D-EF2B-4EBB-9C19-2F945F68E7FD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04E9-547C-4E55-A522-E195818D4F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817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3B8D-EF2B-4EBB-9C19-2F945F68E7FD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04E9-547C-4E55-A522-E195818D4F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631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3B8D-EF2B-4EBB-9C19-2F945F68E7FD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04E9-547C-4E55-A522-E195818D4F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5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3B8D-EF2B-4EBB-9C19-2F945F68E7FD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04E9-547C-4E55-A522-E195818D4F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01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3B8D-EF2B-4EBB-9C19-2F945F68E7FD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604E9-547C-4E55-A522-E195818D4F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51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FriendsofPHS@outlook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+mn-lt"/>
              </a:rPr>
              <a:t>Friends of </a:t>
            </a:r>
            <a:br>
              <a:rPr lang="en-GB" b="1" dirty="0">
                <a:solidFill>
                  <a:srgbClr val="0070C0"/>
                </a:solidFill>
                <a:latin typeface="+mn-lt"/>
              </a:rPr>
            </a:br>
            <a:r>
              <a:rPr lang="en-GB" b="1" dirty="0">
                <a:solidFill>
                  <a:srgbClr val="0070C0"/>
                </a:solidFill>
                <a:latin typeface="+mn-lt"/>
              </a:rPr>
              <a:t>Peebles High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(a Scottish Charitable Incorporated Organisation)</a:t>
            </a:r>
          </a:p>
        </p:txBody>
      </p:sp>
    </p:spTree>
    <p:extLst>
      <p:ext uri="{BB962C8B-B14F-4D97-AF65-F5344CB8AC3E}">
        <p14:creationId xmlns:p14="http://schemas.microsoft.com/office/powerpoint/2010/main" val="3995385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+mn-lt"/>
              </a:rPr>
              <a:t>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7830"/>
            <a:ext cx="10515600" cy="1327901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This is our “PTA”</a:t>
            </a:r>
          </a:p>
          <a:p>
            <a:r>
              <a:rPr lang="en-GB" dirty="0"/>
              <a:t>Registered charities can attract additional funding </a:t>
            </a:r>
          </a:p>
          <a:p>
            <a:r>
              <a:rPr lang="en-GB" dirty="0"/>
              <a:t>School Budgets are under pressure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67573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rgbClr val="0070C0"/>
                </a:solidFill>
                <a:latin typeface="+mn-lt"/>
              </a:rPr>
              <a:t>Who?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41173" y="3913917"/>
            <a:ext cx="10515600" cy="256926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Chair (Acting) – Tristan Compton*</a:t>
            </a:r>
          </a:p>
          <a:p>
            <a:pPr marL="0" indent="0">
              <a:buNone/>
            </a:pPr>
            <a:r>
              <a:rPr lang="en-GB" dirty="0"/>
              <a:t>Treasurer – David Flynn*</a:t>
            </a:r>
          </a:p>
          <a:p>
            <a:pPr marL="0" indent="0">
              <a:buNone/>
            </a:pPr>
            <a:r>
              <a:rPr lang="en-GB" dirty="0"/>
              <a:t>Secretary – Angela Dobie*</a:t>
            </a:r>
          </a:p>
          <a:p>
            <a:pPr marL="0" indent="0">
              <a:buNone/>
            </a:pPr>
            <a:r>
              <a:rPr lang="en-GB" dirty="0"/>
              <a:t>Trustees* – Sarah Duncan*, Kevin </a:t>
            </a:r>
            <a:r>
              <a:rPr lang="en-GB" dirty="0" err="1"/>
              <a:t>Ryalls</a:t>
            </a:r>
            <a:r>
              <a:rPr lang="en-GB" dirty="0"/>
              <a:t>*</a:t>
            </a:r>
          </a:p>
          <a:p>
            <a:pPr marL="0" indent="0">
              <a:buNone/>
            </a:pPr>
            <a:r>
              <a:rPr lang="en-GB" dirty="0"/>
              <a:t>Parent Council Events Coordinator – Gillian Moran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NB: The Charity rules require us to have between 5 and 7 Trustees</a:t>
            </a:r>
          </a:p>
        </p:txBody>
      </p:sp>
    </p:spTree>
    <p:extLst>
      <p:ext uri="{BB962C8B-B14F-4D97-AF65-F5344CB8AC3E}">
        <p14:creationId xmlns:p14="http://schemas.microsoft.com/office/powerpoint/2010/main" val="1486911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+mn-lt"/>
              </a:rPr>
              <a:t>Fundraising Activities</a:t>
            </a:r>
          </a:p>
        </p:txBody>
      </p:sp>
      <p:sp>
        <p:nvSpPr>
          <p:cNvPr id="4" name="Oval 3"/>
          <p:cNvSpPr/>
          <p:nvPr/>
        </p:nvSpPr>
        <p:spPr>
          <a:xfrm>
            <a:off x="1762897" y="2150076"/>
            <a:ext cx="2199503" cy="13592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PHS Lottery</a:t>
            </a:r>
          </a:p>
        </p:txBody>
      </p:sp>
      <p:sp>
        <p:nvSpPr>
          <p:cNvPr id="5" name="Oval 4"/>
          <p:cNvSpPr/>
          <p:nvPr/>
        </p:nvSpPr>
        <p:spPr>
          <a:xfrm>
            <a:off x="4996248" y="1552832"/>
            <a:ext cx="2199503" cy="13592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Easy Fundraising</a:t>
            </a:r>
          </a:p>
        </p:txBody>
      </p:sp>
      <p:sp>
        <p:nvSpPr>
          <p:cNvPr id="6" name="Oval 5"/>
          <p:cNvSpPr/>
          <p:nvPr/>
        </p:nvSpPr>
        <p:spPr>
          <a:xfrm>
            <a:off x="7916562" y="2364259"/>
            <a:ext cx="2199503" cy="13592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Matched Funding </a:t>
            </a:r>
          </a:p>
        </p:txBody>
      </p:sp>
      <p:sp>
        <p:nvSpPr>
          <p:cNvPr id="7" name="Oval 6"/>
          <p:cNvSpPr/>
          <p:nvPr/>
        </p:nvSpPr>
        <p:spPr>
          <a:xfrm>
            <a:off x="5717059" y="3509319"/>
            <a:ext cx="2199503" cy="13592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Corporate Donations</a:t>
            </a:r>
          </a:p>
        </p:txBody>
      </p:sp>
      <p:sp>
        <p:nvSpPr>
          <p:cNvPr id="8" name="Oval 7"/>
          <p:cNvSpPr/>
          <p:nvPr/>
        </p:nvSpPr>
        <p:spPr>
          <a:xfrm>
            <a:off x="2907956" y="3756453"/>
            <a:ext cx="2199503" cy="13592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Refreshments &amp; Raffles</a:t>
            </a:r>
          </a:p>
        </p:txBody>
      </p:sp>
      <p:sp>
        <p:nvSpPr>
          <p:cNvPr id="9" name="Oval 8"/>
          <p:cNvSpPr/>
          <p:nvPr/>
        </p:nvSpPr>
        <p:spPr>
          <a:xfrm>
            <a:off x="1280983" y="5280452"/>
            <a:ext cx="2199503" cy="13592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Grants</a:t>
            </a:r>
          </a:p>
        </p:txBody>
      </p:sp>
      <p:sp>
        <p:nvSpPr>
          <p:cNvPr id="10" name="Oval 9"/>
          <p:cNvSpPr/>
          <p:nvPr/>
        </p:nvSpPr>
        <p:spPr>
          <a:xfrm>
            <a:off x="4473145" y="5218667"/>
            <a:ext cx="2199503" cy="13592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Social Events</a:t>
            </a:r>
          </a:p>
        </p:txBody>
      </p:sp>
      <p:sp>
        <p:nvSpPr>
          <p:cNvPr id="11" name="Oval 10"/>
          <p:cNvSpPr/>
          <p:nvPr/>
        </p:nvSpPr>
        <p:spPr>
          <a:xfrm>
            <a:off x="7665307" y="5115696"/>
            <a:ext cx="2199503" cy="13592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Fundraising Projects</a:t>
            </a:r>
          </a:p>
        </p:txBody>
      </p:sp>
      <p:sp>
        <p:nvSpPr>
          <p:cNvPr id="12" name="Oval 11"/>
          <p:cNvSpPr/>
          <p:nvPr/>
        </p:nvSpPr>
        <p:spPr>
          <a:xfrm>
            <a:off x="9481751" y="3756453"/>
            <a:ext cx="2199503" cy="13592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Supermarket Schemes</a:t>
            </a:r>
          </a:p>
        </p:txBody>
      </p:sp>
    </p:spTree>
    <p:extLst>
      <p:ext uri="{BB962C8B-B14F-4D97-AF65-F5344CB8AC3E}">
        <p14:creationId xmlns:p14="http://schemas.microsoft.com/office/powerpoint/2010/main" val="4206643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+mn-lt"/>
              </a:rPr>
              <a:t>Spending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6779" y="1425146"/>
            <a:ext cx="104538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Things that go beyond what a school can normally afford</a:t>
            </a:r>
          </a:p>
          <a:p>
            <a:r>
              <a:rPr lang="en-GB" sz="2000" dirty="0"/>
              <a:t>Things that benefit a wide variety and large number of pupils</a:t>
            </a:r>
          </a:p>
          <a:p>
            <a:r>
              <a:rPr lang="en-GB" sz="2000" dirty="0"/>
              <a:t>Some exclusions – </a:t>
            </a:r>
            <a:r>
              <a:rPr lang="en-GB" sz="2000" dirty="0" err="1"/>
              <a:t>eg</a:t>
            </a:r>
            <a:r>
              <a:rPr lang="en-GB" sz="2000" dirty="0"/>
              <a:t>. “normal” school expenses, Trips, Sports Clubs, support for individuals</a:t>
            </a:r>
          </a:p>
          <a:p>
            <a:endParaRPr lang="en-GB" sz="2000" dirty="0"/>
          </a:p>
          <a:p>
            <a:r>
              <a:rPr lang="en-GB" sz="2000" dirty="0"/>
              <a:t>2 Funding Bid rounds each year: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628185"/>
              </p:ext>
            </p:extLst>
          </p:nvPr>
        </p:nvGraphicFramePr>
        <p:xfrm>
          <a:off x="1343770" y="3182140"/>
          <a:ext cx="7649154" cy="29948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4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4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48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48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48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529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Funding Bid Totals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sng" strike="noStrike">
                          <a:effectLst/>
                        </a:rPr>
                        <a:t>Charity</a:t>
                      </a:r>
                      <a:endParaRPr lang="en-GB" sz="12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47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sng" strike="noStrike">
                          <a:effectLst/>
                        </a:rPr>
                        <a:t>Requested</a:t>
                      </a:r>
                      <a:endParaRPr lang="en-GB" sz="12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sng" strike="noStrike">
                          <a:effectLst/>
                        </a:rPr>
                        <a:t>Contribution</a:t>
                      </a:r>
                      <a:endParaRPr lang="en-GB" sz="12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4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2021-22 Funding Bid Round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£  7,675.05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£  7,456.00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4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2022-23 Funding Bid Round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£  4,869.40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£  3,987.00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4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2023-24 Funding Bid Round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£  7,555.00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£  4,572.00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4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2024-25 Funding Bid Round (TBC)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£  8,011.00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£  3,891.00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647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647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3 Year Totals &gt;&gt;&gt;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£28,110.45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£19,906.00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4577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+mn-lt"/>
              </a:rPr>
              <a:t>Spending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283" y="59792"/>
            <a:ext cx="6592220" cy="66589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3763" y="218168"/>
            <a:ext cx="1514686" cy="80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539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4550" y="221027"/>
            <a:ext cx="10502900" cy="902380"/>
          </a:xfrm>
        </p:spPr>
        <p:txBody>
          <a:bodyPr>
            <a:normAutofit fontScale="90000"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+mn-lt"/>
              </a:rPr>
              <a:t>Current Funding Proposed (Round 1 2024-25)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4584F24-A642-1953-DDEE-BF03F21143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6545" y="1239507"/>
            <a:ext cx="11139056" cy="5480593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3200" dirty="0">
                <a:solidFill>
                  <a:srgbClr val="002060"/>
                </a:solidFill>
              </a:rPr>
              <a:t>Proposed grants to PHS in 2024-25</a:t>
            </a:r>
          </a:p>
          <a:p>
            <a:pPr marL="360000" indent="-3600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£50 for nail beauty enterprise initiative for pupils struggling to engage with standard curriculum and help build relationships with staff</a:t>
            </a:r>
          </a:p>
          <a:p>
            <a:pPr marL="360000" indent="-3600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£1,489 	for forest schooling resources for Inclusion Service</a:t>
            </a:r>
          </a:p>
          <a:p>
            <a:pPr marL="360000" indent="-3600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£330	for </a:t>
            </a:r>
            <a:r>
              <a:rPr lang="en-GB" sz="2800" dirty="0" err="1">
                <a:solidFill>
                  <a:srgbClr val="002060"/>
                </a:solidFill>
              </a:rPr>
              <a:t>Linguascope</a:t>
            </a:r>
            <a:r>
              <a:rPr lang="en-GB" sz="2800" dirty="0">
                <a:solidFill>
                  <a:srgbClr val="002060"/>
                </a:solidFill>
              </a:rPr>
              <a:t> digital resources for Modern Languages</a:t>
            </a:r>
          </a:p>
          <a:p>
            <a:pPr marL="360000" indent="-3600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£2,022 	for Physics:</a:t>
            </a:r>
          </a:p>
          <a:p>
            <a:pPr marL="2036415" lvl="4" indent="-3600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2060"/>
                </a:solidFill>
              </a:rPr>
              <a:t>Class set of calculators</a:t>
            </a:r>
          </a:p>
          <a:p>
            <a:pPr marL="2036415" lvl="4" indent="-3600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2060"/>
                </a:solidFill>
              </a:rPr>
              <a:t>Smart cart to support experiments investigating motion and forces</a:t>
            </a:r>
          </a:p>
          <a:p>
            <a:pPr marL="2036415" lvl="4" indent="-3600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2060"/>
                </a:solidFill>
              </a:rPr>
              <a:t>Set of Logic Boards</a:t>
            </a:r>
          </a:p>
          <a:p>
            <a:pPr marL="2036415" lvl="4" indent="-3600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2060"/>
                </a:solidFill>
              </a:rPr>
              <a:t>2 class sets of wind turbines</a:t>
            </a:r>
          </a:p>
          <a:p>
            <a:pPr marL="360000" indent="-3600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70C0"/>
                </a:solidFill>
              </a:rPr>
              <a:t>Total proposed £3,891</a:t>
            </a:r>
          </a:p>
          <a:p>
            <a:pPr marL="360000" indent="-3600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224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  <a:latin typeface="+mn-lt"/>
              </a:rPr>
              <a:t>Help Needed 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Easyfundraising</a:t>
            </a:r>
            <a:r>
              <a:rPr lang="en-GB" dirty="0"/>
              <a:t> – sign up at easyfundraising.org.uk</a:t>
            </a:r>
          </a:p>
          <a:p>
            <a:r>
              <a:rPr lang="en-GB" dirty="0"/>
              <a:t>Join the PHS Lottery if you are able</a:t>
            </a:r>
          </a:p>
          <a:p>
            <a:r>
              <a:rPr lang="en-GB" dirty="0"/>
              <a:t>Events / Raffles – Occasional Helpers List</a:t>
            </a:r>
          </a:p>
          <a:p>
            <a:r>
              <a:rPr lang="en-GB" dirty="0"/>
              <a:t>Matched Giving / Generous Employers</a:t>
            </a:r>
          </a:p>
          <a:p>
            <a:r>
              <a:rPr lang="en-GB" dirty="0"/>
              <a:t>Fundraisers</a:t>
            </a:r>
          </a:p>
          <a:p>
            <a:r>
              <a:rPr lang="en-GB" dirty="0"/>
              <a:t>Special Projects – </a:t>
            </a:r>
            <a:r>
              <a:rPr lang="en-GB" dirty="0" err="1"/>
              <a:t>eg</a:t>
            </a:r>
            <a:r>
              <a:rPr lang="en-GB" dirty="0"/>
              <a:t>: To refill the Opportunity Pot </a:t>
            </a:r>
          </a:p>
          <a:p>
            <a:r>
              <a:rPr lang="en-GB" dirty="0"/>
              <a:t>Charity Trustees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85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1026"/>
            <a:ext cx="9144000" cy="902380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+mn-lt"/>
              </a:rPr>
              <a:t>Friends of PHS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389" y="1521823"/>
            <a:ext cx="11199222" cy="470262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3600" dirty="0">
                <a:solidFill>
                  <a:srgbClr val="002060"/>
                </a:solidFill>
              </a:rPr>
              <a:t>The charity has a separate AGM that will be held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3600" dirty="0">
                <a:solidFill>
                  <a:srgbClr val="002060"/>
                </a:solidFill>
              </a:rPr>
              <a:t> Tuesday September 10</a:t>
            </a:r>
            <a:r>
              <a:rPr lang="en-GB" sz="3600" baseline="30000" dirty="0">
                <a:solidFill>
                  <a:srgbClr val="002060"/>
                </a:solidFill>
              </a:rPr>
              <a:t>th</a:t>
            </a:r>
            <a:r>
              <a:rPr lang="en-GB" sz="3600" dirty="0">
                <a:solidFill>
                  <a:srgbClr val="002060"/>
                </a:solidFill>
              </a:rPr>
              <a:t> at 7pm.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GB" sz="36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3600" dirty="0">
                <a:solidFill>
                  <a:srgbClr val="002060"/>
                </a:solidFill>
              </a:rPr>
              <a:t>Any parent or carer interested in supporting fundraising activities please send your details to: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3600" dirty="0">
                <a:solidFill>
                  <a:srgbClr val="002060"/>
                </a:solidFill>
                <a:hlinkClick r:id="rId2"/>
              </a:rPr>
              <a:t>FriendsofPHS@outlook.com</a:t>
            </a:r>
            <a:r>
              <a:rPr lang="en-GB" sz="3600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2776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384</Words>
  <Application>Microsoft Office PowerPoint</Application>
  <PresentationFormat>Widescreen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Friends of  Peebles High School</vt:lpstr>
      <vt:lpstr>Why?</vt:lpstr>
      <vt:lpstr>Fundraising Activities</vt:lpstr>
      <vt:lpstr>Spending</vt:lpstr>
      <vt:lpstr>Spending</vt:lpstr>
      <vt:lpstr>Current Funding Proposed (Round 1 2024-25)</vt:lpstr>
      <vt:lpstr>Help Needed !</vt:lpstr>
      <vt:lpstr>Friends of PHS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Friends of Peebles High School</dc:title>
  <dc:creator>Tristan Compton</dc:creator>
  <cp:lastModifiedBy>Ryalls, Kevin</cp:lastModifiedBy>
  <cp:revision>13</cp:revision>
  <cp:lastPrinted>2024-03-20T10:34:25Z</cp:lastPrinted>
  <dcterms:created xsi:type="dcterms:W3CDTF">2024-03-19T23:41:56Z</dcterms:created>
  <dcterms:modified xsi:type="dcterms:W3CDTF">2024-09-13T14:49:49Z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fedad31-c0c2-44e8-b26c-75143ee7ed65_Enabled">
    <vt:lpwstr>true</vt:lpwstr>
  </property>
  <property fmtid="{D5CDD505-2E9C-101B-9397-08002B2CF9AE}" pid="3" name="MSIP_Label_9fedad31-c0c2-44e8-b26c-75143ee7ed65_SetDate">
    <vt:lpwstr>2024-09-13T14:49:44Z</vt:lpwstr>
  </property>
  <property fmtid="{D5CDD505-2E9C-101B-9397-08002B2CF9AE}" pid="4" name="MSIP_Label_9fedad31-c0c2-44e8-b26c-75143ee7ed65_Method">
    <vt:lpwstr>Standard</vt:lpwstr>
  </property>
  <property fmtid="{D5CDD505-2E9C-101B-9397-08002B2CF9AE}" pid="5" name="MSIP_Label_9fedad31-c0c2-44e8-b26c-75143ee7ed65_Name">
    <vt:lpwstr>OFFICIAL</vt:lpwstr>
  </property>
  <property fmtid="{D5CDD505-2E9C-101B-9397-08002B2CF9AE}" pid="6" name="MSIP_Label_9fedad31-c0c2-44e8-b26c-75143ee7ed65_SiteId">
    <vt:lpwstr>89ed32a2-9b6b-41db-bb6f-376ec8fcd11d</vt:lpwstr>
  </property>
  <property fmtid="{D5CDD505-2E9C-101B-9397-08002B2CF9AE}" pid="7" name="MSIP_Label_9fedad31-c0c2-44e8-b26c-75143ee7ed65_ActionId">
    <vt:lpwstr>13cbc97b-0770-4d78-843c-0930973e4709</vt:lpwstr>
  </property>
  <property fmtid="{D5CDD505-2E9C-101B-9397-08002B2CF9AE}" pid="8" name="MSIP_Label_9fedad31-c0c2-44e8-b26c-75143ee7ed65_ContentBits">
    <vt:lpwstr>0</vt:lpwstr>
  </property>
</Properties>
</file>