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96"/>
  </p:notesMasterIdLst>
  <p:sldIdLst>
    <p:sldId id="256" r:id="rId3"/>
    <p:sldId id="257" r:id="rId4"/>
    <p:sldId id="258" r:id="rId5"/>
    <p:sldId id="343"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357" r:id="rId20"/>
    <p:sldId id="259" r:id="rId21"/>
    <p:sldId id="260" r:id="rId22"/>
    <p:sldId id="261" r:id="rId23"/>
    <p:sldId id="262" r:id="rId24"/>
    <p:sldId id="263" r:id="rId25"/>
    <p:sldId id="265" r:id="rId26"/>
    <p:sldId id="266" r:id="rId27"/>
    <p:sldId id="267" r:id="rId28"/>
    <p:sldId id="268" r:id="rId29"/>
    <p:sldId id="269" r:id="rId30"/>
    <p:sldId id="271" r:id="rId31"/>
    <p:sldId id="272" r:id="rId32"/>
    <p:sldId id="273" r:id="rId33"/>
    <p:sldId id="274" r:id="rId34"/>
    <p:sldId id="275" r:id="rId35"/>
    <p:sldId id="276" r:id="rId36"/>
    <p:sldId id="278" r:id="rId37"/>
    <p:sldId id="279" r:id="rId38"/>
    <p:sldId id="280" r:id="rId39"/>
    <p:sldId id="281" r:id="rId40"/>
    <p:sldId id="282" r:id="rId41"/>
    <p:sldId id="283"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09"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90" d="100"/>
          <a:sy n="90" d="100"/>
        </p:scale>
        <p:origin x="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1DD81-B84A-4166-BF73-EF90BC2100B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F8C573A-F547-4DA9-9E8F-5B2B2933802F}">
      <dgm:prSet/>
      <dgm:spPr/>
      <dgm:t>
        <a:bodyPr/>
        <a:lstStyle/>
        <a:p>
          <a:r>
            <a:rPr lang="en-GB" b="0" i="0"/>
            <a:t>Children need to:</a:t>
          </a:r>
          <a:endParaRPr lang="en-US"/>
        </a:p>
      </dgm:t>
    </dgm:pt>
    <dgm:pt modelId="{842FA1F4-9B4D-4ECB-AC0E-B49B80A78F3F}" type="parTrans" cxnId="{38C17892-C1B8-4425-B515-4FA19F8CC35E}">
      <dgm:prSet/>
      <dgm:spPr/>
      <dgm:t>
        <a:bodyPr/>
        <a:lstStyle/>
        <a:p>
          <a:endParaRPr lang="en-US"/>
        </a:p>
      </dgm:t>
    </dgm:pt>
    <dgm:pt modelId="{19134B28-E870-408E-A975-9C3E98DBC730}" type="sibTrans" cxnId="{38C17892-C1B8-4425-B515-4FA19F8CC35E}">
      <dgm:prSet/>
      <dgm:spPr/>
      <dgm:t>
        <a:bodyPr/>
        <a:lstStyle/>
        <a:p>
          <a:endParaRPr lang="en-US"/>
        </a:p>
      </dgm:t>
    </dgm:pt>
    <dgm:pt modelId="{23A4ACB0-96D1-4800-AA73-38237612836E}">
      <dgm:prSet custT="1"/>
      <dgm:spPr/>
      <dgm:t>
        <a:bodyPr/>
        <a:lstStyle/>
        <a:p>
          <a:r>
            <a:rPr lang="en-GB" sz="2800" b="0" i="0"/>
            <a:t>understand healthy and unhealthy behaviours within online and offline friendships and relationships</a:t>
          </a:r>
          <a:endParaRPr lang="en-US" sz="2800"/>
        </a:p>
      </dgm:t>
    </dgm:pt>
    <dgm:pt modelId="{1CC1B9F0-4283-4922-AB7E-8F248009C077}" type="parTrans" cxnId="{F20E895C-E8F9-4E09-8894-DC901DE28BC3}">
      <dgm:prSet/>
      <dgm:spPr/>
      <dgm:t>
        <a:bodyPr/>
        <a:lstStyle/>
        <a:p>
          <a:endParaRPr lang="en-US"/>
        </a:p>
      </dgm:t>
    </dgm:pt>
    <dgm:pt modelId="{99622B9E-BABD-45E0-8651-F128C665345A}" type="sibTrans" cxnId="{F20E895C-E8F9-4E09-8894-DC901DE28BC3}">
      <dgm:prSet/>
      <dgm:spPr/>
      <dgm:t>
        <a:bodyPr/>
        <a:lstStyle/>
        <a:p>
          <a:endParaRPr lang="en-US"/>
        </a:p>
      </dgm:t>
    </dgm:pt>
    <dgm:pt modelId="{8562D50C-D46A-4545-9EBA-37D5D64948FE}">
      <dgm:prSet custT="1"/>
      <dgm:spPr/>
      <dgm:t>
        <a:bodyPr/>
        <a:lstStyle/>
        <a:p>
          <a:r>
            <a:rPr lang="en-GB" sz="2800" b="0" i="0"/>
            <a:t>understand the importance of permission and consent, in particular in relation to sharing images and videos</a:t>
          </a:r>
          <a:endParaRPr lang="en-US" sz="2800"/>
        </a:p>
      </dgm:t>
    </dgm:pt>
    <dgm:pt modelId="{81AE39ED-2B98-4407-A023-5E245C83DC6B}" type="parTrans" cxnId="{E335C1BB-22AF-4E7F-AE6D-D30D550049F1}">
      <dgm:prSet/>
      <dgm:spPr/>
      <dgm:t>
        <a:bodyPr/>
        <a:lstStyle/>
        <a:p>
          <a:endParaRPr lang="en-US"/>
        </a:p>
      </dgm:t>
    </dgm:pt>
    <dgm:pt modelId="{7352B76D-203C-4012-9730-40B699C333B2}" type="sibTrans" cxnId="{E335C1BB-22AF-4E7F-AE6D-D30D550049F1}">
      <dgm:prSet/>
      <dgm:spPr/>
      <dgm:t>
        <a:bodyPr/>
        <a:lstStyle/>
        <a:p>
          <a:endParaRPr lang="en-US"/>
        </a:p>
      </dgm:t>
    </dgm:pt>
    <dgm:pt modelId="{C34CEE58-3C0D-4CC8-A65F-76AEB300B036}">
      <dgm:prSet custT="1"/>
      <dgm:spPr/>
      <dgm:t>
        <a:bodyPr/>
        <a:lstStyle/>
        <a:p>
          <a:r>
            <a:rPr lang="en-GB" sz="2800" b="0" i="0"/>
            <a:t>identify signs of manipulative, pressurising or threatening behaviour and respond safely to it</a:t>
          </a:r>
          <a:endParaRPr lang="en-US" sz="2800"/>
        </a:p>
      </dgm:t>
    </dgm:pt>
    <dgm:pt modelId="{0D4FB594-EA7A-42E1-BC43-B33869F32910}" type="parTrans" cxnId="{D5F80398-B7DB-41AB-A438-42DA147A70F2}">
      <dgm:prSet/>
      <dgm:spPr/>
      <dgm:t>
        <a:bodyPr/>
        <a:lstStyle/>
        <a:p>
          <a:endParaRPr lang="en-US"/>
        </a:p>
      </dgm:t>
    </dgm:pt>
    <dgm:pt modelId="{765728A3-95A8-4A56-A5BA-1090F955471A}" type="sibTrans" cxnId="{D5F80398-B7DB-41AB-A438-42DA147A70F2}">
      <dgm:prSet/>
      <dgm:spPr/>
      <dgm:t>
        <a:bodyPr/>
        <a:lstStyle/>
        <a:p>
          <a:endParaRPr lang="en-US"/>
        </a:p>
      </dgm:t>
    </dgm:pt>
    <dgm:pt modelId="{E47A09BE-25CE-40F1-B27F-17139DAB5536}">
      <dgm:prSet custT="1"/>
      <dgm:spPr/>
      <dgm:t>
        <a:bodyPr/>
        <a:lstStyle/>
        <a:p>
          <a:r>
            <a:rPr lang="en-GB" sz="2800" b="0" i="0"/>
            <a:t>understand the importance of seeking help from a trusted adult when they need it</a:t>
          </a:r>
          <a:endParaRPr lang="en-US" sz="2800"/>
        </a:p>
      </dgm:t>
    </dgm:pt>
    <dgm:pt modelId="{8D84E395-DFBE-4657-826A-212CD22911CA}" type="parTrans" cxnId="{0AB8865D-B6CC-4841-AAEE-DB511CCB9D26}">
      <dgm:prSet/>
      <dgm:spPr/>
      <dgm:t>
        <a:bodyPr/>
        <a:lstStyle/>
        <a:p>
          <a:endParaRPr lang="en-US"/>
        </a:p>
      </dgm:t>
    </dgm:pt>
    <dgm:pt modelId="{C66D1C08-A69D-4858-8845-04C4337D5548}" type="sibTrans" cxnId="{0AB8865D-B6CC-4841-AAEE-DB511CCB9D26}">
      <dgm:prSet/>
      <dgm:spPr/>
      <dgm:t>
        <a:bodyPr/>
        <a:lstStyle/>
        <a:p>
          <a:endParaRPr lang="en-US"/>
        </a:p>
      </dgm:t>
    </dgm:pt>
    <dgm:pt modelId="{8932B5B5-4755-48B1-8EE2-E1EB50C32E27}" type="pres">
      <dgm:prSet presAssocID="{AAB1DD81-B84A-4166-BF73-EF90BC2100B3}" presName="linear" presStyleCnt="0">
        <dgm:presLayoutVars>
          <dgm:animLvl val="lvl"/>
          <dgm:resizeHandles val="exact"/>
        </dgm:presLayoutVars>
      </dgm:prSet>
      <dgm:spPr/>
      <dgm:t>
        <a:bodyPr/>
        <a:lstStyle/>
        <a:p>
          <a:endParaRPr lang="en-US"/>
        </a:p>
      </dgm:t>
    </dgm:pt>
    <dgm:pt modelId="{35032D9F-9E8A-49E2-9B73-A73E9861603B}" type="pres">
      <dgm:prSet presAssocID="{EF8C573A-F547-4DA9-9E8F-5B2B2933802F}" presName="parentText" presStyleLbl="node1" presStyleIdx="0" presStyleCnt="1">
        <dgm:presLayoutVars>
          <dgm:chMax val="0"/>
          <dgm:bulletEnabled val="1"/>
        </dgm:presLayoutVars>
      </dgm:prSet>
      <dgm:spPr/>
      <dgm:t>
        <a:bodyPr/>
        <a:lstStyle/>
        <a:p>
          <a:endParaRPr lang="en-US"/>
        </a:p>
      </dgm:t>
    </dgm:pt>
    <dgm:pt modelId="{B9A02775-BD71-4167-8959-333B8063F109}" type="pres">
      <dgm:prSet presAssocID="{EF8C573A-F547-4DA9-9E8F-5B2B2933802F}" presName="childText" presStyleLbl="revTx" presStyleIdx="0" presStyleCnt="1" custLinFactNeighborX="-11480" custLinFactNeighborY="17986">
        <dgm:presLayoutVars>
          <dgm:bulletEnabled val="1"/>
        </dgm:presLayoutVars>
      </dgm:prSet>
      <dgm:spPr/>
      <dgm:t>
        <a:bodyPr/>
        <a:lstStyle/>
        <a:p>
          <a:endParaRPr lang="en-US"/>
        </a:p>
      </dgm:t>
    </dgm:pt>
  </dgm:ptLst>
  <dgm:cxnLst>
    <dgm:cxn modelId="{40D01523-14CC-46E4-80B7-05C8C038091F}" type="presOf" srcId="{E47A09BE-25CE-40F1-B27F-17139DAB5536}" destId="{B9A02775-BD71-4167-8959-333B8063F109}" srcOrd="0" destOrd="3" presId="urn:microsoft.com/office/officeart/2005/8/layout/vList2"/>
    <dgm:cxn modelId="{BB904E81-F586-4CC7-9655-9F2060CAF4CE}" type="presOf" srcId="{C34CEE58-3C0D-4CC8-A65F-76AEB300B036}" destId="{B9A02775-BD71-4167-8959-333B8063F109}" srcOrd="0" destOrd="2" presId="urn:microsoft.com/office/officeart/2005/8/layout/vList2"/>
    <dgm:cxn modelId="{1CEBFFD3-3329-48DA-ABA0-20F176415381}" type="presOf" srcId="{AAB1DD81-B84A-4166-BF73-EF90BC2100B3}" destId="{8932B5B5-4755-48B1-8EE2-E1EB50C32E27}" srcOrd="0" destOrd="0" presId="urn:microsoft.com/office/officeart/2005/8/layout/vList2"/>
    <dgm:cxn modelId="{C9A8049E-1B68-443E-9608-7C3D4E8091AD}" type="presOf" srcId="{8562D50C-D46A-4545-9EBA-37D5D64948FE}" destId="{B9A02775-BD71-4167-8959-333B8063F109}" srcOrd="0" destOrd="1" presId="urn:microsoft.com/office/officeart/2005/8/layout/vList2"/>
    <dgm:cxn modelId="{38C17892-C1B8-4425-B515-4FA19F8CC35E}" srcId="{AAB1DD81-B84A-4166-BF73-EF90BC2100B3}" destId="{EF8C573A-F547-4DA9-9E8F-5B2B2933802F}" srcOrd="0" destOrd="0" parTransId="{842FA1F4-9B4D-4ECB-AC0E-B49B80A78F3F}" sibTransId="{19134B28-E870-408E-A975-9C3E98DBC730}"/>
    <dgm:cxn modelId="{764D7FF7-84A9-4E20-8877-B060A3FC7CCA}" type="presOf" srcId="{EF8C573A-F547-4DA9-9E8F-5B2B2933802F}" destId="{35032D9F-9E8A-49E2-9B73-A73E9861603B}" srcOrd="0" destOrd="0" presId="urn:microsoft.com/office/officeart/2005/8/layout/vList2"/>
    <dgm:cxn modelId="{E335C1BB-22AF-4E7F-AE6D-D30D550049F1}" srcId="{EF8C573A-F547-4DA9-9E8F-5B2B2933802F}" destId="{8562D50C-D46A-4545-9EBA-37D5D64948FE}" srcOrd="1" destOrd="0" parTransId="{81AE39ED-2B98-4407-A023-5E245C83DC6B}" sibTransId="{7352B76D-203C-4012-9730-40B699C333B2}"/>
    <dgm:cxn modelId="{D5F80398-B7DB-41AB-A438-42DA147A70F2}" srcId="{EF8C573A-F547-4DA9-9E8F-5B2B2933802F}" destId="{C34CEE58-3C0D-4CC8-A65F-76AEB300B036}" srcOrd="2" destOrd="0" parTransId="{0D4FB594-EA7A-42E1-BC43-B33869F32910}" sibTransId="{765728A3-95A8-4A56-A5BA-1090F955471A}"/>
    <dgm:cxn modelId="{F20E895C-E8F9-4E09-8894-DC901DE28BC3}" srcId="{EF8C573A-F547-4DA9-9E8F-5B2B2933802F}" destId="{23A4ACB0-96D1-4800-AA73-38237612836E}" srcOrd="0" destOrd="0" parTransId="{1CC1B9F0-4283-4922-AB7E-8F248009C077}" sibTransId="{99622B9E-BABD-45E0-8651-F128C665345A}"/>
    <dgm:cxn modelId="{0AB8865D-B6CC-4841-AAEE-DB511CCB9D26}" srcId="{EF8C573A-F547-4DA9-9E8F-5B2B2933802F}" destId="{E47A09BE-25CE-40F1-B27F-17139DAB5536}" srcOrd="3" destOrd="0" parTransId="{8D84E395-DFBE-4657-826A-212CD22911CA}" sibTransId="{C66D1C08-A69D-4858-8845-04C4337D5548}"/>
    <dgm:cxn modelId="{D04E4931-FC63-4246-94DE-759DC0776552}" type="presOf" srcId="{23A4ACB0-96D1-4800-AA73-38237612836E}" destId="{B9A02775-BD71-4167-8959-333B8063F109}" srcOrd="0" destOrd="0" presId="urn:microsoft.com/office/officeart/2005/8/layout/vList2"/>
    <dgm:cxn modelId="{FF37B6C9-D951-432C-B4AC-9DD626095FF9}" type="presParOf" srcId="{8932B5B5-4755-48B1-8EE2-E1EB50C32E27}" destId="{35032D9F-9E8A-49E2-9B73-A73E9861603B}" srcOrd="0" destOrd="0" presId="urn:microsoft.com/office/officeart/2005/8/layout/vList2"/>
    <dgm:cxn modelId="{DDB532C5-9132-4504-92A3-3B125A145B50}" type="presParOf" srcId="{8932B5B5-4755-48B1-8EE2-E1EB50C32E27}" destId="{B9A02775-BD71-4167-8959-333B8063F10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52E56D-027B-475E-AB14-D7E1C34B3468}"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95F35786-D7C3-4981-9F60-33D0F72B79E9}">
      <dgm:prSet custT="1"/>
      <dgm:spPr/>
      <dgm:t>
        <a:bodyPr/>
        <a:lstStyle/>
        <a:p>
          <a:r>
            <a:rPr lang="en-US" sz="4400" b="1">
              <a:solidFill>
                <a:srgbClr val="00B0F0"/>
              </a:solidFill>
            </a:rPr>
            <a:t>   Creating</a:t>
          </a:r>
        </a:p>
        <a:p>
          <a:r>
            <a:rPr lang="en-US" sz="3200" b="1">
              <a:solidFill>
                <a:srgbClr val="00B050"/>
              </a:solidFill>
            </a:rPr>
            <a:t>     (more risk)</a:t>
          </a:r>
        </a:p>
      </dgm:t>
    </dgm:pt>
    <dgm:pt modelId="{6A8DA08A-BBFB-4AB6-BE41-6B20C50F1729}" type="parTrans" cxnId="{94754378-32FD-48CD-9760-404841424E40}">
      <dgm:prSet/>
      <dgm:spPr/>
      <dgm:t>
        <a:bodyPr/>
        <a:lstStyle/>
        <a:p>
          <a:endParaRPr lang="en-US"/>
        </a:p>
      </dgm:t>
    </dgm:pt>
    <dgm:pt modelId="{31D884F9-C9F2-4AED-8C67-26BB4193C7BA}" type="sibTrans" cxnId="{94754378-32FD-48CD-9760-404841424E40}">
      <dgm:prSet/>
      <dgm:spPr/>
      <dgm:t>
        <a:bodyPr/>
        <a:lstStyle/>
        <a:p>
          <a:endParaRPr lang="en-US"/>
        </a:p>
      </dgm:t>
    </dgm:pt>
    <dgm:pt modelId="{45FD6BE6-74AF-4172-AEC5-5895A3B49146}">
      <dgm:prSet/>
      <dgm:spPr/>
      <dgm:t>
        <a:bodyPr/>
        <a:lstStyle/>
        <a:p>
          <a:r>
            <a:rPr lang="en-US" b="1"/>
            <a:t>Do we have consent and permission?</a:t>
          </a:r>
          <a:endParaRPr lang="en-US"/>
        </a:p>
      </dgm:t>
    </dgm:pt>
    <dgm:pt modelId="{E2E91A88-4104-45D2-A01F-59C647336AFC}" type="parTrans" cxnId="{75AEA391-1613-410E-AB83-34EDE578F015}">
      <dgm:prSet/>
      <dgm:spPr/>
      <dgm:t>
        <a:bodyPr/>
        <a:lstStyle/>
        <a:p>
          <a:endParaRPr lang="en-US"/>
        </a:p>
      </dgm:t>
    </dgm:pt>
    <dgm:pt modelId="{C27F8BDD-2139-47B7-BC80-59D6648B77AC}" type="sibTrans" cxnId="{75AEA391-1613-410E-AB83-34EDE578F015}">
      <dgm:prSet/>
      <dgm:spPr/>
      <dgm:t>
        <a:bodyPr/>
        <a:lstStyle/>
        <a:p>
          <a:endParaRPr lang="en-US"/>
        </a:p>
      </dgm:t>
    </dgm:pt>
    <dgm:pt modelId="{D7C0C336-EFB4-4E42-B195-761C39968B4C}">
      <dgm:prSet/>
      <dgm:spPr/>
      <dgm:t>
        <a:bodyPr/>
        <a:lstStyle/>
        <a:p>
          <a:r>
            <a:rPr lang="en-US" b="1"/>
            <a:t>What is appropriate/safe content to create?</a:t>
          </a:r>
          <a:endParaRPr lang="en-US"/>
        </a:p>
      </dgm:t>
    </dgm:pt>
    <dgm:pt modelId="{87A0E747-7759-46AF-9551-9E7D63EB970F}" type="parTrans" cxnId="{4D3E7CB8-A912-4FFD-B253-191DD4861B95}">
      <dgm:prSet/>
      <dgm:spPr/>
      <dgm:t>
        <a:bodyPr/>
        <a:lstStyle/>
        <a:p>
          <a:endParaRPr lang="en-US"/>
        </a:p>
      </dgm:t>
    </dgm:pt>
    <dgm:pt modelId="{EC0CC9BC-2754-42F6-9700-66B6A34BD75E}" type="sibTrans" cxnId="{4D3E7CB8-A912-4FFD-B253-191DD4861B95}">
      <dgm:prSet/>
      <dgm:spPr/>
      <dgm:t>
        <a:bodyPr/>
        <a:lstStyle/>
        <a:p>
          <a:endParaRPr lang="en-US"/>
        </a:p>
      </dgm:t>
    </dgm:pt>
    <dgm:pt modelId="{B42F34FA-6DB0-4541-B0C2-DC49089EE0B1}" type="pres">
      <dgm:prSet presAssocID="{AB52E56D-027B-475E-AB14-D7E1C34B3468}" presName="vert0" presStyleCnt="0">
        <dgm:presLayoutVars>
          <dgm:dir/>
          <dgm:animOne val="branch"/>
          <dgm:animLvl val="lvl"/>
        </dgm:presLayoutVars>
      </dgm:prSet>
      <dgm:spPr/>
      <dgm:t>
        <a:bodyPr/>
        <a:lstStyle/>
        <a:p>
          <a:endParaRPr lang="en-US"/>
        </a:p>
      </dgm:t>
    </dgm:pt>
    <dgm:pt modelId="{6F7B8061-DBD6-493E-8124-C4D24C743880}" type="pres">
      <dgm:prSet presAssocID="{95F35786-D7C3-4981-9F60-33D0F72B79E9}" presName="thickLine" presStyleLbl="alignNode1" presStyleIdx="0" presStyleCnt="1"/>
      <dgm:spPr/>
    </dgm:pt>
    <dgm:pt modelId="{90CFEC1B-E182-413F-941D-E4A049DB0BDB}" type="pres">
      <dgm:prSet presAssocID="{95F35786-D7C3-4981-9F60-33D0F72B79E9}" presName="horz1" presStyleCnt="0"/>
      <dgm:spPr/>
    </dgm:pt>
    <dgm:pt modelId="{3F88D5BD-9760-4464-B795-F70833C8EDEE}" type="pres">
      <dgm:prSet presAssocID="{95F35786-D7C3-4981-9F60-33D0F72B79E9}" presName="tx1" presStyleLbl="revTx" presStyleIdx="0" presStyleCnt="3" custScaleX="330076"/>
      <dgm:spPr/>
      <dgm:t>
        <a:bodyPr/>
        <a:lstStyle/>
        <a:p>
          <a:endParaRPr lang="en-US"/>
        </a:p>
      </dgm:t>
    </dgm:pt>
    <dgm:pt modelId="{71917EB3-0337-4F2C-8EB9-DEA95C9CBDFB}" type="pres">
      <dgm:prSet presAssocID="{95F35786-D7C3-4981-9F60-33D0F72B79E9}" presName="vert1" presStyleCnt="0"/>
      <dgm:spPr/>
    </dgm:pt>
    <dgm:pt modelId="{74344D17-F312-4969-A604-78EDF56F7BAE}" type="pres">
      <dgm:prSet presAssocID="{45FD6BE6-74AF-4172-AEC5-5895A3B49146}" presName="vertSpace2a" presStyleCnt="0"/>
      <dgm:spPr/>
    </dgm:pt>
    <dgm:pt modelId="{1F17577C-A800-4884-8CAE-98AADE9C626B}" type="pres">
      <dgm:prSet presAssocID="{45FD6BE6-74AF-4172-AEC5-5895A3B49146}" presName="horz2" presStyleCnt="0"/>
      <dgm:spPr/>
    </dgm:pt>
    <dgm:pt modelId="{80DCE1C9-6013-40F1-BEC8-97B7FFCF8A2F}" type="pres">
      <dgm:prSet presAssocID="{45FD6BE6-74AF-4172-AEC5-5895A3B49146}" presName="horzSpace2" presStyleCnt="0"/>
      <dgm:spPr/>
    </dgm:pt>
    <dgm:pt modelId="{D691FCC6-6E19-4D9F-812E-8363CA4E2FE5}" type="pres">
      <dgm:prSet presAssocID="{45FD6BE6-74AF-4172-AEC5-5895A3B49146}" presName="tx2" presStyleLbl="revTx" presStyleIdx="1" presStyleCnt="3"/>
      <dgm:spPr/>
      <dgm:t>
        <a:bodyPr/>
        <a:lstStyle/>
        <a:p>
          <a:endParaRPr lang="en-US"/>
        </a:p>
      </dgm:t>
    </dgm:pt>
    <dgm:pt modelId="{1385BE99-507F-4DEA-A2EB-91F79312E678}" type="pres">
      <dgm:prSet presAssocID="{45FD6BE6-74AF-4172-AEC5-5895A3B49146}" presName="vert2" presStyleCnt="0"/>
      <dgm:spPr/>
    </dgm:pt>
    <dgm:pt modelId="{46C58C76-F83C-4584-8E8D-179FAD9EB908}" type="pres">
      <dgm:prSet presAssocID="{45FD6BE6-74AF-4172-AEC5-5895A3B49146}" presName="thinLine2b" presStyleLbl="callout" presStyleIdx="0" presStyleCnt="2"/>
      <dgm:spPr/>
    </dgm:pt>
    <dgm:pt modelId="{913A8632-CD8D-4DE4-AFDD-2697F609EDDA}" type="pres">
      <dgm:prSet presAssocID="{45FD6BE6-74AF-4172-AEC5-5895A3B49146}" presName="vertSpace2b" presStyleCnt="0"/>
      <dgm:spPr/>
    </dgm:pt>
    <dgm:pt modelId="{0E4B92BF-E936-4A04-9609-4EAEC5E0FD85}" type="pres">
      <dgm:prSet presAssocID="{D7C0C336-EFB4-4E42-B195-761C39968B4C}" presName="horz2" presStyleCnt="0"/>
      <dgm:spPr/>
    </dgm:pt>
    <dgm:pt modelId="{0C28BD7E-BB7B-4EA6-BF4E-E64C18615241}" type="pres">
      <dgm:prSet presAssocID="{D7C0C336-EFB4-4E42-B195-761C39968B4C}" presName="horzSpace2" presStyleCnt="0"/>
      <dgm:spPr/>
    </dgm:pt>
    <dgm:pt modelId="{BE5F51F1-F6F6-435A-A385-8685BD830AE0}" type="pres">
      <dgm:prSet presAssocID="{D7C0C336-EFB4-4E42-B195-761C39968B4C}" presName="tx2" presStyleLbl="revTx" presStyleIdx="2" presStyleCnt="3"/>
      <dgm:spPr/>
      <dgm:t>
        <a:bodyPr/>
        <a:lstStyle/>
        <a:p>
          <a:endParaRPr lang="en-US"/>
        </a:p>
      </dgm:t>
    </dgm:pt>
    <dgm:pt modelId="{CABB4E96-62D0-48C8-B899-7508D7563942}" type="pres">
      <dgm:prSet presAssocID="{D7C0C336-EFB4-4E42-B195-761C39968B4C}" presName="vert2" presStyleCnt="0"/>
      <dgm:spPr/>
    </dgm:pt>
    <dgm:pt modelId="{F86F1676-54FB-4A46-B568-1ACD6EAE89FB}" type="pres">
      <dgm:prSet presAssocID="{D7C0C336-EFB4-4E42-B195-761C39968B4C}" presName="thinLine2b" presStyleLbl="callout" presStyleIdx="1" presStyleCnt="2"/>
      <dgm:spPr/>
    </dgm:pt>
    <dgm:pt modelId="{24E85780-5717-4CA0-A043-35F9C374B8A5}" type="pres">
      <dgm:prSet presAssocID="{D7C0C336-EFB4-4E42-B195-761C39968B4C}" presName="vertSpace2b" presStyleCnt="0"/>
      <dgm:spPr/>
    </dgm:pt>
  </dgm:ptLst>
  <dgm:cxnLst>
    <dgm:cxn modelId="{94754378-32FD-48CD-9760-404841424E40}" srcId="{AB52E56D-027B-475E-AB14-D7E1C34B3468}" destId="{95F35786-D7C3-4981-9F60-33D0F72B79E9}" srcOrd="0" destOrd="0" parTransId="{6A8DA08A-BBFB-4AB6-BE41-6B20C50F1729}" sibTransId="{31D884F9-C9F2-4AED-8C67-26BB4193C7BA}"/>
    <dgm:cxn modelId="{DB724ACC-2BB3-4430-8378-8DBDC54AD053}" type="presOf" srcId="{45FD6BE6-74AF-4172-AEC5-5895A3B49146}" destId="{D691FCC6-6E19-4D9F-812E-8363CA4E2FE5}" srcOrd="0" destOrd="0" presId="urn:microsoft.com/office/officeart/2008/layout/LinedList"/>
    <dgm:cxn modelId="{75AEA391-1613-410E-AB83-34EDE578F015}" srcId="{95F35786-D7C3-4981-9F60-33D0F72B79E9}" destId="{45FD6BE6-74AF-4172-AEC5-5895A3B49146}" srcOrd="0" destOrd="0" parTransId="{E2E91A88-4104-45D2-A01F-59C647336AFC}" sibTransId="{C27F8BDD-2139-47B7-BC80-59D6648B77AC}"/>
    <dgm:cxn modelId="{10A3D906-6CFB-4852-B28F-D24773C4322C}" type="presOf" srcId="{95F35786-D7C3-4981-9F60-33D0F72B79E9}" destId="{3F88D5BD-9760-4464-B795-F70833C8EDEE}" srcOrd="0" destOrd="0" presId="urn:microsoft.com/office/officeart/2008/layout/LinedList"/>
    <dgm:cxn modelId="{55D71209-2974-4FB5-B5E8-5659DB80B652}" type="presOf" srcId="{AB52E56D-027B-475E-AB14-D7E1C34B3468}" destId="{B42F34FA-6DB0-4541-B0C2-DC49089EE0B1}" srcOrd="0" destOrd="0" presId="urn:microsoft.com/office/officeart/2008/layout/LinedList"/>
    <dgm:cxn modelId="{7616D390-1778-438A-A456-203782ADAF0E}" type="presOf" srcId="{D7C0C336-EFB4-4E42-B195-761C39968B4C}" destId="{BE5F51F1-F6F6-435A-A385-8685BD830AE0}" srcOrd="0" destOrd="0" presId="urn:microsoft.com/office/officeart/2008/layout/LinedList"/>
    <dgm:cxn modelId="{4D3E7CB8-A912-4FFD-B253-191DD4861B95}" srcId="{95F35786-D7C3-4981-9F60-33D0F72B79E9}" destId="{D7C0C336-EFB4-4E42-B195-761C39968B4C}" srcOrd="1" destOrd="0" parTransId="{87A0E747-7759-46AF-9551-9E7D63EB970F}" sibTransId="{EC0CC9BC-2754-42F6-9700-66B6A34BD75E}"/>
    <dgm:cxn modelId="{E1B415D3-9FDD-42A7-BF83-816D99938D91}" type="presParOf" srcId="{B42F34FA-6DB0-4541-B0C2-DC49089EE0B1}" destId="{6F7B8061-DBD6-493E-8124-C4D24C743880}" srcOrd="0" destOrd="0" presId="urn:microsoft.com/office/officeart/2008/layout/LinedList"/>
    <dgm:cxn modelId="{AE3993D3-8660-47B1-AF82-1D664F6C0789}" type="presParOf" srcId="{B42F34FA-6DB0-4541-B0C2-DC49089EE0B1}" destId="{90CFEC1B-E182-413F-941D-E4A049DB0BDB}" srcOrd="1" destOrd="0" presId="urn:microsoft.com/office/officeart/2008/layout/LinedList"/>
    <dgm:cxn modelId="{A5241A55-4843-4164-813D-5D9FDE08EBAC}" type="presParOf" srcId="{90CFEC1B-E182-413F-941D-E4A049DB0BDB}" destId="{3F88D5BD-9760-4464-B795-F70833C8EDEE}" srcOrd="0" destOrd="0" presId="urn:microsoft.com/office/officeart/2008/layout/LinedList"/>
    <dgm:cxn modelId="{0C07A938-6569-491C-A520-55F07234B1D5}" type="presParOf" srcId="{90CFEC1B-E182-413F-941D-E4A049DB0BDB}" destId="{71917EB3-0337-4F2C-8EB9-DEA95C9CBDFB}" srcOrd="1" destOrd="0" presId="urn:microsoft.com/office/officeart/2008/layout/LinedList"/>
    <dgm:cxn modelId="{C4611FDB-9528-4262-BD0E-C8029A669EDB}" type="presParOf" srcId="{71917EB3-0337-4F2C-8EB9-DEA95C9CBDFB}" destId="{74344D17-F312-4969-A604-78EDF56F7BAE}" srcOrd="0" destOrd="0" presId="urn:microsoft.com/office/officeart/2008/layout/LinedList"/>
    <dgm:cxn modelId="{2440813C-2E14-49AA-8406-E63E5BA98225}" type="presParOf" srcId="{71917EB3-0337-4F2C-8EB9-DEA95C9CBDFB}" destId="{1F17577C-A800-4884-8CAE-98AADE9C626B}" srcOrd="1" destOrd="0" presId="urn:microsoft.com/office/officeart/2008/layout/LinedList"/>
    <dgm:cxn modelId="{0FBB3868-0BC2-4E75-AC57-2A8D0A401283}" type="presParOf" srcId="{1F17577C-A800-4884-8CAE-98AADE9C626B}" destId="{80DCE1C9-6013-40F1-BEC8-97B7FFCF8A2F}" srcOrd="0" destOrd="0" presId="urn:microsoft.com/office/officeart/2008/layout/LinedList"/>
    <dgm:cxn modelId="{EA4B7891-F4BD-4FA5-B544-561F8AFB644E}" type="presParOf" srcId="{1F17577C-A800-4884-8CAE-98AADE9C626B}" destId="{D691FCC6-6E19-4D9F-812E-8363CA4E2FE5}" srcOrd="1" destOrd="0" presId="urn:microsoft.com/office/officeart/2008/layout/LinedList"/>
    <dgm:cxn modelId="{D38B9CB2-D45B-4987-B412-46A1D7A70F37}" type="presParOf" srcId="{1F17577C-A800-4884-8CAE-98AADE9C626B}" destId="{1385BE99-507F-4DEA-A2EB-91F79312E678}" srcOrd="2" destOrd="0" presId="urn:microsoft.com/office/officeart/2008/layout/LinedList"/>
    <dgm:cxn modelId="{22F80874-F340-4567-A402-5872A774B4AA}" type="presParOf" srcId="{71917EB3-0337-4F2C-8EB9-DEA95C9CBDFB}" destId="{46C58C76-F83C-4584-8E8D-179FAD9EB908}" srcOrd="2" destOrd="0" presId="urn:microsoft.com/office/officeart/2008/layout/LinedList"/>
    <dgm:cxn modelId="{E3E56AF5-569E-4BCA-A9FD-F685A5B38908}" type="presParOf" srcId="{71917EB3-0337-4F2C-8EB9-DEA95C9CBDFB}" destId="{913A8632-CD8D-4DE4-AFDD-2697F609EDDA}" srcOrd="3" destOrd="0" presId="urn:microsoft.com/office/officeart/2008/layout/LinedList"/>
    <dgm:cxn modelId="{6AAAC26E-98BC-40D4-B0A0-C73A7BB1A9FD}" type="presParOf" srcId="{71917EB3-0337-4F2C-8EB9-DEA95C9CBDFB}" destId="{0E4B92BF-E936-4A04-9609-4EAEC5E0FD85}" srcOrd="4" destOrd="0" presId="urn:microsoft.com/office/officeart/2008/layout/LinedList"/>
    <dgm:cxn modelId="{B6C2CC02-5631-4DC6-9D3F-BB7466EA5956}" type="presParOf" srcId="{0E4B92BF-E936-4A04-9609-4EAEC5E0FD85}" destId="{0C28BD7E-BB7B-4EA6-BF4E-E64C18615241}" srcOrd="0" destOrd="0" presId="urn:microsoft.com/office/officeart/2008/layout/LinedList"/>
    <dgm:cxn modelId="{84263BC8-5C95-448B-8E76-6D5845C034A9}" type="presParOf" srcId="{0E4B92BF-E936-4A04-9609-4EAEC5E0FD85}" destId="{BE5F51F1-F6F6-435A-A385-8685BD830AE0}" srcOrd="1" destOrd="0" presId="urn:microsoft.com/office/officeart/2008/layout/LinedList"/>
    <dgm:cxn modelId="{593DBF61-FF93-48AF-A0B3-B81502E4B719}" type="presParOf" srcId="{0E4B92BF-E936-4A04-9609-4EAEC5E0FD85}" destId="{CABB4E96-62D0-48C8-B899-7508D7563942}" srcOrd="2" destOrd="0" presId="urn:microsoft.com/office/officeart/2008/layout/LinedList"/>
    <dgm:cxn modelId="{80381DF8-2CA0-476A-A821-30DC889AAB46}" type="presParOf" srcId="{71917EB3-0337-4F2C-8EB9-DEA95C9CBDFB}" destId="{F86F1676-54FB-4A46-B568-1ACD6EAE89FB}" srcOrd="5" destOrd="0" presId="urn:microsoft.com/office/officeart/2008/layout/LinedList"/>
    <dgm:cxn modelId="{4F15A9BC-A714-48F6-B40A-3C3E82C991C4}" type="presParOf" srcId="{71917EB3-0337-4F2C-8EB9-DEA95C9CBDFB}" destId="{24E85780-5717-4CA0-A043-35F9C374B8A5}"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A30747-156B-4BEB-BB53-AA4A2AF6BED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59B2405C-4286-40AB-9D6B-75BB4DA17E0C}">
      <dgm:prSet/>
      <dgm:spPr/>
      <dgm:t>
        <a:bodyPr/>
        <a:lstStyle/>
        <a:p>
          <a:r>
            <a:rPr lang="en-US" b="1"/>
            <a:t>Communicating</a:t>
          </a:r>
          <a:endParaRPr lang="en-US"/>
        </a:p>
      </dgm:t>
    </dgm:pt>
    <dgm:pt modelId="{C0CAB56D-24E4-49A1-A6F6-4552ACAAB342}" type="parTrans" cxnId="{D31E4C36-57C8-482F-8B32-931B42407B45}">
      <dgm:prSet/>
      <dgm:spPr/>
      <dgm:t>
        <a:bodyPr/>
        <a:lstStyle/>
        <a:p>
          <a:endParaRPr lang="en-US"/>
        </a:p>
      </dgm:t>
    </dgm:pt>
    <dgm:pt modelId="{647CDE60-509E-4DBC-9A2B-AB2F2E6AB95D}" type="sibTrans" cxnId="{D31E4C36-57C8-482F-8B32-931B42407B45}">
      <dgm:prSet/>
      <dgm:spPr/>
      <dgm:t>
        <a:bodyPr/>
        <a:lstStyle/>
        <a:p>
          <a:endParaRPr lang="en-US"/>
        </a:p>
      </dgm:t>
    </dgm:pt>
    <dgm:pt modelId="{1283CD64-390D-4C1A-99D8-2BEAADD40950}">
      <dgm:prSet/>
      <dgm:spPr/>
      <dgm:t>
        <a:bodyPr/>
        <a:lstStyle/>
        <a:p>
          <a:pPr algn="l"/>
          <a:r>
            <a:rPr lang="en-US" b="1"/>
            <a:t>Does the app/site have communication features e.g., chat, video chat, livestreaming?</a:t>
          </a:r>
          <a:endParaRPr lang="en-US"/>
        </a:p>
      </dgm:t>
    </dgm:pt>
    <dgm:pt modelId="{5E6EF5E8-1845-4B6D-A636-49A026E78B74}" type="parTrans" cxnId="{2CC6BF08-F1F4-4F69-A06B-99E52290A30E}">
      <dgm:prSet/>
      <dgm:spPr/>
      <dgm:t>
        <a:bodyPr/>
        <a:lstStyle/>
        <a:p>
          <a:endParaRPr lang="en-US"/>
        </a:p>
      </dgm:t>
    </dgm:pt>
    <dgm:pt modelId="{F91959E2-1625-4EBE-B12A-36757A7D2410}" type="sibTrans" cxnId="{2CC6BF08-F1F4-4F69-A06B-99E52290A30E}">
      <dgm:prSet/>
      <dgm:spPr/>
      <dgm:t>
        <a:bodyPr/>
        <a:lstStyle/>
        <a:p>
          <a:endParaRPr lang="en-US"/>
        </a:p>
      </dgm:t>
    </dgm:pt>
    <dgm:pt modelId="{55302442-C329-40F7-AA94-A191B959B613}">
      <dgm:prSet/>
      <dgm:spPr/>
      <dgm:t>
        <a:bodyPr/>
        <a:lstStyle/>
        <a:p>
          <a:pPr algn="l"/>
          <a:r>
            <a:rPr lang="en-US" b="1"/>
            <a:t>What is appropriate/safe content for communicating/sharing?</a:t>
          </a:r>
          <a:endParaRPr lang="en-US"/>
        </a:p>
      </dgm:t>
    </dgm:pt>
    <dgm:pt modelId="{5E280CB2-D89D-4F60-840F-A6A7123BF599}" type="parTrans" cxnId="{387687CD-124C-4A30-BD58-226E5711A86C}">
      <dgm:prSet/>
      <dgm:spPr/>
      <dgm:t>
        <a:bodyPr/>
        <a:lstStyle/>
        <a:p>
          <a:endParaRPr lang="en-US"/>
        </a:p>
      </dgm:t>
    </dgm:pt>
    <dgm:pt modelId="{65390EB5-45EB-48F8-BA6E-68D9011660A4}" type="sibTrans" cxnId="{387687CD-124C-4A30-BD58-226E5711A86C}">
      <dgm:prSet/>
      <dgm:spPr/>
      <dgm:t>
        <a:bodyPr/>
        <a:lstStyle/>
        <a:p>
          <a:endParaRPr lang="en-US"/>
        </a:p>
      </dgm:t>
    </dgm:pt>
    <dgm:pt modelId="{55F4EE83-84E9-4BD3-8DB6-3181610510CE}">
      <dgm:prSet/>
      <dgm:spPr/>
      <dgm:t>
        <a:bodyPr/>
        <a:lstStyle/>
        <a:p>
          <a:pPr algn="l"/>
          <a:r>
            <a:rPr lang="en-US" b="1"/>
            <a:t>Has everyone involved given permission and understood where content will be shared?</a:t>
          </a:r>
          <a:endParaRPr lang="en-US"/>
        </a:p>
      </dgm:t>
    </dgm:pt>
    <dgm:pt modelId="{DF490CC7-A33F-4482-BF6C-732A26EFC32C}" type="parTrans" cxnId="{322142A4-DED2-4CEB-827F-94D21EA2E085}">
      <dgm:prSet/>
      <dgm:spPr/>
      <dgm:t>
        <a:bodyPr/>
        <a:lstStyle/>
        <a:p>
          <a:endParaRPr lang="en-US"/>
        </a:p>
      </dgm:t>
    </dgm:pt>
    <dgm:pt modelId="{6CF52348-062A-4C8D-B67C-D8DD3413241A}" type="sibTrans" cxnId="{322142A4-DED2-4CEB-827F-94D21EA2E085}">
      <dgm:prSet/>
      <dgm:spPr/>
      <dgm:t>
        <a:bodyPr/>
        <a:lstStyle/>
        <a:p>
          <a:endParaRPr lang="en-US"/>
        </a:p>
      </dgm:t>
    </dgm:pt>
    <dgm:pt modelId="{20DCDD92-DFF9-4F50-A77A-865F74D4A754}">
      <dgm:prSet/>
      <dgm:spPr/>
      <dgm:t>
        <a:bodyPr/>
        <a:lstStyle/>
        <a:p>
          <a:pPr algn="l"/>
          <a:r>
            <a:rPr lang="en-US" b="1"/>
            <a:t>Where is the content being shared?</a:t>
          </a:r>
          <a:endParaRPr lang="en-US"/>
        </a:p>
      </dgm:t>
    </dgm:pt>
    <dgm:pt modelId="{66D1E9EB-C6CD-42D9-98CA-F4047A525D42}" type="parTrans" cxnId="{DC45BADF-B06C-44C8-B3BA-C95C93343C0E}">
      <dgm:prSet/>
      <dgm:spPr/>
      <dgm:t>
        <a:bodyPr/>
        <a:lstStyle/>
        <a:p>
          <a:endParaRPr lang="en-US"/>
        </a:p>
      </dgm:t>
    </dgm:pt>
    <dgm:pt modelId="{5D7F8680-2817-4ED5-9655-28F2D2397B83}" type="sibTrans" cxnId="{DC45BADF-B06C-44C8-B3BA-C95C93343C0E}">
      <dgm:prSet/>
      <dgm:spPr/>
      <dgm:t>
        <a:bodyPr/>
        <a:lstStyle/>
        <a:p>
          <a:endParaRPr lang="en-US"/>
        </a:p>
      </dgm:t>
    </dgm:pt>
    <dgm:pt modelId="{FA9CC357-D354-40C5-B9C7-28D876FCA373}">
      <dgm:prSet/>
      <dgm:spPr/>
      <dgm:t>
        <a:bodyPr/>
        <a:lstStyle/>
        <a:p>
          <a:pPr algn="l"/>
          <a:r>
            <a:rPr lang="en-US" b="1"/>
            <a:t>Who is the content being shared with?</a:t>
          </a:r>
          <a:endParaRPr lang="en-US"/>
        </a:p>
      </dgm:t>
    </dgm:pt>
    <dgm:pt modelId="{A3AABB41-5ED7-4341-BBBF-A3AB6C557FDB}" type="parTrans" cxnId="{BA72B8BA-51B7-4214-860A-2B36B6FCD202}">
      <dgm:prSet/>
      <dgm:spPr/>
      <dgm:t>
        <a:bodyPr/>
        <a:lstStyle/>
        <a:p>
          <a:endParaRPr lang="en-US"/>
        </a:p>
      </dgm:t>
    </dgm:pt>
    <dgm:pt modelId="{0272C2AA-238A-43DD-9351-D80AFC993DFE}" type="sibTrans" cxnId="{BA72B8BA-51B7-4214-860A-2B36B6FCD202}">
      <dgm:prSet/>
      <dgm:spPr/>
      <dgm:t>
        <a:bodyPr/>
        <a:lstStyle/>
        <a:p>
          <a:endParaRPr lang="en-US"/>
        </a:p>
      </dgm:t>
    </dgm:pt>
    <dgm:pt modelId="{05549D90-EF5D-4F74-8372-BEB8AA72A0E2}">
      <dgm:prSet/>
      <dgm:spPr/>
      <dgm:t>
        <a:bodyPr/>
        <a:lstStyle/>
        <a:p>
          <a:pPr algn="l"/>
          <a:r>
            <a:rPr lang="en-US" b="1"/>
            <a:t>Can anyone respond to the content (comments, likes, reshare etc.)?</a:t>
          </a:r>
          <a:endParaRPr lang="en-US"/>
        </a:p>
      </dgm:t>
    </dgm:pt>
    <dgm:pt modelId="{319119E2-E2A5-4FA7-933D-D41D69FE2F3E}" type="parTrans" cxnId="{05F96D7F-4D62-4F95-8E14-90C61B18D67F}">
      <dgm:prSet/>
      <dgm:spPr/>
      <dgm:t>
        <a:bodyPr/>
        <a:lstStyle/>
        <a:p>
          <a:endParaRPr lang="en-US"/>
        </a:p>
      </dgm:t>
    </dgm:pt>
    <dgm:pt modelId="{81BE0038-5EA6-46C4-98BD-3130F16A34ED}" type="sibTrans" cxnId="{05F96D7F-4D62-4F95-8E14-90C61B18D67F}">
      <dgm:prSet/>
      <dgm:spPr/>
      <dgm:t>
        <a:bodyPr/>
        <a:lstStyle/>
        <a:p>
          <a:endParaRPr lang="en-US"/>
        </a:p>
      </dgm:t>
    </dgm:pt>
    <dgm:pt modelId="{EB6E8BF0-1A17-4918-BBF4-434EA16BEA7B}" type="pres">
      <dgm:prSet presAssocID="{59A30747-156B-4BEB-BB53-AA4A2AF6BEDD}" presName="hierChild1" presStyleCnt="0">
        <dgm:presLayoutVars>
          <dgm:orgChart val="1"/>
          <dgm:chPref val="1"/>
          <dgm:dir/>
          <dgm:animOne val="branch"/>
          <dgm:animLvl val="lvl"/>
          <dgm:resizeHandles/>
        </dgm:presLayoutVars>
      </dgm:prSet>
      <dgm:spPr/>
      <dgm:t>
        <a:bodyPr/>
        <a:lstStyle/>
        <a:p>
          <a:endParaRPr lang="en-US"/>
        </a:p>
      </dgm:t>
    </dgm:pt>
    <dgm:pt modelId="{54DB0D7A-5ABC-4894-BBE7-5AFCA107AC0F}" type="pres">
      <dgm:prSet presAssocID="{59B2405C-4286-40AB-9D6B-75BB4DA17E0C}" presName="hierRoot1" presStyleCnt="0">
        <dgm:presLayoutVars>
          <dgm:hierBranch val="init"/>
        </dgm:presLayoutVars>
      </dgm:prSet>
      <dgm:spPr/>
    </dgm:pt>
    <dgm:pt modelId="{4A56FEA6-A469-4E76-8C79-E71A9CECD4F4}" type="pres">
      <dgm:prSet presAssocID="{59B2405C-4286-40AB-9D6B-75BB4DA17E0C}" presName="rootComposite1" presStyleCnt="0"/>
      <dgm:spPr/>
    </dgm:pt>
    <dgm:pt modelId="{7C66A42C-E4F8-447E-AB83-B778F8EC632D}" type="pres">
      <dgm:prSet presAssocID="{59B2405C-4286-40AB-9D6B-75BB4DA17E0C}" presName="rootText1" presStyleLbl="node0" presStyleIdx="0" presStyleCnt="1">
        <dgm:presLayoutVars>
          <dgm:chPref val="3"/>
        </dgm:presLayoutVars>
      </dgm:prSet>
      <dgm:spPr/>
      <dgm:t>
        <a:bodyPr/>
        <a:lstStyle/>
        <a:p>
          <a:endParaRPr lang="en-US"/>
        </a:p>
      </dgm:t>
    </dgm:pt>
    <dgm:pt modelId="{5F44D62D-8533-4B01-93D9-1F0CB2D4F73A}" type="pres">
      <dgm:prSet presAssocID="{59B2405C-4286-40AB-9D6B-75BB4DA17E0C}" presName="rootConnector1" presStyleLbl="node1" presStyleIdx="0" presStyleCnt="0"/>
      <dgm:spPr/>
      <dgm:t>
        <a:bodyPr/>
        <a:lstStyle/>
        <a:p>
          <a:endParaRPr lang="en-US"/>
        </a:p>
      </dgm:t>
    </dgm:pt>
    <dgm:pt modelId="{043B11A9-A6E3-43AF-BCBE-00502A0ECA9F}" type="pres">
      <dgm:prSet presAssocID="{59B2405C-4286-40AB-9D6B-75BB4DA17E0C}" presName="hierChild2" presStyleCnt="0"/>
      <dgm:spPr/>
    </dgm:pt>
    <dgm:pt modelId="{5B3B5036-DD03-46AB-8129-A0423169D4B6}" type="pres">
      <dgm:prSet presAssocID="{5E6EF5E8-1845-4B6D-A636-49A026E78B74}" presName="Name64" presStyleLbl="parChTrans1D2" presStyleIdx="0" presStyleCnt="6"/>
      <dgm:spPr/>
      <dgm:t>
        <a:bodyPr/>
        <a:lstStyle/>
        <a:p>
          <a:endParaRPr lang="en-US"/>
        </a:p>
      </dgm:t>
    </dgm:pt>
    <dgm:pt modelId="{0F0E714D-814D-43B7-8F21-B4751EC241FC}" type="pres">
      <dgm:prSet presAssocID="{1283CD64-390D-4C1A-99D8-2BEAADD40950}" presName="hierRoot2" presStyleCnt="0">
        <dgm:presLayoutVars>
          <dgm:hierBranch val="init"/>
        </dgm:presLayoutVars>
      </dgm:prSet>
      <dgm:spPr/>
    </dgm:pt>
    <dgm:pt modelId="{5C8927F0-33D3-45C0-BD2B-82B4EFD5706E}" type="pres">
      <dgm:prSet presAssocID="{1283CD64-390D-4C1A-99D8-2BEAADD40950}" presName="rootComposite" presStyleCnt="0"/>
      <dgm:spPr/>
    </dgm:pt>
    <dgm:pt modelId="{9A1C4677-E29D-4F42-958E-2ADAE1933788}" type="pres">
      <dgm:prSet presAssocID="{1283CD64-390D-4C1A-99D8-2BEAADD40950}" presName="rootText" presStyleLbl="node2" presStyleIdx="0" presStyleCnt="6" custScaleX="406677">
        <dgm:presLayoutVars>
          <dgm:chPref val="3"/>
        </dgm:presLayoutVars>
      </dgm:prSet>
      <dgm:spPr/>
      <dgm:t>
        <a:bodyPr/>
        <a:lstStyle/>
        <a:p>
          <a:endParaRPr lang="en-US"/>
        </a:p>
      </dgm:t>
    </dgm:pt>
    <dgm:pt modelId="{F4DD0230-C47A-425C-A4CD-DD7AF288AA19}" type="pres">
      <dgm:prSet presAssocID="{1283CD64-390D-4C1A-99D8-2BEAADD40950}" presName="rootConnector" presStyleLbl="node2" presStyleIdx="0" presStyleCnt="6"/>
      <dgm:spPr/>
      <dgm:t>
        <a:bodyPr/>
        <a:lstStyle/>
        <a:p>
          <a:endParaRPr lang="en-US"/>
        </a:p>
      </dgm:t>
    </dgm:pt>
    <dgm:pt modelId="{7422F95D-AC0E-4CBB-A673-C962F8124D28}" type="pres">
      <dgm:prSet presAssocID="{1283CD64-390D-4C1A-99D8-2BEAADD40950}" presName="hierChild4" presStyleCnt="0"/>
      <dgm:spPr/>
    </dgm:pt>
    <dgm:pt modelId="{5E4C6F9D-161A-4E20-B282-1B58642C7639}" type="pres">
      <dgm:prSet presAssocID="{1283CD64-390D-4C1A-99D8-2BEAADD40950}" presName="hierChild5" presStyleCnt="0"/>
      <dgm:spPr/>
    </dgm:pt>
    <dgm:pt modelId="{C36675F8-EF5A-46F6-BBDB-E67DB8223933}" type="pres">
      <dgm:prSet presAssocID="{5E280CB2-D89D-4F60-840F-A6A7123BF599}" presName="Name64" presStyleLbl="parChTrans1D2" presStyleIdx="1" presStyleCnt="6"/>
      <dgm:spPr/>
      <dgm:t>
        <a:bodyPr/>
        <a:lstStyle/>
        <a:p>
          <a:endParaRPr lang="en-US"/>
        </a:p>
      </dgm:t>
    </dgm:pt>
    <dgm:pt modelId="{A5FC7F83-EA80-43F1-A296-55A9831EA8AB}" type="pres">
      <dgm:prSet presAssocID="{55302442-C329-40F7-AA94-A191B959B613}" presName="hierRoot2" presStyleCnt="0">
        <dgm:presLayoutVars>
          <dgm:hierBranch val="init"/>
        </dgm:presLayoutVars>
      </dgm:prSet>
      <dgm:spPr/>
    </dgm:pt>
    <dgm:pt modelId="{A14DC494-6494-4E2D-9E82-6975EFB463E3}" type="pres">
      <dgm:prSet presAssocID="{55302442-C329-40F7-AA94-A191B959B613}" presName="rootComposite" presStyleCnt="0"/>
      <dgm:spPr/>
    </dgm:pt>
    <dgm:pt modelId="{53CCCEBF-0D28-49B8-A3E6-14EBF408E271}" type="pres">
      <dgm:prSet presAssocID="{55302442-C329-40F7-AA94-A191B959B613}" presName="rootText" presStyleLbl="node2" presStyleIdx="1" presStyleCnt="6" custScaleX="407858">
        <dgm:presLayoutVars>
          <dgm:chPref val="3"/>
        </dgm:presLayoutVars>
      </dgm:prSet>
      <dgm:spPr/>
      <dgm:t>
        <a:bodyPr/>
        <a:lstStyle/>
        <a:p>
          <a:endParaRPr lang="en-US"/>
        </a:p>
      </dgm:t>
    </dgm:pt>
    <dgm:pt modelId="{CD2EF935-94C1-4E8A-BBEF-091518F82077}" type="pres">
      <dgm:prSet presAssocID="{55302442-C329-40F7-AA94-A191B959B613}" presName="rootConnector" presStyleLbl="node2" presStyleIdx="1" presStyleCnt="6"/>
      <dgm:spPr/>
      <dgm:t>
        <a:bodyPr/>
        <a:lstStyle/>
        <a:p>
          <a:endParaRPr lang="en-US"/>
        </a:p>
      </dgm:t>
    </dgm:pt>
    <dgm:pt modelId="{76CFA057-4B8B-4B2E-8F94-58A71C744BCC}" type="pres">
      <dgm:prSet presAssocID="{55302442-C329-40F7-AA94-A191B959B613}" presName="hierChild4" presStyleCnt="0"/>
      <dgm:spPr/>
    </dgm:pt>
    <dgm:pt modelId="{648E813D-A76E-4503-9982-18256E282681}" type="pres">
      <dgm:prSet presAssocID="{55302442-C329-40F7-AA94-A191B959B613}" presName="hierChild5" presStyleCnt="0"/>
      <dgm:spPr/>
    </dgm:pt>
    <dgm:pt modelId="{7148B5AE-58A9-4385-9248-92BA2420F34B}" type="pres">
      <dgm:prSet presAssocID="{DF490CC7-A33F-4482-BF6C-732A26EFC32C}" presName="Name64" presStyleLbl="parChTrans1D2" presStyleIdx="2" presStyleCnt="6"/>
      <dgm:spPr/>
      <dgm:t>
        <a:bodyPr/>
        <a:lstStyle/>
        <a:p>
          <a:endParaRPr lang="en-US"/>
        </a:p>
      </dgm:t>
    </dgm:pt>
    <dgm:pt modelId="{3D844F1C-0930-419B-B761-2ADCE54CE4DF}" type="pres">
      <dgm:prSet presAssocID="{55F4EE83-84E9-4BD3-8DB6-3181610510CE}" presName="hierRoot2" presStyleCnt="0">
        <dgm:presLayoutVars>
          <dgm:hierBranch val="init"/>
        </dgm:presLayoutVars>
      </dgm:prSet>
      <dgm:spPr/>
    </dgm:pt>
    <dgm:pt modelId="{69563EFC-3054-4FB2-A40D-15B173EFC349}" type="pres">
      <dgm:prSet presAssocID="{55F4EE83-84E9-4BD3-8DB6-3181610510CE}" presName="rootComposite" presStyleCnt="0"/>
      <dgm:spPr/>
    </dgm:pt>
    <dgm:pt modelId="{08E7266A-05A9-4D60-BE02-E5AE96F94F57}" type="pres">
      <dgm:prSet presAssocID="{55F4EE83-84E9-4BD3-8DB6-3181610510CE}" presName="rootText" presStyleLbl="node2" presStyleIdx="2" presStyleCnt="6" custScaleX="408536">
        <dgm:presLayoutVars>
          <dgm:chPref val="3"/>
        </dgm:presLayoutVars>
      </dgm:prSet>
      <dgm:spPr/>
      <dgm:t>
        <a:bodyPr/>
        <a:lstStyle/>
        <a:p>
          <a:endParaRPr lang="en-US"/>
        </a:p>
      </dgm:t>
    </dgm:pt>
    <dgm:pt modelId="{3144AE02-B11A-48CF-A9AF-D90B5F5DE321}" type="pres">
      <dgm:prSet presAssocID="{55F4EE83-84E9-4BD3-8DB6-3181610510CE}" presName="rootConnector" presStyleLbl="node2" presStyleIdx="2" presStyleCnt="6"/>
      <dgm:spPr/>
      <dgm:t>
        <a:bodyPr/>
        <a:lstStyle/>
        <a:p>
          <a:endParaRPr lang="en-US"/>
        </a:p>
      </dgm:t>
    </dgm:pt>
    <dgm:pt modelId="{99B609FC-F683-49A5-8F61-01F9FE67CB09}" type="pres">
      <dgm:prSet presAssocID="{55F4EE83-84E9-4BD3-8DB6-3181610510CE}" presName="hierChild4" presStyleCnt="0"/>
      <dgm:spPr/>
    </dgm:pt>
    <dgm:pt modelId="{AA2C16F9-7703-4410-B16B-01C96E3EBF58}" type="pres">
      <dgm:prSet presAssocID="{55F4EE83-84E9-4BD3-8DB6-3181610510CE}" presName="hierChild5" presStyleCnt="0"/>
      <dgm:spPr/>
    </dgm:pt>
    <dgm:pt modelId="{CC8D66C2-261B-4557-9382-79C0CFF1E86E}" type="pres">
      <dgm:prSet presAssocID="{66D1E9EB-C6CD-42D9-98CA-F4047A525D42}" presName="Name64" presStyleLbl="parChTrans1D2" presStyleIdx="3" presStyleCnt="6"/>
      <dgm:spPr/>
      <dgm:t>
        <a:bodyPr/>
        <a:lstStyle/>
        <a:p>
          <a:endParaRPr lang="en-US"/>
        </a:p>
      </dgm:t>
    </dgm:pt>
    <dgm:pt modelId="{30997F02-9653-4DF8-AC26-227A6F6C821E}" type="pres">
      <dgm:prSet presAssocID="{20DCDD92-DFF9-4F50-A77A-865F74D4A754}" presName="hierRoot2" presStyleCnt="0">
        <dgm:presLayoutVars>
          <dgm:hierBranch val="init"/>
        </dgm:presLayoutVars>
      </dgm:prSet>
      <dgm:spPr/>
    </dgm:pt>
    <dgm:pt modelId="{1FDEAD42-5314-45C4-8E0A-A15813431B40}" type="pres">
      <dgm:prSet presAssocID="{20DCDD92-DFF9-4F50-A77A-865F74D4A754}" presName="rootComposite" presStyleCnt="0"/>
      <dgm:spPr/>
    </dgm:pt>
    <dgm:pt modelId="{FE6AB104-44F5-45F9-BA73-50D1A2884D53}" type="pres">
      <dgm:prSet presAssocID="{20DCDD92-DFF9-4F50-A77A-865F74D4A754}" presName="rootText" presStyleLbl="node2" presStyleIdx="3" presStyleCnt="6" custScaleX="411071">
        <dgm:presLayoutVars>
          <dgm:chPref val="3"/>
        </dgm:presLayoutVars>
      </dgm:prSet>
      <dgm:spPr/>
      <dgm:t>
        <a:bodyPr/>
        <a:lstStyle/>
        <a:p>
          <a:endParaRPr lang="en-US"/>
        </a:p>
      </dgm:t>
    </dgm:pt>
    <dgm:pt modelId="{0807CE21-09DB-4138-BA59-3B887931A5C1}" type="pres">
      <dgm:prSet presAssocID="{20DCDD92-DFF9-4F50-A77A-865F74D4A754}" presName="rootConnector" presStyleLbl="node2" presStyleIdx="3" presStyleCnt="6"/>
      <dgm:spPr/>
      <dgm:t>
        <a:bodyPr/>
        <a:lstStyle/>
        <a:p>
          <a:endParaRPr lang="en-US"/>
        </a:p>
      </dgm:t>
    </dgm:pt>
    <dgm:pt modelId="{912CE58C-CBCA-44D4-9B74-7D2D6FABFC36}" type="pres">
      <dgm:prSet presAssocID="{20DCDD92-DFF9-4F50-A77A-865F74D4A754}" presName="hierChild4" presStyleCnt="0"/>
      <dgm:spPr/>
    </dgm:pt>
    <dgm:pt modelId="{9F9CAAB0-F3B3-4703-A6B2-4DE99EDFAB8B}" type="pres">
      <dgm:prSet presAssocID="{20DCDD92-DFF9-4F50-A77A-865F74D4A754}" presName="hierChild5" presStyleCnt="0"/>
      <dgm:spPr/>
    </dgm:pt>
    <dgm:pt modelId="{6B618753-54ED-4C54-B4D6-DCA469924566}" type="pres">
      <dgm:prSet presAssocID="{A3AABB41-5ED7-4341-BBBF-A3AB6C557FDB}" presName="Name64" presStyleLbl="parChTrans1D2" presStyleIdx="4" presStyleCnt="6"/>
      <dgm:spPr/>
      <dgm:t>
        <a:bodyPr/>
        <a:lstStyle/>
        <a:p>
          <a:endParaRPr lang="en-US"/>
        </a:p>
      </dgm:t>
    </dgm:pt>
    <dgm:pt modelId="{C053FD1B-0BC7-411E-9849-C1C41716ADBA}" type="pres">
      <dgm:prSet presAssocID="{FA9CC357-D354-40C5-B9C7-28D876FCA373}" presName="hierRoot2" presStyleCnt="0">
        <dgm:presLayoutVars>
          <dgm:hierBranch val="init"/>
        </dgm:presLayoutVars>
      </dgm:prSet>
      <dgm:spPr/>
    </dgm:pt>
    <dgm:pt modelId="{E99EB89C-E083-4276-9E2C-40B5818D3A3D}" type="pres">
      <dgm:prSet presAssocID="{FA9CC357-D354-40C5-B9C7-28D876FCA373}" presName="rootComposite" presStyleCnt="0"/>
      <dgm:spPr/>
    </dgm:pt>
    <dgm:pt modelId="{5FAADECC-1BBA-4559-8B55-FB9503771115}" type="pres">
      <dgm:prSet presAssocID="{FA9CC357-D354-40C5-B9C7-28D876FCA373}" presName="rootText" presStyleLbl="node2" presStyleIdx="4" presStyleCnt="6" custScaleX="411272">
        <dgm:presLayoutVars>
          <dgm:chPref val="3"/>
        </dgm:presLayoutVars>
      </dgm:prSet>
      <dgm:spPr/>
      <dgm:t>
        <a:bodyPr/>
        <a:lstStyle/>
        <a:p>
          <a:endParaRPr lang="en-US"/>
        </a:p>
      </dgm:t>
    </dgm:pt>
    <dgm:pt modelId="{7E3E6906-72F1-4CA9-9EDA-5516E174F0C8}" type="pres">
      <dgm:prSet presAssocID="{FA9CC357-D354-40C5-B9C7-28D876FCA373}" presName="rootConnector" presStyleLbl="node2" presStyleIdx="4" presStyleCnt="6"/>
      <dgm:spPr/>
      <dgm:t>
        <a:bodyPr/>
        <a:lstStyle/>
        <a:p>
          <a:endParaRPr lang="en-US"/>
        </a:p>
      </dgm:t>
    </dgm:pt>
    <dgm:pt modelId="{9165F44D-CA90-45F6-AC02-3B0A64DF9E9B}" type="pres">
      <dgm:prSet presAssocID="{FA9CC357-D354-40C5-B9C7-28D876FCA373}" presName="hierChild4" presStyleCnt="0"/>
      <dgm:spPr/>
    </dgm:pt>
    <dgm:pt modelId="{C0AD482D-7618-4937-8CAF-6AE80301EAE7}" type="pres">
      <dgm:prSet presAssocID="{FA9CC357-D354-40C5-B9C7-28D876FCA373}" presName="hierChild5" presStyleCnt="0"/>
      <dgm:spPr/>
    </dgm:pt>
    <dgm:pt modelId="{26B75FBF-EAA1-470D-BBC2-714C40C68C95}" type="pres">
      <dgm:prSet presAssocID="{319119E2-E2A5-4FA7-933D-D41D69FE2F3E}" presName="Name64" presStyleLbl="parChTrans1D2" presStyleIdx="5" presStyleCnt="6"/>
      <dgm:spPr/>
      <dgm:t>
        <a:bodyPr/>
        <a:lstStyle/>
        <a:p>
          <a:endParaRPr lang="en-US"/>
        </a:p>
      </dgm:t>
    </dgm:pt>
    <dgm:pt modelId="{5C30FB6C-A16C-49F0-82E3-4FA1904DBACB}" type="pres">
      <dgm:prSet presAssocID="{05549D90-EF5D-4F74-8372-BEB8AA72A0E2}" presName="hierRoot2" presStyleCnt="0">
        <dgm:presLayoutVars>
          <dgm:hierBranch val="init"/>
        </dgm:presLayoutVars>
      </dgm:prSet>
      <dgm:spPr/>
    </dgm:pt>
    <dgm:pt modelId="{6586AEEF-49C8-468A-8852-7AB243E6EAC8}" type="pres">
      <dgm:prSet presAssocID="{05549D90-EF5D-4F74-8372-BEB8AA72A0E2}" presName="rootComposite" presStyleCnt="0"/>
      <dgm:spPr/>
    </dgm:pt>
    <dgm:pt modelId="{5C001828-E42D-471D-8555-E3B3D7F70149}" type="pres">
      <dgm:prSet presAssocID="{05549D90-EF5D-4F74-8372-BEB8AA72A0E2}" presName="rootText" presStyleLbl="node2" presStyleIdx="5" presStyleCnt="6" custScaleX="411273">
        <dgm:presLayoutVars>
          <dgm:chPref val="3"/>
        </dgm:presLayoutVars>
      </dgm:prSet>
      <dgm:spPr/>
      <dgm:t>
        <a:bodyPr/>
        <a:lstStyle/>
        <a:p>
          <a:endParaRPr lang="en-US"/>
        </a:p>
      </dgm:t>
    </dgm:pt>
    <dgm:pt modelId="{32412E81-8BE6-4237-BE74-6F9B0CBBB0E2}" type="pres">
      <dgm:prSet presAssocID="{05549D90-EF5D-4F74-8372-BEB8AA72A0E2}" presName="rootConnector" presStyleLbl="node2" presStyleIdx="5" presStyleCnt="6"/>
      <dgm:spPr/>
      <dgm:t>
        <a:bodyPr/>
        <a:lstStyle/>
        <a:p>
          <a:endParaRPr lang="en-US"/>
        </a:p>
      </dgm:t>
    </dgm:pt>
    <dgm:pt modelId="{7746BE36-B43D-4F8B-8769-01FE0EC07676}" type="pres">
      <dgm:prSet presAssocID="{05549D90-EF5D-4F74-8372-BEB8AA72A0E2}" presName="hierChild4" presStyleCnt="0"/>
      <dgm:spPr/>
    </dgm:pt>
    <dgm:pt modelId="{3AE693E2-883B-4588-894C-F4D4C67376D4}" type="pres">
      <dgm:prSet presAssocID="{05549D90-EF5D-4F74-8372-BEB8AA72A0E2}" presName="hierChild5" presStyleCnt="0"/>
      <dgm:spPr/>
    </dgm:pt>
    <dgm:pt modelId="{7A3C70E2-73EC-4345-BA9D-14FA47262C78}" type="pres">
      <dgm:prSet presAssocID="{59B2405C-4286-40AB-9D6B-75BB4DA17E0C}" presName="hierChild3" presStyleCnt="0"/>
      <dgm:spPr/>
    </dgm:pt>
  </dgm:ptLst>
  <dgm:cxnLst>
    <dgm:cxn modelId="{B2FD9A2E-1EB8-426C-9FDE-62A6ECB4FD0B}" type="presOf" srcId="{20DCDD92-DFF9-4F50-A77A-865F74D4A754}" destId="{0807CE21-09DB-4138-BA59-3B887931A5C1}" srcOrd="1" destOrd="0" presId="urn:microsoft.com/office/officeart/2009/3/layout/HorizontalOrganizationChart"/>
    <dgm:cxn modelId="{05F96D7F-4D62-4F95-8E14-90C61B18D67F}" srcId="{59B2405C-4286-40AB-9D6B-75BB4DA17E0C}" destId="{05549D90-EF5D-4F74-8372-BEB8AA72A0E2}" srcOrd="5" destOrd="0" parTransId="{319119E2-E2A5-4FA7-933D-D41D69FE2F3E}" sibTransId="{81BE0038-5EA6-46C4-98BD-3130F16A34ED}"/>
    <dgm:cxn modelId="{322142A4-DED2-4CEB-827F-94D21EA2E085}" srcId="{59B2405C-4286-40AB-9D6B-75BB4DA17E0C}" destId="{55F4EE83-84E9-4BD3-8DB6-3181610510CE}" srcOrd="2" destOrd="0" parTransId="{DF490CC7-A33F-4482-BF6C-732A26EFC32C}" sibTransId="{6CF52348-062A-4C8D-B67C-D8DD3413241A}"/>
    <dgm:cxn modelId="{DC45BADF-B06C-44C8-B3BA-C95C93343C0E}" srcId="{59B2405C-4286-40AB-9D6B-75BB4DA17E0C}" destId="{20DCDD92-DFF9-4F50-A77A-865F74D4A754}" srcOrd="3" destOrd="0" parTransId="{66D1E9EB-C6CD-42D9-98CA-F4047A525D42}" sibTransId="{5D7F8680-2817-4ED5-9655-28F2D2397B83}"/>
    <dgm:cxn modelId="{BB9078E3-EC4D-4F6A-8426-BDB3ED27D66B}" type="presOf" srcId="{1283CD64-390D-4C1A-99D8-2BEAADD40950}" destId="{F4DD0230-C47A-425C-A4CD-DD7AF288AA19}" srcOrd="1" destOrd="0" presId="urn:microsoft.com/office/officeart/2009/3/layout/HorizontalOrganizationChart"/>
    <dgm:cxn modelId="{8645340B-090C-4B37-890B-E0F91C4ABC9B}" type="presOf" srcId="{55302442-C329-40F7-AA94-A191B959B613}" destId="{CD2EF935-94C1-4E8A-BBEF-091518F82077}" srcOrd="1" destOrd="0" presId="urn:microsoft.com/office/officeart/2009/3/layout/HorizontalOrganizationChart"/>
    <dgm:cxn modelId="{7871D1C7-8210-46DE-A3E6-0D809918CDA6}" type="presOf" srcId="{FA9CC357-D354-40C5-B9C7-28D876FCA373}" destId="{5FAADECC-1BBA-4559-8B55-FB9503771115}" srcOrd="0" destOrd="0" presId="urn:microsoft.com/office/officeart/2009/3/layout/HorizontalOrganizationChart"/>
    <dgm:cxn modelId="{E7ACEC65-829F-4EF3-8E3A-3B467CB5CE55}" type="presOf" srcId="{59B2405C-4286-40AB-9D6B-75BB4DA17E0C}" destId="{5F44D62D-8533-4B01-93D9-1F0CB2D4F73A}" srcOrd="1" destOrd="0" presId="urn:microsoft.com/office/officeart/2009/3/layout/HorizontalOrganizationChart"/>
    <dgm:cxn modelId="{0E5DA533-F6F7-4F85-9641-162433F0282D}" type="presOf" srcId="{59B2405C-4286-40AB-9D6B-75BB4DA17E0C}" destId="{7C66A42C-E4F8-447E-AB83-B778F8EC632D}" srcOrd="0" destOrd="0" presId="urn:microsoft.com/office/officeart/2009/3/layout/HorizontalOrganizationChart"/>
    <dgm:cxn modelId="{95AA7240-38D0-473C-B88A-F1FBDF1C64BA}" type="presOf" srcId="{55F4EE83-84E9-4BD3-8DB6-3181610510CE}" destId="{08E7266A-05A9-4D60-BE02-E5AE96F94F57}" srcOrd="0" destOrd="0" presId="urn:microsoft.com/office/officeart/2009/3/layout/HorizontalOrganizationChart"/>
    <dgm:cxn modelId="{77653B09-E084-4D08-B46D-CCAF963B7508}" type="presOf" srcId="{55F4EE83-84E9-4BD3-8DB6-3181610510CE}" destId="{3144AE02-B11A-48CF-A9AF-D90B5F5DE321}" srcOrd="1" destOrd="0" presId="urn:microsoft.com/office/officeart/2009/3/layout/HorizontalOrganizationChart"/>
    <dgm:cxn modelId="{A1FE166B-1415-4494-8A57-E92FC5C9EFBB}" type="presOf" srcId="{DF490CC7-A33F-4482-BF6C-732A26EFC32C}" destId="{7148B5AE-58A9-4385-9248-92BA2420F34B}" srcOrd="0" destOrd="0" presId="urn:microsoft.com/office/officeart/2009/3/layout/HorizontalOrganizationChart"/>
    <dgm:cxn modelId="{387687CD-124C-4A30-BD58-226E5711A86C}" srcId="{59B2405C-4286-40AB-9D6B-75BB4DA17E0C}" destId="{55302442-C329-40F7-AA94-A191B959B613}" srcOrd="1" destOrd="0" parTransId="{5E280CB2-D89D-4F60-840F-A6A7123BF599}" sibTransId="{65390EB5-45EB-48F8-BA6E-68D9011660A4}"/>
    <dgm:cxn modelId="{7C82163B-EEC4-4BCC-B6B7-C5250BE80F61}" type="presOf" srcId="{5E280CB2-D89D-4F60-840F-A6A7123BF599}" destId="{C36675F8-EF5A-46F6-BBDB-E67DB8223933}" srcOrd="0" destOrd="0" presId="urn:microsoft.com/office/officeart/2009/3/layout/HorizontalOrganizationChart"/>
    <dgm:cxn modelId="{2CC6BF08-F1F4-4F69-A06B-99E52290A30E}" srcId="{59B2405C-4286-40AB-9D6B-75BB4DA17E0C}" destId="{1283CD64-390D-4C1A-99D8-2BEAADD40950}" srcOrd="0" destOrd="0" parTransId="{5E6EF5E8-1845-4B6D-A636-49A026E78B74}" sibTransId="{F91959E2-1625-4EBE-B12A-36757A7D2410}"/>
    <dgm:cxn modelId="{71F80825-E55B-430F-B02F-72D930D65E41}" type="presOf" srcId="{A3AABB41-5ED7-4341-BBBF-A3AB6C557FDB}" destId="{6B618753-54ED-4C54-B4D6-DCA469924566}" srcOrd="0" destOrd="0" presId="urn:microsoft.com/office/officeart/2009/3/layout/HorizontalOrganizationChart"/>
    <dgm:cxn modelId="{DBED0A8E-9CA3-4F21-8A99-22FE8285221D}" type="presOf" srcId="{FA9CC357-D354-40C5-B9C7-28D876FCA373}" destId="{7E3E6906-72F1-4CA9-9EDA-5516E174F0C8}" srcOrd="1" destOrd="0" presId="urn:microsoft.com/office/officeart/2009/3/layout/HorizontalOrganizationChart"/>
    <dgm:cxn modelId="{DA4B92EE-96D8-47FE-9D31-95223681C59C}" type="presOf" srcId="{1283CD64-390D-4C1A-99D8-2BEAADD40950}" destId="{9A1C4677-E29D-4F42-958E-2ADAE1933788}" srcOrd="0" destOrd="0" presId="urn:microsoft.com/office/officeart/2009/3/layout/HorizontalOrganizationChart"/>
    <dgm:cxn modelId="{5B5CF30F-4266-42B9-BF2F-37DF23DF4BE9}" type="presOf" srcId="{59A30747-156B-4BEB-BB53-AA4A2AF6BEDD}" destId="{EB6E8BF0-1A17-4918-BBF4-434EA16BEA7B}" srcOrd="0" destOrd="0" presId="urn:microsoft.com/office/officeart/2009/3/layout/HorizontalOrganizationChart"/>
    <dgm:cxn modelId="{D31E4C36-57C8-482F-8B32-931B42407B45}" srcId="{59A30747-156B-4BEB-BB53-AA4A2AF6BEDD}" destId="{59B2405C-4286-40AB-9D6B-75BB4DA17E0C}" srcOrd="0" destOrd="0" parTransId="{C0CAB56D-24E4-49A1-A6F6-4552ACAAB342}" sibTransId="{647CDE60-509E-4DBC-9A2B-AB2F2E6AB95D}"/>
    <dgm:cxn modelId="{85ADA299-8633-43C7-B44D-AB78052FCC23}" type="presOf" srcId="{66D1E9EB-C6CD-42D9-98CA-F4047A525D42}" destId="{CC8D66C2-261B-4557-9382-79C0CFF1E86E}" srcOrd="0" destOrd="0" presId="urn:microsoft.com/office/officeart/2009/3/layout/HorizontalOrganizationChart"/>
    <dgm:cxn modelId="{2D8E2C06-2AFF-4492-80B6-501B09BA8EE9}" type="presOf" srcId="{319119E2-E2A5-4FA7-933D-D41D69FE2F3E}" destId="{26B75FBF-EAA1-470D-BBC2-714C40C68C95}" srcOrd="0" destOrd="0" presId="urn:microsoft.com/office/officeart/2009/3/layout/HorizontalOrganizationChart"/>
    <dgm:cxn modelId="{BA72B8BA-51B7-4214-860A-2B36B6FCD202}" srcId="{59B2405C-4286-40AB-9D6B-75BB4DA17E0C}" destId="{FA9CC357-D354-40C5-B9C7-28D876FCA373}" srcOrd="4" destOrd="0" parTransId="{A3AABB41-5ED7-4341-BBBF-A3AB6C557FDB}" sibTransId="{0272C2AA-238A-43DD-9351-D80AFC993DFE}"/>
    <dgm:cxn modelId="{7FBAAD90-0122-485B-8D48-FD801B31EB8B}" type="presOf" srcId="{05549D90-EF5D-4F74-8372-BEB8AA72A0E2}" destId="{32412E81-8BE6-4237-BE74-6F9B0CBBB0E2}" srcOrd="1" destOrd="0" presId="urn:microsoft.com/office/officeart/2009/3/layout/HorizontalOrganizationChart"/>
    <dgm:cxn modelId="{57D98FA2-2E97-49B8-9528-EFECAC779F8E}" type="presOf" srcId="{5E6EF5E8-1845-4B6D-A636-49A026E78B74}" destId="{5B3B5036-DD03-46AB-8129-A0423169D4B6}" srcOrd="0" destOrd="0" presId="urn:microsoft.com/office/officeart/2009/3/layout/HorizontalOrganizationChart"/>
    <dgm:cxn modelId="{FF776B16-D32F-4288-94E4-CADD69625AC4}" type="presOf" srcId="{20DCDD92-DFF9-4F50-A77A-865F74D4A754}" destId="{FE6AB104-44F5-45F9-BA73-50D1A2884D53}" srcOrd="0" destOrd="0" presId="urn:microsoft.com/office/officeart/2009/3/layout/HorizontalOrganizationChart"/>
    <dgm:cxn modelId="{41FDB2FF-C938-4B04-A2F2-B37F546D39D9}" type="presOf" srcId="{55302442-C329-40F7-AA94-A191B959B613}" destId="{53CCCEBF-0D28-49B8-A3E6-14EBF408E271}" srcOrd="0" destOrd="0" presId="urn:microsoft.com/office/officeart/2009/3/layout/HorizontalOrganizationChart"/>
    <dgm:cxn modelId="{80405B38-64DD-4BDA-8A31-3B2819BE8490}" type="presOf" srcId="{05549D90-EF5D-4F74-8372-BEB8AA72A0E2}" destId="{5C001828-E42D-471D-8555-E3B3D7F70149}" srcOrd="0" destOrd="0" presId="urn:microsoft.com/office/officeart/2009/3/layout/HorizontalOrganizationChart"/>
    <dgm:cxn modelId="{B9EDC619-7BBE-4936-83BF-23AB34D44628}" type="presParOf" srcId="{EB6E8BF0-1A17-4918-BBF4-434EA16BEA7B}" destId="{54DB0D7A-5ABC-4894-BBE7-5AFCA107AC0F}" srcOrd="0" destOrd="0" presId="urn:microsoft.com/office/officeart/2009/3/layout/HorizontalOrganizationChart"/>
    <dgm:cxn modelId="{FD1084EF-2908-4AAA-83B8-ABCCAE8A57D6}" type="presParOf" srcId="{54DB0D7A-5ABC-4894-BBE7-5AFCA107AC0F}" destId="{4A56FEA6-A469-4E76-8C79-E71A9CECD4F4}" srcOrd="0" destOrd="0" presId="urn:microsoft.com/office/officeart/2009/3/layout/HorizontalOrganizationChart"/>
    <dgm:cxn modelId="{6174C547-87BB-4C54-88A1-279DBA30EFE8}" type="presParOf" srcId="{4A56FEA6-A469-4E76-8C79-E71A9CECD4F4}" destId="{7C66A42C-E4F8-447E-AB83-B778F8EC632D}" srcOrd="0" destOrd="0" presId="urn:microsoft.com/office/officeart/2009/3/layout/HorizontalOrganizationChart"/>
    <dgm:cxn modelId="{5AF716A6-B6FF-4DAF-89B9-B983474C2E4E}" type="presParOf" srcId="{4A56FEA6-A469-4E76-8C79-E71A9CECD4F4}" destId="{5F44D62D-8533-4B01-93D9-1F0CB2D4F73A}" srcOrd="1" destOrd="0" presId="urn:microsoft.com/office/officeart/2009/3/layout/HorizontalOrganizationChart"/>
    <dgm:cxn modelId="{FDC57C36-6BC4-4048-80F1-FFA9886DCFCE}" type="presParOf" srcId="{54DB0D7A-5ABC-4894-BBE7-5AFCA107AC0F}" destId="{043B11A9-A6E3-43AF-BCBE-00502A0ECA9F}" srcOrd="1" destOrd="0" presId="urn:microsoft.com/office/officeart/2009/3/layout/HorizontalOrganizationChart"/>
    <dgm:cxn modelId="{D94053F9-91F1-483B-9860-43DA28C255C7}" type="presParOf" srcId="{043B11A9-A6E3-43AF-BCBE-00502A0ECA9F}" destId="{5B3B5036-DD03-46AB-8129-A0423169D4B6}" srcOrd="0" destOrd="0" presId="urn:microsoft.com/office/officeart/2009/3/layout/HorizontalOrganizationChart"/>
    <dgm:cxn modelId="{DA3E5709-D588-47B4-AE2C-1CDF2BBB51FC}" type="presParOf" srcId="{043B11A9-A6E3-43AF-BCBE-00502A0ECA9F}" destId="{0F0E714D-814D-43B7-8F21-B4751EC241FC}" srcOrd="1" destOrd="0" presId="urn:microsoft.com/office/officeart/2009/3/layout/HorizontalOrganizationChart"/>
    <dgm:cxn modelId="{4A52429C-3332-4CDB-921B-574970E4550B}" type="presParOf" srcId="{0F0E714D-814D-43B7-8F21-B4751EC241FC}" destId="{5C8927F0-33D3-45C0-BD2B-82B4EFD5706E}" srcOrd="0" destOrd="0" presId="urn:microsoft.com/office/officeart/2009/3/layout/HorizontalOrganizationChart"/>
    <dgm:cxn modelId="{8EEE3836-0583-4026-A9B4-EC5C5F75CC95}" type="presParOf" srcId="{5C8927F0-33D3-45C0-BD2B-82B4EFD5706E}" destId="{9A1C4677-E29D-4F42-958E-2ADAE1933788}" srcOrd="0" destOrd="0" presId="urn:microsoft.com/office/officeart/2009/3/layout/HorizontalOrganizationChart"/>
    <dgm:cxn modelId="{20C5B8A2-860D-44CC-B25A-7813F1D12C4F}" type="presParOf" srcId="{5C8927F0-33D3-45C0-BD2B-82B4EFD5706E}" destId="{F4DD0230-C47A-425C-A4CD-DD7AF288AA19}" srcOrd="1" destOrd="0" presId="urn:microsoft.com/office/officeart/2009/3/layout/HorizontalOrganizationChart"/>
    <dgm:cxn modelId="{643562B9-ABC5-413D-A023-0C0EB0C132E5}" type="presParOf" srcId="{0F0E714D-814D-43B7-8F21-B4751EC241FC}" destId="{7422F95D-AC0E-4CBB-A673-C962F8124D28}" srcOrd="1" destOrd="0" presId="urn:microsoft.com/office/officeart/2009/3/layout/HorizontalOrganizationChart"/>
    <dgm:cxn modelId="{3F31A33C-5E8C-4188-B3A3-F14FA33D1096}" type="presParOf" srcId="{0F0E714D-814D-43B7-8F21-B4751EC241FC}" destId="{5E4C6F9D-161A-4E20-B282-1B58642C7639}" srcOrd="2" destOrd="0" presId="urn:microsoft.com/office/officeart/2009/3/layout/HorizontalOrganizationChart"/>
    <dgm:cxn modelId="{F0EF4372-40A5-42E4-8B2A-576F224CAB8B}" type="presParOf" srcId="{043B11A9-A6E3-43AF-BCBE-00502A0ECA9F}" destId="{C36675F8-EF5A-46F6-BBDB-E67DB8223933}" srcOrd="2" destOrd="0" presId="urn:microsoft.com/office/officeart/2009/3/layout/HorizontalOrganizationChart"/>
    <dgm:cxn modelId="{A994DEFB-9FA3-4B4E-889E-56ACCDFBAE2D}" type="presParOf" srcId="{043B11A9-A6E3-43AF-BCBE-00502A0ECA9F}" destId="{A5FC7F83-EA80-43F1-A296-55A9831EA8AB}" srcOrd="3" destOrd="0" presId="urn:microsoft.com/office/officeart/2009/3/layout/HorizontalOrganizationChart"/>
    <dgm:cxn modelId="{8E8F08FC-0449-4247-9758-02E011EFA073}" type="presParOf" srcId="{A5FC7F83-EA80-43F1-A296-55A9831EA8AB}" destId="{A14DC494-6494-4E2D-9E82-6975EFB463E3}" srcOrd="0" destOrd="0" presId="urn:microsoft.com/office/officeart/2009/3/layout/HorizontalOrganizationChart"/>
    <dgm:cxn modelId="{A947FBDC-5FFE-4EB9-B64E-2875D2FD2B6D}" type="presParOf" srcId="{A14DC494-6494-4E2D-9E82-6975EFB463E3}" destId="{53CCCEBF-0D28-49B8-A3E6-14EBF408E271}" srcOrd="0" destOrd="0" presId="urn:microsoft.com/office/officeart/2009/3/layout/HorizontalOrganizationChart"/>
    <dgm:cxn modelId="{E105B6CD-0A16-4443-8BC2-96091454BBD2}" type="presParOf" srcId="{A14DC494-6494-4E2D-9E82-6975EFB463E3}" destId="{CD2EF935-94C1-4E8A-BBEF-091518F82077}" srcOrd="1" destOrd="0" presId="urn:microsoft.com/office/officeart/2009/3/layout/HorizontalOrganizationChart"/>
    <dgm:cxn modelId="{042E2DEB-BEE8-4F68-979E-D1408A84BFB2}" type="presParOf" srcId="{A5FC7F83-EA80-43F1-A296-55A9831EA8AB}" destId="{76CFA057-4B8B-4B2E-8F94-58A71C744BCC}" srcOrd="1" destOrd="0" presId="urn:microsoft.com/office/officeart/2009/3/layout/HorizontalOrganizationChart"/>
    <dgm:cxn modelId="{CED0FCAE-5598-400C-AFCB-F6033C433E33}" type="presParOf" srcId="{A5FC7F83-EA80-43F1-A296-55A9831EA8AB}" destId="{648E813D-A76E-4503-9982-18256E282681}" srcOrd="2" destOrd="0" presId="urn:microsoft.com/office/officeart/2009/3/layout/HorizontalOrganizationChart"/>
    <dgm:cxn modelId="{C9E985CB-0709-4593-A29B-63A233186B10}" type="presParOf" srcId="{043B11A9-A6E3-43AF-BCBE-00502A0ECA9F}" destId="{7148B5AE-58A9-4385-9248-92BA2420F34B}" srcOrd="4" destOrd="0" presId="urn:microsoft.com/office/officeart/2009/3/layout/HorizontalOrganizationChart"/>
    <dgm:cxn modelId="{FB68E815-3755-4AE3-8B51-8E539D7C89B7}" type="presParOf" srcId="{043B11A9-A6E3-43AF-BCBE-00502A0ECA9F}" destId="{3D844F1C-0930-419B-B761-2ADCE54CE4DF}" srcOrd="5" destOrd="0" presId="urn:microsoft.com/office/officeart/2009/3/layout/HorizontalOrganizationChart"/>
    <dgm:cxn modelId="{D609B55B-0EE0-46B8-8006-C2C99598BE5D}" type="presParOf" srcId="{3D844F1C-0930-419B-B761-2ADCE54CE4DF}" destId="{69563EFC-3054-4FB2-A40D-15B173EFC349}" srcOrd="0" destOrd="0" presId="urn:microsoft.com/office/officeart/2009/3/layout/HorizontalOrganizationChart"/>
    <dgm:cxn modelId="{77563FBF-7D87-4DF4-B0CC-DA42835E2472}" type="presParOf" srcId="{69563EFC-3054-4FB2-A40D-15B173EFC349}" destId="{08E7266A-05A9-4D60-BE02-E5AE96F94F57}" srcOrd="0" destOrd="0" presId="urn:microsoft.com/office/officeart/2009/3/layout/HorizontalOrganizationChart"/>
    <dgm:cxn modelId="{5D2BAF95-EB51-40AA-B197-BE62B55416A5}" type="presParOf" srcId="{69563EFC-3054-4FB2-A40D-15B173EFC349}" destId="{3144AE02-B11A-48CF-A9AF-D90B5F5DE321}" srcOrd="1" destOrd="0" presId="urn:microsoft.com/office/officeart/2009/3/layout/HorizontalOrganizationChart"/>
    <dgm:cxn modelId="{D81F1C52-3164-4122-AD2E-1EAFD64EEC9E}" type="presParOf" srcId="{3D844F1C-0930-419B-B761-2ADCE54CE4DF}" destId="{99B609FC-F683-49A5-8F61-01F9FE67CB09}" srcOrd="1" destOrd="0" presId="urn:microsoft.com/office/officeart/2009/3/layout/HorizontalOrganizationChart"/>
    <dgm:cxn modelId="{CE8BEB0D-A240-447F-8700-3167F93A59F6}" type="presParOf" srcId="{3D844F1C-0930-419B-B761-2ADCE54CE4DF}" destId="{AA2C16F9-7703-4410-B16B-01C96E3EBF58}" srcOrd="2" destOrd="0" presId="urn:microsoft.com/office/officeart/2009/3/layout/HorizontalOrganizationChart"/>
    <dgm:cxn modelId="{3810976C-B6CA-4DEF-A056-789D38E1946E}" type="presParOf" srcId="{043B11A9-A6E3-43AF-BCBE-00502A0ECA9F}" destId="{CC8D66C2-261B-4557-9382-79C0CFF1E86E}" srcOrd="6" destOrd="0" presId="urn:microsoft.com/office/officeart/2009/3/layout/HorizontalOrganizationChart"/>
    <dgm:cxn modelId="{970DE51F-D428-43AA-A2C7-D488165ACEE9}" type="presParOf" srcId="{043B11A9-A6E3-43AF-BCBE-00502A0ECA9F}" destId="{30997F02-9653-4DF8-AC26-227A6F6C821E}" srcOrd="7" destOrd="0" presId="urn:microsoft.com/office/officeart/2009/3/layout/HorizontalOrganizationChart"/>
    <dgm:cxn modelId="{33312005-B95C-44E4-B116-2B7CE3AFD54D}" type="presParOf" srcId="{30997F02-9653-4DF8-AC26-227A6F6C821E}" destId="{1FDEAD42-5314-45C4-8E0A-A15813431B40}" srcOrd="0" destOrd="0" presId="urn:microsoft.com/office/officeart/2009/3/layout/HorizontalOrganizationChart"/>
    <dgm:cxn modelId="{A627FE04-FC42-47B0-8032-17E0BF42D802}" type="presParOf" srcId="{1FDEAD42-5314-45C4-8E0A-A15813431B40}" destId="{FE6AB104-44F5-45F9-BA73-50D1A2884D53}" srcOrd="0" destOrd="0" presId="urn:microsoft.com/office/officeart/2009/3/layout/HorizontalOrganizationChart"/>
    <dgm:cxn modelId="{AB03D005-AC3F-478A-A5E9-05E00D945CF2}" type="presParOf" srcId="{1FDEAD42-5314-45C4-8E0A-A15813431B40}" destId="{0807CE21-09DB-4138-BA59-3B887931A5C1}" srcOrd="1" destOrd="0" presId="urn:microsoft.com/office/officeart/2009/3/layout/HorizontalOrganizationChart"/>
    <dgm:cxn modelId="{C5B7EBAB-0304-4CAE-A080-D632673A8C1F}" type="presParOf" srcId="{30997F02-9653-4DF8-AC26-227A6F6C821E}" destId="{912CE58C-CBCA-44D4-9B74-7D2D6FABFC36}" srcOrd="1" destOrd="0" presId="urn:microsoft.com/office/officeart/2009/3/layout/HorizontalOrganizationChart"/>
    <dgm:cxn modelId="{32B54E81-48DD-46C1-93CD-42640C17ABBD}" type="presParOf" srcId="{30997F02-9653-4DF8-AC26-227A6F6C821E}" destId="{9F9CAAB0-F3B3-4703-A6B2-4DE99EDFAB8B}" srcOrd="2" destOrd="0" presId="urn:microsoft.com/office/officeart/2009/3/layout/HorizontalOrganizationChart"/>
    <dgm:cxn modelId="{7F2C8F69-0BA6-4645-BD5F-4FB731AE1229}" type="presParOf" srcId="{043B11A9-A6E3-43AF-BCBE-00502A0ECA9F}" destId="{6B618753-54ED-4C54-B4D6-DCA469924566}" srcOrd="8" destOrd="0" presId="urn:microsoft.com/office/officeart/2009/3/layout/HorizontalOrganizationChart"/>
    <dgm:cxn modelId="{14A4F19A-1903-4319-9203-326682BFD9B8}" type="presParOf" srcId="{043B11A9-A6E3-43AF-BCBE-00502A0ECA9F}" destId="{C053FD1B-0BC7-411E-9849-C1C41716ADBA}" srcOrd="9" destOrd="0" presId="urn:microsoft.com/office/officeart/2009/3/layout/HorizontalOrganizationChart"/>
    <dgm:cxn modelId="{CAEF81A4-9340-4CB8-97DC-7F1AD802D9A2}" type="presParOf" srcId="{C053FD1B-0BC7-411E-9849-C1C41716ADBA}" destId="{E99EB89C-E083-4276-9E2C-40B5818D3A3D}" srcOrd="0" destOrd="0" presId="urn:microsoft.com/office/officeart/2009/3/layout/HorizontalOrganizationChart"/>
    <dgm:cxn modelId="{E03AB98E-0518-4EAA-AEF5-71B7EAB54B86}" type="presParOf" srcId="{E99EB89C-E083-4276-9E2C-40B5818D3A3D}" destId="{5FAADECC-1BBA-4559-8B55-FB9503771115}" srcOrd="0" destOrd="0" presId="urn:microsoft.com/office/officeart/2009/3/layout/HorizontalOrganizationChart"/>
    <dgm:cxn modelId="{5E9FDAFD-4525-4E2A-ADAF-BE6E53CEFA08}" type="presParOf" srcId="{E99EB89C-E083-4276-9E2C-40B5818D3A3D}" destId="{7E3E6906-72F1-4CA9-9EDA-5516E174F0C8}" srcOrd="1" destOrd="0" presId="urn:microsoft.com/office/officeart/2009/3/layout/HorizontalOrganizationChart"/>
    <dgm:cxn modelId="{349ED8AF-E20C-4C15-995B-9FC6C9FEC5F7}" type="presParOf" srcId="{C053FD1B-0BC7-411E-9849-C1C41716ADBA}" destId="{9165F44D-CA90-45F6-AC02-3B0A64DF9E9B}" srcOrd="1" destOrd="0" presId="urn:microsoft.com/office/officeart/2009/3/layout/HorizontalOrganizationChart"/>
    <dgm:cxn modelId="{DFAE6ED5-9978-4812-BB45-E26745540987}" type="presParOf" srcId="{C053FD1B-0BC7-411E-9849-C1C41716ADBA}" destId="{C0AD482D-7618-4937-8CAF-6AE80301EAE7}" srcOrd="2" destOrd="0" presId="urn:microsoft.com/office/officeart/2009/3/layout/HorizontalOrganizationChart"/>
    <dgm:cxn modelId="{A44D7395-89E7-4A7A-9295-9D93ADB6B341}" type="presParOf" srcId="{043B11A9-A6E3-43AF-BCBE-00502A0ECA9F}" destId="{26B75FBF-EAA1-470D-BBC2-714C40C68C95}" srcOrd="10" destOrd="0" presId="urn:microsoft.com/office/officeart/2009/3/layout/HorizontalOrganizationChart"/>
    <dgm:cxn modelId="{D28D8EE3-A9D6-4BB0-BC47-2B77AB0065F5}" type="presParOf" srcId="{043B11A9-A6E3-43AF-BCBE-00502A0ECA9F}" destId="{5C30FB6C-A16C-49F0-82E3-4FA1904DBACB}" srcOrd="11" destOrd="0" presId="urn:microsoft.com/office/officeart/2009/3/layout/HorizontalOrganizationChart"/>
    <dgm:cxn modelId="{3927644E-21BB-49C4-AE0D-00C2C45412DD}" type="presParOf" srcId="{5C30FB6C-A16C-49F0-82E3-4FA1904DBACB}" destId="{6586AEEF-49C8-468A-8852-7AB243E6EAC8}" srcOrd="0" destOrd="0" presId="urn:microsoft.com/office/officeart/2009/3/layout/HorizontalOrganizationChart"/>
    <dgm:cxn modelId="{C94FA864-99F1-4945-B248-032504394530}" type="presParOf" srcId="{6586AEEF-49C8-468A-8852-7AB243E6EAC8}" destId="{5C001828-E42D-471D-8555-E3B3D7F70149}" srcOrd="0" destOrd="0" presId="urn:microsoft.com/office/officeart/2009/3/layout/HorizontalOrganizationChart"/>
    <dgm:cxn modelId="{5DC89EEF-A3BA-4BD0-8D52-BE241E0FD945}" type="presParOf" srcId="{6586AEEF-49C8-468A-8852-7AB243E6EAC8}" destId="{32412E81-8BE6-4237-BE74-6F9B0CBBB0E2}" srcOrd="1" destOrd="0" presId="urn:microsoft.com/office/officeart/2009/3/layout/HorizontalOrganizationChart"/>
    <dgm:cxn modelId="{BDE61E53-50A6-4816-B1B3-D36D1E9AB9EA}" type="presParOf" srcId="{5C30FB6C-A16C-49F0-82E3-4FA1904DBACB}" destId="{7746BE36-B43D-4F8B-8769-01FE0EC07676}" srcOrd="1" destOrd="0" presId="urn:microsoft.com/office/officeart/2009/3/layout/HorizontalOrganizationChart"/>
    <dgm:cxn modelId="{21C51CF2-FCD1-4CCA-AEC8-4498D12DE100}" type="presParOf" srcId="{5C30FB6C-A16C-49F0-82E3-4FA1904DBACB}" destId="{3AE693E2-883B-4588-894C-F4D4C67376D4}" srcOrd="2" destOrd="0" presId="urn:microsoft.com/office/officeart/2009/3/layout/HorizontalOrganizationChart"/>
    <dgm:cxn modelId="{8CCD61EB-9581-4B29-9928-A03D1F1066D0}" type="presParOf" srcId="{54DB0D7A-5ABC-4894-BBE7-5AFCA107AC0F}" destId="{7A3C70E2-73EC-4345-BA9D-14FA47262C78}"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6F5484-5671-4056-988F-9D85FD44F8E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6CD3725-9CD7-4ABF-96DC-9D56C544744B}">
      <dgm:prSet/>
      <dgm:spPr/>
      <dgm:t>
        <a:bodyPr/>
        <a:lstStyle/>
        <a:p>
          <a:r>
            <a:rPr lang="en-US"/>
            <a:t>CEOP is the Child Exploitation and Online Protection unit within the National Crime Agency.</a:t>
          </a:r>
        </a:p>
      </dgm:t>
    </dgm:pt>
    <dgm:pt modelId="{4E638202-C5E9-445A-BA90-A1D63D313D08}" type="parTrans" cxnId="{ECEC611C-6CB6-4BFA-8609-4D096AE502DA}">
      <dgm:prSet/>
      <dgm:spPr/>
      <dgm:t>
        <a:bodyPr/>
        <a:lstStyle/>
        <a:p>
          <a:endParaRPr lang="en-US"/>
        </a:p>
      </dgm:t>
    </dgm:pt>
    <dgm:pt modelId="{39487346-77AC-444D-842B-A4D3FDC48042}" type="sibTrans" cxnId="{ECEC611C-6CB6-4BFA-8609-4D096AE502DA}">
      <dgm:prSet/>
      <dgm:spPr/>
      <dgm:t>
        <a:bodyPr/>
        <a:lstStyle/>
        <a:p>
          <a:endParaRPr lang="en-US"/>
        </a:p>
      </dgm:t>
    </dgm:pt>
    <dgm:pt modelId="{DABEE983-5041-47CE-9933-C63F5EC58EC1}">
      <dgm:prSet/>
      <dgm:spPr/>
      <dgm:t>
        <a:bodyPr/>
        <a:lstStyle/>
        <a:p>
          <a:r>
            <a:rPr lang="en-US"/>
            <a:t>CEOP is committed to tackling child sexual abuse and exploitation (CSAE), both online and offline.</a:t>
          </a:r>
        </a:p>
      </dgm:t>
    </dgm:pt>
    <dgm:pt modelId="{280B737D-74AA-428D-B237-92293628C47B}" type="parTrans" cxnId="{3A7CAC4B-F4A4-437F-BD7C-26EE7FE30A1C}">
      <dgm:prSet/>
      <dgm:spPr/>
      <dgm:t>
        <a:bodyPr/>
        <a:lstStyle/>
        <a:p>
          <a:endParaRPr lang="en-US"/>
        </a:p>
      </dgm:t>
    </dgm:pt>
    <dgm:pt modelId="{52B5A5A7-04A7-4FB4-9EB7-8FFB3E2E3684}" type="sibTrans" cxnId="{3A7CAC4B-F4A4-437F-BD7C-26EE7FE30A1C}">
      <dgm:prSet/>
      <dgm:spPr/>
      <dgm:t>
        <a:bodyPr/>
        <a:lstStyle/>
        <a:p>
          <a:endParaRPr lang="en-US"/>
        </a:p>
      </dgm:t>
    </dgm:pt>
    <dgm:pt modelId="{7A103422-4F38-4F9A-B776-8F7E6C3B6A58}">
      <dgm:prSet/>
      <dgm:spPr/>
      <dgm:t>
        <a:bodyPr/>
        <a:lstStyle/>
        <a:p>
          <a:r>
            <a:rPr lang="en-US"/>
            <a:t>CEOP is a multi-disciplinary child protection agency.</a:t>
          </a:r>
        </a:p>
      </dgm:t>
    </dgm:pt>
    <dgm:pt modelId="{D74165F9-15FE-4772-B10B-FA87BC142EEF}" type="parTrans" cxnId="{C4ACED15-0AF5-43EF-8075-B00D37BA6C21}">
      <dgm:prSet/>
      <dgm:spPr/>
      <dgm:t>
        <a:bodyPr/>
        <a:lstStyle/>
        <a:p>
          <a:endParaRPr lang="en-US"/>
        </a:p>
      </dgm:t>
    </dgm:pt>
    <dgm:pt modelId="{E14FC8ED-F8A9-45FC-A7A8-9DB368A52808}" type="sibTrans" cxnId="{C4ACED15-0AF5-43EF-8075-B00D37BA6C21}">
      <dgm:prSet/>
      <dgm:spPr/>
      <dgm:t>
        <a:bodyPr/>
        <a:lstStyle/>
        <a:p>
          <a:endParaRPr lang="en-US"/>
        </a:p>
      </dgm:t>
    </dgm:pt>
    <dgm:pt modelId="{ED5943C4-500B-4803-8933-084CE9EFEEF1}">
      <dgm:prSet/>
      <dgm:spPr/>
      <dgm:t>
        <a:bodyPr/>
        <a:lstStyle/>
        <a:p>
          <a:r>
            <a:rPr lang="en-US"/>
            <a:t>Child centred approach.  </a:t>
          </a:r>
        </a:p>
      </dgm:t>
    </dgm:pt>
    <dgm:pt modelId="{BE1B0EF4-0A27-4281-85F4-84C804D4CBEA}" type="parTrans" cxnId="{66A2D28E-338C-41CD-B586-25F2F43AF561}">
      <dgm:prSet/>
      <dgm:spPr/>
      <dgm:t>
        <a:bodyPr/>
        <a:lstStyle/>
        <a:p>
          <a:endParaRPr lang="en-US"/>
        </a:p>
      </dgm:t>
    </dgm:pt>
    <dgm:pt modelId="{010920E7-1DAA-4CB0-98A5-1BAD8188E079}" type="sibTrans" cxnId="{66A2D28E-338C-41CD-B586-25F2F43AF561}">
      <dgm:prSet/>
      <dgm:spPr/>
      <dgm:t>
        <a:bodyPr/>
        <a:lstStyle/>
        <a:p>
          <a:endParaRPr lang="en-US"/>
        </a:p>
      </dgm:t>
    </dgm:pt>
    <dgm:pt modelId="{8967554E-36B4-4EBA-8D9D-56520B6C5492}" type="pres">
      <dgm:prSet presAssocID="{D36F5484-5671-4056-988F-9D85FD44F8E2}" presName="linear" presStyleCnt="0">
        <dgm:presLayoutVars>
          <dgm:animLvl val="lvl"/>
          <dgm:resizeHandles val="exact"/>
        </dgm:presLayoutVars>
      </dgm:prSet>
      <dgm:spPr/>
      <dgm:t>
        <a:bodyPr/>
        <a:lstStyle/>
        <a:p>
          <a:endParaRPr lang="en-US"/>
        </a:p>
      </dgm:t>
    </dgm:pt>
    <dgm:pt modelId="{E6728DF1-634D-416B-83C1-B24FA9F52504}" type="pres">
      <dgm:prSet presAssocID="{66CD3725-9CD7-4ABF-96DC-9D56C544744B}" presName="parentText" presStyleLbl="node1" presStyleIdx="0" presStyleCnt="4">
        <dgm:presLayoutVars>
          <dgm:chMax val="0"/>
          <dgm:bulletEnabled val="1"/>
        </dgm:presLayoutVars>
      </dgm:prSet>
      <dgm:spPr/>
      <dgm:t>
        <a:bodyPr/>
        <a:lstStyle/>
        <a:p>
          <a:endParaRPr lang="en-US"/>
        </a:p>
      </dgm:t>
    </dgm:pt>
    <dgm:pt modelId="{60924AD1-999F-4DCA-8E2C-9ABB6C20D522}" type="pres">
      <dgm:prSet presAssocID="{39487346-77AC-444D-842B-A4D3FDC48042}" presName="spacer" presStyleCnt="0"/>
      <dgm:spPr/>
    </dgm:pt>
    <dgm:pt modelId="{5510107F-4FDC-4737-951F-5FD2D45500C3}" type="pres">
      <dgm:prSet presAssocID="{DABEE983-5041-47CE-9933-C63F5EC58EC1}" presName="parentText" presStyleLbl="node1" presStyleIdx="1" presStyleCnt="4">
        <dgm:presLayoutVars>
          <dgm:chMax val="0"/>
          <dgm:bulletEnabled val="1"/>
        </dgm:presLayoutVars>
      </dgm:prSet>
      <dgm:spPr/>
      <dgm:t>
        <a:bodyPr/>
        <a:lstStyle/>
        <a:p>
          <a:endParaRPr lang="en-US"/>
        </a:p>
      </dgm:t>
    </dgm:pt>
    <dgm:pt modelId="{5BED1F0E-4516-42F9-8CE0-184504BC91E6}" type="pres">
      <dgm:prSet presAssocID="{52B5A5A7-04A7-4FB4-9EB7-8FFB3E2E3684}" presName="spacer" presStyleCnt="0"/>
      <dgm:spPr/>
    </dgm:pt>
    <dgm:pt modelId="{7C498DCB-965A-47A5-986C-A70A6FA93235}" type="pres">
      <dgm:prSet presAssocID="{7A103422-4F38-4F9A-B776-8F7E6C3B6A58}" presName="parentText" presStyleLbl="node1" presStyleIdx="2" presStyleCnt="4">
        <dgm:presLayoutVars>
          <dgm:chMax val="0"/>
          <dgm:bulletEnabled val="1"/>
        </dgm:presLayoutVars>
      </dgm:prSet>
      <dgm:spPr/>
      <dgm:t>
        <a:bodyPr/>
        <a:lstStyle/>
        <a:p>
          <a:endParaRPr lang="en-US"/>
        </a:p>
      </dgm:t>
    </dgm:pt>
    <dgm:pt modelId="{D167EDA3-68FB-4B3C-9870-3503A7D1F993}" type="pres">
      <dgm:prSet presAssocID="{E14FC8ED-F8A9-45FC-A7A8-9DB368A52808}" presName="spacer" presStyleCnt="0"/>
      <dgm:spPr/>
    </dgm:pt>
    <dgm:pt modelId="{06F7FA2C-F6F2-4DD5-B126-FE29CD965756}" type="pres">
      <dgm:prSet presAssocID="{ED5943C4-500B-4803-8933-084CE9EFEEF1}" presName="parentText" presStyleLbl="node1" presStyleIdx="3" presStyleCnt="4">
        <dgm:presLayoutVars>
          <dgm:chMax val="0"/>
          <dgm:bulletEnabled val="1"/>
        </dgm:presLayoutVars>
      </dgm:prSet>
      <dgm:spPr/>
      <dgm:t>
        <a:bodyPr/>
        <a:lstStyle/>
        <a:p>
          <a:endParaRPr lang="en-US"/>
        </a:p>
      </dgm:t>
    </dgm:pt>
  </dgm:ptLst>
  <dgm:cxnLst>
    <dgm:cxn modelId="{C4ACED15-0AF5-43EF-8075-B00D37BA6C21}" srcId="{D36F5484-5671-4056-988F-9D85FD44F8E2}" destId="{7A103422-4F38-4F9A-B776-8F7E6C3B6A58}" srcOrd="2" destOrd="0" parTransId="{D74165F9-15FE-4772-B10B-FA87BC142EEF}" sibTransId="{E14FC8ED-F8A9-45FC-A7A8-9DB368A52808}"/>
    <dgm:cxn modelId="{30D45830-5B94-406A-812E-A24FBC017DE6}" type="presOf" srcId="{ED5943C4-500B-4803-8933-084CE9EFEEF1}" destId="{06F7FA2C-F6F2-4DD5-B126-FE29CD965756}" srcOrd="0" destOrd="0" presId="urn:microsoft.com/office/officeart/2005/8/layout/vList2"/>
    <dgm:cxn modelId="{BCC58F4A-C5D4-44DC-9870-2F30F29BB2A1}" type="presOf" srcId="{66CD3725-9CD7-4ABF-96DC-9D56C544744B}" destId="{E6728DF1-634D-416B-83C1-B24FA9F52504}" srcOrd="0" destOrd="0" presId="urn:microsoft.com/office/officeart/2005/8/layout/vList2"/>
    <dgm:cxn modelId="{ECEC611C-6CB6-4BFA-8609-4D096AE502DA}" srcId="{D36F5484-5671-4056-988F-9D85FD44F8E2}" destId="{66CD3725-9CD7-4ABF-96DC-9D56C544744B}" srcOrd="0" destOrd="0" parTransId="{4E638202-C5E9-445A-BA90-A1D63D313D08}" sibTransId="{39487346-77AC-444D-842B-A4D3FDC48042}"/>
    <dgm:cxn modelId="{F7E37296-22F9-457C-AECE-D37450D8853E}" type="presOf" srcId="{7A103422-4F38-4F9A-B776-8F7E6C3B6A58}" destId="{7C498DCB-965A-47A5-986C-A70A6FA93235}" srcOrd="0" destOrd="0" presId="urn:microsoft.com/office/officeart/2005/8/layout/vList2"/>
    <dgm:cxn modelId="{791B1F08-F0FA-4A71-B39D-B42A64B397BA}" type="presOf" srcId="{DABEE983-5041-47CE-9933-C63F5EC58EC1}" destId="{5510107F-4FDC-4737-951F-5FD2D45500C3}" srcOrd="0" destOrd="0" presId="urn:microsoft.com/office/officeart/2005/8/layout/vList2"/>
    <dgm:cxn modelId="{66A2D28E-338C-41CD-B586-25F2F43AF561}" srcId="{D36F5484-5671-4056-988F-9D85FD44F8E2}" destId="{ED5943C4-500B-4803-8933-084CE9EFEEF1}" srcOrd="3" destOrd="0" parTransId="{BE1B0EF4-0A27-4281-85F4-84C804D4CBEA}" sibTransId="{010920E7-1DAA-4CB0-98A5-1BAD8188E079}"/>
    <dgm:cxn modelId="{3A7CAC4B-F4A4-437F-BD7C-26EE7FE30A1C}" srcId="{D36F5484-5671-4056-988F-9D85FD44F8E2}" destId="{DABEE983-5041-47CE-9933-C63F5EC58EC1}" srcOrd="1" destOrd="0" parTransId="{280B737D-74AA-428D-B237-92293628C47B}" sibTransId="{52B5A5A7-04A7-4FB4-9EB7-8FFB3E2E3684}"/>
    <dgm:cxn modelId="{60F40181-D8BD-4814-922B-3033E1CE9DCD}" type="presOf" srcId="{D36F5484-5671-4056-988F-9D85FD44F8E2}" destId="{8967554E-36B4-4EBA-8D9D-56520B6C5492}" srcOrd="0" destOrd="0" presId="urn:microsoft.com/office/officeart/2005/8/layout/vList2"/>
    <dgm:cxn modelId="{D6E5FA8F-EE96-4178-A9A4-DED237BD2E5D}" type="presParOf" srcId="{8967554E-36B4-4EBA-8D9D-56520B6C5492}" destId="{E6728DF1-634D-416B-83C1-B24FA9F52504}" srcOrd="0" destOrd="0" presId="urn:microsoft.com/office/officeart/2005/8/layout/vList2"/>
    <dgm:cxn modelId="{A3A0B474-8D38-4526-88D4-AD628031D43B}" type="presParOf" srcId="{8967554E-36B4-4EBA-8D9D-56520B6C5492}" destId="{60924AD1-999F-4DCA-8E2C-9ABB6C20D522}" srcOrd="1" destOrd="0" presId="urn:microsoft.com/office/officeart/2005/8/layout/vList2"/>
    <dgm:cxn modelId="{055ECE3B-4FD2-4FB1-A06D-9AFA8562589B}" type="presParOf" srcId="{8967554E-36B4-4EBA-8D9D-56520B6C5492}" destId="{5510107F-4FDC-4737-951F-5FD2D45500C3}" srcOrd="2" destOrd="0" presId="urn:microsoft.com/office/officeart/2005/8/layout/vList2"/>
    <dgm:cxn modelId="{CE22047A-C76D-4739-A350-79E896A01953}" type="presParOf" srcId="{8967554E-36B4-4EBA-8D9D-56520B6C5492}" destId="{5BED1F0E-4516-42F9-8CE0-184504BC91E6}" srcOrd="3" destOrd="0" presId="urn:microsoft.com/office/officeart/2005/8/layout/vList2"/>
    <dgm:cxn modelId="{09AEF929-A36B-4397-9128-FEB9F1460137}" type="presParOf" srcId="{8967554E-36B4-4EBA-8D9D-56520B6C5492}" destId="{7C498DCB-965A-47A5-986C-A70A6FA93235}" srcOrd="4" destOrd="0" presId="urn:microsoft.com/office/officeart/2005/8/layout/vList2"/>
    <dgm:cxn modelId="{A3C5482E-45E5-495A-848C-0AD6D2096A79}" type="presParOf" srcId="{8967554E-36B4-4EBA-8D9D-56520B6C5492}" destId="{D167EDA3-68FB-4B3C-9870-3503A7D1F993}" srcOrd="5" destOrd="0" presId="urn:microsoft.com/office/officeart/2005/8/layout/vList2"/>
    <dgm:cxn modelId="{445F2D43-2B71-4F44-AC0F-4FCC6C7BD9AD}" type="presParOf" srcId="{8967554E-36B4-4EBA-8D9D-56520B6C5492}" destId="{06F7FA2C-F6F2-4DD5-B126-FE29CD96575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32D9F-9E8A-49E2-9B73-A73E9861603B}">
      <dsp:nvSpPr>
        <dsp:cNvPr id="0" name=""/>
        <dsp:cNvSpPr/>
      </dsp:nvSpPr>
      <dsp:spPr>
        <a:xfrm>
          <a:off x="0" y="239407"/>
          <a:ext cx="11746682"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GB" sz="6500" b="0" i="0" kern="1200"/>
            <a:t>Children need to:</a:t>
          </a:r>
          <a:endParaRPr lang="en-US" sz="6500" kern="1200"/>
        </a:p>
      </dsp:txBody>
      <dsp:txXfrm>
        <a:off x="76105" y="315512"/>
        <a:ext cx="11594472" cy="1406815"/>
      </dsp:txXfrm>
    </dsp:sp>
    <dsp:sp modelId="{B9A02775-BD71-4167-8959-333B8063F109}">
      <dsp:nvSpPr>
        <dsp:cNvPr id="0" name=""/>
        <dsp:cNvSpPr/>
      </dsp:nvSpPr>
      <dsp:spPr>
        <a:xfrm>
          <a:off x="0" y="2037841"/>
          <a:ext cx="11746682" cy="349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95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i="0" kern="1200"/>
            <a:t>understand healthy and unhealthy behaviours within online and offline friendships and relationships</a:t>
          </a:r>
          <a:endParaRPr lang="en-US" sz="2800" kern="1200"/>
        </a:p>
        <a:p>
          <a:pPr marL="285750" lvl="1" indent="-285750" algn="l" defTabSz="1244600">
            <a:lnSpc>
              <a:spcPct val="90000"/>
            </a:lnSpc>
            <a:spcBef>
              <a:spcPct val="0"/>
            </a:spcBef>
            <a:spcAft>
              <a:spcPct val="20000"/>
            </a:spcAft>
            <a:buChar char="••"/>
          </a:pPr>
          <a:r>
            <a:rPr lang="en-GB" sz="2800" b="0" i="0" kern="1200"/>
            <a:t>understand the importance of permission and consent, in particular in relation to sharing images and videos</a:t>
          </a:r>
          <a:endParaRPr lang="en-US" sz="2800" kern="1200"/>
        </a:p>
        <a:p>
          <a:pPr marL="285750" lvl="1" indent="-285750" algn="l" defTabSz="1244600">
            <a:lnSpc>
              <a:spcPct val="90000"/>
            </a:lnSpc>
            <a:spcBef>
              <a:spcPct val="0"/>
            </a:spcBef>
            <a:spcAft>
              <a:spcPct val="20000"/>
            </a:spcAft>
            <a:buChar char="••"/>
          </a:pPr>
          <a:r>
            <a:rPr lang="en-GB" sz="2800" b="0" i="0" kern="1200"/>
            <a:t>identify signs of manipulative, pressurising or threatening behaviour and respond safely to it</a:t>
          </a:r>
          <a:endParaRPr lang="en-US" sz="2800" kern="1200"/>
        </a:p>
        <a:p>
          <a:pPr marL="285750" lvl="1" indent="-285750" algn="l" defTabSz="1244600">
            <a:lnSpc>
              <a:spcPct val="90000"/>
            </a:lnSpc>
            <a:spcBef>
              <a:spcPct val="0"/>
            </a:spcBef>
            <a:spcAft>
              <a:spcPct val="20000"/>
            </a:spcAft>
            <a:buChar char="••"/>
          </a:pPr>
          <a:r>
            <a:rPr lang="en-GB" sz="2800" b="0" i="0" kern="1200"/>
            <a:t>understand the importance of seeking help from a trusted adult when they need it</a:t>
          </a:r>
          <a:endParaRPr lang="en-US" sz="2800" kern="1200"/>
        </a:p>
      </dsp:txBody>
      <dsp:txXfrm>
        <a:off x="0" y="2037841"/>
        <a:ext cx="11746682" cy="3498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B8061-DBD6-493E-8124-C4D24C743880}">
      <dsp:nvSpPr>
        <dsp:cNvPr id="0" name=""/>
        <dsp:cNvSpPr/>
      </dsp:nvSpPr>
      <dsp:spPr>
        <a:xfrm>
          <a:off x="0" y="0"/>
          <a:ext cx="627027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88D5BD-9760-4464-B795-F70833C8EDEE}">
      <dsp:nvSpPr>
        <dsp:cNvPr id="0" name=""/>
        <dsp:cNvSpPr/>
      </dsp:nvSpPr>
      <dsp:spPr>
        <a:xfrm>
          <a:off x="0" y="0"/>
          <a:ext cx="2833667" cy="429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lvl="0" algn="l" defTabSz="1955800">
            <a:lnSpc>
              <a:spcPct val="90000"/>
            </a:lnSpc>
            <a:spcBef>
              <a:spcPct val="0"/>
            </a:spcBef>
            <a:spcAft>
              <a:spcPct val="35000"/>
            </a:spcAft>
          </a:pPr>
          <a:r>
            <a:rPr lang="en-US" sz="4400" b="1" kern="1200">
              <a:solidFill>
                <a:srgbClr val="00B0F0"/>
              </a:solidFill>
            </a:rPr>
            <a:t>   Creating</a:t>
          </a:r>
        </a:p>
        <a:p>
          <a:pPr lvl="0" algn="l" defTabSz="1955800">
            <a:lnSpc>
              <a:spcPct val="90000"/>
            </a:lnSpc>
            <a:spcBef>
              <a:spcPct val="0"/>
            </a:spcBef>
            <a:spcAft>
              <a:spcPct val="35000"/>
            </a:spcAft>
          </a:pPr>
          <a:r>
            <a:rPr lang="en-US" sz="3200" b="1" kern="1200">
              <a:solidFill>
                <a:srgbClr val="00B050"/>
              </a:solidFill>
            </a:rPr>
            <a:t>     (more risk)</a:t>
          </a:r>
        </a:p>
      </dsp:txBody>
      <dsp:txXfrm>
        <a:off x="0" y="0"/>
        <a:ext cx="2833667" cy="4299314"/>
      </dsp:txXfrm>
    </dsp:sp>
    <dsp:sp modelId="{D691FCC6-6E19-4D9F-812E-8363CA4E2FE5}">
      <dsp:nvSpPr>
        <dsp:cNvPr id="0" name=""/>
        <dsp:cNvSpPr/>
      </dsp:nvSpPr>
      <dsp:spPr>
        <a:xfrm>
          <a:off x="2898054" y="99925"/>
          <a:ext cx="3369570" cy="1998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a:t>Do we have consent and permission?</a:t>
          </a:r>
          <a:endParaRPr lang="en-US" sz="3200" kern="1200"/>
        </a:p>
      </dsp:txBody>
      <dsp:txXfrm>
        <a:off x="2898054" y="99925"/>
        <a:ext cx="3369570" cy="1998509"/>
      </dsp:txXfrm>
    </dsp:sp>
    <dsp:sp modelId="{46C58C76-F83C-4584-8E8D-179FAD9EB908}">
      <dsp:nvSpPr>
        <dsp:cNvPr id="0" name=""/>
        <dsp:cNvSpPr/>
      </dsp:nvSpPr>
      <dsp:spPr>
        <a:xfrm>
          <a:off x="2833667" y="2098434"/>
          <a:ext cx="3433957"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E5F51F1-F6F6-435A-A385-8685BD830AE0}">
      <dsp:nvSpPr>
        <dsp:cNvPr id="0" name=""/>
        <dsp:cNvSpPr/>
      </dsp:nvSpPr>
      <dsp:spPr>
        <a:xfrm>
          <a:off x="2898054" y="2198360"/>
          <a:ext cx="3369570" cy="1998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a:t>What is appropriate/safe content to create?</a:t>
          </a:r>
          <a:endParaRPr lang="en-US" sz="3200" kern="1200"/>
        </a:p>
      </dsp:txBody>
      <dsp:txXfrm>
        <a:off x="2898054" y="2198360"/>
        <a:ext cx="3369570" cy="1998509"/>
      </dsp:txXfrm>
    </dsp:sp>
    <dsp:sp modelId="{F86F1676-54FB-4A46-B568-1ACD6EAE89FB}">
      <dsp:nvSpPr>
        <dsp:cNvPr id="0" name=""/>
        <dsp:cNvSpPr/>
      </dsp:nvSpPr>
      <dsp:spPr>
        <a:xfrm>
          <a:off x="2833667" y="4196869"/>
          <a:ext cx="3433957"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75FBF-EAA1-470D-BBC2-714C40C68C95}">
      <dsp:nvSpPr>
        <dsp:cNvPr id="0" name=""/>
        <dsp:cNvSpPr/>
      </dsp:nvSpPr>
      <dsp:spPr>
        <a:xfrm>
          <a:off x="2003522" y="3269974"/>
          <a:ext cx="399356" cy="2146541"/>
        </a:xfrm>
        <a:custGeom>
          <a:avLst/>
          <a:gdLst/>
          <a:ahLst/>
          <a:cxnLst/>
          <a:rect l="0" t="0" r="0" b="0"/>
          <a:pathLst>
            <a:path>
              <a:moveTo>
                <a:pt x="0" y="0"/>
              </a:moveTo>
              <a:lnTo>
                <a:pt x="199678" y="0"/>
              </a:lnTo>
              <a:lnTo>
                <a:pt x="199678" y="2146541"/>
              </a:lnTo>
              <a:lnTo>
                <a:pt x="399356" y="21465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618753-54ED-4C54-B4D6-DCA469924566}">
      <dsp:nvSpPr>
        <dsp:cNvPr id="0" name=""/>
        <dsp:cNvSpPr/>
      </dsp:nvSpPr>
      <dsp:spPr>
        <a:xfrm>
          <a:off x="2003522" y="3269974"/>
          <a:ext cx="399356" cy="1287924"/>
        </a:xfrm>
        <a:custGeom>
          <a:avLst/>
          <a:gdLst/>
          <a:ahLst/>
          <a:cxnLst/>
          <a:rect l="0" t="0" r="0" b="0"/>
          <a:pathLst>
            <a:path>
              <a:moveTo>
                <a:pt x="0" y="0"/>
              </a:moveTo>
              <a:lnTo>
                <a:pt x="199678" y="0"/>
              </a:lnTo>
              <a:lnTo>
                <a:pt x="199678" y="1287924"/>
              </a:lnTo>
              <a:lnTo>
                <a:pt x="399356" y="1287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8D66C2-261B-4557-9382-79C0CFF1E86E}">
      <dsp:nvSpPr>
        <dsp:cNvPr id="0" name=""/>
        <dsp:cNvSpPr/>
      </dsp:nvSpPr>
      <dsp:spPr>
        <a:xfrm>
          <a:off x="2003522" y="3269974"/>
          <a:ext cx="399356" cy="429308"/>
        </a:xfrm>
        <a:custGeom>
          <a:avLst/>
          <a:gdLst/>
          <a:ahLst/>
          <a:cxnLst/>
          <a:rect l="0" t="0" r="0" b="0"/>
          <a:pathLst>
            <a:path>
              <a:moveTo>
                <a:pt x="0" y="0"/>
              </a:moveTo>
              <a:lnTo>
                <a:pt x="199678" y="0"/>
              </a:lnTo>
              <a:lnTo>
                <a:pt x="199678" y="429308"/>
              </a:lnTo>
              <a:lnTo>
                <a:pt x="399356" y="429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48B5AE-58A9-4385-9248-92BA2420F34B}">
      <dsp:nvSpPr>
        <dsp:cNvPr id="0" name=""/>
        <dsp:cNvSpPr/>
      </dsp:nvSpPr>
      <dsp:spPr>
        <a:xfrm>
          <a:off x="2003522" y="2840665"/>
          <a:ext cx="399356" cy="429308"/>
        </a:xfrm>
        <a:custGeom>
          <a:avLst/>
          <a:gdLst/>
          <a:ahLst/>
          <a:cxnLst/>
          <a:rect l="0" t="0" r="0" b="0"/>
          <a:pathLst>
            <a:path>
              <a:moveTo>
                <a:pt x="0" y="429308"/>
              </a:moveTo>
              <a:lnTo>
                <a:pt x="199678" y="429308"/>
              </a:lnTo>
              <a:lnTo>
                <a:pt x="199678" y="0"/>
              </a:lnTo>
              <a:lnTo>
                <a:pt x="39935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6675F8-EF5A-46F6-BBDB-E67DB8223933}">
      <dsp:nvSpPr>
        <dsp:cNvPr id="0" name=""/>
        <dsp:cNvSpPr/>
      </dsp:nvSpPr>
      <dsp:spPr>
        <a:xfrm>
          <a:off x="2003522" y="1982049"/>
          <a:ext cx="399356" cy="1287924"/>
        </a:xfrm>
        <a:custGeom>
          <a:avLst/>
          <a:gdLst/>
          <a:ahLst/>
          <a:cxnLst/>
          <a:rect l="0" t="0" r="0" b="0"/>
          <a:pathLst>
            <a:path>
              <a:moveTo>
                <a:pt x="0" y="1287924"/>
              </a:moveTo>
              <a:lnTo>
                <a:pt x="199678" y="1287924"/>
              </a:lnTo>
              <a:lnTo>
                <a:pt x="199678" y="0"/>
              </a:lnTo>
              <a:lnTo>
                <a:pt x="39935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3B5036-DD03-46AB-8129-A0423169D4B6}">
      <dsp:nvSpPr>
        <dsp:cNvPr id="0" name=""/>
        <dsp:cNvSpPr/>
      </dsp:nvSpPr>
      <dsp:spPr>
        <a:xfrm>
          <a:off x="2003522" y="1123432"/>
          <a:ext cx="399356" cy="2146541"/>
        </a:xfrm>
        <a:custGeom>
          <a:avLst/>
          <a:gdLst/>
          <a:ahLst/>
          <a:cxnLst/>
          <a:rect l="0" t="0" r="0" b="0"/>
          <a:pathLst>
            <a:path>
              <a:moveTo>
                <a:pt x="0" y="2146541"/>
              </a:moveTo>
              <a:lnTo>
                <a:pt x="199678" y="2146541"/>
              </a:lnTo>
              <a:lnTo>
                <a:pt x="199678" y="0"/>
              </a:lnTo>
              <a:lnTo>
                <a:pt x="39935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66A42C-E4F8-447E-AB83-B778F8EC632D}">
      <dsp:nvSpPr>
        <dsp:cNvPr id="0" name=""/>
        <dsp:cNvSpPr/>
      </dsp:nvSpPr>
      <dsp:spPr>
        <a:xfrm>
          <a:off x="6739" y="2965464"/>
          <a:ext cx="1996782" cy="609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a:t>Communicating</a:t>
          </a:r>
          <a:endParaRPr lang="en-US" sz="2000" kern="1200"/>
        </a:p>
      </dsp:txBody>
      <dsp:txXfrm>
        <a:off x="6739" y="2965464"/>
        <a:ext cx="1996782" cy="609018"/>
      </dsp:txXfrm>
    </dsp:sp>
    <dsp:sp modelId="{9A1C4677-E29D-4F42-958E-2ADAE1933788}">
      <dsp:nvSpPr>
        <dsp:cNvPr id="0" name=""/>
        <dsp:cNvSpPr/>
      </dsp:nvSpPr>
      <dsp:spPr>
        <a:xfrm>
          <a:off x="2402878" y="818923"/>
          <a:ext cx="8120456" cy="609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b="1" kern="1200"/>
            <a:t>Does the app/site have communication features e.g., chat, video chat, livestreaming?</a:t>
          </a:r>
          <a:endParaRPr lang="en-US" sz="2000" kern="1200"/>
        </a:p>
      </dsp:txBody>
      <dsp:txXfrm>
        <a:off x="2402878" y="818923"/>
        <a:ext cx="8120456" cy="609018"/>
      </dsp:txXfrm>
    </dsp:sp>
    <dsp:sp modelId="{53CCCEBF-0D28-49B8-A3E6-14EBF408E271}">
      <dsp:nvSpPr>
        <dsp:cNvPr id="0" name=""/>
        <dsp:cNvSpPr/>
      </dsp:nvSpPr>
      <dsp:spPr>
        <a:xfrm>
          <a:off x="2402878" y="1677539"/>
          <a:ext cx="8144038" cy="609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b="1" kern="1200"/>
            <a:t>What is appropriate/safe content for communicating/sharing?</a:t>
          </a:r>
          <a:endParaRPr lang="en-US" sz="2000" kern="1200"/>
        </a:p>
      </dsp:txBody>
      <dsp:txXfrm>
        <a:off x="2402878" y="1677539"/>
        <a:ext cx="8144038" cy="609018"/>
      </dsp:txXfrm>
    </dsp:sp>
    <dsp:sp modelId="{08E7266A-05A9-4D60-BE02-E5AE96F94F57}">
      <dsp:nvSpPr>
        <dsp:cNvPr id="0" name=""/>
        <dsp:cNvSpPr/>
      </dsp:nvSpPr>
      <dsp:spPr>
        <a:xfrm>
          <a:off x="2402878" y="2536156"/>
          <a:ext cx="8157576" cy="609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b="1" kern="1200"/>
            <a:t>Has everyone involved given permission and understood where content will be shared?</a:t>
          </a:r>
          <a:endParaRPr lang="en-US" sz="2000" kern="1200"/>
        </a:p>
      </dsp:txBody>
      <dsp:txXfrm>
        <a:off x="2402878" y="2536156"/>
        <a:ext cx="8157576" cy="609018"/>
      </dsp:txXfrm>
    </dsp:sp>
    <dsp:sp modelId="{FE6AB104-44F5-45F9-BA73-50D1A2884D53}">
      <dsp:nvSpPr>
        <dsp:cNvPr id="0" name=""/>
        <dsp:cNvSpPr/>
      </dsp:nvSpPr>
      <dsp:spPr>
        <a:xfrm>
          <a:off x="2402878" y="3394772"/>
          <a:ext cx="8208194" cy="609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b="1" kern="1200"/>
            <a:t>Where is the content being shared?</a:t>
          </a:r>
          <a:endParaRPr lang="en-US" sz="2000" kern="1200"/>
        </a:p>
      </dsp:txBody>
      <dsp:txXfrm>
        <a:off x="2402878" y="3394772"/>
        <a:ext cx="8208194" cy="609018"/>
      </dsp:txXfrm>
    </dsp:sp>
    <dsp:sp modelId="{5FAADECC-1BBA-4559-8B55-FB9503771115}">
      <dsp:nvSpPr>
        <dsp:cNvPr id="0" name=""/>
        <dsp:cNvSpPr/>
      </dsp:nvSpPr>
      <dsp:spPr>
        <a:xfrm>
          <a:off x="2402878" y="4253389"/>
          <a:ext cx="8212208" cy="609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b="1" kern="1200"/>
            <a:t>Who is the content being shared with?</a:t>
          </a:r>
          <a:endParaRPr lang="en-US" sz="2000" kern="1200"/>
        </a:p>
      </dsp:txBody>
      <dsp:txXfrm>
        <a:off x="2402878" y="4253389"/>
        <a:ext cx="8212208" cy="609018"/>
      </dsp:txXfrm>
    </dsp:sp>
    <dsp:sp modelId="{5C001828-E42D-471D-8555-E3B3D7F70149}">
      <dsp:nvSpPr>
        <dsp:cNvPr id="0" name=""/>
        <dsp:cNvSpPr/>
      </dsp:nvSpPr>
      <dsp:spPr>
        <a:xfrm>
          <a:off x="2402878" y="5112006"/>
          <a:ext cx="8212228" cy="609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n-US" sz="2000" b="1" kern="1200"/>
            <a:t>Can anyone respond to the content (comments, likes, reshare etc.)?</a:t>
          </a:r>
          <a:endParaRPr lang="en-US" sz="2000" kern="1200"/>
        </a:p>
      </dsp:txBody>
      <dsp:txXfrm>
        <a:off x="2402878" y="5112006"/>
        <a:ext cx="8212228" cy="609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28DF1-634D-416B-83C1-B24FA9F52504}">
      <dsp:nvSpPr>
        <dsp:cNvPr id="0" name=""/>
        <dsp:cNvSpPr/>
      </dsp:nvSpPr>
      <dsp:spPr>
        <a:xfrm>
          <a:off x="0" y="28594"/>
          <a:ext cx="7951892"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CEOP is the Child Exploitation and Online Protection unit within the National Crime Agency.</a:t>
          </a:r>
        </a:p>
      </dsp:txBody>
      <dsp:txXfrm>
        <a:off x="40780" y="69374"/>
        <a:ext cx="7870332" cy="753819"/>
      </dsp:txXfrm>
    </dsp:sp>
    <dsp:sp modelId="{5510107F-4FDC-4737-951F-5FD2D45500C3}">
      <dsp:nvSpPr>
        <dsp:cNvPr id="0" name=""/>
        <dsp:cNvSpPr/>
      </dsp:nvSpPr>
      <dsp:spPr>
        <a:xfrm>
          <a:off x="0" y="924454"/>
          <a:ext cx="7951892"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CEOP is committed to tackling child sexual abuse and exploitation (CSAE), both online and offline.</a:t>
          </a:r>
        </a:p>
      </dsp:txBody>
      <dsp:txXfrm>
        <a:off x="40780" y="965234"/>
        <a:ext cx="7870332" cy="753819"/>
      </dsp:txXfrm>
    </dsp:sp>
    <dsp:sp modelId="{7C498DCB-965A-47A5-986C-A70A6FA93235}">
      <dsp:nvSpPr>
        <dsp:cNvPr id="0" name=""/>
        <dsp:cNvSpPr/>
      </dsp:nvSpPr>
      <dsp:spPr>
        <a:xfrm>
          <a:off x="0" y="1820314"/>
          <a:ext cx="7951892"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CEOP is a multi-disciplinary child protection agency.</a:t>
          </a:r>
        </a:p>
      </dsp:txBody>
      <dsp:txXfrm>
        <a:off x="40780" y="1861094"/>
        <a:ext cx="7870332" cy="753819"/>
      </dsp:txXfrm>
    </dsp:sp>
    <dsp:sp modelId="{06F7FA2C-F6F2-4DD5-B126-FE29CD965756}">
      <dsp:nvSpPr>
        <dsp:cNvPr id="0" name=""/>
        <dsp:cNvSpPr/>
      </dsp:nvSpPr>
      <dsp:spPr>
        <a:xfrm>
          <a:off x="0" y="2716174"/>
          <a:ext cx="7951892" cy="835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kern="1200"/>
            <a:t>Child centred approach.  </a:t>
          </a:r>
        </a:p>
      </dsp:txBody>
      <dsp:txXfrm>
        <a:off x="40780" y="2756954"/>
        <a:ext cx="7870332" cy="7538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09FF7-8B46-4E09-8BA3-3C96314A4034}" type="datetimeFigureOut">
              <a:rPr lang="en-GB" smtClean="0"/>
              <a:t>18/01/2023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EED60-4385-4E0D-AFBA-4FE186A04B3D}" type="slidenum">
              <a:rPr lang="en-GB" smtClean="0"/>
              <a:t>‹#›</a:t>
            </a:fld>
            <a:endParaRPr lang="en-GB"/>
          </a:p>
        </p:txBody>
      </p:sp>
    </p:spTree>
    <p:extLst>
      <p:ext uri="{BB962C8B-B14F-4D97-AF65-F5344CB8AC3E}">
        <p14:creationId xmlns:p14="http://schemas.microsoft.com/office/powerpoint/2010/main" val="3306742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scot/publications/enhancing-learning-teaching-through-use-digital-technology/"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gov.scot/publications/stem-strategy-education-training-scotland-first-annual-report/pages/2/#:~:text=The%20STEM%20Strategy%20connects%20with%20and%20links%20to,part%20of%2C%20and%20underpin%2C%20STEM%20knowledge%20and%20skills." TargetMode="External"/><Relationship Id="rId4" Type="http://schemas.openxmlformats.org/officeDocument/2006/relationships/hyperlink" Target="https://www.gov.scot/publications/learning-skills-action-plan-cyber-resilience-2018-20/pages/3/"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gi.inf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JkDtljBD1F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ebmd.com/mental-health/eating-disorders/video/teen-eating-disorder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ntalhealth.org.uk/explore-mental-health/a-z-topics/sleep-and-mental-health" TargetMode="External"/><Relationship Id="rId7" Type="http://schemas.openxmlformats.org/officeDocument/2006/relationships/hyperlink" Target="https://www.mentalhealth.org.uk/explore-mental-health/a-z-topics/friendship-and-mental-health"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mentalhealth.org.uk/explore-mental-health/a-z-topics/mindfulness" TargetMode="External"/><Relationship Id="rId5" Type="http://schemas.openxmlformats.org/officeDocument/2006/relationships/hyperlink" Target="https://www.mentalhealth.org.uk/explore-mental-health/a-z-topics/physical-activity-and-mental-health" TargetMode="External"/><Relationship Id="rId4" Type="http://schemas.openxmlformats.org/officeDocument/2006/relationships/hyperlink" Target="https://www.mentalhealth.org.uk/explore-mental-health/a-z-topics/diet-and-mental-health"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s.glowscotland.org.uk/glowblogs/digilearn/remote/cyber-resilience-and-internet-safet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chemeClr val="tx1">
                    <a:lumMod val="65000"/>
                    <a:lumOff val="35000"/>
                  </a:schemeClr>
                </a:solidFill>
                <a:latin typeface="Arial" panose="020B0604020202020204" pitchFamily="34" charset="0"/>
                <a:cs typeface="Arial" panose="020B0604020202020204" pitchFamily="34" charset="0"/>
              </a:rPr>
              <a:t>Our national policy and curriculum documents tell us </a:t>
            </a:r>
            <a:r>
              <a:rPr lang="en-GB" sz="1200">
                <a:solidFill>
                  <a:schemeClr val="tx1">
                    <a:lumMod val="65000"/>
                    <a:lumOff val="35000"/>
                  </a:schemeClr>
                </a:solidFill>
                <a:latin typeface="Arial" panose="020B0604020202020204" pitchFamily="34" charset="0"/>
                <a:cs typeface="Arial" panose="020B0604020202020204" pitchFamily="34" charset="0"/>
              </a:rPr>
              <a:t>digital should be at the heart of good learning and teaching.</a:t>
            </a:r>
            <a:endParaRPr lang="en-GB"/>
          </a:p>
          <a:p>
            <a:pPr marL="342900" marR="0" lvl="0" indent="-342900" algn="l" defTabSz="914400" rtl="0" eaLnBrk="1" fontAlgn="auto" latinLnBrk="0" hangingPunct="1">
              <a:lnSpc>
                <a:spcPct val="114000"/>
              </a:lnSpc>
              <a:spcBef>
                <a:spcPts val="600"/>
              </a:spcBef>
              <a:spcAft>
                <a:spcPts val="600"/>
              </a:spcAft>
              <a:buClrTx/>
              <a:buSzTx/>
              <a:buFontTx/>
              <a:buNone/>
              <a:tabLst/>
              <a:defRPr/>
            </a:pPr>
            <a:r>
              <a:rPr lang="en-GB" sz="1200">
                <a:solidFill>
                  <a:schemeClr val="tx1">
                    <a:lumMod val="65000"/>
                    <a:lumOff val="35000"/>
                  </a:schemeClr>
                </a:solidFill>
                <a:latin typeface="Arial" panose="020B0604020202020204" pitchFamily="34" charset="0"/>
                <a:cs typeface="Arial" panose="020B0604020202020204" pitchFamily="34" charset="0"/>
              </a:rPr>
              <a:t>The 2016 Review and refresh of the Technologies experiences and outcomes and also creation of benchmarks  made way for </a:t>
            </a:r>
            <a:r>
              <a:rPr lang="en-GB" sz="1200" b="1">
                <a:solidFill>
                  <a:schemeClr val="tx1">
                    <a:lumMod val="65000"/>
                    <a:lumOff val="35000"/>
                  </a:schemeClr>
                </a:solidFill>
                <a:latin typeface="Arial" panose="020B0604020202020204" pitchFamily="34" charset="0"/>
                <a:cs typeface="Arial" panose="020B0604020202020204" pitchFamily="34" charset="0"/>
              </a:rPr>
              <a:t>Digital Literacy </a:t>
            </a:r>
            <a:r>
              <a:rPr lang="en-GB" sz="1200">
                <a:solidFill>
                  <a:schemeClr val="tx1">
                    <a:lumMod val="65000"/>
                    <a:lumOff val="35000"/>
                  </a:schemeClr>
                </a:solidFill>
                <a:latin typeface="Arial" panose="020B0604020202020204" pitchFamily="34" charset="0"/>
                <a:cs typeface="Arial" panose="020B0604020202020204" pitchFamily="34" charset="0"/>
              </a:rPr>
              <a:t>(previously known as  ICT to enhance learning) and Computing Science sit within  the technologies area of our curriculum.</a:t>
            </a:r>
          </a:p>
          <a:p>
            <a:pPr marL="342900" marR="0" lvl="0" indent="-342900" algn="l" defTabSz="914400" rtl="0" eaLnBrk="1" fontAlgn="auto" latinLnBrk="0" hangingPunct="1">
              <a:lnSpc>
                <a:spcPct val="114000"/>
              </a:lnSpc>
              <a:spcBef>
                <a:spcPts val="600"/>
              </a:spcBef>
              <a:spcAft>
                <a:spcPts val="600"/>
              </a:spcAft>
              <a:buClrTx/>
              <a:buSzTx/>
              <a:buFontTx/>
              <a:buNone/>
              <a:tabLst/>
              <a:defRPr/>
            </a:pPr>
            <a:r>
              <a:rPr lang="en-GB" sz="1200">
                <a:solidFill>
                  <a:schemeClr val="tx1">
                    <a:lumMod val="65000"/>
                    <a:lumOff val="35000"/>
                  </a:schemeClr>
                </a:solidFill>
                <a:latin typeface="Arial" panose="020B0604020202020204" pitchFamily="34" charset="0"/>
                <a:cs typeface="Arial" panose="020B0604020202020204" pitchFamily="34" charset="0"/>
              </a:rPr>
              <a:t>Quality Indicator 3.3 in How Good is Our Early Learning and Childcare, </a:t>
            </a:r>
            <a:r>
              <a:rPr lang="en-GB"/>
              <a:t> Developing creativity and skills for life and learning, Digital Skills, talks about settings having a clear rationale for developing children’s skills in using and exploring digital technologies </a:t>
            </a:r>
            <a:r>
              <a:rPr lang="en-GB" b="1"/>
              <a:t>including staying safe online.  </a:t>
            </a:r>
            <a:r>
              <a:rPr lang="en-GB" b="0"/>
              <a:t>A feature of highly effective practice states </a:t>
            </a:r>
            <a:r>
              <a:rPr lang="en-GB" i="1"/>
              <a:t>Children are enabled to take risks, learning in safe, secure and supportive environments where they are expected to make decisions and where their contributions are valued. </a:t>
            </a:r>
            <a:endParaRPr lang="en-GB" sz="1200" b="1" i="1">
              <a:solidFill>
                <a:schemeClr val="tx1">
                  <a:lumMod val="65000"/>
                  <a:lumOff val="35000"/>
                </a:schemeClr>
              </a:solidFill>
              <a:latin typeface="Arial" panose="020B0604020202020204" pitchFamily="34" charset="0"/>
              <a:cs typeface="Arial" panose="020B0604020202020204" pitchFamily="34" charset="0"/>
            </a:endParaRPr>
          </a:p>
          <a:p>
            <a:pPr marL="342900" indent="-342900">
              <a:lnSpc>
                <a:spcPct val="114000"/>
              </a:lnSpc>
              <a:spcBef>
                <a:spcPts val="600"/>
              </a:spcBef>
              <a:spcAft>
                <a:spcPts val="600"/>
              </a:spcAft>
            </a:pPr>
            <a:endParaRPr lang="en-GB" sz="1200">
              <a:solidFill>
                <a:schemeClr val="tx1">
                  <a:lumMod val="65000"/>
                  <a:lumOff val="35000"/>
                </a:schemeClr>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4000"/>
              </a:lnSpc>
              <a:spcBef>
                <a:spcPts val="600"/>
              </a:spcBef>
              <a:spcAft>
                <a:spcPts val="600"/>
              </a:spcAft>
              <a:buClrTx/>
              <a:buSzTx/>
              <a:buFontTx/>
              <a:buNone/>
              <a:tabLst/>
              <a:defRPr/>
            </a:pPr>
            <a:r>
              <a:rPr lang="en-GB" sz="1200">
                <a:solidFill>
                  <a:schemeClr val="tx1">
                    <a:lumMod val="65000"/>
                    <a:lumOff val="35000"/>
                  </a:schemeClr>
                </a:solidFill>
                <a:latin typeface="Arial" panose="020B0604020202020204" pitchFamily="34" charset="0"/>
                <a:cs typeface="Arial" panose="020B0604020202020204" pitchFamily="34" charset="0"/>
              </a:rPr>
              <a:t>We have already mentioned links to the health and wellbeing curriculum and Realising the Ambition.</a:t>
            </a:r>
          </a:p>
          <a:p>
            <a:pPr marL="342900" marR="0" lvl="0" indent="-342900" algn="l" defTabSz="914400" rtl="0" eaLnBrk="1" fontAlgn="auto" latinLnBrk="0" hangingPunct="1">
              <a:lnSpc>
                <a:spcPct val="114000"/>
              </a:lnSpc>
              <a:spcBef>
                <a:spcPts val="600"/>
              </a:spcBef>
              <a:spcAft>
                <a:spcPts val="600"/>
              </a:spcAft>
              <a:buClrTx/>
              <a:buSzTx/>
              <a:buFontTx/>
              <a:buNone/>
              <a:tabLst/>
              <a:defRPr/>
            </a:pPr>
            <a:r>
              <a:rPr lang="en-GB" sz="1200">
                <a:solidFill>
                  <a:schemeClr val="tx1">
                    <a:lumMod val="65000"/>
                    <a:lumOff val="35000"/>
                  </a:schemeClr>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chemeClr val="tx1">
                    <a:lumMod val="65000"/>
                    <a:lumOff val="35000"/>
                  </a:schemeClr>
                </a:solidFill>
                <a:latin typeface="Arial" panose="020B0604020202020204" pitchFamily="34" charset="0"/>
                <a:cs typeface="Arial" panose="020B0604020202020204" pitchFamily="34" charset="0"/>
              </a:rPr>
              <a:t>Other national policy that   Digital Learning and Teaching strategy, Digital Strategy for Scotland , Cyber Security Strategy for Scotland and STEM Strategy. </a:t>
            </a:r>
          </a:p>
          <a:p>
            <a:r>
              <a:rPr lang="en-GB">
                <a:hlinkClick r:id="rId3"/>
              </a:rPr>
              <a:t>Enhancing learning and teaching through the use of digital technology - </a:t>
            </a:r>
            <a:r>
              <a:rPr lang="en-GB" err="1">
                <a:hlinkClick r:id="rId3"/>
              </a:rPr>
              <a:t>gov.scot</a:t>
            </a:r>
            <a:r>
              <a:rPr lang="en-GB">
                <a:hlinkClick r:id="rId3"/>
              </a:rPr>
              <a:t> (www.gov.scot)</a:t>
            </a:r>
            <a:endParaRPr lang="en-GB"/>
          </a:p>
          <a:p>
            <a:r>
              <a:rPr lang="en-GB">
                <a:hlinkClick r:id="rId4"/>
              </a:rPr>
              <a:t>Cyber resilience: learning and skills action plan 2018-2020 - </a:t>
            </a:r>
            <a:r>
              <a:rPr lang="en-GB" err="1">
                <a:hlinkClick r:id="rId4"/>
              </a:rPr>
              <a:t>gov.scot</a:t>
            </a:r>
            <a:r>
              <a:rPr lang="en-GB">
                <a:hlinkClick r:id="rId4"/>
              </a:rPr>
              <a:t> (www.gov.scot)</a:t>
            </a:r>
            <a:endParaRPr lang="en-GB"/>
          </a:p>
          <a:p>
            <a:r>
              <a:rPr lang="en-GB">
                <a:hlinkClick r:id="rId5"/>
              </a:rPr>
              <a:t>STEM strategy for education and training: first annual report - </a:t>
            </a:r>
            <a:r>
              <a:rPr lang="en-GB" err="1">
                <a:hlinkClick r:id="rId5"/>
              </a:rPr>
              <a:t>gov.scot</a:t>
            </a:r>
            <a:r>
              <a:rPr lang="en-GB">
                <a:hlinkClick r:id="rId5"/>
              </a:rPr>
              <a:t> (www.gov.scot)</a:t>
            </a:r>
            <a:endParaRPr lang="en-GB"/>
          </a:p>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22</a:t>
            </a:fld>
            <a:endParaRPr lang="en-GB"/>
          </a:p>
        </p:txBody>
      </p:sp>
    </p:spTree>
    <p:extLst>
      <p:ext uri="{BB962C8B-B14F-4D97-AF65-F5344CB8AC3E}">
        <p14:creationId xmlns:p14="http://schemas.microsoft.com/office/powerpoint/2010/main" val="3482421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a:t>Slide 15: Chatting</a:t>
            </a:r>
          </a:p>
          <a:p>
            <a:pPr marL="0" indent="0">
              <a:buFont typeface="Arial" panose="020B0604020202020204" pitchFamily="34" charset="0"/>
              <a:buNone/>
            </a:pPr>
            <a:r>
              <a:rPr lang="en-GB"/>
              <a:t>There are lots of different ways to chat online, providing young people with fun and exciting ways to communicate with their friends and family.  These modes of communicating open up opportunities for young people to not only talk to friends and family, but also to gain information and support. Children and young people have said they find it easier to disclose personal feelings and private information online, which can be much easier than face-to-face. There has been an increase in young people using services such as </a:t>
            </a:r>
            <a:r>
              <a:rPr lang="en-GB" err="1"/>
              <a:t>Childline’s</a:t>
            </a:r>
            <a:r>
              <a:rPr lang="en-GB"/>
              <a:t> online chat with counsellors, for this very reason. However, online chatting can also make it much easier for offenders to build relationships and groom children and young people.</a:t>
            </a:r>
          </a:p>
          <a:p>
            <a:pPr marL="0" indent="0">
              <a:buFont typeface="Arial" panose="020B0604020202020204" pitchFamily="34" charset="0"/>
              <a:buNone/>
            </a:pPr>
            <a:r>
              <a:rPr lang="en-GB" b="1" i="1"/>
              <a:t>Explore the </a:t>
            </a:r>
            <a:r>
              <a:rPr lang="en-GB" b="1" i="1" err="1"/>
              <a:t>Thinkuknow</a:t>
            </a:r>
            <a:r>
              <a:rPr lang="en-GB" b="1" i="1"/>
              <a:t> websites for advice covering chatting online.</a:t>
            </a:r>
          </a:p>
          <a:p>
            <a:endParaRPr lang="en-GB"/>
          </a:p>
        </p:txBody>
      </p:sp>
      <p:sp>
        <p:nvSpPr>
          <p:cNvPr id="4" name="Slide Number Placeholder 3"/>
          <p:cNvSpPr>
            <a:spLocks noGrp="1"/>
          </p:cNvSpPr>
          <p:nvPr>
            <p:ph type="sldNum" sz="quarter" idx="10"/>
          </p:nvPr>
        </p:nvSpPr>
        <p:spPr/>
        <p:txBody>
          <a:bodyPr/>
          <a:lstStyle/>
          <a:p>
            <a:fld id="{9511D3CE-7377-4BF5-82A8-433D25826AEE}" type="slidenum">
              <a:rPr lang="en-GB" smtClean="0"/>
              <a:t>31</a:t>
            </a:fld>
            <a:endParaRPr lang="en-GB"/>
          </a:p>
        </p:txBody>
      </p:sp>
    </p:spTree>
    <p:extLst>
      <p:ext uri="{BB962C8B-B14F-4D97-AF65-F5344CB8AC3E}">
        <p14:creationId xmlns:p14="http://schemas.microsoft.com/office/powerpoint/2010/main" val="328650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a:t>Slide 16: Friending</a:t>
            </a:r>
          </a:p>
          <a:p>
            <a:r>
              <a:rPr lang="en-GB"/>
              <a:t>It is not uncommon for a young person to have hundreds, possibly thousands, of friends on social media. The social web can sometimes be seen as a tool for young people to quantify their popularity by how many likes, friends and followers they have.</a:t>
            </a:r>
          </a:p>
          <a:p>
            <a:r>
              <a:rPr lang="en-GB"/>
              <a:t>Children, and some adults, frequently refer to their online contacts as ‘friends’ even though they may never have met them face-to-face. They may feel comfortable disclosing private or intimate things to ‘online friends’ and are very credulous of who that person is telling them they are. </a:t>
            </a:r>
          </a:p>
          <a:p>
            <a:r>
              <a:rPr lang="en-GB"/>
              <a:t>It is important for young people to know the differences between a friend in the real world, and an online friend. Some people online genuinely just want to chat or be friends, but others may put pressure on a young person or manipulate them, or may not be who they say they are. People who want to groom children will use any sites or services which are popular with young people. They can become very active in online games or communities popular with children. On social media they might send out multiple ‘friend requests’ at random in the hope that young people will accept them. In games and chat rooms they will try to start conversations with young people and then ask them to chat privately, perhaps on social media or on a mobile chat app.</a:t>
            </a:r>
          </a:p>
        </p:txBody>
      </p:sp>
      <p:sp>
        <p:nvSpPr>
          <p:cNvPr id="4" name="Slide Number Placeholder 3"/>
          <p:cNvSpPr>
            <a:spLocks noGrp="1"/>
          </p:cNvSpPr>
          <p:nvPr>
            <p:ph type="sldNum" sz="quarter" idx="10"/>
          </p:nvPr>
        </p:nvSpPr>
        <p:spPr/>
        <p:txBody>
          <a:bodyPr/>
          <a:lstStyle/>
          <a:p>
            <a:fld id="{9511D3CE-7377-4BF5-82A8-433D25826AEE}" type="slidenum">
              <a:rPr lang="en-GB" smtClean="0"/>
              <a:t>32</a:t>
            </a:fld>
            <a:endParaRPr lang="en-GB"/>
          </a:p>
        </p:txBody>
      </p:sp>
    </p:spTree>
    <p:extLst>
      <p:ext uri="{BB962C8B-B14F-4D97-AF65-F5344CB8AC3E}">
        <p14:creationId xmlns:p14="http://schemas.microsoft.com/office/powerpoint/2010/main" val="37624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Sites such as NSPCC Net Aware can help us find out more about apps and what features they have, e.g. location sharing, chat, live streaming etc but it is also important to encourage children to have open and honest conversations with adults they trust about what they are doing online.  Showing that we are interested in particular apps and sensitively asking questions about it, or asking to join in and play the game from the offset can help build those relationships that will encourage children to talk about what they are doing online and come to us if they have any fears, worries or concerns. We also must take into account how we behave online and remember we are role models.</a:t>
            </a:r>
          </a:p>
          <a:p>
            <a:endParaRPr lang="en-GB"/>
          </a:p>
          <a:p>
            <a:r>
              <a:rPr lang="en-GB"/>
              <a:t>https://www.net-aware.org.uk/</a:t>
            </a:r>
          </a:p>
        </p:txBody>
      </p:sp>
      <p:sp>
        <p:nvSpPr>
          <p:cNvPr id="4" name="Slide Number Placeholder 3"/>
          <p:cNvSpPr>
            <a:spLocks noGrp="1"/>
          </p:cNvSpPr>
          <p:nvPr>
            <p:ph type="sldNum" sz="quarter" idx="5"/>
          </p:nvPr>
        </p:nvSpPr>
        <p:spPr/>
        <p:txBody>
          <a:bodyPr/>
          <a:lstStyle/>
          <a:p>
            <a:fld id="{904BA42B-F970-4F08-9F5C-32B6B161D7FD}" type="slidenum">
              <a:rPr lang="en-GB" smtClean="0"/>
              <a:t>36</a:t>
            </a:fld>
            <a:endParaRPr lang="en-GB"/>
          </a:p>
        </p:txBody>
      </p:sp>
    </p:spTree>
    <p:extLst>
      <p:ext uri="{BB962C8B-B14F-4D97-AF65-F5344CB8AC3E}">
        <p14:creationId xmlns:p14="http://schemas.microsoft.com/office/powerpoint/2010/main" val="316795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736FE4-6E3C-47C7-B731-2415432C8E43}" type="slidenum">
              <a:rPr lang="en-GB" smtClean="0"/>
              <a:t>38</a:t>
            </a:fld>
            <a:endParaRPr lang="en-GB"/>
          </a:p>
        </p:txBody>
      </p:sp>
    </p:spTree>
    <p:extLst>
      <p:ext uri="{BB962C8B-B14F-4D97-AF65-F5344CB8AC3E}">
        <p14:creationId xmlns:p14="http://schemas.microsoft.com/office/powerpoint/2010/main" val="403520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Earlier we mentioned the importance of age restrictions.  They exist to make us aware of the type of content in a game or app, and it is important that parents and carers are aware of this.</a:t>
            </a:r>
          </a:p>
          <a:p>
            <a:endParaRPr lang="en-GB"/>
          </a:p>
          <a:p>
            <a:r>
              <a:rPr lang="en-GB" sz="1200"/>
              <a:t>Games and apps enable children to share an incredible amount of information about themselves, have conversations with their friends and also potentially provide contact with people they don’t know. For example some of the animation creating apps aimed at children have a ‘share to YouTube’ feature that could mean at the click of a button children are able to share potentially sensitive information onto a hugely public online space without parents knowing.</a:t>
            </a:r>
          </a:p>
          <a:p>
            <a:endParaRPr lang="en-GB"/>
          </a:p>
          <a:p>
            <a:r>
              <a:rPr lang="en-GB"/>
              <a:t>PEGI (the Pan European Game Information) is an age rating system designed for gaming. It includes age ratings and content indicators to show the type of content included in the game, for example violence, sex, discrimination and drugs. Parents and carers should be informed of the PEGI rating system, as well as other age ratings for apps from the Apple store and Google, so that they can make informed choices as to whether they want their children using them.</a:t>
            </a:r>
          </a:p>
          <a:p>
            <a:endParaRPr lang="en-GB"/>
          </a:p>
          <a:p>
            <a:r>
              <a:rPr lang="en-GB">
                <a:hlinkClick r:id="rId3"/>
              </a:rPr>
              <a:t>Home | </a:t>
            </a:r>
            <a:r>
              <a:rPr lang="en-GB" err="1">
                <a:hlinkClick r:id="rId3"/>
              </a:rPr>
              <a:t>Pegi</a:t>
            </a:r>
            <a:r>
              <a:rPr lang="en-GB">
                <a:hlinkClick r:id="rId3"/>
              </a:rPr>
              <a:t> Public Site</a:t>
            </a:r>
            <a:endParaRPr lang="en-GB"/>
          </a:p>
          <a:p>
            <a:endParaRPr lang="en-GB"/>
          </a:p>
        </p:txBody>
      </p:sp>
      <p:sp>
        <p:nvSpPr>
          <p:cNvPr id="4" name="Slide Number Placeholder 3"/>
          <p:cNvSpPr>
            <a:spLocks noGrp="1"/>
          </p:cNvSpPr>
          <p:nvPr>
            <p:ph type="sldNum" sz="quarter" idx="5"/>
          </p:nvPr>
        </p:nvSpPr>
        <p:spPr/>
        <p:txBody>
          <a:bodyPr/>
          <a:lstStyle/>
          <a:p>
            <a:fld id="{9DFF6CAD-890B-4D1A-AB53-C3970F9B4F76}" type="slidenum">
              <a:rPr lang="en-GB" smtClean="0"/>
              <a:t>39</a:t>
            </a:fld>
            <a:endParaRPr lang="en-GB"/>
          </a:p>
        </p:txBody>
      </p:sp>
    </p:spTree>
    <p:extLst>
      <p:ext uri="{BB962C8B-B14F-4D97-AF65-F5344CB8AC3E}">
        <p14:creationId xmlns:p14="http://schemas.microsoft.com/office/powerpoint/2010/main" val="4125497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Slide 1: What is CEOP and what do they do? </a:t>
            </a:r>
            <a:endParaRPr lang="en-GB" sz="1200" i="1"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CEOP is the Child Exploitation and Online Protection unit within the National Crime Agency. </a:t>
            </a:r>
          </a:p>
          <a:p>
            <a:pPr lvl="0"/>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CEOP is committed to tackling child sexual abuse and exploitation (CSAE), both online and offline. </a:t>
            </a:r>
          </a:p>
          <a:p>
            <a:pPr lvl="0"/>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CEOP is a multi-disciplinary child protection agency. </a:t>
            </a:r>
            <a:r>
              <a:rPr lang="en-GB" sz="1200" kern="1200">
                <a:solidFill>
                  <a:schemeClr val="tx1"/>
                </a:solidFill>
                <a:effectLst/>
                <a:latin typeface="+mn-lt"/>
                <a:ea typeface="+mn-ea"/>
                <a:cs typeface="+mn-cs"/>
              </a:rPr>
              <a:t>Within CEOP there are law enforcement officers, social workers, education officers, intelligence officers, child psychologists and many more, all working together strategically to tackle child sexual exploitation and abuse. Working through a multi-disciplinary model enables CEOP to not only pursue offenders and protect those at risk, but also work to prevent young people becoming victims. </a:t>
            </a:r>
          </a:p>
          <a:p>
            <a:pPr lvl="0"/>
            <a:endParaRPr lang="en-GB"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Child centred approach. </a:t>
            </a:r>
            <a:r>
              <a:rPr lang="en-GB" sz="1200" kern="1200">
                <a:solidFill>
                  <a:schemeClr val="tx1"/>
                </a:solidFill>
                <a:effectLst/>
                <a:latin typeface="+mn-lt"/>
                <a:ea typeface="+mn-ea"/>
                <a:cs typeface="+mn-cs"/>
              </a:rPr>
              <a:t>CEOP has a dedicated Child Protection team consisting of specially trained social workers who are attached to all of CEOP’s operational investigations. All direct reports made into CEOP through the Click CEOP public reporting button are received and risk assessed by the Child Protection team, and all reports will be responded to by the relevant team within CEOP. In cases involving Child Sexual abuse And Exploitation of a child or young person, a Child Protection Advisor will respond directly. Working in this way ensures the child is always at the focus of CEOP’s work. </a:t>
            </a:r>
          </a:p>
          <a:p>
            <a:endParaRPr lang="en-GB"/>
          </a:p>
        </p:txBody>
      </p:sp>
      <p:sp>
        <p:nvSpPr>
          <p:cNvPr id="4" name="Slide Number Placeholder 3"/>
          <p:cNvSpPr>
            <a:spLocks noGrp="1"/>
          </p:cNvSpPr>
          <p:nvPr>
            <p:ph type="sldNum" sz="quarter" idx="10"/>
          </p:nvPr>
        </p:nvSpPr>
        <p:spPr/>
        <p:txBody>
          <a:bodyPr/>
          <a:lstStyle/>
          <a:p>
            <a:fld id="{E2FCAC80-F0A4-4F19-81A6-786E6F67044E}" type="slidenum">
              <a:rPr lang="en-GB" smtClean="0"/>
              <a:t>40</a:t>
            </a:fld>
            <a:endParaRPr lang="en-GB"/>
          </a:p>
        </p:txBody>
      </p:sp>
    </p:spTree>
    <p:extLst>
      <p:ext uri="{BB962C8B-B14F-4D97-AF65-F5344CB8AC3E}">
        <p14:creationId xmlns:p14="http://schemas.microsoft.com/office/powerpoint/2010/main" val="18490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a:t>
            </a:r>
            <a:r>
              <a:rPr lang="en-GB" b="1" baseline="0"/>
              <a:t> 7: New opportunities, role models and careers?</a:t>
            </a:r>
          </a:p>
          <a:p>
            <a:endParaRPr lang="en-GB" b="1"/>
          </a:p>
          <a:p>
            <a:r>
              <a:rPr lang="en-GB"/>
              <a:t>Young people today are growing up online. The internet today is very different to the ‘world wide web’ of the 1990s.</a:t>
            </a:r>
          </a:p>
          <a:p>
            <a:r>
              <a:rPr lang="en-GB"/>
              <a:t>The internet has become so integrated into our lives that young people often do not distinguish between their online lives and their offline lives.</a:t>
            </a:r>
          </a:p>
          <a:p>
            <a:endParaRPr lang="en-GB"/>
          </a:p>
          <a:p>
            <a:r>
              <a:rPr lang="en-GB"/>
              <a:t>The internet plays a crucial role in the development of young people’s identities and relationships and will provide them with valuable opportunities to explore their passions and aspirations as they grow.</a:t>
            </a:r>
          </a:p>
          <a:p>
            <a:r>
              <a:rPr lang="en-GB"/>
              <a:t>Amongst other things, the internet provides:</a:t>
            </a:r>
          </a:p>
          <a:p>
            <a:pPr marL="171450" indent="-171450">
              <a:buFont typeface="Arial" panose="020B0604020202020204" pitchFamily="34" charset="0"/>
              <a:buChar char="•"/>
            </a:pPr>
            <a:r>
              <a:rPr lang="en-GB"/>
              <a:t>Opportunities for creativity and careers (e.g. YouTube, </a:t>
            </a:r>
            <a:r>
              <a:rPr lang="en-GB" err="1"/>
              <a:t>vloggers</a:t>
            </a:r>
            <a:r>
              <a:rPr lang="en-GB"/>
              <a:t>).</a:t>
            </a:r>
          </a:p>
          <a:p>
            <a:pPr marL="171450" indent="-171450">
              <a:buFont typeface="Arial" panose="020B0604020202020204" pitchFamily="34" charset="0"/>
              <a:buChar char="•"/>
            </a:pPr>
            <a:r>
              <a:rPr lang="en-GB"/>
              <a:t>Deepening relationships with friends (e.g. connects with friends and family around the world).</a:t>
            </a:r>
          </a:p>
          <a:p>
            <a:pPr marL="171450" indent="-171450">
              <a:buFont typeface="Arial" panose="020B0604020202020204" pitchFamily="34" charset="0"/>
              <a:buChar char="•"/>
            </a:pPr>
            <a:r>
              <a:rPr lang="en-GB"/>
              <a:t>Opportunities for learning (</a:t>
            </a:r>
            <a:r>
              <a:rPr lang="en-GB" err="1"/>
              <a:t>e.g</a:t>
            </a:r>
            <a:r>
              <a:rPr lang="en-GB"/>
              <a:t> online courses, YouTube tutorials).</a:t>
            </a:r>
          </a:p>
          <a:p>
            <a:pPr marL="171450" indent="-171450">
              <a:buFont typeface="Arial" panose="020B0604020202020204" pitchFamily="34" charset="0"/>
              <a:buChar char="•"/>
            </a:pPr>
            <a:r>
              <a:rPr lang="en-GB"/>
              <a:t>Opportunities to gain support (e.g. peer on peer support, </a:t>
            </a:r>
            <a:r>
              <a:rPr lang="en-GB" err="1"/>
              <a:t>Childline</a:t>
            </a:r>
            <a:r>
              <a:rPr lang="en-GB"/>
              <a:t>).</a:t>
            </a:r>
          </a:p>
          <a:p>
            <a:pPr marL="171450" indent="-171450">
              <a:buFont typeface="Arial" panose="020B0604020202020204" pitchFamily="34" charset="0"/>
              <a:buChar char="•"/>
            </a:pPr>
            <a:r>
              <a:rPr lang="en-GB"/>
              <a:t>Engagement in world issues and getting your voice heard (e.g. youth climate change movement, Greta</a:t>
            </a:r>
            <a:r>
              <a:rPr lang="en-GB" baseline="0"/>
              <a:t> Thunberg</a:t>
            </a:r>
            <a:r>
              <a:rPr lang="en-GB"/>
              <a:t>).</a:t>
            </a:r>
          </a:p>
          <a:p>
            <a:pPr marL="0" indent="0">
              <a:buFont typeface="Arial" panose="020B0604020202020204" pitchFamily="34" charset="0"/>
              <a:buNone/>
            </a:pPr>
            <a:endParaRPr lang="en-GB" i="1"/>
          </a:p>
          <a:p>
            <a:pPr marL="0" indent="0">
              <a:buFont typeface="Arial" panose="020B0604020202020204" pitchFamily="34" charset="0"/>
              <a:buNone/>
            </a:pPr>
            <a:r>
              <a:rPr lang="en-GB" i="0"/>
              <a:t>It is important not to lose sight of these opportunities when speaking to children and young people about their lives online. For online safety education to resonate with children and young people, it needs to reflect their perceptions of the internet, otherwise it can easily become ‘scaremongering’ and ineffective. Acknowledge the fun and exciting prospects of online life as well as looking at risks.</a:t>
            </a:r>
          </a:p>
        </p:txBody>
      </p:sp>
      <p:sp>
        <p:nvSpPr>
          <p:cNvPr id="4" name="Slide Number Placeholder 3"/>
          <p:cNvSpPr>
            <a:spLocks noGrp="1"/>
          </p:cNvSpPr>
          <p:nvPr>
            <p:ph type="sldNum" sz="quarter" idx="10"/>
          </p:nvPr>
        </p:nvSpPr>
        <p:spPr/>
        <p:txBody>
          <a:bodyPr/>
          <a:lstStyle/>
          <a:p>
            <a:fld id="{9511D3CE-7377-4BF5-82A8-433D25826AEE}" type="slidenum">
              <a:rPr lang="en-GB" smtClean="0"/>
              <a:t>41</a:t>
            </a:fld>
            <a:endParaRPr lang="en-GB"/>
          </a:p>
        </p:txBody>
      </p:sp>
    </p:spTree>
    <p:extLst>
      <p:ext uri="{BB962C8B-B14F-4D97-AF65-F5344CB8AC3E}">
        <p14:creationId xmlns:p14="http://schemas.microsoft.com/office/powerpoint/2010/main" val="3977427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rPr u="sng">
                <a:hlinkClick r:id="rId3"/>
              </a:rPr>
              <a:t>https://youtu.be/JkDtljBD1Fw</a:t>
            </a:r>
            <a:r>
              <a:t> (Susan can you post this in the chat please?)</a:t>
            </a:r>
          </a:p>
        </p:txBody>
      </p:sp>
    </p:spTree>
    <p:extLst>
      <p:ext uri="{BB962C8B-B14F-4D97-AF65-F5344CB8AC3E}">
        <p14:creationId xmlns:p14="http://schemas.microsoft.com/office/powerpoint/2010/main" val="32759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rPr>
              <a:t>Hi everyone,</a:t>
            </a:r>
            <a:endParaRPr sz="3000" b="1">
              <a:solidFill>
                <a:schemeClr val="dk1"/>
              </a:solidFill>
            </a:endParaRPr>
          </a:p>
          <a:p>
            <a:pPr marL="0" lvl="0" indent="0" algn="l" rtl="0">
              <a:spcBef>
                <a:spcPts val="0"/>
              </a:spcBef>
              <a:spcAft>
                <a:spcPts val="0"/>
              </a:spcAft>
              <a:buNone/>
            </a:pPr>
            <a:endParaRPr sz="3000" b="1">
              <a:solidFill>
                <a:schemeClr val="dk1"/>
              </a:solidFill>
            </a:endParaRPr>
          </a:p>
          <a:p>
            <a:pPr marL="0" lvl="0" indent="0" algn="l" rtl="0">
              <a:spcBef>
                <a:spcPts val="0"/>
              </a:spcBef>
              <a:spcAft>
                <a:spcPts val="0"/>
              </a:spcAft>
              <a:buNone/>
            </a:pPr>
            <a:r>
              <a:rPr lang="en" sz="3000" b="1">
                <a:solidFill>
                  <a:schemeClr val="dk1"/>
                </a:solidFill>
              </a:rPr>
              <a:t>My name is Sarah and I am here to talk to you about Kooth. Before I get into any details I just want to ask you all a question. You won’t have to answer this outloud I just want you to think about it.</a:t>
            </a:r>
            <a:endParaRPr sz="3000" b="1">
              <a:solidFill>
                <a:schemeClr val="dk1"/>
              </a:solidFill>
            </a:endParaRPr>
          </a:p>
          <a:p>
            <a:pPr marL="0" lvl="0" indent="0" algn="l" rtl="0">
              <a:spcBef>
                <a:spcPts val="0"/>
              </a:spcBef>
              <a:spcAft>
                <a:spcPts val="0"/>
              </a:spcAft>
              <a:buNone/>
            </a:pPr>
            <a:endParaRPr b="1">
              <a:latin typeface="Maitree"/>
              <a:ea typeface="Maitree"/>
              <a:cs typeface="Maitree"/>
              <a:sym typeface="Maitree"/>
            </a:endParaRPr>
          </a:p>
          <a:p>
            <a:pPr marL="0" lvl="0" indent="0" algn="l" rtl="0">
              <a:spcBef>
                <a:spcPts val="0"/>
              </a:spcBef>
              <a:spcAft>
                <a:spcPts val="0"/>
              </a:spcAft>
              <a:buNone/>
            </a:pPr>
            <a:endParaRPr b="1">
              <a:latin typeface="Maitree"/>
              <a:ea typeface="Maitree"/>
              <a:cs typeface="Maitree"/>
              <a:sym typeface="Maitree"/>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03333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d10a2ff9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g1d10a2ff98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b="1">
                <a:solidFill>
                  <a:schemeClr val="dk1"/>
                </a:solidFill>
                <a:latin typeface="Calibri"/>
                <a:ea typeface="Calibri"/>
                <a:cs typeface="Calibri"/>
                <a:sym typeface="Calibri"/>
              </a:rPr>
              <a:t>Here are the aims for today’s session: </a:t>
            </a:r>
            <a:endParaRPr sz="1200" b="1">
              <a:solidFill>
                <a:schemeClr val="dk1"/>
              </a:solidFill>
              <a:latin typeface="Calibri"/>
              <a:ea typeface="Calibri"/>
              <a:cs typeface="Calibri"/>
              <a:sym typeface="Calibri"/>
            </a:endParaRPr>
          </a:p>
          <a:p>
            <a:pPr marL="457200" lvl="0" indent="-304800" algn="l" rtl="0">
              <a:lnSpc>
                <a:spcPct val="90000"/>
              </a:lnSpc>
              <a:spcBef>
                <a:spcPts val="800"/>
              </a:spcBef>
              <a:spcAft>
                <a:spcPts val="0"/>
              </a:spcAft>
              <a:buClr>
                <a:schemeClr val="dk1"/>
              </a:buClr>
              <a:buSzPts val="1200"/>
              <a:buFont typeface="Calibri"/>
              <a:buChar char="●"/>
            </a:pPr>
            <a:r>
              <a:rPr lang="en" sz="1200">
                <a:solidFill>
                  <a:srgbClr val="0F1F30"/>
                </a:solidFill>
                <a:latin typeface="Calibri"/>
                <a:ea typeface="Calibri"/>
                <a:cs typeface="Calibri"/>
                <a:sym typeface="Calibri"/>
              </a:rPr>
              <a:t>Consider what is mental health </a:t>
            </a:r>
            <a:endParaRPr sz="1200">
              <a:solidFill>
                <a:srgbClr val="0F1F30"/>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Font typeface="Calibri"/>
              <a:buChar char="●"/>
            </a:pPr>
            <a:r>
              <a:rPr lang="en" sz="1200">
                <a:solidFill>
                  <a:srgbClr val="0F1F30"/>
                </a:solidFill>
                <a:latin typeface="Calibri"/>
                <a:ea typeface="Calibri"/>
                <a:cs typeface="Calibri"/>
                <a:sym typeface="Calibri"/>
              </a:rPr>
              <a:t>Recognise the signs and symptoms of stress </a:t>
            </a:r>
            <a:endParaRPr sz="1200">
              <a:solidFill>
                <a:srgbClr val="0F1F30"/>
              </a:solidFill>
              <a:latin typeface="Calibri"/>
              <a:ea typeface="Calibri"/>
              <a:cs typeface="Calibri"/>
              <a:sym typeface="Calibri"/>
            </a:endParaRPr>
          </a:p>
          <a:p>
            <a:pPr marL="457200" lvl="0" indent="-304800" algn="l" rtl="0">
              <a:lnSpc>
                <a:spcPct val="90000"/>
              </a:lnSpc>
              <a:spcBef>
                <a:spcPts val="0"/>
              </a:spcBef>
              <a:spcAft>
                <a:spcPts val="0"/>
              </a:spcAft>
              <a:buClr>
                <a:srgbClr val="0F1F30"/>
              </a:buClr>
              <a:buSzPts val="1200"/>
              <a:buFont typeface="Calibri"/>
              <a:buChar char="●"/>
            </a:pPr>
            <a:r>
              <a:rPr lang="en" sz="1200">
                <a:solidFill>
                  <a:srgbClr val="0F1F30"/>
                </a:solidFill>
                <a:latin typeface="Calibri"/>
                <a:ea typeface="Calibri"/>
                <a:cs typeface="Calibri"/>
                <a:sym typeface="Calibri"/>
              </a:rPr>
              <a:t>Understand how stress and anxiety can impact your exams</a:t>
            </a:r>
            <a:endParaRPr sz="1200">
              <a:solidFill>
                <a:srgbClr val="0F1F30"/>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Font typeface="Calibri"/>
              <a:buChar char="●"/>
            </a:pPr>
            <a:r>
              <a:rPr lang="en" sz="1200">
                <a:solidFill>
                  <a:srgbClr val="0F1F30"/>
                </a:solidFill>
                <a:latin typeface="Calibri"/>
                <a:ea typeface="Calibri"/>
                <a:cs typeface="Calibri"/>
                <a:sym typeface="Calibri"/>
              </a:rPr>
              <a:t>Explore helpful and unhelpful ways of coping with exam pressures</a:t>
            </a:r>
            <a:endParaRPr sz="120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Font typeface="Calibri"/>
              <a:buChar char="●"/>
            </a:pPr>
            <a:r>
              <a:rPr lang="en" sz="1200">
                <a:solidFill>
                  <a:srgbClr val="0F1F30"/>
                </a:solidFill>
                <a:latin typeface="Calibri"/>
                <a:ea typeface="Calibri"/>
                <a:cs typeface="Calibri"/>
                <a:sym typeface="Calibri"/>
              </a:rPr>
              <a:t>Find out where to go for additional help and support</a:t>
            </a:r>
            <a:endParaRPr sz="1200">
              <a:solidFill>
                <a:srgbClr val="12172B"/>
              </a:solidFill>
              <a:latin typeface="Calibri"/>
              <a:ea typeface="Calibri"/>
              <a:cs typeface="Calibri"/>
              <a:sym typeface="Calibri"/>
            </a:endParaRPr>
          </a:p>
          <a:p>
            <a:pPr marL="457200" lvl="0" indent="-304800" algn="l" rtl="0">
              <a:lnSpc>
                <a:spcPct val="115000"/>
              </a:lnSpc>
              <a:spcBef>
                <a:spcPts val="0"/>
              </a:spcBef>
              <a:spcAft>
                <a:spcPts val="0"/>
              </a:spcAft>
              <a:buClr>
                <a:srgbClr val="12172B"/>
              </a:buClr>
              <a:buSzPts val="1200"/>
              <a:buFont typeface="Calibri"/>
              <a:buChar char="●"/>
            </a:pPr>
            <a:r>
              <a:rPr lang="en" sz="1200">
                <a:solidFill>
                  <a:srgbClr val="12172B"/>
                </a:solidFill>
                <a:latin typeface="Calibri"/>
                <a:ea typeface="Calibri"/>
                <a:cs typeface="Calibri"/>
                <a:sym typeface="Calibri"/>
              </a:rPr>
              <a:t>Q&amp;A</a:t>
            </a:r>
            <a:endParaRPr sz="1200">
              <a:solidFill>
                <a:srgbClr val="12172B"/>
              </a:solidFill>
              <a:latin typeface="Calibri"/>
              <a:ea typeface="Calibri"/>
              <a:cs typeface="Calibri"/>
              <a:sym typeface="Calibri"/>
            </a:endParaRPr>
          </a:p>
          <a:p>
            <a:pPr marL="457200" lvl="0" indent="-304800" algn="l" rtl="0">
              <a:lnSpc>
                <a:spcPct val="115000"/>
              </a:lnSpc>
              <a:spcBef>
                <a:spcPts val="0"/>
              </a:spcBef>
              <a:spcAft>
                <a:spcPts val="0"/>
              </a:spcAft>
              <a:buClr>
                <a:srgbClr val="12172B"/>
              </a:buClr>
              <a:buSzPts val="1200"/>
              <a:buFont typeface="Calibri"/>
              <a:buChar char="●"/>
            </a:pPr>
            <a:r>
              <a:rPr lang="en" sz="1200">
                <a:solidFill>
                  <a:srgbClr val="12172B"/>
                </a:solidFill>
                <a:latin typeface="Calibri"/>
                <a:ea typeface="Calibri"/>
                <a:cs typeface="Calibri"/>
                <a:sym typeface="Calibri"/>
              </a:rPr>
              <a:t>Live tour (time dependent)</a:t>
            </a:r>
            <a:endParaRPr sz="1200" b="1">
              <a:solidFill>
                <a:schemeClr val="dk1"/>
              </a:solidFill>
              <a:latin typeface="Calibri"/>
              <a:ea typeface="Calibri"/>
              <a:cs typeface="Calibri"/>
              <a:sym typeface="Calibri"/>
            </a:endParaRPr>
          </a:p>
          <a:p>
            <a:pPr marL="457200" lvl="0" indent="0" algn="l" rtl="0">
              <a:lnSpc>
                <a:spcPct val="115000"/>
              </a:lnSpc>
              <a:spcBef>
                <a:spcPts val="1000"/>
              </a:spcBef>
              <a:spcAft>
                <a:spcPts val="0"/>
              </a:spcAft>
              <a:buNone/>
            </a:pPr>
            <a:endParaRPr sz="1200">
              <a:solidFill>
                <a:srgbClr val="0F1F30"/>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 b="1" i="1">
                <a:solidFill>
                  <a:schemeClr val="dk1"/>
                </a:solidFill>
                <a:latin typeface="Maitree"/>
                <a:ea typeface="Maitree"/>
                <a:cs typeface="Maitree"/>
                <a:sym typeface="Maitree"/>
              </a:rPr>
              <a:t>Slide guidelines</a:t>
            </a:r>
            <a:endParaRPr i="1">
              <a:solidFill>
                <a:schemeClr val="dk1"/>
              </a:solidFill>
              <a:latin typeface="Maitree"/>
              <a:ea typeface="Maitree"/>
              <a:cs typeface="Maitree"/>
              <a:sym typeface="Maitree"/>
            </a:endParaRPr>
          </a:p>
          <a:p>
            <a:pPr marL="0" lvl="0" indent="0" algn="l" rtl="0">
              <a:lnSpc>
                <a:spcPct val="115000"/>
              </a:lnSpc>
              <a:spcBef>
                <a:spcPts val="0"/>
              </a:spcBef>
              <a:spcAft>
                <a:spcPts val="0"/>
              </a:spcAft>
              <a:buSzPts val="1100"/>
              <a:buNone/>
            </a:pPr>
            <a:r>
              <a:rPr lang="en" i="1">
                <a:solidFill>
                  <a:schemeClr val="dk1"/>
                </a:solidFill>
                <a:latin typeface="Maitree"/>
                <a:ea typeface="Maitree"/>
                <a:cs typeface="Maitree"/>
                <a:sym typeface="Maitree"/>
              </a:rPr>
              <a:t>Here you can bullet</a:t>
            </a:r>
            <a:r>
              <a:rPr lang="en">
                <a:solidFill>
                  <a:schemeClr val="dk1"/>
                </a:solidFill>
                <a:latin typeface="Maitree"/>
                <a:ea typeface="Maitree"/>
                <a:cs typeface="Maitree"/>
                <a:sym typeface="Maitree"/>
              </a:rPr>
              <a:t> </a:t>
            </a:r>
            <a:r>
              <a:rPr lang="en" i="1">
                <a:solidFill>
                  <a:schemeClr val="dk1"/>
                </a:solidFill>
                <a:latin typeface="Maitree"/>
                <a:ea typeface="Maitree"/>
                <a:cs typeface="Maitree"/>
                <a:sym typeface="Maitree"/>
              </a:rPr>
              <a:t>point the different things you’d like the audience to go away with after your session. For example, “have an understanding of what Kooth has to offer” and “Have an understanding of how we keep our platform safe”</a:t>
            </a:r>
            <a:endParaRPr b="1">
              <a:solidFill>
                <a:schemeClr val="dk1"/>
              </a:solidFill>
            </a:endParaRPr>
          </a:p>
        </p:txBody>
      </p:sp>
    </p:spTree>
    <p:extLst>
      <p:ext uri="{BB962C8B-B14F-4D97-AF65-F5344CB8AC3E}">
        <p14:creationId xmlns:p14="http://schemas.microsoft.com/office/powerpoint/2010/main" val="374851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a:solidFill>
                  <a:srgbClr val="171717"/>
                </a:solidFill>
                <a:effectLst/>
                <a:latin typeface="Helvetica Neue"/>
              </a:rPr>
              <a:t>We believe learners should have clear and simple messages about internet safety. The apps and platforms they use, and the behaviours that come with those, changes all of the time. That is why our internet safety message is:</a:t>
            </a:r>
          </a:p>
          <a:p>
            <a:pPr algn="l" fontAlgn="base"/>
            <a:r>
              <a:rPr lang="en-GB" b="0" i="0">
                <a:solidFill>
                  <a:srgbClr val="171717"/>
                </a:solidFill>
                <a:effectLst/>
                <a:latin typeface="Helvetica Neue"/>
              </a:rPr>
              <a:t>SAFE</a:t>
            </a:r>
            <a:br>
              <a:rPr lang="en-GB" b="0" i="0">
                <a:solidFill>
                  <a:srgbClr val="171717"/>
                </a:solidFill>
                <a:effectLst/>
                <a:latin typeface="Helvetica Neue"/>
              </a:rPr>
            </a:br>
            <a:r>
              <a:rPr lang="en-GB" b="0" i="0">
                <a:solidFill>
                  <a:srgbClr val="171717"/>
                </a:solidFill>
                <a:effectLst/>
                <a:latin typeface="Helvetica Neue"/>
              </a:rPr>
              <a:t>SMART</a:t>
            </a:r>
            <a:br>
              <a:rPr lang="en-GB" b="0" i="0">
                <a:solidFill>
                  <a:srgbClr val="171717"/>
                </a:solidFill>
                <a:effectLst/>
                <a:latin typeface="Helvetica Neue"/>
              </a:rPr>
            </a:br>
            <a:r>
              <a:rPr lang="en-GB" b="0" i="0">
                <a:solidFill>
                  <a:srgbClr val="171717"/>
                </a:solidFill>
                <a:effectLst/>
                <a:latin typeface="Helvetica Neue"/>
              </a:rPr>
              <a:t>KIND</a:t>
            </a:r>
          </a:p>
          <a:p>
            <a:pPr fontAlgn="base"/>
            <a:r>
              <a:rPr lang="en-GB" b="0" i="0">
                <a:solidFill>
                  <a:srgbClr val="171717"/>
                </a:solidFill>
                <a:effectLst/>
                <a:latin typeface="Helvetica Neue"/>
              </a:rPr>
              <a:t>Children and young people should learn how to keep themselves and their reputation safe online.</a:t>
            </a:r>
            <a:r>
              <a:rPr lang="en-GB" b="0" i="0">
                <a:effectLst/>
                <a:latin typeface="Helvetica Neue"/>
              </a:rPr>
              <a:t/>
            </a:r>
            <a:br>
              <a:rPr lang="en-GB" b="0" i="0">
                <a:effectLst/>
                <a:latin typeface="Helvetica Neue"/>
              </a:rPr>
            </a:br>
            <a:r>
              <a:rPr lang="en-GB" b="0" i="0">
                <a:solidFill>
                  <a:srgbClr val="171717"/>
                </a:solidFill>
                <a:effectLst/>
                <a:latin typeface="Helvetica Neue"/>
              </a:rPr>
              <a:t>They are beginning to develop an understanding of how the internet works and how to use this to their advantage, whether that is for life, learning or work.</a:t>
            </a:r>
            <a:r>
              <a:rPr lang="en-GB" b="0" i="0">
                <a:effectLst/>
                <a:latin typeface="Helvetica Neue"/>
              </a:rPr>
              <a:t/>
            </a:r>
            <a:br>
              <a:rPr lang="en-GB" b="0" i="0">
                <a:effectLst/>
                <a:latin typeface="Helvetica Neue"/>
              </a:rPr>
            </a:br>
            <a:r>
              <a:rPr lang="en-GB" b="0" i="0">
                <a:solidFill>
                  <a:srgbClr val="171717"/>
                </a:solidFill>
                <a:effectLst/>
                <a:latin typeface="Helvetica Neue"/>
              </a:rPr>
              <a:t>Our learners should be kind to one another, and promote kindness to others</a:t>
            </a:r>
            <a:r>
              <a:rPr lang="en-GB">
                <a:solidFill>
                  <a:srgbClr val="171717"/>
                </a:solidFill>
                <a:latin typeface="Helvetica Neue"/>
              </a:rPr>
              <a:t> both face to face and online.</a:t>
            </a:r>
            <a:endParaRPr lang="en-GB" b="0" i="0">
              <a:solidFill>
                <a:srgbClr val="171717"/>
              </a:solidFill>
              <a:effectLst/>
              <a:latin typeface="Helvetica Neue"/>
            </a:endParaRPr>
          </a:p>
          <a:p>
            <a:endParaRPr lang="en-GB"/>
          </a:p>
        </p:txBody>
      </p:sp>
      <p:sp>
        <p:nvSpPr>
          <p:cNvPr id="4" name="Slide Number Placeholder 3"/>
          <p:cNvSpPr>
            <a:spLocks noGrp="1"/>
          </p:cNvSpPr>
          <p:nvPr>
            <p:ph type="sldNum" sz="quarter" idx="5"/>
          </p:nvPr>
        </p:nvSpPr>
        <p:spPr/>
        <p:txBody>
          <a:bodyPr/>
          <a:lstStyle/>
          <a:p>
            <a:fld id="{9DFF6CAD-890B-4D1A-AB53-C3970F9B4F76}" type="slidenum">
              <a:rPr lang="en-GB" smtClean="0"/>
              <a:t>23</a:t>
            </a:fld>
            <a:endParaRPr lang="en-GB"/>
          </a:p>
        </p:txBody>
      </p:sp>
    </p:spTree>
    <p:extLst>
      <p:ext uri="{BB962C8B-B14F-4D97-AF65-F5344CB8AC3E}">
        <p14:creationId xmlns:p14="http://schemas.microsoft.com/office/powerpoint/2010/main" val="136918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36d2b6808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36d2b6808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1200"/>
              </a:spcBef>
              <a:spcAft>
                <a:spcPts val="0"/>
              </a:spcAft>
              <a:buClr>
                <a:schemeClr val="dk1"/>
              </a:buClr>
              <a:buSzPts val="1100"/>
              <a:buFont typeface="Arial"/>
              <a:buNone/>
            </a:pPr>
            <a:r>
              <a:rPr lang="en" sz="1200">
                <a:solidFill>
                  <a:srgbClr val="3C4245"/>
                </a:solidFill>
              </a:rPr>
              <a:t>Mental health is a part of your overall health and can matter as much as your physical health. Mental Health is about the way that you think, feel and your behaviours.</a:t>
            </a:r>
            <a:endParaRPr sz="1200">
              <a:solidFill>
                <a:srgbClr val="3C4245"/>
              </a:solidFill>
            </a:endParaRPr>
          </a:p>
          <a:p>
            <a:pPr marL="0" lvl="0" indent="0" algn="l" rtl="0">
              <a:lnSpc>
                <a:spcPct val="150000"/>
              </a:lnSpc>
              <a:spcBef>
                <a:spcPts val="1200"/>
              </a:spcBef>
              <a:spcAft>
                <a:spcPts val="0"/>
              </a:spcAft>
              <a:buClr>
                <a:schemeClr val="dk1"/>
              </a:buClr>
              <a:buSzPts val="1100"/>
              <a:buFont typeface="Arial"/>
              <a:buNone/>
            </a:pPr>
            <a:r>
              <a:rPr lang="en" sz="1200">
                <a:solidFill>
                  <a:srgbClr val="3C4245"/>
                </a:solidFill>
              </a:rPr>
              <a:t>Globally, it is estimated that 1 in 7, 10-19 year-olds experience mental health conditions, yet these remain largely unrecognized and untreated.</a:t>
            </a:r>
            <a:endParaRPr>
              <a:solidFill>
                <a:schemeClr val="dk1"/>
              </a:solidFill>
            </a:endParaRPr>
          </a:p>
          <a:p>
            <a:pPr marL="0" lvl="0" indent="0" algn="l" rtl="0">
              <a:spcBef>
                <a:spcPts val="1200"/>
              </a:spcBef>
              <a:spcAft>
                <a:spcPts val="0"/>
              </a:spcAft>
              <a:buClr>
                <a:schemeClr val="dk1"/>
              </a:buClr>
              <a:buSzPts val="1100"/>
              <a:buFont typeface="Arial"/>
              <a:buNone/>
            </a:pPr>
            <a:r>
              <a:rPr lang="en" sz="1200">
                <a:solidFill>
                  <a:srgbClr val="52555B"/>
                </a:solidFill>
                <a:highlight>
                  <a:srgbClr val="FFFFFF"/>
                </a:highlight>
              </a:rPr>
              <a:t>Most people are familiar with the developmental stage of adolescence. The independence of relying more on peers than on parents for the first time, the angst of finding one’s own identity while belonging to a social group, and the inhibitions and poor decision-making are legendary parts of the teen years.</a:t>
            </a:r>
            <a:endParaRPr sz="1200">
              <a:solidFill>
                <a:srgbClr val="52555B"/>
              </a:solidFill>
              <a:highlight>
                <a:srgbClr val="FFFFFF"/>
              </a:highlight>
            </a:endParaRPr>
          </a:p>
          <a:p>
            <a:pPr marL="0" lvl="0" indent="0" algn="l" rtl="0">
              <a:spcBef>
                <a:spcPts val="0"/>
              </a:spcBef>
              <a:spcAft>
                <a:spcPts val="0"/>
              </a:spcAft>
              <a:buClr>
                <a:schemeClr val="dk1"/>
              </a:buClr>
              <a:buSzPts val="1100"/>
              <a:buFont typeface="Arial"/>
              <a:buNone/>
            </a:pPr>
            <a:endParaRPr sz="1200">
              <a:solidFill>
                <a:srgbClr val="3C4245"/>
              </a:solidFill>
            </a:endParaRPr>
          </a:p>
          <a:p>
            <a:pPr marL="0" lvl="0" indent="0" algn="l" rtl="0">
              <a:spcBef>
                <a:spcPts val="0"/>
              </a:spcBef>
              <a:spcAft>
                <a:spcPts val="0"/>
              </a:spcAft>
              <a:buClr>
                <a:schemeClr val="dk1"/>
              </a:buClr>
              <a:buSzPts val="1100"/>
              <a:buFont typeface="Arial"/>
              <a:buNone/>
            </a:pPr>
            <a:r>
              <a:rPr lang="en" sz="1200">
                <a:solidFill>
                  <a:srgbClr val="3C4245"/>
                </a:solidFill>
              </a:rPr>
              <a:t>It can be hard to make distinction between what is a sign of ill mental health and what is a normal adolescence stage for developing social and emotional habits important for mental well-being. </a:t>
            </a:r>
            <a:endParaRPr sz="12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200">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611626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d6c75da35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d6c75da35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Char char="●"/>
            </a:pPr>
            <a:r>
              <a:rPr lang="en" sz="1400">
                <a:solidFill>
                  <a:schemeClr val="dk1"/>
                </a:solidFill>
              </a:rPr>
              <a:t>Emotional Disorders- It is estimated that 3.6% of 10-14 year-olds and 4.6% of 15-19 year-olds experience an anxiety disorder whilst depression is estimated to occur among 1.1% of adolescents aged 10-14 years, and 2.8% of 15-19-year-olds.</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Behavioural Disorders- ADHD occurs among 3.1% of 10-14 year-olds and 2.4% of 15-19 year-olds(1).</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Eating Disorders- </a:t>
            </a:r>
            <a:r>
              <a:rPr lang="en" sz="1400">
                <a:solidFill>
                  <a:schemeClr val="dk1"/>
                </a:solidFill>
                <a:latin typeface="Verdana"/>
                <a:ea typeface="Verdana"/>
                <a:cs typeface="Verdana"/>
                <a:sym typeface="Verdana"/>
              </a:rPr>
              <a:t>More than 90% of people with an </a:t>
            </a:r>
            <a:r>
              <a:rPr lang="en" sz="1400">
                <a:solidFill>
                  <a:schemeClr val="dk1"/>
                </a:solidFill>
                <a:uFill>
                  <a:noFill/>
                </a:uFill>
                <a:latin typeface="Verdana"/>
                <a:ea typeface="Verdana"/>
                <a:cs typeface="Verdana"/>
                <a:sym typeface="Verdan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eating disorder</a:t>
            </a:r>
            <a:r>
              <a:rPr lang="en" sz="1400">
                <a:solidFill>
                  <a:schemeClr val="dk1"/>
                </a:solidFill>
                <a:latin typeface="Verdana"/>
                <a:ea typeface="Verdana"/>
                <a:cs typeface="Verdana"/>
                <a:sym typeface="Verdana"/>
              </a:rPr>
              <a:t> are girls- can be bigorexia and anorexia/ bulimia</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Self harm and Suicide- Suicide is the fourth leading cause of death in older adolescents (15-19 years)</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Risk Taking Behaviours- Worldwide, the prevalence of heavy episodic drinking among adolescents aged 15­-19 years was 13.6% in 2016, with males most at risk(3).</a:t>
            </a:r>
            <a:endParaRPr sz="1400">
              <a:solidFill>
                <a:schemeClr val="dk1"/>
              </a:solidFill>
            </a:endParaRPr>
          </a:p>
        </p:txBody>
      </p:sp>
    </p:spTree>
    <p:extLst>
      <p:ext uri="{BB962C8B-B14F-4D97-AF65-F5344CB8AC3E}">
        <p14:creationId xmlns:p14="http://schemas.microsoft.com/office/powerpoint/2010/main" val="2324326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d10a2ff982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d10a2ff982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22000"/>
              </a:lnSpc>
              <a:spcBef>
                <a:spcPts val="1200"/>
              </a:spcBef>
              <a:spcAft>
                <a:spcPts val="0"/>
              </a:spcAft>
              <a:buClr>
                <a:srgbClr val="564D39"/>
              </a:buClr>
              <a:buSzPts val="1200"/>
              <a:buFont typeface="Times New Roman"/>
              <a:buChar char="●"/>
            </a:pPr>
            <a:r>
              <a:rPr lang="en" sz="1200">
                <a:solidFill>
                  <a:srgbClr val="564D39"/>
                </a:solidFill>
                <a:highlight>
                  <a:srgbClr val="FFFFFF"/>
                </a:highlight>
                <a:latin typeface="Times New Roman"/>
                <a:ea typeface="Times New Roman"/>
                <a:cs typeface="Times New Roman"/>
                <a:sym typeface="Times New Roman"/>
              </a:rPr>
              <a:t>Notable changes in sleep, weight, eating habits or other everyday patterns</a:t>
            </a:r>
            <a:endParaRPr sz="1200">
              <a:solidFill>
                <a:srgbClr val="564D39"/>
              </a:solidFill>
              <a:highlight>
                <a:srgbClr val="FFFFFF"/>
              </a:highlight>
              <a:latin typeface="Times New Roman"/>
              <a:ea typeface="Times New Roman"/>
              <a:cs typeface="Times New Roman"/>
              <a:sym typeface="Times New Roman"/>
            </a:endParaRPr>
          </a:p>
          <a:p>
            <a:pPr marL="457200" lvl="0" indent="-304800" algn="l" rtl="0">
              <a:lnSpc>
                <a:spcPct val="122000"/>
              </a:lnSpc>
              <a:spcBef>
                <a:spcPts val="0"/>
              </a:spcBef>
              <a:spcAft>
                <a:spcPts val="0"/>
              </a:spcAft>
              <a:buClr>
                <a:srgbClr val="564D39"/>
              </a:buClr>
              <a:buSzPts val="1200"/>
              <a:buFont typeface="Times New Roman"/>
              <a:buChar char="●"/>
            </a:pPr>
            <a:r>
              <a:rPr lang="en" sz="1200">
                <a:solidFill>
                  <a:srgbClr val="564D39"/>
                </a:solidFill>
                <a:highlight>
                  <a:srgbClr val="FFFFFF"/>
                </a:highlight>
                <a:latin typeface="Times New Roman"/>
                <a:ea typeface="Times New Roman"/>
                <a:cs typeface="Times New Roman"/>
                <a:sym typeface="Times New Roman"/>
              </a:rPr>
              <a:t>Loss of interest in the things they usually love or quitting activities that they enjoy</a:t>
            </a:r>
            <a:endParaRPr sz="1200">
              <a:solidFill>
                <a:srgbClr val="564D39"/>
              </a:solidFill>
              <a:highlight>
                <a:srgbClr val="FFFFFF"/>
              </a:highlight>
              <a:latin typeface="Times New Roman"/>
              <a:ea typeface="Times New Roman"/>
              <a:cs typeface="Times New Roman"/>
              <a:sym typeface="Times New Roman"/>
            </a:endParaRPr>
          </a:p>
          <a:p>
            <a:pPr marL="457200" lvl="0" indent="-304800" algn="l" rtl="0">
              <a:lnSpc>
                <a:spcPct val="122000"/>
              </a:lnSpc>
              <a:spcBef>
                <a:spcPts val="0"/>
              </a:spcBef>
              <a:spcAft>
                <a:spcPts val="0"/>
              </a:spcAft>
              <a:buClr>
                <a:srgbClr val="564D39"/>
              </a:buClr>
              <a:buSzPts val="1200"/>
              <a:buFont typeface="Times New Roman"/>
              <a:buChar char="●"/>
            </a:pPr>
            <a:r>
              <a:rPr lang="en" sz="1200">
                <a:solidFill>
                  <a:srgbClr val="564D39"/>
                </a:solidFill>
                <a:highlight>
                  <a:srgbClr val="FFFFFF"/>
                </a:highlight>
                <a:latin typeface="Times New Roman"/>
                <a:ea typeface="Times New Roman"/>
                <a:cs typeface="Times New Roman"/>
                <a:sym typeface="Times New Roman"/>
              </a:rPr>
              <a:t>Withdrawing more than usual from friends, family and community</a:t>
            </a:r>
            <a:endParaRPr sz="1200">
              <a:solidFill>
                <a:srgbClr val="564D39"/>
              </a:solidFill>
              <a:highlight>
                <a:srgbClr val="FFFFFF"/>
              </a:highlight>
              <a:latin typeface="Times New Roman"/>
              <a:ea typeface="Times New Roman"/>
              <a:cs typeface="Times New Roman"/>
              <a:sym typeface="Times New Roman"/>
            </a:endParaRPr>
          </a:p>
          <a:p>
            <a:pPr marL="457200" lvl="0" indent="-304800" algn="l" rtl="0">
              <a:lnSpc>
                <a:spcPct val="122000"/>
              </a:lnSpc>
              <a:spcBef>
                <a:spcPts val="0"/>
              </a:spcBef>
              <a:spcAft>
                <a:spcPts val="0"/>
              </a:spcAft>
              <a:buClr>
                <a:srgbClr val="564D39"/>
              </a:buClr>
              <a:buSzPts val="1200"/>
              <a:buFont typeface="Times New Roman"/>
              <a:buChar char="●"/>
            </a:pPr>
            <a:r>
              <a:rPr lang="en" sz="1200">
                <a:solidFill>
                  <a:srgbClr val="564D39"/>
                </a:solidFill>
                <a:highlight>
                  <a:srgbClr val="FFFFFF"/>
                </a:highlight>
                <a:latin typeface="Times New Roman"/>
                <a:ea typeface="Times New Roman"/>
                <a:cs typeface="Times New Roman"/>
                <a:sym typeface="Times New Roman"/>
              </a:rPr>
              <a:t>Academic struggles that seem different or more intense:</a:t>
            </a:r>
            <a:endParaRPr sz="1200">
              <a:solidFill>
                <a:srgbClr val="564D39"/>
              </a:solidFill>
              <a:highlight>
                <a:srgbClr val="FFFFFF"/>
              </a:highlight>
              <a:latin typeface="Times New Roman"/>
              <a:ea typeface="Times New Roman"/>
              <a:cs typeface="Times New Roman"/>
              <a:sym typeface="Times New Roman"/>
            </a:endParaRPr>
          </a:p>
          <a:p>
            <a:pPr marL="457200" lvl="0" indent="-304800" algn="l" rtl="0">
              <a:lnSpc>
                <a:spcPct val="122000"/>
              </a:lnSpc>
              <a:spcBef>
                <a:spcPts val="0"/>
              </a:spcBef>
              <a:spcAft>
                <a:spcPts val="0"/>
              </a:spcAft>
              <a:buClr>
                <a:srgbClr val="564D39"/>
              </a:buClr>
              <a:buSzPts val="1200"/>
              <a:buFont typeface="Times New Roman"/>
              <a:buChar char="●"/>
            </a:pPr>
            <a:r>
              <a:rPr lang="en" sz="1200">
                <a:solidFill>
                  <a:srgbClr val="564D39"/>
                </a:solidFill>
                <a:highlight>
                  <a:srgbClr val="FFFFFF"/>
                </a:highlight>
                <a:latin typeface="Times New Roman"/>
                <a:ea typeface="Times New Roman"/>
                <a:cs typeface="Times New Roman"/>
                <a:sym typeface="Times New Roman"/>
              </a:rPr>
              <a:t>Signs of drug, alcohol or other substance use</a:t>
            </a:r>
            <a:endParaRPr sz="1200">
              <a:solidFill>
                <a:srgbClr val="564D39"/>
              </a:solidFill>
              <a:highlight>
                <a:srgbClr val="FFFFFF"/>
              </a:highlight>
              <a:latin typeface="Times New Roman"/>
              <a:ea typeface="Times New Roman"/>
              <a:cs typeface="Times New Roman"/>
              <a:sym typeface="Times New Roman"/>
            </a:endParaRPr>
          </a:p>
          <a:p>
            <a:pPr marL="457200" lvl="0" indent="-304800" algn="l" rtl="0">
              <a:lnSpc>
                <a:spcPct val="122000"/>
              </a:lnSpc>
              <a:spcBef>
                <a:spcPts val="0"/>
              </a:spcBef>
              <a:spcAft>
                <a:spcPts val="0"/>
              </a:spcAft>
              <a:buClr>
                <a:srgbClr val="564D39"/>
              </a:buClr>
              <a:buSzPts val="1200"/>
              <a:buFont typeface="Times New Roman"/>
              <a:buChar char="●"/>
            </a:pPr>
            <a:r>
              <a:rPr lang="en" sz="1200">
                <a:solidFill>
                  <a:srgbClr val="564D39"/>
                </a:solidFill>
                <a:highlight>
                  <a:srgbClr val="FFFFFF"/>
                </a:highlight>
                <a:latin typeface="Times New Roman"/>
                <a:ea typeface="Times New Roman"/>
                <a:cs typeface="Times New Roman"/>
                <a:sym typeface="Times New Roman"/>
              </a:rPr>
              <a:t>Signs of self harm</a:t>
            </a:r>
            <a:endParaRPr sz="1200">
              <a:solidFill>
                <a:srgbClr val="564D39"/>
              </a:solidFill>
              <a:highlight>
                <a:srgbClr val="FFFFFF"/>
              </a:highlight>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558722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d10a2ff982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d10a2ff982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ontserrat"/>
                <a:ea typeface="Montserrat"/>
                <a:cs typeface="Montserrat"/>
                <a:sym typeface="Montserrat"/>
              </a:rPr>
              <a:t>Alice</a:t>
            </a:r>
            <a:endParaRPr sz="1300">
              <a:latin typeface="Montserrat"/>
              <a:ea typeface="Montserrat"/>
              <a:cs typeface="Montserrat"/>
              <a:sym typeface="Montserrat"/>
            </a:endParaRPr>
          </a:p>
          <a:p>
            <a:pPr marL="0" lvl="0" indent="0" algn="l" rtl="0">
              <a:spcBef>
                <a:spcPts val="0"/>
              </a:spcBef>
              <a:spcAft>
                <a:spcPts val="0"/>
              </a:spcAft>
              <a:buNone/>
            </a:pPr>
            <a:r>
              <a:rPr lang="en" sz="1300">
                <a:latin typeface="Montserrat"/>
                <a:ea typeface="Montserrat"/>
                <a:cs typeface="Montserrat"/>
                <a:sym typeface="Montserrat"/>
              </a:rPr>
              <a:t>Pause for 1 min, see notes in chat for discussion/ things shared </a:t>
            </a:r>
            <a:endParaRPr sz="13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398235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d10a2ff982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d10a2ff982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Montserrat"/>
                <a:ea typeface="Montserrat"/>
                <a:cs typeface="Montserrat"/>
                <a:sym typeface="Montserrat"/>
              </a:rPr>
              <a:t>Helpful examples- go through breathe slow…. Do an in breath then take a longer, slower out breath which is your calming breath. ‘Deep breaths’ cause us to mimic symptoms of a panic attack, we need to train ourselves to slow our breathing down to feel calmer</a:t>
            </a:r>
            <a:endParaRPr b="1">
              <a:latin typeface="Montserrat"/>
              <a:ea typeface="Montserrat"/>
              <a:cs typeface="Montserrat"/>
              <a:sym typeface="Montserrat"/>
            </a:endParaRPr>
          </a:p>
          <a:p>
            <a:pPr marL="0" lvl="0" indent="0" algn="l" rtl="0">
              <a:lnSpc>
                <a:spcPct val="115000"/>
              </a:lnSpc>
              <a:spcBef>
                <a:spcPts val="0"/>
              </a:spcBef>
              <a:spcAft>
                <a:spcPts val="0"/>
              </a:spcAft>
              <a:buNone/>
            </a:pPr>
            <a:r>
              <a:rPr lang="en" b="1">
                <a:latin typeface="Montserrat"/>
                <a:ea typeface="Montserrat"/>
                <a:cs typeface="Montserrat"/>
                <a:sym typeface="Montserrat"/>
              </a:rPr>
              <a:t>Focus on what makes you feel calm and in control </a:t>
            </a:r>
            <a:endParaRPr b="1">
              <a:latin typeface="Montserrat"/>
              <a:ea typeface="Montserrat"/>
              <a:cs typeface="Montserrat"/>
              <a:sym typeface="Montserrat"/>
            </a:endParaRPr>
          </a:p>
          <a:p>
            <a:pPr marL="0" lvl="0" indent="0" algn="l" rtl="0">
              <a:lnSpc>
                <a:spcPct val="115000"/>
              </a:lnSpc>
              <a:spcBef>
                <a:spcPts val="0"/>
              </a:spcBef>
              <a:spcAft>
                <a:spcPts val="0"/>
              </a:spcAft>
              <a:buNone/>
            </a:pPr>
            <a:endParaRPr sz="1200">
              <a:solidFill>
                <a:schemeClr val="dk1"/>
              </a:solidFill>
              <a:highlight>
                <a:srgbClr val="FFFFFF"/>
              </a:highlight>
              <a:latin typeface="Montserrat"/>
              <a:ea typeface="Montserrat"/>
              <a:cs typeface="Montserrat"/>
              <a:sym typeface="Montserrat"/>
            </a:endParaRPr>
          </a:p>
        </p:txBody>
      </p:sp>
    </p:spTree>
    <p:extLst>
      <p:ext uri="{BB962C8B-B14F-4D97-AF65-F5344CB8AC3E}">
        <p14:creationId xmlns:p14="http://schemas.microsoft.com/office/powerpoint/2010/main" val="11932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d10a2ff98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d10a2ff98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200">
                <a:solidFill>
                  <a:srgbClr val="3C4245"/>
                </a:solidFill>
              </a:rPr>
              <a:t>Protective and supportive environments in the family, at school and in the wider community are important.</a:t>
            </a:r>
            <a:endParaRPr sz="1200">
              <a:solidFill>
                <a:srgbClr val="3C4245"/>
              </a:solidFill>
            </a:endParaRPr>
          </a:p>
          <a:p>
            <a:pPr marL="457200" lvl="0" indent="-304800" algn="l" rtl="0">
              <a:lnSpc>
                <a:spcPct val="115000"/>
              </a:lnSpc>
              <a:spcBef>
                <a:spcPts val="1800"/>
              </a:spcBef>
              <a:spcAft>
                <a:spcPts val="0"/>
              </a:spcAft>
              <a:buClr>
                <a:srgbClr val="373737"/>
              </a:buClr>
              <a:buSzPts val="1200"/>
              <a:buChar char="●"/>
            </a:pPr>
            <a:r>
              <a:rPr lang="en" sz="1200">
                <a:solidFill>
                  <a:srgbClr val="373737"/>
                </a:solidFill>
              </a:rPr>
              <a:t>Talk about your feelings. Just being listened to can help you feel supported and less alone with any problems you’re going through.</a:t>
            </a:r>
            <a:endParaRPr sz="1200">
              <a:solidFill>
                <a:srgbClr val="373737"/>
              </a:solidFill>
            </a:endParaRPr>
          </a:p>
          <a:p>
            <a:pPr marL="457200" lvl="0" indent="-304800" algn="l" rtl="0">
              <a:lnSpc>
                <a:spcPct val="115000"/>
              </a:lnSpc>
              <a:spcBef>
                <a:spcPts val="0"/>
              </a:spcBef>
              <a:spcAft>
                <a:spcPts val="0"/>
              </a:spcAft>
              <a:buClr>
                <a:srgbClr val="373737"/>
              </a:buClr>
              <a:buSzPts val="1200"/>
              <a:buChar char="●"/>
            </a:pPr>
            <a:r>
              <a:rPr lang="en" sz="1200">
                <a:solidFill>
                  <a:srgbClr val="373737"/>
                </a:solidFill>
              </a:rPr>
              <a:t>Get a good night’s </a:t>
            </a:r>
            <a:r>
              <a:rPr lang="en" sz="1200" b="1" u="sng">
                <a:solidFill>
                  <a:srgbClr val="44787D"/>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sleep</a:t>
            </a:r>
            <a:r>
              <a:rPr lang="en" sz="1200">
                <a:solidFill>
                  <a:srgbClr val="373737"/>
                </a:solidFill>
              </a:rPr>
              <a:t>. Sleep and mental health are closely linked: mental ill-health can affect your sleep, and poor sleep can affect your mental well-being.</a:t>
            </a:r>
            <a:endParaRPr sz="1200">
              <a:solidFill>
                <a:srgbClr val="373737"/>
              </a:solidFill>
            </a:endParaRPr>
          </a:p>
          <a:p>
            <a:pPr marL="457200" lvl="0" indent="-304800" algn="l" rtl="0">
              <a:lnSpc>
                <a:spcPct val="115000"/>
              </a:lnSpc>
              <a:spcBef>
                <a:spcPts val="0"/>
              </a:spcBef>
              <a:spcAft>
                <a:spcPts val="0"/>
              </a:spcAft>
              <a:buClr>
                <a:srgbClr val="373737"/>
              </a:buClr>
              <a:buSzPts val="1200"/>
              <a:buChar char="●"/>
            </a:pPr>
            <a:r>
              <a:rPr lang="en" sz="1200" b="1" u="sng">
                <a:solidFill>
                  <a:srgbClr val="44787D"/>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Eat well</a:t>
            </a:r>
            <a:r>
              <a:rPr lang="en" sz="1200">
                <a:solidFill>
                  <a:srgbClr val="373737"/>
                </a:solidFill>
              </a:rPr>
              <a:t>. A balanced diet can improve your sense of well-being and your mood.</a:t>
            </a:r>
            <a:endParaRPr sz="1200">
              <a:solidFill>
                <a:srgbClr val="373737"/>
              </a:solidFill>
            </a:endParaRPr>
          </a:p>
          <a:p>
            <a:pPr marL="457200" lvl="0" indent="-304800" algn="l" rtl="0">
              <a:lnSpc>
                <a:spcPct val="115000"/>
              </a:lnSpc>
              <a:spcBef>
                <a:spcPts val="0"/>
              </a:spcBef>
              <a:spcAft>
                <a:spcPts val="0"/>
              </a:spcAft>
              <a:buClr>
                <a:srgbClr val="373737"/>
              </a:buClr>
              <a:buSzPts val="1200"/>
              <a:buChar char="●"/>
            </a:pPr>
            <a:r>
              <a:rPr lang="en" sz="1200">
                <a:solidFill>
                  <a:srgbClr val="373737"/>
                </a:solidFill>
              </a:rPr>
              <a:t>Stay </a:t>
            </a:r>
            <a:r>
              <a:rPr lang="en" sz="1200" b="1" u="sng">
                <a:solidFill>
                  <a:srgbClr val="44787D"/>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active</a:t>
            </a:r>
            <a:r>
              <a:rPr lang="en" sz="1200">
                <a:solidFill>
                  <a:srgbClr val="373737"/>
                </a:solidFill>
              </a:rPr>
              <a:t>. Physical activity is not only good for your body, but it’s also great for your mind.</a:t>
            </a:r>
            <a:endParaRPr sz="1200">
              <a:solidFill>
                <a:srgbClr val="373737"/>
              </a:solidFill>
            </a:endParaRPr>
          </a:p>
          <a:p>
            <a:pPr marL="457200" lvl="0" indent="-304800" algn="l" rtl="0">
              <a:lnSpc>
                <a:spcPct val="115000"/>
              </a:lnSpc>
              <a:spcBef>
                <a:spcPts val="0"/>
              </a:spcBef>
              <a:spcAft>
                <a:spcPts val="0"/>
              </a:spcAft>
              <a:buClr>
                <a:srgbClr val="373737"/>
              </a:buClr>
              <a:buSzPts val="1200"/>
              <a:buChar char="●"/>
            </a:pPr>
            <a:r>
              <a:rPr lang="en" sz="1200">
                <a:solidFill>
                  <a:srgbClr val="373737"/>
                </a:solidFill>
              </a:rPr>
              <a:t>Practice </a:t>
            </a:r>
            <a:r>
              <a:rPr lang="en" sz="1200" b="1" u="sng">
                <a:solidFill>
                  <a:srgbClr val="44787D"/>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mindfulness</a:t>
            </a:r>
            <a:r>
              <a:rPr lang="en" sz="1200">
                <a:solidFill>
                  <a:srgbClr val="373737"/>
                </a:solidFill>
              </a:rPr>
              <a:t>, a way to be fully engaged and present in the moment.</a:t>
            </a:r>
            <a:endParaRPr sz="1200">
              <a:solidFill>
                <a:srgbClr val="373737"/>
              </a:solidFill>
            </a:endParaRPr>
          </a:p>
          <a:p>
            <a:pPr marL="457200" lvl="0" indent="-304800" algn="l" rtl="0">
              <a:lnSpc>
                <a:spcPct val="115000"/>
              </a:lnSpc>
              <a:spcBef>
                <a:spcPts val="0"/>
              </a:spcBef>
              <a:spcAft>
                <a:spcPts val="0"/>
              </a:spcAft>
              <a:buClr>
                <a:srgbClr val="373737"/>
              </a:buClr>
              <a:buSzPts val="1200"/>
              <a:buChar char="●"/>
            </a:pPr>
            <a:r>
              <a:rPr lang="en" sz="1200">
                <a:solidFill>
                  <a:srgbClr val="373737"/>
                </a:solidFill>
              </a:rPr>
              <a:t>Care for others, whether that’s working on relationships with family, letting go of old grudges or volunteering.</a:t>
            </a:r>
            <a:endParaRPr sz="1200">
              <a:solidFill>
                <a:srgbClr val="373737"/>
              </a:solidFill>
            </a:endParaRPr>
          </a:p>
          <a:p>
            <a:pPr marL="457200" lvl="0" indent="-304800" algn="l" rtl="0">
              <a:lnSpc>
                <a:spcPct val="115000"/>
              </a:lnSpc>
              <a:spcBef>
                <a:spcPts val="0"/>
              </a:spcBef>
              <a:spcAft>
                <a:spcPts val="0"/>
              </a:spcAft>
              <a:buClr>
                <a:srgbClr val="373737"/>
              </a:buClr>
              <a:buSzPts val="1200"/>
              <a:buChar char="●"/>
            </a:pPr>
            <a:r>
              <a:rPr lang="en" sz="1200">
                <a:solidFill>
                  <a:srgbClr val="373737"/>
                </a:solidFill>
              </a:rPr>
              <a:t>Keep in touch. Supportive </a:t>
            </a:r>
            <a:r>
              <a:rPr lang="en" sz="1200" b="1" u="sng">
                <a:solidFill>
                  <a:srgbClr val="44787D"/>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friends</a:t>
            </a:r>
            <a:r>
              <a:rPr lang="en" sz="1200">
                <a:solidFill>
                  <a:srgbClr val="373737"/>
                </a:solidFill>
              </a:rPr>
              <a:t> can help you deal with the stresses of life, make you feel cared for and offer a different view from whatever’s going on in your head.</a:t>
            </a:r>
            <a:endParaRPr sz="1200">
              <a:solidFill>
                <a:srgbClr val="373737"/>
              </a:solidFill>
            </a:endParaRPr>
          </a:p>
        </p:txBody>
      </p:sp>
    </p:spTree>
    <p:extLst>
      <p:ext uri="{BB962C8B-B14F-4D97-AF65-F5344CB8AC3E}">
        <p14:creationId xmlns:p14="http://schemas.microsoft.com/office/powerpoint/2010/main" val="284098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4c47c1f5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4c47c1f5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arabun"/>
                <a:ea typeface="Sarabun"/>
                <a:cs typeface="Sarabun"/>
                <a:sym typeface="Sarabun"/>
              </a:rPr>
              <a:t>Kooth is a mental health support website. We offer a range of support options and you have complete control over what you want to use. I will now play a short video to give a brief explanation of what I mean. </a:t>
            </a:r>
            <a:endParaRPr b="1">
              <a:solidFill>
                <a:schemeClr val="dk1"/>
              </a:solidFill>
              <a:latin typeface="Sarabun"/>
              <a:ea typeface="Sarabun"/>
              <a:cs typeface="Sarabun"/>
              <a:sym typeface="Sarabun"/>
            </a:endParaRPr>
          </a:p>
        </p:txBody>
      </p:sp>
    </p:spTree>
    <p:extLst>
      <p:ext uri="{BB962C8B-B14F-4D97-AF65-F5344CB8AC3E}">
        <p14:creationId xmlns:p14="http://schemas.microsoft.com/office/powerpoint/2010/main" val="971141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6d2b6808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6d2b6808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Montserrat"/>
                <a:ea typeface="Montserrat"/>
                <a:cs typeface="Montserrat"/>
                <a:sym typeface="Montserrat"/>
              </a:rPr>
              <a:t>OPTIONAL SLIDE DEPENDANT ON THE TIME YOU HAVE </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200">
                <a:solidFill>
                  <a:schemeClr val="dk1"/>
                </a:solidFill>
                <a:latin typeface="Maitree"/>
                <a:ea typeface="Maitree"/>
                <a:cs typeface="Maitree"/>
                <a:sym typeface="Maitree"/>
              </a:rPr>
              <a:t>If you find you’re low on time, you can choose to skip this video. Equally, if your internet connection is an issue, then you can simply skip this video or share it with the school separately.</a:t>
            </a:r>
            <a:endParaRPr sz="1200">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1778377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1acc12663d4875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1acc12663d4875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Now as you saw in the videos there are many ways in which Kooth can support you with your mental health. </a:t>
            </a:r>
            <a:endParaRPr sz="14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4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We can provide professional support, we can provide tools for you to manage your own mental health support or we can provide community support. </a:t>
            </a:r>
            <a:endParaRPr sz="14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400" b="1">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I will now fully explain each of these so that when you login you will be able to use the website really easily. </a:t>
            </a:r>
            <a:endParaRPr sz="14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932754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4ce0e23a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4ce0e23a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Montserrat"/>
                <a:ea typeface="Montserrat"/>
                <a:cs typeface="Montserrat"/>
                <a:sym typeface="Montserrat"/>
              </a:rPr>
              <a:t>Firstly, we have our professional support with our Live Text-based chats and messages.</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r>
              <a:rPr lang="en" sz="1200" b="1">
                <a:solidFill>
                  <a:schemeClr val="dk1"/>
                </a:solidFill>
                <a:latin typeface="Montserrat"/>
                <a:ea typeface="Montserrat"/>
                <a:cs typeface="Montserrat"/>
                <a:sym typeface="Montserrat"/>
              </a:rPr>
              <a:t>These are both spaces where you can get professional support and advice via online chat sessions lasting up to 1 hour. </a:t>
            </a:r>
            <a:endParaRPr sz="12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b="1">
              <a:solidFill>
                <a:schemeClr val="dk1"/>
              </a:solidFill>
              <a:latin typeface="Montserrat"/>
              <a:ea typeface="Montserrat"/>
              <a:cs typeface="Montserrat"/>
              <a:sym typeface="Montserrat"/>
            </a:endParaRPr>
          </a:p>
          <a:p>
            <a:pPr marL="457200" lvl="0" indent="-311150" algn="l" rtl="0">
              <a:lnSpc>
                <a:spcPct val="120000"/>
              </a:lnSpc>
              <a:spcBef>
                <a:spcPts val="0"/>
              </a:spcBef>
              <a:spcAft>
                <a:spcPts val="0"/>
              </a:spcAft>
              <a:buClr>
                <a:srgbClr val="111111"/>
              </a:buClr>
              <a:buSzPts val="1300"/>
              <a:buFont typeface="Maitree"/>
              <a:buChar char="●"/>
            </a:pPr>
            <a:r>
              <a:rPr lang="en" sz="1150">
                <a:solidFill>
                  <a:srgbClr val="1D1C1D"/>
                </a:solidFill>
                <a:highlight>
                  <a:schemeClr val="lt1"/>
                </a:highlight>
                <a:latin typeface="Maitree"/>
                <a:ea typeface="Maitree"/>
                <a:cs typeface="Maitree"/>
                <a:sym typeface="Maitree"/>
              </a:rPr>
              <a:t>When we say Live text-based chat, this means there are no voice calls or video calls involved when you speak with the Kooth team.</a:t>
            </a:r>
            <a:endParaRPr sz="1200" b="1">
              <a:solidFill>
                <a:schemeClr val="dk1"/>
              </a:solidFill>
              <a:latin typeface="Montserrat"/>
              <a:ea typeface="Montserrat"/>
              <a:cs typeface="Montserrat"/>
              <a:sym typeface="Montserrat"/>
            </a:endParaRPr>
          </a:p>
          <a:p>
            <a:pPr marL="457200" lvl="0" indent="-298450" algn="l" rtl="0">
              <a:lnSpc>
                <a:spcPct val="120000"/>
              </a:lnSpc>
              <a:spcBef>
                <a:spcPts val="0"/>
              </a:spcBef>
              <a:spcAft>
                <a:spcPts val="0"/>
              </a:spcAft>
              <a:buClr>
                <a:srgbClr val="111111"/>
              </a:buClr>
              <a:buSzPts val="1100"/>
              <a:buFont typeface="Maitree"/>
              <a:buChar char="●"/>
            </a:pPr>
            <a:r>
              <a:rPr lang="en" sz="1300">
                <a:solidFill>
                  <a:srgbClr val="111111"/>
                </a:solidFill>
                <a:highlight>
                  <a:schemeClr val="lt1"/>
                </a:highlight>
                <a:latin typeface="Maitree"/>
                <a:ea typeface="Maitree"/>
                <a:cs typeface="Maitree"/>
                <a:sym typeface="Maitree"/>
              </a:rPr>
              <a:t>To request a chat, simply select “chat” on the homepage and then “join that chat queue”. </a:t>
            </a:r>
            <a:endParaRPr sz="1300">
              <a:solidFill>
                <a:srgbClr val="111111"/>
              </a:solidFill>
              <a:highlight>
                <a:schemeClr val="lt1"/>
              </a:highlight>
              <a:latin typeface="Maitree"/>
              <a:ea typeface="Maitree"/>
              <a:cs typeface="Maitree"/>
              <a:sym typeface="Maitree"/>
            </a:endParaRPr>
          </a:p>
          <a:p>
            <a:pPr marL="457200" lvl="0" indent="-317500" algn="l" rtl="0">
              <a:lnSpc>
                <a:spcPct val="137500"/>
              </a:lnSpc>
              <a:spcBef>
                <a:spcPts val="0"/>
              </a:spcBef>
              <a:spcAft>
                <a:spcPts val="0"/>
              </a:spcAft>
              <a:buClr>
                <a:schemeClr val="dk1"/>
              </a:buClr>
              <a:buSzPts val="1400"/>
              <a:buFont typeface="Maitree"/>
              <a:buChar char="●"/>
            </a:pPr>
            <a:r>
              <a:rPr lang="en">
                <a:solidFill>
                  <a:srgbClr val="111111"/>
                </a:solidFill>
                <a:highlight>
                  <a:schemeClr val="lt1"/>
                </a:highlight>
                <a:latin typeface="Maitree"/>
                <a:ea typeface="Maitree"/>
                <a:cs typeface="Maitree"/>
                <a:sym typeface="Maitree"/>
              </a:rPr>
              <a:t>We try our best to chat with everyone, but if you are unable to get a chat right away, we recommend waiting a short while or if you don’t have time</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But still you feel like reaching out for support but prefer not to do this via a live chat session, then you can send a message to our team inbox and a member of our team aim to respond to you within a day or 2.</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This would be in the same way you might send an email to someone and they’ll respond back to you when they can.</a:t>
            </a:r>
            <a:endParaRPr>
              <a:solidFill>
                <a:srgbClr val="111111"/>
              </a:solidFill>
              <a:highlight>
                <a:schemeClr val="lt1"/>
              </a:highlight>
              <a:latin typeface="Maitree"/>
              <a:ea typeface="Maitree"/>
              <a:cs typeface="Maitree"/>
              <a:sym typeface="Maitree"/>
            </a:endParaRPr>
          </a:p>
          <a:p>
            <a:pPr marL="0" lvl="0" indent="0" algn="l" rtl="0">
              <a:lnSpc>
                <a:spcPct val="137500"/>
              </a:lnSpc>
              <a:spcBef>
                <a:spcPts val="600"/>
              </a:spcBef>
              <a:spcAft>
                <a:spcPts val="0"/>
              </a:spcAft>
              <a:buNone/>
            </a:pPr>
            <a:endParaRPr>
              <a:solidFill>
                <a:srgbClr val="111111"/>
              </a:solidFill>
              <a:highlight>
                <a:schemeClr val="lt1"/>
              </a:highlight>
              <a:latin typeface="Maitree"/>
              <a:ea typeface="Maitree"/>
              <a:cs typeface="Maitree"/>
              <a:sym typeface="Maitree"/>
            </a:endParaRPr>
          </a:p>
          <a:p>
            <a:pPr marL="457200" lvl="0" indent="0" algn="l" rtl="0">
              <a:lnSpc>
                <a:spcPct val="120000"/>
              </a:lnSpc>
              <a:spcBef>
                <a:spcPts val="1200"/>
              </a:spcBef>
              <a:spcAft>
                <a:spcPts val="0"/>
              </a:spcAft>
              <a:buNone/>
            </a:pPr>
            <a:endParaRPr sz="1300" b="1">
              <a:solidFill>
                <a:srgbClr val="111111"/>
              </a:solidFill>
              <a:highlight>
                <a:srgbClr val="FFFFFF"/>
              </a:highlight>
              <a:latin typeface="Roboto"/>
              <a:ea typeface="Roboto"/>
              <a:cs typeface="Roboto"/>
              <a:sym typeface="Roboto"/>
            </a:endParaRPr>
          </a:p>
          <a:p>
            <a:pPr marL="457200" lvl="0" indent="0" algn="l" rtl="0">
              <a:lnSpc>
                <a:spcPct val="115000"/>
              </a:lnSpc>
              <a:spcBef>
                <a:spcPts val="0"/>
              </a:spcBef>
              <a:spcAft>
                <a:spcPts val="0"/>
              </a:spcAft>
              <a:buNone/>
            </a:pP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40076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t>Slide 10: What</a:t>
            </a:r>
            <a:r>
              <a:rPr lang="en-GB" b="1" i="0" baseline="0"/>
              <a:t> are they doing online?</a:t>
            </a:r>
          </a:p>
          <a:p>
            <a:r>
              <a:rPr lang="en-GB" b="0" i="1"/>
              <a:t>Statistics are taken from Ofcom’s ‘Children and parents: media use and attitudes report</a:t>
            </a:r>
            <a:r>
              <a:rPr lang="en-GB" b="0" i="1" baseline="0"/>
              <a:t> 2</a:t>
            </a:r>
            <a:r>
              <a:rPr lang="en-GB" b="0" i="1"/>
              <a:t>019’. </a:t>
            </a:r>
            <a:endParaRPr lang="en-GB"/>
          </a:p>
          <a:p>
            <a:pPr marL="171450" indent="-171450">
              <a:buFont typeface="Arial" panose="020B0604020202020204" pitchFamily="34" charset="0"/>
              <a:buChar char="•"/>
            </a:pPr>
            <a:r>
              <a:rPr lang="en-GB" b="1"/>
              <a:t>Online gaming </a:t>
            </a:r>
            <a:r>
              <a:rPr lang="en-GB"/>
              <a:t>– 59% of 5-15s play games online. The likelihood</a:t>
            </a:r>
            <a:r>
              <a:rPr lang="en-GB" baseline="0"/>
              <a:t> of children gaming online increases with age. A quarter of 12-15s who play games say they have played against people they don’t know.</a:t>
            </a:r>
          </a:p>
          <a:p>
            <a:pPr marL="0" indent="0">
              <a:buFontTx/>
              <a:buNone/>
            </a:pPr>
            <a:endParaRPr lang="en-GB" baseline="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a:t>Connecting</a:t>
            </a:r>
            <a:r>
              <a:rPr lang="en-GB" b="0" baseline="0"/>
              <a:t>– </a:t>
            </a:r>
            <a:r>
              <a:rPr lang="en-GB" sz="1200">
                <a:solidFill>
                  <a:prstClr val="black"/>
                </a:solidFill>
              </a:rPr>
              <a:t>70% of 12-15s have a social media profile</a:t>
            </a:r>
            <a:r>
              <a:rPr lang="en-GB" sz="1200" b="0">
                <a:solidFill>
                  <a:prstClr val="black"/>
                </a:solidFill>
              </a:rPr>
              <a:t>.</a:t>
            </a:r>
            <a:r>
              <a:rPr lang="en-GB" sz="1200" b="1" baseline="0">
                <a:solidFill>
                  <a:prstClr val="black"/>
                </a:solidFill>
              </a:rPr>
              <a:t> </a:t>
            </a:r>
            <a:r>
              <a:rPr lang="en-GB" b="0" baseline="0"/>
              <a:t>Facebook is decreasing in popularity, whereas Instagram, </a:t>
            </a:r>
            <a:r>
              <a:rPr lang="en-GB" b="0" baseline="0" err="1"/>
              <a:t>Whatsapp</a:t>
            </a:r>
            <a:r>
              <a:rPr lang="en-GB" b="0" baseline="0"/>
              <a:t>, Snapchat continue to rise.</a:t>
            </a:r>
          </a:p>
          <a:p>
            <a:pPr marL="171450" indent="-171450">
              <a:buFontTx/>
              <a:buChar char="-"/>
            </a:pPr>
            <a:endParaRPr lang="en-GB" b="0" baseline="0"/>
          </a:p>
          <a:p>
            <a:pPr marL="171450" indent="-171450">
              <a:buFont typeface="Arial" panose="020B0604020202020204" pitchFamily="34" charset="0"/>
              <a:buChar char="•"/>
            </a:pPr>
            <a:r>
              <a:rPr lang="en-GB" b="1" baseline="0"/>
              <a:t>Watching videos </a:t>
            </a:r>
            <a:r>
              <a:rPr lang="en-GB" b="0" baseline="0"/>
              <a:t>– 50% of 3-4s watch videos on YouTube rising to 90% of 12-15s. Children are spending less time watching the TV and more time consuming video content online. Videos can include </a:t>
            </a:r>
            <a:r>
              <a:rPr lang="en-GB" b="0" baseline="0" err="1"/>
              <a:t>vlogs</a:t>
            </a:r>
            <a:r>
              <a:rPr lang="en-GB" b="0" baseline="0"/>
              <a:t>, gaming videos, tutorials, and craft videos. </a:t>
            </a:r>
          </a:p>
          <a:p>
            <a:pPr marL="0" indent="0">
              <a:buFontTx/>
              <a:buNone/>
            </a:pPr>
            <a:endParaRPr lang="en-GB" b="0" baseline="0"/>
          </a:p>
          <a:p>
            <a:pPr marL="171450" indent="-171450">
              <a:buFont typeface="Arial" panose="020B0604020202020204" pitchFamily="34" charset="0"/>
              <a:buChar char="•"/>
            </a:pPr>
            <a:r>
              <a:rPr lang="en-GB" b="1" baseline="0"/>
              <a:t>Staying informed </a:t>
            </a:r>
            <a:r>
              <a:rPr lang="en-GB" b="0" baseline="0"/>
              <a:t>– social media is becoming an important source of news. For 12-15s, TV is still top for media consumption but closely followed by social media. Facebook most popular social media source. </a:t>
            </a:r>
          </a:p>
        </p:txBody>
      </p:sp>
      <p:sp>
        <p:nvSpPr>
          <p:cNvPr id="4" name="Slide Number Placeholder 3"/>
          <p:cNvSpPr>
            <a:spLocks noGrp="1"/>
          </p:cNvSpPr>
          <p:nvPr>
            <p:ph type="sldNum" sz="quarter" idx="10"/>
          </p:nvPr>
        </p:nvSpPr>
        <p:spPr/>
        <p:txBody>
          <a:bodyPr/>
          <a:lstStyle/>
          <a:p>
            <a:fld id="{AC0E2F45-430B-4D14-9D16-94BFD3EFFC2C}"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990895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4ce0e23a86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4ce0e23a8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latin typeface="Montserrat"/>
                <a:ea typeface="Montserrat"/>
                <a:cs typeface="Montserrat"/>
                <a:sym typeface="Montserrat"/>
              </a:rPr>
              <a:t>Speaker notes:</a:t>
            </a:r>
            <a:endParaRPr sz="12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highlight>
                  <a:srgbClr val="FFFFFF"/>
                </a:highlight>
                <a:latin typeface="Maitree"/>
                <a:ea typeface="Maitree"/>
                <a:cs typeface="Maitree"/>
                <a:sym typeface="Maitree"/>
              </a:rPr>
              <a:t>We will work with you to figure out the best way that Kooth can support you</a:t>
            </a:r>
            <a:endParaRPr sz="1200">
              <a:solidFill>
                <a:schemeClr val="dk1"/>
              </a:solidFill>
              <a:highlight>
                <a:srgbClr val="FFFFFF"/>
              </a:highlight>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highlight>
                  <a:srgbClr val="FFFFFF"/>
                </a:highlight>
                <a:latin typeface="Maitree"/>
                <a:ea typeface="Maitree"/>
                <a:cs typeface="Maitree"/>
                <a:sym typeface="Maitree"/>
              </a:rPr>
              <a:t>This might be through drop in sessions in which you can pop into a chat when you feel like it and have up to 1 hour per week or more structured, weekly sessions with the same named member of our team that you’ll work with over the duration of your sessions.</a:t>
            </a:r>
            <a:endParaRPr sz="1200">
              <a:solidFill>
                <a:schemeClr val="dk1"/>
              </a:solidFill>
              <a:highlight>
                <a:srgbClr val="FFFFFF"/>
              </a:highlight>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highlight>
                  <a:srgbClr val="FFFFFF"/>
                </a:highlight>
                <a:latin typeface="Maitree"/>
                <a:ea typeface="Maitree"/>
                <a:cs typeface="Maitree"/>
                <a:sym typeface="Maitree"/>
              </a:rPr>
              <a:t>We’ll also discuss with you how you can make the most of other parts of the site to help you make the most of everything Kooth has to offer.</a:t>
            </a:r>
            <a:endParaRPr sz="1200">
              <a:solidFill>
                <a:schemeClr val="dk1"/>
              </a:solidFill>
              <a:highlight>
                <a:srgbClr val="FFFFFF"/>
              </a:highlight>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highlight>
                  <a:srgbClr val="FFFFFF"/>
                </a:highlight>
                <a:latin typeface="Maitree"/>
                <a:ea typeface="Maitree"/>
                <a:cs typeface="Maitree"/>
                <a:sym typeface="Maitree"/>
              </a:rPr>
              <a:t>Essentially, your first chat is a chance for us to get to know you and to understand how we can offer you the support you need.</a:t>
            </a:r>
            <a:endParaRPr sz="1200">
              <a:solidFill>
                <a:schemeClr val="dk1"/>
              </a:solidFill>
              <a:highlight>
                <a:srgbClr val="FFFFFF"/>
              </a:highlight>
              <a:latin typeface="Maitree"/>
              <a:ea typeface="Maitree"/>
              <a:cs typeface="Maitree"/>
              <a:sym typeface="Maitree"/>
            </a:endParaRPr>
          </a:p>
          <a:p>
            <a:pPr marL="0" lvl="0" indent="0" algn="l" rtl="0">
              <a:lnSpc>
                <a:spcPct val="115000"/>
              </a:lnSpc>
              <a:spcBef>
                <a:spcPts val="0"/>
              </a:spcBef>
              <a:spcAft>
                <a:spcPts val="0"/>
              </a:spcAft>
              <a:buNone/>
            </a:pPr>
            <a:endParaRPr sz="1200">
              <a:solidFill>
                <a:schemeClr val="dk1"/>
              </a:solidFill>
              <a:highlight>
                <a:srgbClr val="FFFFFF"/>
              </a:highlight>
              <a:latin typeface="Maitree"/>
              <a:ea typeface="Maitree"/>
              <a:cs typeface="Maitree"/>
              <a:sym typeface="Maitree"/>
            </a:endParaRPr>
          </a:p>
        </p:txBody>
      </p:sp>
    </p:spTree>
    <p:extLst>
      <p:ext uri="{BB962C8B-B14F-4D97-AF65-F5344CB8AC3E}">
        <p14:creationId xmlns:p14="http://schemas.microsoft.com/office/powerpoint/2010/main" val="999583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ce0e23a8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4ce0e23a8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Our Team are here for you 365 days a year. You can chat with us Monday- Friday 12pm-10pm and Saturday and Sunday from 6pm-10pm. </a:t>
            </a:r>
            <a:endParaRPr sz="12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200" b="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We offer slightly reduced hours around the Christmas and New Year Period but still are here for you.</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At busier periods, you may have not be able to enter a chat with someone right away and there may be a bit of a waiting time. </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However, we recommend you explore other parts of Kooth whilst you wait. </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This might include reading article, Contributing to a discussion board or even trying one of our mini activities. </a:t>
            </a:r>
            <a:endParaRPr>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b="1">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152019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4ce0e23a8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4ce0e23a8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solidFill>
                  <a:schemeClr val="dk1"/>
                </a:solidFill>
                <a:latin typeface="Montserrat"/>
                <a:ea typeface="Montserrat"/>
                <a:cs typeface="Montserrat"/>
                <a:sym typeface="Montserrat"/>
              </a:rPr>
              <a:t>Speaker notes:</a:t>
            </a:r>
            <a:endParaRPr sz="14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Our self-help options allow you to try out different parts of the site that are completely self directed by you. </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aitree"/>
                <a:ea typeface="Maitree"/>
                <a:cs typeface="Maitree"/>
                <a:sym typeface="Maitree"/>
              </a:rPr>
              <a:t>We have 23 mini wellbeing activities which help you with things like </a:t>
            </a:r>
            <a:r>
              <a:rPr lang="en" sz="1200" b="1">
                <a:solidFill>
                  <a:schemeClr val="dk1"/>
                </a:solidFill>
                <a:latin typeface="Maitree"/>
                <a:ea typeface="Maitree"/>
                <a:cs typeface="Maitree"/>
                <a:sym typeface="Maitree"/>
              </a:rPr>
              <a:t>connecting with others, managing emotions, building helpful habits and expressing yourself. </a:t>
            </a:r>
            <a:endParaRPr sz="1200" b="1">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You can also keep track of how you’re feeling by using your own journal space. </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Or you can try our goal setting exercise which help you keep track of things you might want to work on. </a:t>
            </a:r>
            <a:endParaRPr sz="1200">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sz="1200">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sz="14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4121768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4ce0e23a8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4ce0e23a8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latin typeface="Montserrat"/>
                <a:ea typeface="Montserrat"/>
                <a:cs typeface="Montserrat"/>
                <a:sym typeface="Montserrat"/>
              </a:rPr>
              <a:t>Speaker notes: </a:t>
            </a:r>
            <a:endParaRPr sz="12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200" b="1">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We have thousands of helpful articles covering a range of topics. </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Some of these articles are written by our very own users whereas others will be written by Kooth’s own content team. </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You’ll be able to tell if the article has been written by another young person or a member of our team because members of our team will have their first name appear on the article whereas our users names will be anonymised usernames with different characters and symbols not first names.</a:t>
            </a:r>
            <a:endParaRPr sz="1200">
              <a:solidFill>
                <a:schemeClr val="dk1"/>
              </a:solidFill>
              <a:latin typeface="Maitree"/>
              <a:ea typeface="Maitree"/>
              <a:cs typeface="Maitree"/>
              <a:sym typeface="Maitree"/>
            </a:endParaRPr>
          </a:p>
          <a:p>
            <a:pPr marL="457200" lvl="0" indent="-304800" algn="l" rtl="0">
              <a:lnSpc>
                <a:spcPct val="106999"/>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So get writing and send us your stories, poems or articles.</a:t>
            </a:r>
            <a:endParaRPr sz="1200">
              <a:solidFill>
                <a:schemeClr val="dk1"/>
              </a:solidFill>
              <a:latin typeface="Maitree"/>
              <a:ea typeface="Maitree"/>
              <a:cs typeface="Maitree"/>
              <a:sym typeface="Maitree"/>
            </a:endParaRPr>
          </a:p>
          <a:p>
            <a:pPr marL="457200" lvl="0" indent="0" algn="l" rtl="0">
              <a:lnSpc>
                <a:spcPct val="115000"/>
              </a:lnSpc>
              <a:spcBef>
                <a:spcPts val="800"/>
              </a:spcBef>
              <a:spcAft>
                <a:spcPts val="0"/>
              </a:spcAft>
              <a:buNone/>
            </a:pPr>
            <a:endParaRPr sz="1200">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2825958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4ce0e23a8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4ce0e23a8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We also have articles where you can </a:t>
            </a:r>
            <a:endParaRPr sz="1200" b="1">
              <a:solidFill>
                <a:schemeClr val="dk1"/>
              </a:solidFill>
              <a:latin typeface="Montserrat"/>
              <a:ea typeface="Montserrat"/>
              <a:cs typeface="Montserrat"/>
              <a:sym typeface="Montserrat"/>
            </a:endParaRPr>
          </a:p>
          <a:p>
            <a:pPr marL="0" lvl="0" indent="0" algn="l" rtl="0">
              <a:lnSpc>
                <a:spcPct val="138750"/>
              </a:lnSpc>
              <a:spcBef>
                <a:spcPts val="0"/>
              </a:spcBef>
              <a:spcAft>
                <a:spcPts val="0"/>
              </a:spcAft>
              <a:buClr>
                <a:schemeClr val="dk1"/>
              </a:buClr>
              <a:buSzPts val="1100"/>
              <a:buFont typeface="Arial"/>
              <a:buNone/>
            </a:pPr>
            <a:endParaRPr sz="1400" b="1">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Write your own articles</a:t>
            </a:r>
            <a:endParaRPr sz="1400">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Reading articles written by others</a:t>
            </a:r>
            <a:endParaRPr sz="1400">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Joining the discussion in the comments section</a:t>
            </a:r>
            <a:endParaRPr sz="12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310002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4ce0e23a8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4ce0e23a8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If you just want to find a community or share how you’re feeling the community support options may be the right thing for you! As previously mentioned we have discussion boards and live forums.</a:t>
            </a:r>
            <a:endParaRPr sz="14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4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b="1">
                <a:solidFill>
                  <a:schemeClr val="dk1"/>
                </a:solidFill>
                <a:latin typeface="Maitree"/>
                <a:ea typeface="Maitree"/>
                <a:cs typeface="Maitree"/>
                <a:sym typeface="Maitree"/>
              </a:rPr>
              <a:t>A discussion board</a:t>
            </a:r>
            <a:r>
              <a:rPr lang="en">
                <a:solidFill>
                  <a:schemeClr val="dk1"/>
                </a:solidFill>
                <a:latin typeface="Maitree"/>
                <a:ea typeface="Maitree"/>
                <a:cs typeface="Maitree"/>
                <a:sym typeface="Maitree"/>
              </a:rPr>
              <a:t> is a thread that’s based on someone’s post. You can</a:t>
            </a:r>
            <a:r>
              <a:rPr lang="en">
                <a:solidFill>
                  <a:schemeClr val="dk1"/>
                </a:solidFill>
                <a:highlight>
                  <a:schemeClr val="lt1"/>
                </a:highlight>
                <a:latin typeface="Maitree"/>
                <a:ea typeface="Maitree"/>
                <a:cs typeface="Maitree"/>
                <a:sym typeface="Maitree"/>
              </a:rPr>
              <a:t> </a:t>
            </a:r>
            <a:r>
              <a:rPr lang="en">
                <a:solidFill>
                  <a:srgbClr val="111111"/>
                </a:solidFill>
                <a:highlight>
                  <a:schemeClr val="lt1"/>
                </a:highlight>
                <a:latin typeface="Maitree"/>
                <a:ea typeface="Maitree"/>
                <a:cs typeface="Maitree"/>
                <a:sym typeface="Maitree"/>
              </a:rPr>
              <a:t>find a topic that’s interesting to you then follow along, leave a comment or you could also start your own discussion.</a:t>
            </a:r>
            <a:endParaRPr>
              <a:solidFill>
                <a:srgbClr val="11111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None/>
            </a:pPr>
            <a:endParaRPr>
              <a:solidFill>
                <a:srgbClr val="11111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None/>
            </a:pPr>
            <a:r>
              <a:rPr lang="en" b="1">
                <a:solidFill>
                  <a:srgbClr val="1D1C1D"/>
                </a:solidFill>
                <a:highlight>
                  <a:schemeClr val="lt1"/>
                </a:highlight>
                <a:latin typeface="Maitree"/>
                <a:ea typeface="Maitree"/>
                <a:cs typeface="Maitree"/>
                <a:sym typeface="Maitree"/>
              </a:rPr>
              <a:t>A live forum </a:t>
            </a:r>
            <a:r>
              <a:rPr lang="en">
                <a:solidFill>
                  <a:srgbClr val="1D1C1D"/>
                </a:solidFill>
                <a:highlight>
                  <a:schemeClr val="lt1"/>
                </a:highlight>
                <a:latin typeface="Maitree"/>
                <a:ea typeface="Maitree"/>
                <a:cs typeface="Maitree"/>
                <a:sym typeface="Maitree"/>
              </a:rPr>
              <a:t>is similar to a discussion board but the discussion is moderated live, meaning you can talk to others across the country in live time on a different themed topic each week. Live forums take place on a rotating basis every Monday, Wednesday or Friday evening from 7:30-9pm</a:t>
            </a: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None/>
            </a:pPr>
            <a:endParaRPr>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r>
              <a:rPr lang="en">
                <a:solidFill>
                  <a:schemeClr val="dk1"/>
                </a:solidFill>
                <a:highlight>
                  <a:srgbClr val="FFFFFF"/>
                </a:highlight>
                <a:latin typeface="Maitree"/>
                <a:ea typeface="Maitree"/>
                <a:cs typeface="Maitree"/>
                <a:sym typeface="Maitree"/>
              </a:rPr>
              <a:t>We want Kooth to be a safe space for everyone. Our site is pre-moderated, which means that our moderators check everything before it's published to the site. </a:t>
            </a:r>
            <a:endParaRPr>
              <a:solidFill>
                <a:schemeClr val="dk1"/>
              </a:solidFill>
              <a:highlight>
                <a:srgbClr val="FFFFFF"/>
              </a:highlight>
              <a:latin typeface="Maitree"/>
              <a:ea typeface="Maitree"/>
              <a:cs typeface="Maitree"/>
              <a:sym typeface="Maitree"/>
            </a:endParaRPr>
          </a:p>
          <a:p>
            <a:pPr marL="0" lvl="0" indent="0" algn="l" rtl="0">
              <a:lnSpc>
                <a:spcPct val="115000"/>
              </a:lnSpc>
              <a:spcBef>
                <a:spcPts val="0"/>
              </a:spcBef>
              <a:spcAft>
                <a:spcPts val="0"/>
              </a:spcAft>
              <a:buNone/>
            </a:pP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None/>
            </a:pPr>
            <a:r>
              <a:rPr lang="en" sz="1150">
                <a:solidFill>
                  <a:srgbClr val="1D1C1D"/>
                </a:solidFill>
                <a:highlight>
                  <a:schemeClr val="lt1"/>
                </a:highlight>
                <a:latin typeface="Maitree"/>
                <a:ea typeface="Maitree"/>
                <a:cs typeface="Maitree"/>
                <a:sym typeface="Maitree"/>
              </a:rPr>
              <a:t>This means that sometimes we will edit a submission, or not publish it at all, if it contains something that might cause distress for someone else. But we will message you directly if we’re not able to publish you post or comment. Please bear with us for this process, as on busier days it can take some time between submitting your post and seeing it go up on the live site. But because of this it means it means we can keep Kooth a safe space for everyone.</a:t>
            </a:r>
            <a:endParaRPr>
              <a:solidFill>
                <a:schemeClr val="dk1"/>
              </a:solidFill>
              <a:highlight>
                <a:schemeClr val="lt1"/>
              </a:highlight>
              <a:latin typeface="Maitree"/>
              <a:ea typeface="Maitree"/>
              <a:cs typeface="Maitree"/>
              <a:sym typeface="Maitree"/>
            </a:endParaRPr>
          </a:p>
          <a:p>
            <a:pPr marL="0" lvl="0" indent="0" algn="l" rtl="0">
              <a:lnSpc>
                <a:spcPct val="115000"/>
              </a:lnSpc>
              <a:spcBef>
                <a:spcPts val="0"/>
              </a:spcBef>
              <a:spcAft>
                <a:spcPts val="0"/>
              </a:spcAft>
              <a:buNone/>
            </a:pPr>
            <a:endParaRPr>
              <a:solidFill>
                <a:schemeClr val="dk1"/>
              </a:solidFill>
              <a:highlight>
                <a:srgbClr val="FFFFFF"/>
              </a:highlight>
              <a:latin typeface="Maitree"/>
              <a:ea typeface="Maitree"/>
              <a:cs typeface="Maitree"/>
              <a:sym typeface="Maitree"/>
            </a:endParaRPr>
          </a:p>
          <a:p>
            <a:pPr marL="0" lvl="0" indent="0" algn="l" rtl="0">
              <a:lnSpc>
                <a:spcPct val="115000"/>
              </a:lnSpc>
              <a:spcBef>
                <a:spcPts val="0"/>
              </a:spcBef>
              <a:spcAft>
                <a:spcPts val="0"/>
              </a:spcAft>
              <a:buNone/>
            </a:pPr>
            <a:r>
              <a:rPr lang="en">
                <a:solidFill>
                  <a:schemeClr val="dk1"/>
                </a:solidFill>
                <a:highlight>
                  <a:srgbClr val="FFFFFF"/>
                </a:highlight>
                <a:latin typeface="Maitree"/>
                <a:ea typeface="Maitree"/>
                <a:cs typeface="Maitree"/>
                <a:sym typeface="Maitree"/>
              </a:rPr>
              <a:t>You also won’t be able direct message other young people on the site but instead you’ll be able to communicate and support each other via the comments section.</a:t>
            </a:r>
            <a:endParaRPr>
              <a:solidFill>
                <a:schemeClr val="dk1"/>
              </a:solidFill>
              <a:highlight>
                <a:srgbClr val="FFFFFF"/>
              </a:highlight>
              <a:latin typeface="Maitree"/>
              <a:ea typeface="Maitree"/>
              <a:cs typeface="Maitree"/>
              <a:sym typeface="Maitree"/>
            </a:endParaRPr>
          </a:p>
          <a:p>
            <a:pPr marL="0" lvl="0" indent="0" algn="l" rtl="0">
              <a:lnSpc>
                <a:spcPct val="115000"/>
              </a:lnSpc>
              <a:spcBef>
                <a:spcPts val="0"/>
              </a:spcBef>
              <a:spcAft>
                <a:spcPts val="0"/>
              </a:spcAft>
              <a:buNone/>
            </a:pPr>
            <a:endParaRPr>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424263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780b61f5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780b61f5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Maitree"/>
              <a:ea typeface="Maitree"/>
              <a:cs typeface="Maitree"/>
              <a:sym typeface="Maitree"/>
            </a:endParaRPr>
          </a:p>
          <a:p>
            <a:pPr marL="0" lvl="0" indent="0" algn="ctr" rtl="0">
              <a:lnSpc>
                <a:spcPct val="115000"/>
              </a:lnSpc>
              <a:spcBef>
                <a:spcPts val="0"/>
              </a:spcBef>
              <a:spcAft>
                <a:spcPts val="0"/>
              </a:spcAft>
              <a:buNone/>
            </a:pPr>
            <a:r>
              <a:rPr lang="en" sz="3000">
                <a:solidFill>
                  <a:schemeClr val="dk1"/>
                </a:solidFill>
                <a:latin typeface="Montserrat"/>
                <a:ea typeface="Montserrat"/>
                <a:cs typeface="Montserrat"/>
                <a:sym typeface="Montserrat"/>
              </a:rPr>
              <a:t>Joining Kooth is quick and easy. Simply visit </a:t>
            </a:r>
            <a:r>
              <a:rPr lang="en" sz="3000" b="1">
                <a:solidFill>
                  <a:schemeClr val="dk1"/>
                </a:solidFill>
                <a:latin typeface="Montserrat"/>
                <a:ea typeface="Montserrat"/>
                <a:cs typeface="Montserrat"/>
                <a:sym typeface="Montserrat"/>
              </a:rPr>
              <a:t>kooth.com</a:t>
            </a:r>
            <a:r>
              <a:rPr lang="en" sz="3000">
                <a:solidFill>
                  <a:schemeClr val="dk1"/>
                </a:solidFill>
                <a:latin typeface="Montserrat"/>
                <a:ea typeface="Montserrat"/>
                <a:cs typeface="Montserrat"/>
                <a:sym typeface="Montserrat"/>
              </a:rPr>
              <a:t> on any internet enabled device.</a:t>
            </a:r>
            <a:endParaRPr b="1">
              <a:solidFill>
                <a:schemeClr val="dk1"/>
              </a:solidFill>
              <a:latin typeface="Sarabun"/>
              <a:ea typeface="Sarabun"/>
              <a:cs typeface="Sarabun"/>
              <a:sym typeface="Sarabun"/>
            </a:endParaRPr>
          </a:p>
        </p:txBody>
      </p:sp>
    </p:spTree>
    <p:extLst>
      <p:ext uri="{BB962C8B-B14F-4D97-AF65-F5344CB8AC3E}">
        <p14:creationId xmlns:p14="http://schemas.microsoft.com/office/powerpoint/2010/main" val="2968109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780b61f52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780b61f52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rPr>
              <a:t>Speaker notes:</a:t>
            </a:r>
            <a:endParaRPr b="1">
              <a:solidFill>
                <a:schemeClr val="dk1"/>
              </a:solidFill>
            </a:endParaRPr>
          </a:p>
          <a:p>
            <a:pPr marL="0" lvl="0" indent="0" algn="l" rtl="0">
              <a:lnSpc>
                <a:spcPct val="115000"/>
              </a:lnSpc>
              <a:spcBef>
                <a:spcPts val="0"/>
              </a:spcBef>
              <a:spcAft>
                <a:spcPts val="0"/>
              </a:spcAft>
              <a:buNone/>
            </a:pPr>
            <a:endParaRPr b="1">
              <a:solidFill>
                <a:schemeClr val="dk1"/>
              </a:solidFill>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Once you’ve landed on kooth.com, you’ll probably notice a Join Kooth button which we’ve highlighted for you. </a:t>
            </a:r>
            <a:endParaRPr>
              <a:solidFill>
                <a:schemeClr val="dk1"/>
              </a:solidFill>
              <a:latin typeface="Maitree"/>
              <a:ea typeface="Maitree"/>
              <a:cs typeface="Maitree"/>
              <a:sym typeface="Maitree"/>
            </a:endParaRPr>
          </a:p>
          <a:p>
            <a:pPr marL="457200" lvl="0" indent="-298450" algn="l" rtl="0">
              <a:lnSpc>
                <a:spcPct val="115000"/>
              </a:lnSpc>
              <a:spcBef>
                <a:spcPts val="0"/>
              </a:spcBef>
              <a:spcAft>
                <a:spcPts val="0"/>
              </a:spcAft>
              <a:buClr>
                <a:schemeClr val="dk1"/>
              </a:buClr>
              <a:buSzPts val="1100"/>
              <a:buFont typeface="Maitree"/>
              <a:buChar char="●"/>
            </a:pPr>
            <a:r>
              <a:rPr lang="en">
                <a:solidFill>
                  <a:schemeClr val="dk1"/>
                </a:solidFill>
                <a:latin typeface="Maitree"/>
                <a:ea typeface="Maitree"/>
                <a:cs typeface="Maitree"/>
                <a:sym typeface="Maitree"/>
              </a:rPr>
              <a:t>Simply click on the button and you’ll enter our sign up form.</a:t>
            </a:r>
            <a:endParaRPr>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1341058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780b61f52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780b61f52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t>OPTIONAL SLIDE: </a:t>
            </a:r>
            <a:r>
              <a:rPr lang="en"/>
              <a:t>IF YOU’VE PRESENTED THE SIGN UP FLOW VIDEO YOU CAN DISREGARD THE 3 SIGN UP SLIDES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Speaker notes: </a:t>
            </a:r>
            <a:endParaRPr/>
          </a:p>
          <a:p>
            <a:pPr marL="0" lvl="0" indent="0" algn="l" rtl="0">
              <a:lnSpc>
                <a:spcPct val="115000"/>
              </a:lnSpc>
              <a:spcBef>
                <a:spcPts val="0"/>
              </a:spcBef>
              <a:spcAft>
                <a:spcPts val="0"/>
              </a:spcAft>
              <a:buNone/>
            </a:pP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You’re able to choose your local area by entering the first part of your home postcode. </a:t>
            </a: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Or you can find your local area by choosing from our dropdown list. </a:t>
            </a: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solidFill>
                  <a:schemeClr val="dk1"/>
                </a:solidFill>
                <a:latin typeface="Maitree"/>
                <a:ea typeface="Maitree"/>
                <a:cs typeface="Maitree"/>
                <a:sym typeface="Maitree"/>
              </a:rPr>
              <a:t>This is to make sure that the service is available in your area. </a:t>
            </a:r>
            <a:endParaRPr>
              <a:latin typeface="Maitree"/>
              <a:ea typeface="Maitree"/>
              <a:cs typeface="Maitree"/>
              <a:sym typeface="Maitree"/>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4109341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780b61f52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780b61f52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3. </a:t>
            </a:r>
            <a:r>
              <a:rPr lang="en" sz="1400">
                <a:solidFill>
                  <a:schemeClr val="dk1"/>
                </a:solidFill>
                <a:latin typeface="Montserrat"/>
                <a:ea typeface="Montserrat"/>
                <a:cs typeface="Montserrat"/>
                <a:sym typeface="Montserrat"/>
              </a:rPr>
              <a:t>Select your month and year of birth. This is to ensure the content is correct for you as an 18yo might not have the same issues as a 10 year old and vise versa</a:t>
            </a: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4.</a:t>
            </a:r>
            <a:r>
              <a:rPr lang="en" sz="1400">
                <a:solidFill>
                  <a:schemeClr val="dk1"/>
                </a:solidFill>
                <a:latin typeface="Montserrat"/>
                <a:ea typeface="Montserrat"/>
                <a:cs typeface="Montserrat"/>
                <a:sym typeface="Montserrat"/>
              </a:rPr>
              <a:t> Select your gender and ethnicity. This is to ensure that we are helping everyone with their mental health and not just a small part of the population. </a:t>
            </a: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1"/>
                </a:solidFill>
                <a:latin typeface="Montserrat"/>
                <a:ea typeface="Montserrat"/>
                <a:cs typeface="Montserrat"/>
                <a:sym typeface="Montserrat"/>
              </a:rPr>
              <a:t>5.</a:t>
            </a:r>
            <a:r>
              <a:rPr lang="en" sz="1400">
                <a:solidFill>
                  <a:schemeClr val="dk1"/>
                </a:solidFill>
                <a:latin typeface="Montserrat"/>
                <a:ea typeface="Montserrat"/>
                <a:cs typeface="Montserrat"/>
                <a:sym typeface="Montserrat"/>
              </a:rPr>
              <a:t> Create an </a:t>
            </a:r>
            <a:r>
              <a:rPr lang="en" sz="1400" b="1">
                <a:solidFill>
                  <a:schemeClr val="dk1"/>
                </a:solidFill>
                <a:latin typeface="Montserrat"/>
                <a:ea typeface="Montserrat"/>
                <a:cs typeface="Montserrat"/>
                <a:sym typeface="Montserrat"/>
              </a:rPr>
              <a:t>anonymous (not your real name) </a:t>
            </a:r>
            <a:r>
              <a:rPr lang="en" sz="1400">
                <a:solidFill>
                  <a:schemeClr val="dk1"/>
                </a:solidFill>
                <a:latin typeface="Montserrat"/>
                <a:ea typeface="Montserrat"/>
                <a:cs typeface="Montserrat"/>
                <a:sym typeface="Montserrat"/>
              </a:rPr>
              <a:t>username and secure password.</a:t>
            </a: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b="1" i="1">
              <a:solidFill>
                <a:schemeClr val="dk1"/>
              </a:solidFill>
              <a:latin typeface="Maitree"/>
              <a:ea typeface="Maitree"/>
              <a:cs typeface="Maitree"/>
              <a:sym typeface="Maitree"/>
            </a:endParaRPr>
          </a:p>
          <a:p>
            <a:pPr marL="0" lvl="0" indent="0" algn="l" rtl="0">
              <a:lnSpc>
                <a:spcPct val="115000"/>
              </a:lnSpc>
              <a:spcBef>
                <a:spcPts val="0"/>
              </a:spcBef>
              <a:spcAft>
                <a:spcPts val="0"/>
              </a:spcAft>
              <a:buClr>
                <a:schemeClr val="dk1"/>
              </a:buClr>
              <a:buSzPts val="1100"/>
              <a:buFont typeface="Arial"/>
              <a:buNone/>
            </a:pPr>
            <a:r>
              <a:rPr lang="en" sz="1400" b="1" i="1">
                <a:solidFill>
                  <a:schemeClr val="dk1"/>
                </a:solidFill>
                <a:latin typeface="Maitree"/>
                <a:ea typeface="Maitree"/>
                <a:cs typeface="Maitree"/>
                <a:sym typeface="Maitree"/>
              </a:rPr>
              <a:t>Your username: Our tips</a:t>
            </a:r>
            <a:endParaRPr sz="1400" b="1" i="1">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Avoid using your real name</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And gamertags or social media handles </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Any personal information</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Also avoid any swear words or inappropriate language</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Keep your password in a safe place because we can’t send you a new one. </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i="1">
                <a:solidFill>
                  <a:schemeClr val="dk1"/>
                </a:solidFill>
                <a:latin typeface="Maitree"/>
                <a:ea typeface="Maitree"/>
                <a:cs typeface="Maitree"/>
                <a:sym typeface="Maitree"/>
              </a:rPr>
              <a:t>This is because we don’t collect email addresses. We want to protect your identity but it does mean we cannot send you a password reset email.” </a:t>
            </a:r>
            <a:endParaRPr sz="1200">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186894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Children and young people are spending an increasing amount of time learning, playing and socialising in online environments. The </a:t>
            </a:r>
            <a:r>
              <a:rPr lang="en-GB">
                <a:hlinkClick r:id="rId3"/>
              </a:rPr>
              <a:t>risk roadmap</a:t>
            </a:r>
            <a:r>
              <a:rPr lang="en-GB"/>
              <a:t> can help you understand where your learners are on that journey and the type of support they may require. </a:t>
            </a:r>
            <a:endParaRPr lang="en-US"/>
          </a:p>
          <a:p>
            <a:pPr>
              <a:defRPr/>
            </a:pPr>
            <a:r>
              <a:rPr lang="en-US"/>
              <a:t/>
            </a:r>
            <a:br>
              <a:rPr lang="en-US"/>
            </a:br>
            <a:endParaRPr lang="en-US"/>
          </a:p>
          <a:p>
            <a:pPr marL="0" marR="0" indent="0" algn="l" defTabSz="914400">
              <a:lnSpc>
                <a:spcPct val="100000"/>
              </a:lnSpc>
              <a:spcBef>
                <a:spcPts val="0"/>
              </a:spcBef>
              <a:spcAft>
                <a:spcPts val="0"/>
              </a:spcAft>
              <a:buClrTx/>
              <a:buSzTx/>
              <a:buFontTx/>
              <a:buNone/>
              <a:tabLst/>
              <a:defRPr/>
            </a:pPr>
            <a:endParaRPr lang="en-GB">
              <a:cs typeface="Calibri"/>
            </a:endParaRPr>
          </a:p>
        </p:txBody>
      </p:sp>
      <p:sp>
        <p:nvSpPr>
          <p:cNvPr id="4" name="Slide Number Placeholder 3"/>
          <p:cNvSpPr>
            <a:spLocks noGrp="1"/>
          </p:cNvSpPr>
          <p:nvPr>
            <p:ph type="sldNum" sz="quarter" idx="5"/>
          </p:nvPr>
        </p:nvSpPr>
        <p:spPr/>
        <p:txBody>
          <a:bodyPr/>
          <a:lstStyle/>
          <a:p>
            <a:fld id="{904BA42B-F970-4F08-9F5C-32B6B161D7FD}" type="slidenum">
              <a:rPr lang="en-GB" smtClean="0"/>
              <a:t>25</a:t>
            </a:fld>
            <a:endParaRPr lang="en-GB"/>
          </a:p>
        </p:txBody>
      </p:sp>
    </p:spTree>
    <p:extLst>
      <p:ext uri="{BB962C8B-B14F-4D97-AF65-F5344CB8AC3E}">
        <p14:creationId xmlns:p14="http://schemas.microsoft.com/office/powerpoint/2010/main" val="2022473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36d2b6808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36d2b6808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a:solidFill>
                  <a:schemeClr val="dk1"/>
                </a:solidFill>
                <a:latin typeface="Montserrat"/>
                <a:ea typeface="Montserrat"/>
                <a:cs typeface="Montserrat"/>
                <a:sym typeface="Montserrat"/>
              </a:rPr>
              <a:t>Here are some </a:t>
            </a:r>
            <a:br>
              <a:rPr lang="en" sz="3000">
                <a:solidFill>
                  <a:schemeClr val="dk1"/>
                </a:solidFill>
                <a:latin typeface="Montserrat"/>
                <a:ea typeface="Montserrat"/>
                <a:cs typeface="Montserrat"/>
                <a:sym typeface="Montserrat"/>
              </a:rPr>
            </a:br>
            <a:r>
              <a:rPr lang="en" sz="3000">
                <a:solidFill>
                  <a:schemeClr val="dk1"/>
                </a:solidFill>
                <a:latin typeface="Montserrat"/>
                <a:ea typeface="Montserrat"/>
                <a:cs typeface="Montserrat"/>
                <a:sym typeface="Montserrat"/>
              </a:rPr>
              <a:t>things we’d like </a:t>
            </a:r>
            <a:br>
              <a:rPr lang="en" sz="3000">
                <a:solidFill>
                  <a:schemeClr val="dk1"/>
                </a:solidFill>
                <a:latin typeface="Montserrat"/>
                <a:ea typeface="Montserrat"/>
                <a:cs typeface="Montserrat"/>
                <a:sym typeface="Montserrat"/>
              </a:rPr>
            </a:br>
            <a:r>
              <a:rPr lang="en" sz="3000">
                <a:solidFill>
                  <a:schemeClr val="dk1"/>
                </a:solidFill>
                <a:latin typeface="Montserrat"/>
                <a:ea typeface="Montserrat"/>
                <a:cs typeface="Montserrat"/>
                <a:sym typeface="Montserrat"/>
              </a:rPr>
              <a:t>you to </a:t>
            </a:r>
            <a:r>
              <a:rPr lang="en" sz="3000" b="1">
                <a:solidFill>
                  <a:schemeClr val="dk1"/>
                </a:solidFill>
                <a:latin typeface="Montserrat"/>
                <a:ea typeface="Montserrat"/>
                <a:cs typeface="Montserrat"/>
                <a:sym typeface="Montserrat"/>
              </a:rPr>
              <a:t>always remember</a:t>
            </a:r>
            <a:r>
              <a:rPr lang="en" sz="3000">
                <a:solidFill>
                  <a:schemeClr val="dk1"/>
                </a:solidFill>
                <a:latin typeface="Montserrat"/>
                <a:ea typeface="Montserrat"/>
                <a:cs typeface="Montserrat"/>
                <a:sym typeface="Montserrat"/>
              </a:rPr>
              <a:t> </a:t>
            </a:r>
            <a:r>
              <a:rPr lang="en" sz="3000" b="1">
                <a:solidFill>
                  <a:schemeClr val="dk1"/>
                </a:solidFill>
                <a:latin typeface="Montserrat"/>
                <a:ea typeface="Montserrat"/>
                <a:cs typeface="Montserrat"/>
                <a:sym typeface="Montserrat"/>
              </a:rPr>
              <a:t>about Kooth</a:t>
            </a:r>
            <a:r>
              <a:rPr lang="en" sz="3000">
                <a:solidFill>
                  <a:schemeClr val="dk1"/>
                </a:solidFill>
                <a:latin typeface="Montserrat"/>
                <a:ea typeface="Montserrat"/>
                <a:cs typeface="Montserrat"/>
                <a:sym typeface="Montserrat"/>
              </a:rPr>
              <a:t>…</a:t>
            </a:r>
            <a:endParaRPr>
              <a:latin typeface="Maitree"/>
              <a:ea typeface="Maitree"/>
              <a:cs typeface="Maitree"/>
              <a:sym typeface="Maitree"/>
            </a:endParaRPr>
          </a:p>
          <a:p>
            <a:pPr marL="0" lvl="0" indent="0" algn="l" rtl="0">
              <a:lnSpc>
                <a:spcPct val="115000"/>
              </a:lnSpc>
              <a:spcBef>
                <a:spcPts val="0"/>
              </a:spcBef>
              <a:spcAft>
                <a:spcPts val="0"/>
              </a:spcAft>
              <a:buNone/>
            </a:pPr>
            <a:endParaRPr>
              <a:latin typeface="Maitree"/>
              <a:ea typeface="Maitree"/>
              <a:cs typeface="Maitree"/>
              <a:sym typeface="Maitree"/>
            </a:endParaRPr>
          </a:p>
          <a:p>
            <a:pPr marL="0" lvl="0" indent="0" algn="l" rtl="0">
              <a:lnSpc>
                <a:spcPct val="115000"/>
              </a:lnSpc>
              <a:spcBef>
                <a:spcPts val="0"/>
              </a:spcBef>
              <a:spcAft>
                <a:spcPts val="0"/>
              </a:spcAft>
              <a:buNone/>
            </a:pPr>
            <a:endParaRPr>
              <a:latin typeface="Maitree"/>
              <a:ea typeface="Maitree"/>
              <a:cs typeface="Maitree"/>
              <a:sym typeface="Maitree"/>
            </a:endParaRPr>
          </a:p>
        </p:txBody>
      </p:sp>
    </p:spTree>
    <p:extLst>
      <p:ext uri="{BB962C8B-B14F-4D97-AF65-F5344CB8AC3E}">
        <p14:creationId xmlns:p14="http://schemas.microsoft.com/office/powerpoint/2010/main" val="1240257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fba7347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3fba7347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A frequent misconception is that Kooth is an app it is a website. </a:t>
            </a:r>
            <a:endParaRPr>
              <a:latin typeface="Maitree"/>
              <a:ea typeface="Maitree"/>
              <a:cs typeface="Maitree"/>
              <a:sym typeface="Maitree"/>
            </a:endParaRPr>
          </a:p>
        </p:txBody>
      </p:sp>
    </p:spTree>
    <p:extLst>
      <p:ext uri="{BB962C8B-B14F-4D97-AF65-F5344CB8AC3E}">
        <p14:creationId xmlns:p14="http://schemas.microsoft.com/office/powerpoint/2010/main" val="1152044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6d2b6808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36d2b6808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a:solidFill>
                  <a:schemeClr val="dk1"/>
                </a:solidFill>
                <a:latin typeface="Montserrat Light"/>
                <a:ea typeface="Montserrat Light"/>
                <a:cs typeface="Montserrat Light"/>
                <a:sym typeface="Montserrat Light"/>
              </a:rPr>
              <a:t>It’s </a:t>
            </a:r>
            <a:r>
              <a:rPr lang="en" sz="3000" b="1">
                <a:solidFill>
                  <a:schemeClr val="dk1"/>
                </a:solidFill>
                <a:latin typeface="Montserrat"/>
                <a:ea typeface="Montserrat"/>
                <a:cs typeface="Montserrat"/>
                <a:sym typeface="Montserrat"/>
              </a:rPr>
              <a:t>completely free</a:t>
            </a:r>
            <a:endParaRPr b="1">
              <a:solidFill>
                <a:schemeClr val="dk1"/>
              </a:solidFill>
              <a:latin typeface="Sarabun"/>
              <a:ea typeface="Sarabun"/>
              <a:cs typeface="Sarabun"/>
              <a:sym typeface="Sarabun"/>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Every part of Kooth is completely free for you to use. </a:t>
            </a: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The quality of support you receive will not be greater or lesser based on how much money you have.</a:t>
            </a:r>
            <a:endParaRPr>
              <a:latin typeface="Maitree"/>
              <a:ea typeface="Maitree"/>
              <a:cs typeface="Maitree"/>
              <a:sym typeface="Maitree"/>
            </a:endParaRPr>
          </a:p>
        </p:txBody>
      </p:sp>
    </p:spTree>
    <p:extLst>
      <p:ext uri="{BB962C8B-B14F-4D97-AF65-F5344CB8AC3E}">
        <p14:creationId xmlns:p14="http://schemas.microsoft.com/office/powerpoint/2010/main" val="3737309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6d2b6808e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6d2b6808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a:solidFill>
                  <a:schemeClr val="dk1"/>
                </a:solidFill>
                <a:latin typeface="Montserrat Light"/>
                <a:ea typeface="Montserrat Light"/>
                <a:cs typeface="Montserrat Light"/>
                <a:sym typeface="Montserrat Light"/>
              </a:rPr>
              <a:t>You don’t need to be referred by anyone. </a:t>
            </a:r>
            <a:br>
              <a:rPr lang="en" sz="3000">
                <a:solidFill>
                  <a:schemeClr val="dk1"/>
                </a:solidFill>
                <a:latin typeface="Montserrat Light"/>
                <a:ea typeface="Montserrat Light"/>
                <a:cs typeface="Montserrat Light"/>
                <a:sym typeface="Montserrat Light"/>
              </a:rPr>
            </a:br>
            <a:r>
              <a:rPr lang="en" sz="3000">
                <a:solidFill>
                  <a:schemeClr val="dk1"/>
                </a:solidFill>
                <a:latin typeface="Montserrat Light"/>
                <a:ea typeface="Montserrat Light"/>
                <a:cs typeface="Montserrat Light"/>
                <a:sym typeface="Montserrat Light"/>
              </a:rPr>
              <a:t>You can </a:t>
            </a:r>
            <a:r>
              <a:rPr lang="en" sz="3000" b="1">
                <a:solidFill>
                  <a:schemeClr val="dk1"/>
                </a:solidFill>
                <a:latin typeface="Montserrat"/>
                <a:ea typeface="Montserrat"/>
                <a:cs typeface="Montserrat"/>
                <a:sym typeface="Montserrat"/>
              </a:rPr>
              <a:t>sign up anytime.</a:t>
            </a:r>
            <a:endParaRPr b="1">
              <a:solidFill>
                <a:schemeClr val="dk1"/>
              </a:solidFill>
              <a:latin typeface="Sarabun"/>
              <a:ea typeface="Sarabun"/>
              <a:cs typeface="Sarabun"/>
              <a:sym typeface="Sarabun"/>
            </a:endParaRPr>
          </a:p>
          <a:p>
            <a:pPr marL="0" lvl="0" indent="0" algn="l" rtl="0">
              <a:lnSpc>
                <a:spcPct val="115000"/>
              </a:lnSpc>
              <a:spcBef>
                <a:spcPts val="0"/>
              </a:spcBef>
              <a:spcAft>
                <a:spcPts val="0"/>
              </a:spcAft>
              <a:buNone/>
            </a:pPr>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Unlike some other more traditional mental health services, you won’t need to be referred by an adult or a formal GP referral to start using Kooth. </a:t>
            </a: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You can sign up whenever you like and in any place that feels comfortable to you.</a:t>
            </a: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Signing up is quick and easy. </a:t>
            </a: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This means you can start accessing support in minutes and do it on your own terms.</a:t>
            </a:r>
            <a:endParaRPr>
              <a:latin typeface="Maitree"/>
              <a:ea typeface="Maitree"/>
              <a:cs typeface="Maitree"/>
              <a:sym typeface="Maitree"/>
            </a:endParaRPr>
          </a:p>
        </p:txBody>
      </p:sp>
    </p:spTree>
    <p:extLst>
      <p:ext uri="{BB962C8B-B14F-4D97-AF65-F5344CB8AC3E}">
        <p14:creationId xmlns:p14="http://schemas.microsoft.com/office/powerpoint/2010/main" val="3072300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6d2b6808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36d2b6808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b="1">
                <a:solidFill>
                  <a:schemeClr val="dk1"/>
                </a:solidFill>
                <a:latin typeface="Montserrat"/>
                <a:ea typeface="Montserrat"/>
                <a:cs typeface="Montserrat"/>
                <a:sym typeface="Montserrat"/>
              </a:rPr>
              <a:t>Bullying and trolling </a:t>
            </a:r>
            <a:r>
              <a:rPr lang="en" sz="3000">
                <a:solidFill>
                  <a:schemeClr val="dk1"/>
                </a:solidFill>
                <a:latin typeface="Montserrat Light"/>
                <a:ea typeface="Montserrat Light"/>
                <a:cs typeface="Montserrat Light"/>
                <a:sym typeface="Montserrat Light"/>
              </a:rPr>
              <a:t>can’t take place </a:t>
            </a:r>
            <a:endParaRPr sz="3000">
              <a:solidFill>
                <a:schemeClr val="dk1"/>
              </a:solidFill>
              <a:latin typeface="Montserrat Light"/>
              <a:ea typeface="Montserrat Light"/>
              <a:cs typeface="Montserrat Light"/>
              <a:sym typeface="Montserrat Light"/>
            </a:endParaRPr>
          </a:p>
          <a:p>
            <a:pPr marL="0" lvl="0" indent="0" algn="l" rtl="0">
              <a:lnSpc>
                <a:spcPct val="115000"/>
              </a:lnSpc>
              <a:spcBef>
                <a:spcPts val="0"/>
              </a:spcBef>
              <a:spcAft>
                <a:spcPts val="0"/>
              </a:spcAft>
              <a:buClr>
                <a:schemeClr val="dk1"/>
              </a:buClr>
              <a:buSzPts val="1100"/>
              <a:buFont typeface="Arial"/>
              <a:buNone/>
            </a:pPr>
            <a:r>
              <a:rPr lang="en" sz="3000">
                <a:solidFill>
                  <a:schemeClr val="dk1"/>
                </a:solidFill>
                <a:latin typeface="Montserrat Light"/>
                <a:ea typeface="Montserrat Light"/>
                <a:cs typeface="Montserrat Light"/>
                <a:sym typeface="Montserrat Light"/>
              </a:rPr>
              <a:t>on the site.</a:t>
            </a:r>
            <a:endParaRPr b="1">
              <a:solidFill>
                <a:schemeClr val="dk1"/>
              </a:solidFill>
              <a:latin typeface="Sarabun"/>
              <a:ea typeface="Sarabun"/>
              <a:cs typeface="Sarabun"/>
              <a:sym typeface="Sarabun"/>
            </a:endParaRPr>
          </a:p>
          <a:p>
            <a:pPr marL="0" lvl="0" indent="0" algn="l" rtl="0">
              <a:lnSpc>
                <a:spcPct val="115000"/>
              </a:lnSpc>
              <a:spcBef>
                <a:spcPts val="0"/>
              </a:spcBef>
              <a:spcAft>
                <a:spcPts val="0"/>
              </a:spcAft>
              <a:buNone/>
            </a:pP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Because our site is pre-moderated it means that bullying comments or hate speech won’t be approved to appear on the site. </a:t>
            </a:r>
            <a:endParaRPr>
              <a:latin typeface="Maitree"/>
              <a:ea typeface="Maitree"/>
              <a:cs typeface="Maitree"/>
              <a:sym typeface="Maitree"/>
            </a:endParaRPr>
          </a:p>
          <a:p>
            <a:pPr marL="457200" lvl="0" indent="-298450" algn="l" rtl="0">
              <a:lnSpc>
                <a:spcPct val="115000"/>
              </a:lnSpc>
              <a:spcBef>
                <a:spcPts val="0"/>
              </a:spcBef>
              <a:spcAft>
                <a:spcPts val="0"/>
              </a:spcAft>
              <a:buSzPts val="1100"/>
              <a:buFont typeface="Maitree"/>
              <a:buChar char="●"/>
            </a:pPr>
            <a:r>
              <a:rPr lang="en">
                <a:latin typeface="Maitree"/>
                <a:ea typeface="Maitree"/>
                <a:cs typeface="Maitree"/>
                <a:sym typeface="Maitree"/>
              </a:rPr>
              <a:t>So you can trust that Kooth is a safe and non judgemental place. </a:t>
            </a:r>
            <a:endParaRPr>
              <a:latin typeface="Maitree"/>
              <a:ea typeface="Maitree"/>
              <a:cs typeface="Maitree"/>
              <a:sym typeface="Maitree"/>
            </a:endParaRPr>
          </a:p>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3662713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36d2b6808e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36d2b6808e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rgbClr val="FF4566"/>
              </a:solidFill>
              <a:latin typeface="Montserrat"/>
              <a:ea typeface="Montserrat"/>
              <a:cs typeface="Montserrat"/>
              <a:sym typeface="Montserrat"/>
            </a:endParaRPr>
          </a:p>
          <a:p>
            <a:pPr marL="0" lvl="0" indent="0" algn="l" rtl="0">
              <a:lnSpc>
                <a:spcPct val="115000"/>
              </a:lnSpc>
              <a:spcBef>
                <a:spcPts val="0"/>
              </a:spcBef>
              <a:spcAft>
                <a:spcPts val="0"/>
              </a:spcAft>
              <a:buNone/>
            </a:pPr>
            <a:endParaRPr b="1">
              <a:solidFill>
                <a:schemeClr val="dk1"/>
              </a:solidFill>
              <a:latin typeface="Sarabun"/>
              <a:ea typeface="Sarabun"/>
              <a:cs typeface="Sarabun"/>
              <a:sym typeface="Sarabun"/>
            </a:endParaRPr>
          </a:p>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389335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36d2b6808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36d2b6808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Maitree"/>
              <a:ea typeface="Maitree"/>
              <a:cs typeface="Maitree"/>
              <a:sym typeface="Maitree"/>
            </a:endParaRPr>
          </a:p>
        </p:txBody>
      </p:sp>
    </p:spTree>
    <p:extLst>
      <p:ext uri="{BB962C8B-B14F-4D97-AF65-F5344CB8AC3E}">
        <p14:creationId xmlns:p14="http://schemas.microsoft.com/office/powerpoint/2010/main" val="2636070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6d2b6808e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36d2b6808e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solidFill>
                  <a:schemeClr val="dk1"/>
                </a:solidFill>
                <a:latin typeface="Montserrat"/>
                <a:ea typeface="Montserrat"/>
                <a:cs typeface="Montserrat"/>
                <a:sym typeface="Montserrat"/>
              </a:rPr>
              <a:t>Speaker notes:</a:t>
            </a:r>
            <a:endParaRPr sz="12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2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200" b="1">
                <a:solidFill>
                  <a:schemeClr val="dk1"/>
                </a:solidFill>
                <a:latin typeface="Maitree"/>
                <a:ea typeface="Maitree"/>
                <a:cs typeface="Maitree"/>
                <a:sym typeface="Maitree"/>
              </a:rPr>
              <a:t>Urgent help</a:t>
            </a:r>
            <a:r>
              <a:rPr lang="en" sz="1200">
                <a:solidFill>
                  <a:schemeClr val="dk1"/>
                </a:solidFill>
                <a:latin typeface="Maitree"/>
                <a:ea typeface="Maitree"/>
                <a:cs typeface="Maitree"/>
                <a:sym typeface="Maitree"/>
              </a:rPr>
              <a:t>: If you feel like you need urgent support, we highlight some crisis services that can help you on our urgent support page - You can access this at kooth.com/urgent-support.</a:t>
            </a:r>
            <a:endParaRPr sz="1200">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sz="1200">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r>
              <a:rPr lang="en" sz="1200" b="1">
                <a:solidFill>
                  <a:schemeClr val="dk1"/>
                </a:solidFill>
                <a:latin typeface="Maitree"/>
                <a:ea typeface="Maitree"/>
                <a:cs typeface="Maitree"/>
                <a:sym typeface="Maitree"/>
              </a:rPr>
              <a:t>Our team:</a:t>
            </a:r>
            <a:r>
              <a:rPr lang="en" sz="1200">
                <a:solidFill>
                  <a:schemeClr val="dk1"/>
                </a:solidFill>
                <a:latin typeface="Maitree"/>
                <a:ea typeface="Maitree"/>
                <a:cs typeface="Maitree"/>
                <a:sym typeface="Maitree"/>
              </a:rPr>
              <a:t> Our team are real people who really care and want to listen and help. Although you’ll be engaging with them through a text based chat, we want to reassure you that our team are not bots who are sending automatic replies. </a:t>
            </a:r>
            <a:endParaRPr sz="1200">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2658730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36d2b6808e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36d2b6808e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OPTIONAL SLIDE DEPENDANT ON THE TIME YOU HAVE </a:t>
            </a:r>
            <a:endParaRPr>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4130059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de5cfe3c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de5cfe3c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OPTIONAL SLIDE DEPENDANT ON THE TIME YOU HAVE </a:t>
            </a:r>
            <a:endParaRPr>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418681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Digital technology allows us to access information at the click or tap of our fingers. If children are enthusiastic to find an answer to a particular topic, we no longer have to wait until we can access a book to help them research to find the answers. We no longer have the problems of a scratched CD or a cassette tape with the tape all pulled out and tangled because we can instantly stream music.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Scotland’s national policy for Early Years, Realising the Ambition talks about </a:t>
            </a:r>
            <a:r>
              <a:rPr lang="en-GB" sz="1200"/>
              <a:t>digital technologies providing opportunities for us to design  </a:t>
            </a:r>
            <a:r>
              <a:rPr lang="en-GB" sz="1200" b="1"/>
              <a:t>unique learning spaces </a:t>
            </a:r>
            <a:r>
              <a:rPr lang="en-GB" sz="1200"/>
              <a:t>for the children. Bringing resources and experiences virtually into the setting can lead learning well-beyond what was originally planned. There are so many wonderful opportunities for young children to learn through virtual environments that has bridged a gap in more recent times, for example, accessing recordings of their practitioners from nursery or grandparents reading them a story or joining live streams with </a:t>
            </a:r>
            <a:r>
              <a:rPr lang="en-GB" sz="1200" err="1"/>
              <a:t>Bookbug</a:t>
            </a:r>
            <a:r>
              <a:rPr lang="en-GB" sz="1200"/>
              <a:t>. </a:t>
            </a:r>
          </a:p>
        </p:txBody>
      </p:sp>
      <p:sp>
        <p:nvSpPr>
          <p:cNvPr id="4" name="Slide Number Placeholder 3"/>
          <p:cNvSpPr>
            <a:spLocks noGrp="1"/>
          </p:cNvSpPr>
          <p:nvPr>
            <p:ph type="sldNum" sz="quarter" idx="5"/>
          </p:nvPr>
        </p:nvSpPr>
        <p:spPr/>
        <p:txBody>
          <a:bodyPr/>
          <a:lstStyle/>
          <a:p>
            <a:fld id="{904BA42B-F970-4F08-9F5C-32B6B161D7FD}" type="slidenum">
              <a:rPr lang="en-GB" smtClean="0"/>
              <a:t>26</a:t>
            </a:fld>
            <a:endParaRPr lang="en-GB"/>
          </a:p>
        </p:txBody>
      </p:sp>
    </p:spTree>
    <p:extLst>
      <p:ext uri="{BB962C8B-B14F-4D97-AF65-F5344CB8AC3E}">
        <p14:creationId xmlns:p14="http://schemas.microsoft.com/office/powerpoint/2010/main" val="2619520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780b61f52a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780b61f52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b="1">
                <a:solidFill>
                  <a:schemeClr val="dk1"/>
                </a:solidFill>
                <a:latin typeface="Montserrat"/>
                <a:ea typeface="Montserrat"/>
                <a:cs typeface="Montserrat"/>
                <a:sym typeface="Montserrat"/>
              </a:rPr>
              <a:t>Speaker notes:</a:t>
            </a:r>
            <a:endParaRPr sz="14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4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200">
                <a:solidFill>
                  <a:schemeClr val="dk1"/>
                </a:solidFill>
                <a:latin typeface="Maitree"/>
                <a:ea typeface="Maitree"/>
                <a:cs typeface="Maitree"/>
                <a:sym typeface="Maitree"/>
              </a:rPr>
              <a:t>If you want to follow us off of the Kooth site, you can do this by following us on:</a:t>
            </a:r>
            <a:endParaRPr sz="1200">
              <a:solidFill>
                <a:schemeClr val="dk1"/>
              </a:solidFill>
              <a:latin typeface="Maitree"/>
              <a:ea typeface="Maitree"/>
              <a:cs typeface="Maitree"/>
              <a:sym typeface="Maitree"/>
            </a:endParaRPr>
          </a:p>
          <a:p>
            <a:pPr marL="0" lvl="0" indent="0" algn="l" rtl="0">
              <a:lnSpc>
                <a:spcPct val="115000"/>
              </a:lnSpc>
              <a:spcBef>
                <a:spcPts val="0"/>
              </a:spcBef>
              <a:spcAft>
                <a:spcPts val="0"/>
              </a:spcAft>
              <a:buNone/>
            </a:pP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Our Instagram page @kooth_uk - Unfortunately, we won’t be able to engage with you or offer you any direct support from our Instagram account. Kooth.com is the place for you to go to access support. </a:t>
            </a:r>
            <a:endParaRPr sz="1200">
              <a:solidFill>
                <a:schemeClr val="dk1"/>
              </a:solidFill>
              <a:latin typeface="Maitree"/>
              <a:ea typeface="Maitree"/>
              <a:cs typeface="Maitree"/>
              <a:sym typeface="Maitree"/>
            </a:endParaRPr>
          </a:p>
          <a:p>
            <a:pPr marL="457200" lvl="0" indent="-304800" algn="l" rtl="0">
              <a:lnSpc>
                <a:spcPct val="115000"/>
              </a:lnSpc>
              <a:spcBef>
                <a:spcPts val="0"/>
              </a:spcBef>
              <a:spcAft>
                <a:spcPts val="0"/>
              </a:spcAft>
              <a:buClr>
                <a:schemeClr val="dk1"/>
              </a:buClr>
              <a:buSzPts val="1200"/>
              <a:buFont typeface="Maitree"/>
              <a:buChar char="●"/>
            </a:pPr>
            <a:r>
              <a:rPr lang="en" sz="1200">
                <a:solidFill>
                  <a:schemeClr val="dk1"/>
                </a:solidFill>
                <a:latin typeface="Maitree"/>
                <a:ea typeface="Maitree"/>
                <a:cs typeface="Maitree"/>
                <a:sym typeface="Maitree"/>
              </a:rPr>
              <a:t>Or, check out our Kooth podcast which you can find on Spotify and Apple Podcasts.</a:t>
            </a:r>
            <a:endParaRPr sz="1200">
              <a:solidFill>
                <a:schemeClr val="dk1"/>
              </a:solidFill>
              <a:latin typeface="Maitree"/>
              <a:ea typeface="Maitree"/>
              <a:cs typeface="Maitree"/>
              <a:sym typeface="Maitree"/>
            </a:endParaRPr>
          </a:p>
        </p:txBody>
      </p:sp>
    </p:spTree>
    <p:extLst>
      <p:ext uri="{BB962C8B-B14F-4D97-AF65-F5344CB8AC3E}">
        <p14:creationId xmlns:p14="http://schemas.microsoft.com/office/powerpoint/2010/main" val="3489438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a:t>We have a key questions to be asking when children are creating content.</a:t>
            </a:r>
            <a:endParaRPr lang="en-GB" b="1"/>
          </a:p>
          <a:p>
            <a:pPr marL="0" marR="0" indent="0" algn="l" defTabSz="914400" rtl="0" eaLnBrk="1" fontAlgn="auto" latinLnBrk="0" hangingPunct="1">
              <a:lnSpc>
                <a:spcPct val="100000"/>
              </a:lnSpc>
              <a:spcBef>
                <a:spcPts val="0"/>
              </a:spcBef>
              <a:spcAft>
                <a:spcPts val="0"/>
              </a:spcAft>
              <a:buClrTx/>
              <a:buSzTx/>
              <a:buFontTx/>
              <a:buNone/>
              <a:tabLst/>
              <a:defRPr/>
            </a:pPr>
            <a:endParaRPr lang="en-GB" b="1"/>
          </a:p>
          <a:p>
            <a:pPr marL="0" marR="0" indent="0" algn="l" defTabSz="914400" rtl="0" eaLnBrk="1" fontAlgn="auto" latinLnBrk="0" hangingPunct="1">
              <a:lnSpc>
                <a:spcPct val="100000"/>
              </a:lnSpc>
              <a:spcBef>
                <a:spcPts val="0"/>
              </a:spcBef>
              <a:spcAft>
                <a:spcPts val="0"/>
              </a:spcAft>
              <a:buClrTx/>
              <a:buSzTx/>
              <a:buFontTx/>
              <a:buNone/>
              <a:tabLst/>
              <a:defRPr/>
            </a:pPr>
            <a:r>
              <a:rPr lang="en-GB" b="0"/>
              <a:t>In terms of the health and well being curriculum, there are very obvious links here to social wellbeing around responsibility and respect for one another. It is always good practice to encourage children to ask for the permission of another child before taking their photograph or asking or inviting them to be in their video.  This helps children to develop their awareness of consent and equip them with the confidence to be able to say “no thank you”, or “I am not comfortable with that photo can you please delete it?”  Other important conversations to have are what sort of content is appropriate to capture and developing an awareness of what is private information and what is for sharing. For example, agreeing that it is not appropriate to capture media near the bathrooms because some part of our bodies are private or if someone is upset or has fallen over they probably won’t want you to record them in a video, or when someone is mid bite into a sandwich etc. </a:t>
            </a:r>
          </a:p>
          <a:p>
            <a:pPr marL="0" marR="0" indent="0" algn="l" defTabSz="914400" rtl="0" eaLnBrk="1" fontAlgn="auto" latinLnBrk="0" hangingPunct="1">
              <a:lnSpc>
                <a:spcPct val="100000"/>
              </a:lnSpc>
              <a:spcBef>
                <a:spcPts val="0"/>
              </a:spcBef>
              <a:spcAft>
                <a:spcPts val="0"/>
              </a:spcAft>
              <a:buClrTx/>
              <a:buSzTx/>
              <a:buFontTx/>
              <a:buNone/>
              <a:tabLst/>
              <a:defRPr/>
            </a:pPr>
            <a:r>
              <a:rPr lang="en-GB" b="0"/>
              <a:t>It is also important to talk about appropriate language and be respectful of the feelings of others when creating content.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a:p>
          <a:p>
            <a:r>
              <a:rPr lang="en-GB"/>
              <a:t>Image credit: https://images.app.goo.gl/NdpisQ8YD5m9vSvW6</a:t>
            </a:r>
          </a:p>
        </p:txBody>
      </p:sp>
      <p:sp>
        <p:nvSpPr>
          <p:cNvPr id="4" name="Slide Number Placeholder 3"/>
          <p:cNvSpPr>
            <a:spLocks noGrp="1"/>
          </p:cNvSpPr>
          <p:nvPr>
            <p:ph type="sldNum" sz="quarter" idx="5"/>
          </p:nvPr>
        </p:nvSpPr>
        <p:spPr/>
        <p:txBody>
          <a:bodyPr/>
          <a:lstStyle/>
          <a:p>
            <a:fld id="{904BA42B-F970-4F08-9F5C-32B6B161D7FD}" type="slidenum">
              <a:rPr lang="en-GB" smtClean="0"/>
              <a:t>27</a:t>
            </a:fld>
            <a:endParaRPr lang="en-GB"/>
          </a:p>
        </p:txBody>
      </p:sp>
    </p:spTree>
    <p:extLst>
      <p:ext uri="{BB962C8B-B14F-4D97-AF65-F5344CB8AC3E}">
        <p14:creationId xmlns:p14="http://schemas.microsoft.com/office/powerpoint/2010/main" val="287844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a:t>We have a few key questions to be asking when children </a:t>
            </a:r>
            <a:r>
              <a:rPr lang="en-GB"/>
              <a:t>(and adults) are</a:t>
            </a:r>
            <a:r>
              <a:rPr lang="en-GB" b="0"/>
              <a:t> creating and sharing content</a:t>
            </a:r>
            <a:r>
              <a:rPr lang="en-GB" b="1"/>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a:p>
          <a:p>
            <a:pPr>
              <a:defRPr/>
            </a:pPr>
            <a:r>
              <a:rPr lang="en-GB" b="0"/>
              <a:t>Are we aware of the apps that enable you to connect with a stranger via chat or video call. Do we have facetime or video calling enabled and can the children access this and accidentally dial a number or accept a random call. What about livestreaming? Many social media apps have this feature built in, and at the tap of a finger you can be broadcasting with video and audio to an unknown audience.</a:t>
            </a:r>
            <a:r>
              <a:rPr lang="en-GB"/>
              <a:t> </a:t>
            </a:r>
          </a:p>
          <a:p>
            <a:pPr>
              <a:defRPr/>
            </a:pPr>
            <a:endParaRPr lang="en-GB" b="1">
              <a:cs typeface="Calibri" panose="020F0502020204030204"/>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a:t>As we have mentioned it is good practice to encourage children to express their right to have a photo deleted and to understand consent when media is being captured. It has become very normal to have your life digitally documented, from the scan photo being shared on social media, to the first day of school photos. Children are accepting of this and trusting of adults and need to be supported to understand that they have the right to protect their identify and become aware of their digital footprint from as early on as possible.</a:t>
            </a:r>
            <a:r>
              <a:rPr lang="en-GB"/>
              <a:t> </a:t>
            </a:r>
            <a:r>
              <a:rPr lang="en-GB" b="0"/>
              <a:t> Do you involve children in the process and select the content together? This is where you can have conversations that help children to develop an understanding of why it is important to keep certain information private for example later on in life when they are learning about protecting their location and sensitive information such as dates of birth and home address etc.</a:t>
            </a:r>
            <a:r>
              <a:rPr lang="en-GB"/>
              <a:t> </a:t>
            </a:r>
            <a:endParaRPr lang="en-GB" b="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0"/>
          </a:p>
          <a:p>
            <a:pPr marL="0" marR="0" indent="0" algn="l" defTabSz="914400" rtl="0" eaLnBrk="1" fontAlgn="auto" latinLnBrk="0" hangingPunct="1">
              <a:lnSpc>
                <a:spcPct val="100000"/>
              </a:lnSpc>
              <a:spcBef>
                <a:spcPts val="0"/>
              </a:spcBef>
              <a:spcAft>
                <a:spcPts val="0"/>
              </a:spcAft>
              <a:buClrTx/>
              <a:buSzTx/>
              <a:buFontTx/>
              <a:buNone/>
              <a:tabLst/>
              <a:defRPr/>
            </a:pPr>
            <a:endParaRPr lang="en-GB" b="0"/>
          </a:p>
          <a:p>
            <a:pPr marL="0" marR="0" indent="0" algn="l" defTabSz="914400" rtl="0" eaLnBrk="1" fontAlgn="auto" latinLnBrk="0" hangingPunct="1">
              <a:lnSpc>
                <a:spcPct val="100000"/>
              </a:lnSpc>
              <a:spcBef>
                <a:spcPts val="0"/>
              </a:spcBef>
              <a:spcAft>
                <a:spcPts val="0"/>
              </a:spcAft>
              <a:buClrTx/>
              <a:buSzTx/>
              <a:buFontTx/>
              <a:buNone/>
              <a:tabLst/>
              <a:defRPr/>
            </a:pPr>
            <a:r>
              <a:rPr lang="en-GB" b="0"/>
              <a:t>As well as seeking permission from parents and carers, which will differ subject to your local authority or organisation permissions, when capturing content it is important that the children are aware of where it will be shared and who will see it to ensure they are comfortable with this too. Does everyone involved understand what an online journal or a blog is? Do you clearly explain this? Who is responsible for publishing and posting content? Do you have a peer reviewing system to ensure those without permission do not accidentally appear online?</a:t>
            </a:r>
            <a:endParaRPr lang="en-GB" b="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0"/>
          </a:p>
          <a:p>
            <a:pPr>
              <a:defRPr/>
            </a:pPr>
            <a:r>
              <a:rPr lang="en-GB" b="0"/>
              <a:t>These are they types of conversations that help children to develop an understanding of why it is important to keep certain information private for example later on in life when they are learning about protecting their location and sensitive information such as dates of birth and home address etc.</a:t>
            </a:r>
            <a:r>
              <a:rPr lang="en-GB"/>
              <a:t> </a:t>
            </a:r>
            <a:endParaRPr lang="en-GB" b="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0"/>
          </a:p>
          <a:p>
            <a:pPr>
              <a:defRPr/>
            </a:pPr>
            <a:r>
              <a:rPr lang="en-GB" b="0"/>
              <a:t>Click</a:t>
            </a:r>
            <a:r>
              <a:rPr lang="en-GB"/>
              <a:t> </a:t>
            </a:r>
            <a:endParaRPr lang="en-GB" b="0">
              <a:cs typeface="Calibri"/>
            </a:endParaRPr>
          </a:p>
          <a:p>
            <a:pPr>
              <a:defRPr/>
            </a:pPr>
            <a:r>
              <a:rPr lang="en-GB" b="0"/>
              <a:t>We also need to be aware of the types of apps that track and share locations. Do we want to be sharing our exact location when posting photos of the forest area we visit on the same day each week? Does the online space we are communicating on allow comments to be posted? Do we have control over these? Can we choose to accept or ignore, who is responsible for moderating what has been shared?</a:t>
            </a:r>
            <a:r>
              <a:rPr lang="en-GB"/>
              <a:t> </a:t>
            </a:r>
            <a:r>
              <a:rPr lang="en-GB" b="0"/>
              <a:t> Can it be reshared beyond the source? Have you explored all the privacy settings.?</a:t>
            </a:r>
            <a:endParaRPr lang="en-GB">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904BA42B-F970-4F08-9F5C-32B6B161D7FD}" type="slidenum">
              <a:rPr lang="en-GB" smtClean="0"/>
              <a:t>28</a:t>
            </a:fld>
            <a:endParaRPr lang="en-GB"/>
          </a:p>
        </p:txBody>
      </p:sp>
    </p:spTree>
    <p:extLst>
      <p:ext uri="{BB962C8B-B14F-4D97-AF65-F5344CB8AC3E}">
        <p14:creationId xmlns:p14="http://schemas.microsoft.com/office/powerpoint/2010/main" val="319687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Slide 13: Viewing</a:t>
            </a:r>
          </a:p>
          <a:p>
            <a:r>
              <a:rPr lang="en-GB"/>
              <a:t>The internet provides lots of opportunities for young people to learn and gain information and support, but it is a public and open place, one where anybody can post and share content. This is part of what makes it such an exciting place, but it also means that children and young people could see violent or sexual content or other extreme material.</a:t>
            </a:r>
          </a:p>
          <a:p>
            <a:endParaRPr lang="en-GB"/>
          </a:p>
          <a:p>
            <a:r>
              <a:rPr lang="en-GB"/>
              <a:t>It is important to talk to young people about the things that they might see online. An example often cited is the age-inappropriate content viewed by children and young people in online gaming. Games made for an adult audience involve adult content, but they are often played by children and young people. Age restrictions exist to make viewers aware of the type of content in a game or app, and it is important that parents and carers are educated on age restrictions. </a:t>
            </a:r>
          </a:p>
          <a:p>
            <a:endParaRPr lang="en-GB"/>
          </a:p>
          <a:p>
            <a:r>
              <a:rPr lang="en-GB" sz="1200"/>
              <a:t>Games and apps enable children to share an incredible amount of information about themselves, have conversations with their friends and also potentially provide contact with people they don’t know. With this in mind, parents and carers should take age restrictions seriously.</a:t>
            </a:r>
          </a:p>
          <a:p>
            <a:r>
              <a:rPr lang="en-GB"/>
              <a:t>PEGI (the Pan European Game Information) is an age rating system designed for gaming. It includes age ratings and content indicators to show the type of content included in the game, for example violence, sex, discrimination and drugs. Parents and carers should be informed of the PEGI rating system, as well as other age ratings for apps from the Apple store and Google, so that they can make informed choices as to whether they want their children using them.</a:t>
            </a:r>
          </a:p>
          <a:p>
            <a:r>
              <a:rPr lang="en-GB" b="1"/>
              <a:t>Q. What other material can you use to inform parents/carers about the type of content included in games and apps?</a:t>
            </a:r>
          </a:p>
          <a:p>
            <a:r>
              <a:rPr lang="en-GB" b="0"/>
              <a:t>A. Some examples may be YouTube clips of scenes from games, the NSPCC’s </a:t>
            </a:r>
            <a:r>
              <a:rPr lang="en-GB" b="0" err="1"/>
              <a:t>Netaware</a:t>
            </a:r>
            <a:r>
              <a:rPr lang="en-GB" b="0"/>
              <a:t> tool, videos from Internet Matters and the UK Safer Internet Centre. </a:t>
            </a:r>
          </a:p>
          <a:p>
            <a:endParaRPr lang="en-GB" b="0"/>
          </a:p>
          <a:p>
            <a:endParaRPr lang="en-GB" b="1"/>
          </a:p>
        </p:txBody>
      </p:sp>
      <p:sp>
        <p:nvSpPr>
          <p:cNvPr id="4" name="Slide Number Placeholder 3"/>
          <p:cNvSpPr>
            <a:spLocks noGrp="1"/>
          </p:cNvSpPr>
          <p:nvPr>
            <p:ph type="sldNum" sz="quarter" idx="10"/>
          </p:nvPr>
        </p:nvSpPr>
        <p:spPr/>
        <p:txBody>
          <a:bodyPr/>
          <a:lstStyle/>
          <a:p>
            <a:fld id="{9511D3CE-7377-4BF5-82A8-433D25826AEE}" type="slidenum">
              <a:rPr lang="en-GB" smtClean="0"/>
              <a:t>29</a:t>
            </a:fld>
            <a:endParaRPr lang="en-GB"/>
          </a:p>
        </p:txBody>
      </p:sp>
    </p:spTree>
    <p:extLst>
      <p:ext uri="{BB962C8B-B14F-4D97-AF65-F5344CB8AC3E}">
        <p14:creationId xmlns:p14="http://schemas.microsoft.com/office/powerpoint/2010/main" val="153342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a:t>Slide 14: Sharing</a:t>
            </a:r>
          </a:p>
          <a:p>
            <a:r>
              <a:rPr lang="en-GB"/>
              <a:t>There are many different ways to share online; photos, videos, personal information, location, live streaming and more.  Some of the most popular sites and apps are designed to enable people to share information, pictures and videos. This is part of their popularity but can make it easy to share things that</a:t>
            </a:r>
            <a:r>
              <a:rPr lang="en-GB" baseline="0"/>
              <a:t> might present a risk.</a:t>
            </a:r>
            <a:r>
              <a:rPr lang="en-GB"/>
              <a:t> </a:t>
            </a:r>
          </a:p>
          <a:p>
            <a:r>
              <a:rPr lang="en-GB"/>
              <a:t>Before information is shared, consider what they are sharing</a:t>
            </a:r>
            <a:r>
              <a:rPr lang="en-GB" baseline="0"/>
              <a:t> and </a:t>
            </a:r>
            <a:r>
              <a:rPr lang="en-GB"/>
              <a:t>who can see the content. </a:t>
            </a:r>
            <a:r>
              <a:rPr lang="en-GB" b="1"/>
              <a:t>Questions</a:t>
            </a:r>
            <a:r>
              <a:rPr lang="en-GB" b="1" baseline="0"/>
              <a:t> to consider:</a:t>
            </a:r>
          </a:p>
          <a:p>
            <a:endParaRPr lang="en-GB" baseline="0"/>
          </a:p>
          <a:p>
            <a:r>
              <a:rPr lang="en-GB" b="1"/>
              <a:t>What was shared? </a:t>
            </a:r>
            <a:r>
              <a:rPr lang="en-GB"/>
              <a:t>Was it a picture, video or personal information when chatting? Could the information be used to locate them? </a:t>
            </a:r>
            <a:r>
              <a:rPr lang="en-GB" b="1" err="1"/>
              <a:t>SnapMaps</a:t>
            </a:r>
            <a:r>
              <a:rPr lang="en-GB" b="1"/>
              <a:t> dangerous for locating </a:t>
            </a:r>
          </a:p>
          <a:p>
            <a:r>
              <a:rPr lang="en-GB" b="1"/>
              <a:t>Who was it shared with? </a:t>
            </a:r>
            <a:r>
              <a:rPr lang="en-GB"/>
              <a:t>Many apps allow you to share with an individual or a small or large group of contacts. How many people can see the content that was shared? Do they know the people they’ve shared it with? Have they met them face-to-face? If they have never met them, what do they know about them? Have they ever felt threatened by them? Have they been asked to send inappropriate or nude images? If so, this is a matter for the police.</a:t>
            </a:r>
          </a:p>
        </p:txBody>
      </p:sp>
      <p:sp>
        <p:nvSpPr>
          <p:cNvPr id="4" name="Slide Number Placeholder 3"/>
          <p:cNvSpPr>
            <a:spLocks noGrp="1"/>
          </p:cNvSpPr>
          <p:nvPr>
            <p:ph type="sldNum" sz="quarter" idx="10"/>
          </p:nvPr>
        </p:nvSpPr>
        <p:spPr/>
        <p:txBody>
          <a:bodyPr/>
          <a:lstStyle/>
          <a:p>
            <a:fld id="{9511D3CE-7377-4BF5-82A8-433D25826AEE}" type="slidenum">
              <a:rPr lang="en-GB" smtClean="0"/>
              <a:t>30</a:t>
            </a:fld>
            <a:endParaRPr lang="en-GB"/>
          </a:p>
        </p:txBody>
      </p:sp>
    </p:spTree>
    <p:extLst>
      <p:ext uri="{BB962C8B-B14F-4D97-AF65-F5344CB8AC3E}">
        <p14:creationId xmlns:p14="http://schemas.microsoft.com/office/powerpoint/2010/main" val="61714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0CCC2A-9AD9-4D09-A10B-2FF3205194FD}"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103943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0CCC2A-9AD9-4D09-A10B-2FF3205194FD}"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325691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0CCC2A-9AD9-4D09-A10B-2FF3205194FD}"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2002715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Housekeep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769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e Social Web (2)">
    <p:spTree>
      <p:nvGrpSpPr>
        <p:cNvPr id="1" name=""/>
        <p:cNvGrpSpPr/>
        <p:nvPr/>
      </p:nvGrpSpPr>
      <p:grpSpPr>
        <a:xfrm>
          <a:off x="0" y="0"/>
          <a:ext cx="0" cy="0"/>
          <a:chOff x="0" y="0"/>
          <a:chExt cx="0" cy="0"/>
        </a:xfrm>
      </p:grpSpPr>
      <p:grpSp>
        <p:nvGrpSpPr>
          <p:cNvPr id="3" name="Group 2"/>
          <p:cNvGrpSpPr/>
          <p:nvPr userDrawn="1"/>
        </p:nvGrpSpPr>
        <p:grpSpPr>
          <a:xfrm>
            <a:off x="596893" y="4972051"/>
            <a:ext cx="10955868" cy="1295400"/>
            <a:chOff x="447669" y="4972051"/>
            <a:chExt cx="8216901" cy="1295400"/>
          </a:xfrm>
        </p:grpSpPr>
        <p:sp>
          <p:nvSpPr>
            <p:cNvPr id="12" name="Rounded Rectangle 11"/>
            <p:cNvSpPr/>
            <p:nvPr userDrawn="1"/>
          </p:nvSpPr>
          <p:spPr>
            <a:xfrm>
              <a:off x="447669" y="4972051"/>
              <a:ext cx="8216901" cy="1295400"/>
            </a:xfrm>
            <a:prstGeom prst="roundRect">
              <a:avLst>
                <a:gd name="adj" fmla="val 91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TextBox 19"/>
            <p:cNvSpPr txBox="1"/>
            <p:nvPr userDrawn="1"/>
          </p:nvSpPr>
          <p:spPr>
            <a:xfrm>
              <a:off x="676269" y="5087378"/>
              <a:ext cx="6095222" cy="969496"/>
            </a:xfrm>
            <a:prstGeom prst="rect">
              <a:avLst/>
            </a:prstGeom>
            <a:noFill/>
          </p:spPr>
          <p:txBody>
            <a:bodyPr wrap="square" rtlCol="0" anchor="ctr">
              <a:spAutoFit/>
            </a:bodyPr>
            <a:lstStyle/>
            <a:p>
              <a:pPr marL="216000" indent="-216000" algn="l" defTabSz="914400" rtl="0" eaLnBrk="1" latinLnBrk="0" hangingPunct="1">
                <a:spcAft>
                  <a:spcPts val="1800"/>
                </a:spcAft>
                <a:buFont typeface="Arial" panose="020B0604020202020204" pitchFamily="34" charset="0"/>
                <a:buChar char="•"/>
              </a:pPr>
              <a:r>
                <a:rPr lang="en-GB" sz="2100" b="0" i="0" u="none" strike="noStrike" kern="1200" baseline="0">
                  <a:solidFill>
                    <a:schemeClr val="tx2"/>
                  </a:solidFill>
                  <a:latin typeface="+mn-lt"/>
                  <a:ea typeface="+mn-ea"/>
                  <a:cs typeface="+mn-cs"/>
                </a:rPr>
                <a:t>What content can they see?</a:t>
              </a:r>
            </a:p>
            <a:p>
              <a:pPr marL="216000" indent="-216000" algn="l" defTabSz="914400" rtl="0" eaLnBrk="1" latinLnBrk="0" hangingPunct="1">
                <a:spcAft>
                  <a:spcPts val="1200"/>
                </a:spcAft>
                <a:buFont typeface="Arial" panose="020B0604020202020204" pitchFamily="34" charset="0"/>
                <a:buChar char="•"/>
              </a:pPr>
              <a:r>
                <a:rPr lang="en-GB" sz="2100" b="0" i="0" u="none" strike="noStrike" kern="1200" baseline="0">
                  <a:solidFill>
                    <a:schemeClr val="tx2"/>
                  </a:solidFill>
                  <a:latin typeface="+mn-lt"/>
                  <a:ea typeface="+mn-ea"/>
                  <a:cs typeface="+mn-cs"/>
                </a:rPr>
                <a:t>Is it age appropriate?</a:t>
              </a:r>
            </a:p>
          </p:txBody>
        </p:sp>
      </p:grpSp>
      <p:grpSp>
        <p:nvGrpSpPr>
          <p:cNvPr id="2" name="Group 1"/>
          <p:cNvGrpSpPr/>
          <p:nvPr userDrawn="1"/>
        </p:nvGrpSpPr>
        <p:grpSpPr>
          <a:xfrm>
            <a:off x="2010164" y="1454681"/>
            <a:ext cx="8281312" cy="2984829"/>
            <a:chOff x="1507623" y="1454680"/>
            <a:chExt cx="6210984" cy="2984829"/>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7623" y="1454680"/>
              <a:ext cx="6210984" cy="2984829"/>
            </a:xfrm>
            <a:prstGeom prst="rect">
              <a:avLst/>
            </a:prstGeom>
          </p:spPr>
        </p:pic>
        <p:sp>
          <p:nvSpPr>
            <p:cNvPr id="17" name="TextBox 16"/>
            <p:cNvSpPr txBox="1"/>
            <p:nvPr userDrawn="1"/>
          </p:nvSpPr>
          <p:spPr>
            <a:xfrm>
              <a:off x="3436735" y="3657624"/>
              <a:ext cx="1566728" cy="461665"/>
            </a:xfrm>
            <a:prstGeom prst="rect">
              <a:avLst/>
            </a:prstGeom>
            <a:noFill/>
          </p:spPr>
          <p:txBody>
            <a:bodyPr wrap="none" rtlCol="0">
              <a:spAutoFit/>
            </a:bodyPr>
            <a:lstStyle/>
            <a:p>
              <a:r>
                <a:rPr lang="en-GB" sz="2400">
                  <a:solidFill>
                    <a:schemeClr val="accent1"/>
                  </a:solidFill>
                </a:rPr>
                <a:t>The Social Web</a:t>
              </a:r>
            </a:p>
          </p:txBody>
        </p:sp>
      </p:gr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0383" y="5277343"/>
            <a:ext cx="1450783" cy="656239"/>
          </a:xfrm>
          <a:prstGeom prst="rect">
            <a:avLst/>
          </a:prstGeom>
        </p:spPr>
      </p:pic>
    </p:spTree>
    <p:extLst>
      <p:ext uri="{BB962C8B-B14F-4D97-AF65-F5344CB8AC3E}">
        <p14:creationId xmlns:p14="http://schemas.microsoft.com/office/powerpoint/2010/main" val="30920073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e Social Web (3)">
    <p:spTree>
      <p:nvGrpSpPr>
        <p:cNvPr id="1" name=""/>
        <p:cNvGrpSpPr/>
        <p:nvPr/>
      </p:nvGrpSpPr>
      <p:grpSpPr>
        <a:xfrm>
          <a:off x="0" y="0"/>
          <a:ext cx="0" cy="0"/>
          <a:chOff x="0" y="0"/>
          <a:chExt cx="0" cy="0"/>
        </a:xfrm>
      </p:grpSpPr>
      <p:grpSp>
        <p:nvGrpSpPr>
          <p:cNvPr id="4" name="Group 3"/>
          <p:cNvGrpSpPr/>
          <p:nvPr userDrawn="1"/>
        </p:nvGrpSpPr>
        <p:grpSpPr>
          <a:xfrm>
            <a:off x="596893" y="4972051"/>
            <a:ext cx="10955868" cy="1295400"/>
            <a:chOff x="447669" y="4972051"/>
            <a:chExt cx="8216901" cy="1295400"/>
          </a:xfrm>
        </p:grpSpPr>
        <p:sp>
          <p:nvSpPr>
            <p:cNvPr id="12" name="Rounded Rectangle 11"/>
            <p:cNvSpPr/>
            <p:nvPr userDrawn="1"/>
          </p:nvSpPr>
          <p:spPr>
            <a:xfrm>
              <a:off x="447669" y="4972051"/>
              <a:ext cx="8216901" cy="1295400"/>
            </a:xfrm>
            <a:prstGeom prst="roundRect">
              <a:avLst>
                <a:gd name="adj" fmla="val 91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TextBox 19"/>
            <p:cNvSpPr txBox="1"/>
            <p:nvPr userDrawn="1"/>
          </p:nvSpPr>
          <p:spPr>
            <a:xfrm>
              <a:off x="676269" y="5087378"/>
              <a:ext cx="6095222" cy="969496"/>
            </a:xfrm>
            <a:prstGeom prst="rect">
              <a:avLst/>
            </a:prstGeom>
            <a:noFill/>
          </p:spPr>
          <p:txBody>
            <a:bodyPr wrap="square" rtlCol="0" anchor="ctr">
              <a:spAutoFit/>
            </a:bodyPr>
            <a:lstStyle/>
            <a:p>
              <a:pPr marL="216000" indent="-216000" algn="l" defTabSz="914400" rtl="0" eaLnBrk="1" latinLnBrk="0" hangingPunct="1">
                <a:spcAft>
                  <a:spcPts val="1800"/>
                </a:spcAft>
                <a:buFont typeface="Arial" panose="020B0604020202020204" pitchFamily="34" charset="0"/>
                <a:buChar char="•"/>
              </a:pPr>
              <a:r>
                <a:rPr lang="en-GB" sz="2100" b="0" i="0" u="none" strike="noStrike" kern="1200" baseline="0">
                  <a:solidFill>
                    <a:schemeClr val="tx2"/>
                  </a:solidFill>
                  <a:latin typeface="+mn-lt"/>
                  <a:ea typeface="+mn-ea"/>
                  <a:cs typeface="+mn-cs"/>
                </a:rPr>
                <a:t>What are they sharing?</a:t>
              </a:r>
            </a:p>
            <a:p>
              <a:pPr marL="216000" indent="-216000" algn="l" defTabSz="914400" rtl="0" eaLnBrk="1" latinLnBrk="0" hangingPunct="1">
                <a:spcAft>
                  <a:spcPts val="1200"/>
                </a:spcAft>
                <a:buFont typeface="Arial" panose="020B0604020202020204" pitchFamily="34" charset="0"/>
                <a:buChar char="•"/>
              </a:pPr>
              <a:r>
                <a:rPr lang="en-GB" sz="2100" b="0" i="0" u="none" strike="noStrike" kern="1200" baseline="0">
                  <a:solidFill>
                    <a:schemeClr val="tx2"/>
                  </a:solidFill>
                  <a:latin typeface="+mn-lt"/>
                  <a:ea typeface="+mn-ea"/>
                  <a:cs typeface="+mn-cs"/>
                </a:rPr>
                <a:t>Who are they sharing it with?</a:t>
              </a:r>
            </a:p>
          </p:txBody>
        </p:sp>
      </p:grpSp>
      <p:grpSp>
        <p:nvGrpSpPr>
          <p:cNvPr id="3" name="Group 2"/>
          <p:cNvGrpSpPr/>
          <p:nvPr userDrawn="1"/>
        </p:nvGrpSpPr>
        <p:grpSpPr>
          <a:xfrm>
            <a:off x="2010164" y="1454680"/>
            <a:ext cx="8281312" cy="2984829"/>
            <a:chOff x="1507623" y="1454679"/>
            <a:chExt cx="6210984" cy="2984829"/>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7623" y="1454679"/>
              <a:ext cx="6210984" cy="2984829"/>
            </a:xfrm>
            <a:prstGeom prst="rect">
              <a:avLst/>
            </a:prstGeom>
          </p:spPr>
        </p:pic>
        <p:sp>
          <p:nvSpPr>
            <p:cNvPr id="17" name="TextBox 16"/>
            <p:cNvSpPr txBox="1"/>
            <p:nvPr userDrawn="1"/>
          </p:nvSpPr>
          <p:spPr>
            <a:xfrm>
              <a:off x="3436735" y="3657624"/>
              <a:ext cx="1566728" cy="461665"/>
            </a:xfrm>
            <a:prstGeom prst="rect">
              <a:avLst/>
            </a:prstGeom>
            <a:noFill/>
          </p:spPr>
          <p:txBody>
            <a:bodyPr wrap="none" rtlCol="0">
              <a:spAutoFit/>
            </a:bodyPr>
            <a:lstStyle/>
            <a:p>
              <a:r>
                <a:rPr lang="en-GB" sz="2400">
                  <a:solidFill>
                    <a:schemeClr val="accent1"/>
                  </a:solidFill>
                </a:rPr>
                <a:t>The Social Web</a:t>
              </a:r>
            </a:p>
          </p:txBody>
        </p:sp>
      </p:gr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0383" y="5277343"/>
            <a:ext cx="1450783" cy="656239"/>
          </a:xfrm>
          <a:prstGeom prst="rect">
            <a:avLst/>
          </a:prstGeom>
        </p:spPr>
      </p:pic>
    </p:spTree>
    <p:extLst>
      <p:ext uri="{BB962C8B-B14F-4D97-AF65-F5344CB8AC3E}">
        <p14:creationId xmlns:p14="http://schemas.microsoft.com/office/powerpoint/2010/main" val="25366292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e Social Web (4)">
    <p:spTree>
      <p:nvGrpSpPr>
        <p:cNvPr id="1" name=""/>
        <p:cNvGrpSpPr/>
        <p:nvPr/>
      </p:nvGrpSpPr>
      <p:grpSpPr>
        <a:xfrm>
          <a:off x="0" y="0"/>
          <a:ext cx="0" cy="0"/>
          <a:chOff x="0" y="0"/>
          <a:chExt cx="0" cy="0"/>
        </a:xfrm>
      </p:grpSpPr>
      <p:grpSp>
        <p:nvGrpSpPr>
          <p:cNvPr id="2" name="Group 1"/>
          <p:cNvGrpSpPr/>
          <p:nvPr userDrawn="1"/>
        </p:nvGrpSpPr>
        <p:grpSpPr>
          <a:xfrm>
            <a:off x="596893" y="4972051"/>
            <a:ext cx="10955868" cy="1295400"/>
            <a:chOff x="447669" y="4972051"/>
            <a:chExt cx="8216901" cy="1295400"/>
          </a:xfrm>
        </p:grpSpPr>
        <p:sp>
          <p:nvSpPr>
            <p:cNvPr id="12" name="Rounded Rectangle 11"/>
            <p:cNvSpPr/>
            <p:nvPr userDrawn="1"/>
          </p:nvSpPr>
          <p:spPr>
            <a:xfrm>
              <a:off x="447669" y="4972051"/>
              <a:ext cx="8216901" cy="1295400"/>
            </a:xfrm>
            <a:prstGeom prst="roundRect">
              <a:avLst>
                <a:gd name="adj" fmla="val 91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TextBox 19"/>
            <p:cNvSpPr txBox="1"/>
            <p:nvPr userDrawn="1"/>
          </p:nvSpPr>
          <p:spPr>
            <a:xfrm>
              <a:off x="676269" y="5087378"/>
              <a:ext cx="6095222" cy="969496"/>
            </a:xfrm>
            <a:prstGeom prst="rect">
              <a:avLst/>
            </a:prstGeom>
            <a:noFill/>
          </p:spPr>
          <p:txBody>
            <a:bodyPr wrap="square" rtlCol="0" anchor="ctr">
              <a:spAutoFit/>
            </a:bodyPr>
            <a:lstStyle/>
            <a:p>
              <a:pPr marL="216000" indent="-216000" algn="l" defTabSz="914400" rtl="0" eaLnBrk="1" latinLnBrk="0" hangingPunct="1">
                <a:spcAft>
                  <a:spcPts val="1800"/>
                </a:spcAft>
                <a:buFont typeface="Arial" panose="020B0604020202020204" pitchFamily="34" charset="0"/>
                <a:buChar char="•"/>
              </a:pPr>
              <a:r>
                <a:rPr lang="en-GB" sz="2100" b="0" i="0" u="none" strike="noStrike" kern="1200" baseline="0">
                  <a:solidFill>
                    <a:schemeClr val="tx2"/>
                  </a:solidFill>
                  <a:latin typeface="+mn-lt"/>
                  <a:ea typeface="+mn-ea"/>
                  <a:cs typeface="+mn-cs"/>
                </a:rPr>
                <a:t>Who are they talking to?</a:t>
              </a:r>
            </a:p>
            <a:p>
              <a:pPr marL="216000" indent="-216000" algn="l" defTabSz="914400" rtl="0" eaLnBrk="1" latinLnBrk="0" hangingPunct="1">
                <a:spcAft>
                  <a:spcPts val="1200"/>
                </a:spcAft>
                <a:buFont typeface="Arial" panose="020B0604020202020204" pitchFamily="34" charset="0"/>
                <a:buChar char="•"/>
              </a:pPr>
              <a:r>
                <a:rPr lang="en-GB" sz="2100" b="0" i="0" u="none" strike="noStrike" kern="1200" baseline="0">
                  <a:solidFill>
                    <a:schemeClr val="tx2"/>
                  </a:solidFill>
                  <a:latin typeface="+mn-lt"/>
                  <a:ea typeface="+mn-ea"/>
                  <a:cs typeface="+mn-cs"/>
                </a:rPr>
                <a:t>What are they sharing with them?</a:t>
              </a:r>
            </a:p>
          </p:txBody>
        </p:sp>
      </p:grpSp>
      <p:grpSp>
        <p:nvGrpSpPr>
          <p:cNvPr id="4" name="Group 3"/>
          <p:cNvGrpSpPr/>
          <p:nvPr userDrawn="1"/>
        </p:nvGrpSpPr>
        <p:grpSpPr>
          <a:xfrm>
            <a:off x="2011200" y="1454679"/>
            <a:ext cx="8286957" cy="2984829"/>
            <a:chOff x="1508400" y="1454678"/>
            <a:chExt cx="6215218" cy="2984829"/>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8400" y="1454678"/>
              <a:ext cx="6215218" cy="2984829"/>
            </a:xfrm>
            <a:prstGeom prst="rect">
              <a:avLst/>
            </a:prstGeom>
          </p:spPr>
        </p:pic>
        <p:sp>
          <p:nvSpPr>
            <p:cNvPr id="17" name="TextBox 16"/>
            <p:cNvSpPr txBox="1"/>
            <p:nvPr userDrawn="1"/>
          </p:nvSpPr>
          <p:spPr>
            <a:xfrm>
              <a:off x="3438000" y="3657624"/>
              <a:ext cx="1566728" cy="461665"/>
            </a:xfrm>
            <a:prstGeom prst="rect">
              <a:avLst/>
            </a:prstGeom>
            <a:noFill/>
          </p:spPr>
          <p:txBody>
            <a:bodyPr wrap="none" rtlCol="0">
              <a:spAutoFit/>
            </a:bodyPr>
            <a:lstStyle/>
            <a:p>
              <a:r>
                <a:rPr lang="en-GB" sz="2400">
                  <a:solidFill>
                    <a:schemeClr val="accent1"/>
                  </a:solidFill>
                </a:rPr>
                <a:t>The Social Web</a:t>
              </a:r>
            </a:p>
          </p:txBody>
        </p:sp>
      </p:gr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0383" y="5277343"/>
            <a:ext cx="1450783" cy="656239"/>
          </a:xfrm>
          <a:prstGeom prst="rect">
            <a:avLst/>
          </a:prstGeom>
        </p:spPr>
      </p:pic>
    </p:spTree>
    <p:extLst>
      <p:ext uri="{BB962C8B-B14F-4D97-AF65-F5344CB8AC3E}">
        <p14:creationId xmlns:p14="http://schemas.microsoft.com/office/powerpoint/2010/main" val="148672346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e Social Web (6)">
    <p:spTree>
      <p:nvGrpSpPr>
        <p:cNvPr id="1" name=""/>
        <p:cNvGrpSpPr/>
        <p:nvPr/>
      </p:nvGrpSpPr>
      <p:grpSpPr>
        <a:xfrm>
          <a:off x="0" y="0"/>
          <a:ext cx="0" cy="0"/>
          <a:chOff x="0" y="0"/>
          <a:chExt cx="0" cy="0"/>
        </a:xfrm>
      </p:grpSpPr>
      <p:grpSp>
        <p:nvGrpSpPr>
          <p:cNvPr id="4" name="Group 3"/>
          <p:cNvGrpSpPr/>
          <p:nvPr userDrawn="1"/>
        </p:nvGrpSpPr>
        <p:grpSpPr>
          <a:xfrm>
            <a:off x="596893" y="4972051"/>
            <a:ext cx="10955868" cy="1295400"/>
            <a:chOff x="447669" y="4972051"/>
            <a:chExt cx="8216901" cy="1295400"/>
          </a:xfrm>
        </p:grpSpPr>
        <p:sp>
          <p:nvSpPr>
            <p:cNvPr id="12" name="Rounded Rectangle 11"/>
            <p:cNvSpPr/>
            <p:nvPr userDrawn="1"/>
          </p:nvSpPr>
          <p:spPr>
            <a:xfrm>
              <a:off x="447669" y="4972051"/>
              <a:ext cx="8216901" cy="1295400"/>
            </a:xfrm>
            <a:prstGeom prst="roundRect">
              <a:avLst>
                <a:gd name="adj" fmla="val 91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TextBox 19"/>
            <p:cNvSpPr txBox="1"/>
            <p:nvPr userDrawn="1"/>
          </p:nvSpPr>
          <p:spPr>
            <a:xfrm>
              <a:off x="676269" y="5087378"/>
              <a:ext cx="6095222" cy="969496"/>
            </a:xfrm>
            <a:prstGeom prst="rect">
              <a:avLst/>
            </a:prstGeom>
            <a:noFill/>
          </p:spPr>
          <p:txBody>
            <a:bodyPr wrap="square" rtlCol="0" anchor="ctr">
              <a:spAutoFit/>
            </a:bodyPr>
            <a:lstStyle/>
            <a:p>
              <a:pPr marL="216000" indent="-216000" algn="l" defTabSz="914400" rtl="0" eaLnBrk="1" latinLnBrk="0" hangingPunct="1">
                <a:spcAft>
                  <a:spcPts val="1800"/>
                </a:spcAft>
                <a:buFont typeface="Arial" panose="020B0604020202020204" pitchFamily="34" charset="0"/>
                <a:buChar char="•"/>
              </a:pPr>
              <a:r>
                <a:rPr lang="en-GB" sz="2100" b="0" i="0" u="none" strike="noStrike" kern="1200" baseline="0">
                  <a:solidFill>
                    <a:schemeClr val="tx2"/>
                  </a:solidFill>
                  <a:latin typeface="+mn-lt"/>
                  <a:ea typeface="+mn-ea"/>
                  <a:cs typeface="+mn-cs"/>
                </a:rPr>
                <a:t>Who are they friends with?</a:t>
              </a:r>
            </a:p>
            <a:p>
              <a:pPr marL="216000" indent="-216000" algn="l" defTabSz="914400" rtl="0" eaLnBrk="1" latinLnBrk="0" hangingPunct="1">
                <a:spcAft>
                  <a:spcPts val="1200"/>
                </a:spcAft>
                <a:buFont typeface="Arial" panose="020B0604020202020204" pitchFamily="34" charset="0"/>
                <a:buChar char="•"/>
              </a:pPr>
              <a:r>
                <a:rPr lang="en-GB" sz="2100" b="0" i="0" u="none" strike="noStrike" kern="1200" baseline="0">
                  <a:solidFill>
                    <a:schemeClr val="tx2"/>
                  </a:solidFill>
                  <a:latin typeface="+mn-lt"/>
                  <a:ea typeface="+mn-ea"/>
                  <a:cs typeface="+mn-cs"/>
                </a:rPr>
                <a:t>What are they sharing with them?</a:t>
              </a:r>
            </a:p>
          </p:txBody>
        </p:sp>
      </p:grpSp>
      <p:grpSp>
        <p:nvGrpSpPr>
          <p:cNvPr id="3" name="Group 2"/>
          <p:cNvGrpSpPr/>
          <p:nvPr userDrawn="1"/>
        </p:nvGrpSpPr>
        <p:grpSpPr>
          <a:xfrm>
            <a:off x="2011201" y="1454679"/>
            <a:ext cx="8721628" cy="2984829"/>
            <a:chOff x="1508400" y="1454678"/>
            <a:chExt cx="6541221" cy="2984829"/>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8400" y="1454678"/>
              <a:ext cx="6541221" cy="2984829"/>
            </a:xfrm>
            <a:prstGeom prst="rect">
              <a:avLst/>
            </a:prstGeom>
          </p:spPr>
        </p:pic>
        <p:sp>
          <p:nvSpPr>
            <p:cNvPr id="17" name="TextBox 16"/>
            <p:cNvSpPr txBox="1"/>
            <p:nvPr userDrawn="1"/>
          </p:nvSpPr>
          <p:spPr>
            <a:xfrm>
              <a:off x="3438000" y="3657624"/>
              <a:ext cx="1566728" cy="461665"/>
            </a:xfrm>
            <a:prstGeom prst="rect">
              <a:avLst/>
            </a:prstGeom>
            <a:noFill/>
          </p:spPr>
          <p:txBody>
            <a:bodyPr wrap="none" rtlCol="0">
              <a:spAutoFit/>
            </a:bodyPr>
            <a:lstStyle/>
            <a:p>
              <a:r>
                <a:rPr lang="en-GB" sz="2400">
                  <a:solidFill>
                    <a:schemeClr val="accent1"/>
                  </a:solidFill>
                </a:rPr>
                <a:t>The Social Web</a:t>
              </a:r>
            </a:p>
          </p:txBody>
        </p:sp>
      </p:gr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0383" y="5277343"/>
            <a:ext cx="1450783" cy="656239"/>
          </a:xfrm>
          <a:prstGeom prst="rect">
            <a:avLst/>
          </a:prstGeom>
        </p:spPr>
      </p:pic>
    </p:spTree>
    <p:extLst>
      <p:ext uri="{BB962C8B-B14F-4D97-AF65-F5344CB8AC3E}">
        <p14:creationId xmlns:p14="http://schemas.microsoft.com/office/powerpoint/2010/main" val="2944663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hat is CEOP">
    <p:spTree>
      <p:nvGrpSpPr>
        <p:cNvPr id="1" name=""/>
        <p:cNvGrpSpPr/>
        <p:nvPr/>
      </p:nvGrpSpPr>
      <p:grpSpPr>
        <a:xfrm>
          <a:off x="0" y="0"/>
          <a:ext cx="0" cy="0"/>
          <a:chOff x="0" y="0"/>
          <a:chExt cx="0" cy="0"/>
        </a:xfrm>
      </p:grpSpPr>
      <p:sp>
        <p:nvSpPr>
          <p:cNvPr id="7" name="Rounded Rectangle 6"/>
          <p:cNvSpPr/>
          <p:nvPr userDrawn="1"/>
        </p:nvSpPr>
        <p:spPr>
          <a:xfrm>
            <a:off x="628950" y="2154161"/>
            <a:ext cx="11009895" cy="4285829"/>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TextBox 3"/>
          <p:cNvSpPr txBox="1"/>
          <p:nvPr userDrawn="1"/>
        </p:nvSpPr>
        <p:spPr>
          <a:xfrm>
            <a:off x="467073" y="1374744"/>
            <a:ext cx="5113259" cy="492443"/>
          </a:xfrm>
          <a:prstGeom prst="rect">
            <a:avLst/>
          </a:prstGeom>
          <a:noFill/>
        </p:spPr>
        <p:txBody>
          <a:bodyPr wrap="none" rtlCol="0" anchor="ctr">
            <a:spAutoFit/>
          </a:bodyPr>
          <a:lstStyle/>
          <a:p>
            <a:r>
              <a:rPr lang="en-GB" sz="2600">
                <a:solidFill>
                  <a:schemeClr val="accent1"/>
                </a:solidFill>
              </a:rPr>
              <a:t>What is CEOP and what do</a:t>
            </a:r>
            <a:r>
              <a:rPr lang="en-GB" sz="2600" baseline="0">
                <a:solidFill>
                  <a:schemeClr val="accent1"/>
                </a:solidFill>
              </a:rPr>
              <a:t> they do? </a:t>
            </a:r>
            <a:endParaRPr lang="en-GB" sz="2600">
              <a:solidFill>
                <a:schemeClr val="accent1"/>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6777" y="4669827"/>
            <a:ext cx="1863328" cy="1770162"/>
          </a:xfrm>
          <a:prstGeom prst="rect">
            <a:avLst/>
          </a:prstGeom>
        </p:spPr>
      </p:pic>
      <p:sp>
        <p:nvSpPr>
          <p:cNvPr id="6" name="Text Placeholder 2"/>
          <p:cNvSpPr>
            <a:spLocks noGrp="1"/>
          </p:cNvSpPr>
          <p:nvPr>
            <p:ph type="body" sz="quarter" idx="10" hasCustomPrompt="1"/>
          </p:nvPr>
        </p:nvSpPr>
        <p:spPr>
          <a:xfrm>
            <a:off x="857957" y="2337326"/>
            <a:ext cx="10602523" cy="3580148"/>
          </a:xfrm>
        </p:spPr>
        <p:txBody>
          <a:bodyPr>
            <a:normAutofit/>
          </a:bodyPr>
          <a:lstStyle>
            <a:lvl1pPr>
              <a:defRPr sz="2100" baseline="0">
                <a:solidFill>
                  <a:schemeClr val="tx2"/>
                </a:solidFill>
              </a:defRPr>
            </a:lvl1pPr>
          </a:lstStyle>
          <a:p>
            <a:pPr lvl="0"/>
            <a:r>
              <a:rPr lang="en-US"/>
              <a:t>CEOP is the Child Exploitation and Online Protection unit within the National Crime Agency.</a:t>
            </a:r>
          </a:p>
          <a:p>
            <a:pPr lvl="0"/>
            <a:endParaRPr lang="en-US"/>
          </a:p>
          <a:p>
            <a:pPr lvl="0"/>
            <a:r>
              <a:rPr lang="en-US"/>
              <a:t>CEOP is committed to tackling child sexual abuse and exploitation (CSAE), both online and offline.</a:t>
            </a:r>
          </a:p>
          <a:p>
            <a:pPr lvl="0"/>
            <a:endParaRPr lang="en-US"/>
          </a:p>
          <a:p>
            <a:pPr lvl="0"/>
            <a:r>
              <a:rPr lang="en-US"/>
              <a:t>CEOP is a multi-disciplinary child protection agency.</a:t>
            </a:r>
          </a:p>
          <a:p>
            <a:pPr lvl="0"/>
            <a:endParaRPr lang="en-US"/>
          </a:p>
          <a:p>
            <a:pPr lvl="0"/>
            <a:r>
              <a:rPr lang="en-US"/>
              <a:t>Child centred approach.  </a:t>
            </a:r>
            <a:endParaRPr lang="en-GB"/>
          </a:p>
        </p:txBody>
      </p:sp>
    </p:spTree>
    <p:extLst>
      <p:ext uri="{BB962C8B-B14F-4D97-AF65-F5344CB8AC3E}">
        <p14:creationId xmlns:p14="http://schemas.microsoft.com/office/powerpoint/2010/main" val="332536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ew Opportunities">
    <p:spTree>
      <p:nvGrpSpPr>
        <p:cNvPr id="1" name=""/>
        <p:cNvGrpSpPr/>
        <p:nvPr/>
      </p:nvGrpSpPr>
      <p:grpSpPr>
        <a:xfrm>
          <a:off x="0" y="0"/>
          <a:ext cx="0" cy="0"/>
          <a:chOff x="0" y="0"/>
          <a:chExt cx="0" cy="0"/>
        </a:xfrm>
      </p:grpSpPr>
      <p:sp>
        <p:nvSpPr>
          <p:cNvPr id="4" name="TextBox 3"/>
          <p:cNvSpPr txBox="1"/>
          <p:nvPr userDrawn="1"/>
        </p:nvSpPr>
        <p:spPr>
          <a:xfrm>
            <a:off x="467072" y="1374744"/>
            <a:ext cx="6269024" cy="492443"/>
          </a:xfrm>
          <a:prstGeom prst="rect">
            <a:avLst/>
          </a:prstGeom>
          <a:noFill/>
        </p:spPr>
        <p:txBody>
          <a:bodyPr wrap="none" rtlCol="0" anchor="ctr">
            <a:spAutoFit/>
          </a:bodyPr>
          <a:lstStyle/>
          <a:p>
            <a:r>
              <a:rPr lang="en-GB" sz="2600">
                <a:solidFill>
                  <a:schemeClr val="accent1"/>
                </a:solidFill>
              </a:rPr>
              <a:t>New opportunities,</a:t>
            </a:r>
            <a:r>
              <a:rPr lang="en-GB" sz="2600" baseline="0">
                <a:solidFill>
                  <a:schemeClr val="accent1"/>
                </a:solidFill>
              </a:rPr>
              <a:t> role models and careers?</a:t>
            </a:r>
            <a:endParaRPr lang="en-GB" sz="2600">
              <a:solidFill>
                <a:schemeClr val="accent1"/>
              </a:solidFill>
            </a:endParaRPr>
          </a:p>
        </p:txBody>
      </p:sp>
      <p:sp>
        <p:nvSpPr>
          <p:cNvPr id="8" name="TextBox 7"/>
          <p:cNvSpPr txBox="1"/>
          <p:nvPr userDrawn="1"/>
        </p:nvSpPr>
        <p:spPr>
          <a:xfrm>
            <a:off x="467073" y="1983026"/>
            <a:ext cx="4364977" cy="369332"/>
          </a:xfrm>
          <a:prstGeom prst="rect">
            <a:avLst/>
          </a:prstGeom>
          <a:noFill/>
        </p:spPr>
        <p:txBody>
          <a:bodyPr wrap="none" rtlCol="0" anchor="ctr">
            <a:spAutoFit/>
          </a:bodyPr>
          <a:lstStyle/>
          <a:p>
            <a:r>
              <a:rPr lang="en-GB" sz="1800">
                <a:solidFill>
                  <a:schemeClr val="tx2"/>
                </a:solidFill>
              </a:rPr>
              <a:t>Amongst</a:t>
            </a:r>
            <a:r>
              <a:rPr lang="en-GB" sz="1800" baseline="0">
                <a:solidFill>
                  <a:schemeClr val="tx2"/>
                </a:solidFill>
              </a:rPr>
              <a:t> other things, the internet provides:</a:t>
            </a:r>
            <a:endParaRPr lang="en-GB" sz="1800">
              <a:solidFill>
                <a:schemeClr val="tx2"/>
              </a:solidFill>
            </a:endParaRPr>
          </a:p>
        </p:txBody>
      </p:sp>
      <p:grpSp>
        <p:nvGrpSpPr>
          <p:cNvPr id="2" name="Group 1"/>
          <p:cNvGrpSpPr/>
          <p:nvPr userDrawn="1"/>
        </p:nvGrpSpPr>
        <p:grpSpPr>
          <a:xfrm>
            <a:off x="593600" y="2614952"/>
            <a:ext cx="2088641" cy="2867025"/>
            <a:chOff x="445199" y="2614952"/>
            <a:chExt cx="1566481" cy="2867025"/>
          </a:xfrm>
        </p:grpSpPr>
        <p:sp>
          <p:nvSpPr>
            <p:cNvPr id="7" name="Rounded Rectangle 6"/>
            <p:cNvSpPr/>
            <p:nvPr userDrawn="1"/>
          </p:nvSpPr>
          <p:spPr>
            <a:xfrm>
              <a:off x="445199" y="2614952"/>
              <a:ext cx="1566481" cy="2867025"/>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0" u="none" strike="noStrike" kern="1200" baseline="0">
                  <a:solidFill>
                    <a:schemeClr val="tx2"/>
                  </a:solidFill>
                  <a:latin typeface="+mn-lt"/>
                  <a:ea typeface="+mn-ea"/>
                  <a:cs typeface="+mn-cs"/>
                </a:rPr>
                <a:t>Opportunities for creativity and careers.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306" y="4199198"/>
              <a:ext cx="910267" cy="944137"/>
            </a:xfrm>
            <a:prstGeom prst="rect">
              <a:avLst/>
            </a:prstGeom>
          </p:spPr>
        </p:pic>
      </p:grpSp>
      <p:grpSp>
        <p:nvGrpSpPr>
          <p:cNvPr id="5" name="Group 4"/>
          <p:cNvGrpSpPr/>
          <p:nvPr userDrawn="1"/>
        </p:nvGrpSpPr>
        <p:grpSpPr>
          <a:xfrm>
            <a:off x="5088551" y="2614952"/>
            <a:ext cx="1941239" cy="2867025"/>
            <a:chOff x="3816413" y="2614952"/>
            <a:chExt cx="1455929" cy="2867025"/>
          </a:xfrm>
        </p:grpSpPr>
        <p:sp>
          <p:nvSpPr>
            <p:cNvPr id="17" name="Rounded Rectangle 16"/>
            <p:cNvSpPr/>
            <p:nvPr userDrawn="1"/>
          </p:nvSpPr>
          <p:spPr>
            <a:xfrm>
              <a:off x="3816413" y="2614952"/>
              <a:ext cx="1455929" cy="2867025"/>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0" u="none" strike="noStrike" kern="1200" baseline="0">
                  <a:solidFill>
                    <a:schemeClr val="tx2"/>
                  </a:solidFill>
                  <a:latin typeface="+mn-lt"/>
                  <a:ea typeface="+mn-ea"/>
                  <a:cs typeface="+mn-cs"/>
                </a:rPr>
                <a:t>Opportunities for learning. </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4425" y="4355848"/>
              <a:ext cx="939904" cy="630836"/>
            </a:xfrm>
            <a:prstGeom prst="rect">
              <a:avLst/>
            </a:prstGeom>
          </p:spPr>
        </p:pic>
      </p:grpSp>
      <p:grpSp>
        <p:nvGrpSpPr>
          <p:cNvPr id="3" name="Group 2"/>
          <p:cNvGrpSpPr/>
          <p:nvPr userDrawn="1"/>
        </p:nvGrpSpPr>
        <p:grpSpPr>
          <a:xfrm>
            <a:off x="2841075" y="2614952"/>
            <a:ext cx="2088641" cy="2867025"/>
            <a:chOff x="2130806" y="2614952"/>
            <a:chExt cx="1566481" cy="2867025"/>
          </a:xfrm>
        </p:grpSpPr>
        <p:sp>
          <p:nvSpPr>
            <p:cNvPr id="16" name="Rounded Rectangle 15"/>
            <p:cNvSpPr/>
            <p:nvPr userDrawn="1"/>
          </p:nvSpPr>
          <p:spPr>
            <a:xfrm>
              <a:off x="2130806" y="2614952"/>
              <a:ext cx="1566481" cy="2867025"/>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0" u="none" strike="noStrike" kern="1200" baseline="0">
                  <a:solidFill>
                    <a:schemeClr val="tx2"/>
                  </a:solidFill>
                  <a:latin typeface="+mn-lt"/>
                  <a:ea typeface="+mn-ea"/>
                  <a:cs typeface="+mn-cs"/>
                </a:rPr>
                <a:t>Deepening relationships with friends and family.</a:t>
              </a:r>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68992" y="4328328"/>
              <a:ext cx="690109" cy="685876"/>
            </a:xfrm>
            <a:prstGeom prst="rect">
              <a:avLst/>
            </a:prstGeom>
          </p:spPr>
        </p:pic>
      </p:grpSp>
      <p:grpSp>
        <p:nvGrpSpPr>
          <p:cNvPr id="6" name="Group 5"/>
          <p:cNvGrpSpPr/>
          <p:nvPr userDrawn="1"/>
        </p:nvGrpSpPr>
        <p:grpSpPr>
          <a:xfrm>
            <a:off x="7188625" y="2614952"/>
            <a:ext cx="2088641" cy="2867025"/>
            <a:chOff x="5391468" y="2614952"/>
            <a:chExt cx="1566481" cy="2867025"/>
          </a:xfrm>
        </p:grpSpPr>
        <p:sp>
          <p:nvSpPr>
            <p:cNvPr id="18" name="Rounded Rectangle 17"/>
            <p:cNvSpPr/>
            <p:nvPr userDrawn="1"/>
          </p:nvSpPr>
          <p:spPr>
            <a:xfrm>
              <a:off x="5391468" y="2614952"/>
              <a:ext cx="1566481" cy="2867025"/>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0" u="none" strike="noStrike" kern="1200" baseline="0">
                  <a:solidFill>
                    <a:schemeClr val="tx2"/>
                  </a:solidFill>
                  <a:latin typeface="+mn-lt"/>
                  <a:ea typeface="+mn-ea"/>
                  <a:cs typeface="+mn-cs"/>
                </a:rPr>
                <a:t>Opportunities to gain support. </a:t>
              </a:r>
            </a:p>
          </p:txBody>
        </p:sp>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62418" y="4283874"/>
              <a:ext cx="1024580" cy="774785"/>
            </a:xfrm>
            <a:prstGeom prst="rect">
              <a:avLst/>
            </a:prstGeom>
          </p:spPr>
        </p:pic>
      </p:grpSp>
      <p:grpSp>
        <p:nvGrpSpPr>
          <p:cNvPr id="9" name="Group 8"/>
          <p:cNvGrpSpPr/>
          <p:nvPr userDrawn="1"/>
        </p:nvGrpSpPr>
        <p:grpSpPr>
          <a:xfrm>
            <a:off x="9436101" y="2614952"/>
            <a:ext cx="2283377" cy="2867025"/>
            <a:chOff x="7077075" y="2614952"/>
            <a:chExt cx="1712533" cy="2867025"/>
          </a:xfrm>
        </p:grpSpPr>
        <p:sp>
          <p:nvSpPr>
            <p:cNvPr id="19" name="Rounded Rectangle 18"/>
            <p:cNvSpPr/>
            <p:nvPr userDrawn="1"/>
          </p:nvSpPr>
          <p:spPr>
            <a:xfrm>
              <a:off x="7077075" y="2614952"/>
              <a:ext cx="1712533" cy="2867025"/>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0" i="0" u="none" strike="noStrike" kern="1200" spc="-30" baseline="0">
                  <a:solidFill>
                    <a:schemeClr val="tx2"/>
                  </a:solidFill>
                  <a:latin typeface="+mn-lt"/>
                  <a:ea typeface="+mn-ea"/>
                  <a:cs typeface="+mn-cs"/>
                </a:rPr>
                <a:t>Engagement in world issues and </a:t>
              </a:r>
              <a:r>
                <a:rPr lang="en-GB" sz="1500" b="0" i="0" u="none" strike="noStrike" kern="1200" baseline="0">
                  <a:solidFill>
                    <a:schemeClr val="tx2"/>
                  </a:solidFill>
                  <a:latin typeface="+mn-lt"/>
                  <a:ea typeface="+mn-ea"/>
                  <a:cs typeface="+mn-cs"/>
                </a:rPr>
                <a:t>getting your voice heard.</a:t>
              </a:r>
            </a:p>
          </p:txBody>
        </p:sp>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77702" y="4353731"/>
              <a:ext cx="711278" cy="635070"/>
            </a:xfrm>
            <a:prstGeom prst="rect">
              <a:avLst/>
            </a:prstGeom>
          </p:spPr>
        </p:pic>
      </p:grpSp>
    </p:spTree>
    <p:extLst>
      <p:ext uri="{BB962C8B-B14F-4D97-AF65-F5344CB8AC3E}">
        <p14:creationId xmlns:p14="http://schemas.microsoft.com/office/powerpoint/2010/main" val="19250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54844" y="6087296"/>
            <a:ext cx="10882313" cy="324183"/>
          </a:xfrm>
          <a:prstGeom prst="rect">
            <a:avLst/>
          </a:prstGeom>
        </p:spPr>
        <p:txBody>
          <a:bodyPr anchor="b"/>
          <a:lstStyle>
            <a:lvl1pPr marL="0" indent="0" defTabSz="396226">
              <a:lnSpc>
                <a:spcPct val="100000"/>
              </a:lnSpc>
              <a:spcBef>
                <a:spcPts val="0"/>
              </a:spcBef>
              <a:buSzTx/>
              <a:buNone/>
              <a:defRPr sz="1620" b="1"/>
            </a:lvl1pPr>
          </a:lstStyle>
          <a:p>
            <a:r>
              <a:t>Author and Date</a:t>
            </a:r>
          </a:p>
        </p:txBody>
      </p:sp>
      <p:sp>
        <p:nvSpPr>
          <p:cNvPr id="12" name="Presentation Title"/>
          <p:cNvSpPr txBox="1">
            <a:spLocks noGrp="1"/>
          </p:cNvSpPr>
          <p:nvPr>
            <p:ph type="title" hasCustomPrompt="1"/>
          </p:nvPr>
        </p:nvSpPr>
        <p:spPr>
          <a:xfrm>
            <a:off x="654844" y="1303734"/>
            <a:ext cx="10883491" cy="2321719"/>
          </a:xfrm>
          <a:prstGeom prst="rect">
            <a:avLst/>
          </a:prstGeom>
        </p:spPr>
        <p:txBody>
          <a:bodyPr anchor="b"/>
          <a:lstStyle>
            <a:lvl1pPr>
              <a:defRPr sz="5765" spc="-115"/>
            </a:lvl1pPr>
          </a:lstStyle>
          <a:p>
            <a:r>
              <a:t>Presentation Title</a:t>
            </a:r>
          </a:p>
        </p:txBody>
      </p:sp>
      <p:sp>
        <p:nvSpPr>
          <p:cNvPr id="13" name="Body Level One…"/>
          <p:cNvSpPr txBox="1">
            <a:spLocks noGrp="1"/>
          </p:cNvSpPr>
          <p:nvPr>
            <p:ph type="body" sz="quarter" idx="1" hasCustomPrompt="1"/>
          </p:nvPr>
        </p:nvSpPr>
        <p:spPr>
          <a:xfrm>
            <a:off x="654844" y="3589735"/>
            <a:ext cx="10882313" cy="1024031"/>
          </a:xfrm>
          <a:prstGeom prst="rect">
            <a:avLst/>
          </a:prstGeom>
        </p:spPr>
        <p:txBody>
          <a:bodyPr/>
          <a:lstStyle>
            <a:lvl1pPr marL="0" indent="0" defTabSz="412735">
              <a:lnSpc>
                <a:spcPct val="100000"/>
              </a:lnSpc>
              <a:spcBef>
                <a:spcPts val="0"/>
              </a:spcBef>
              <a:buSzTx/>
              <a:buNone/>
              <a:defRPr sz="2672" b="1"/>
            </a:lvl1pPr>
            <a:lvl2pPr marL="0" indent="321457" defTabSz="412735">
              <a:lnSpc>
                <a:spcPct val="100000"/>
              </a:lnSpc>
              <a:spcBef>
                <a:spcPts val="0"/>
              </a:spcBef>
              <a:buSzTx/>
              <a:buNone/>
              <a:defRPr sz="2672" b="1"/>
            </a:lvl2pPr>
            <a:lvl3pPr marL="0" indent="642915" defTabSz="412735">
              <a:lnSpc>
                <a:spcPct val="100000"/>
              </a:lnSpc>
              <a:spcBef>
                <a:spcPts val="0"/>
              </a:spcBef>
              <a:buSzTx/>
              <a:buNone/>
              <a:defRPr sz="2672" b="1"/>
            </a:lvl3pPr>
            <a:lvl4pPr marL="0" indent="964372" defTabSz="412735">
              <a:lnSpc>
                <a:spcPct val="100000"/>
              </a:lnSpc>
              <a:spcBef>
                <a:spcPts val="0"/>
              </a:spcBef>
              <a:buSzTx/>
              <a:buNone/>
              <a:defRPr sz="2672" b="1"/>
            </a:lvl4pPr>
            <a:lvl5pPr marL="0" indent="1285829" defTabSz="412735">
              <a:lnSpc>
                <a:spcPct val="100000"/>
              </a:lnSpc>
              <a:spcBef>
                <a:spcPts val="0"/>
              </a:spcBef>
              <a:buSzTx/>
              <a:buNone/>
              <a:defRPr sz="2672"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5956363" y="6482953"/>
            <a:ext cx="279274" cy="20213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22907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40CCC2A-9AD9-4D09-A10B-2FF3205194FD}"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2705587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9783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1/18/2023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11420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30682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98963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72961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1689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61190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10775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7908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6892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0CCC2A-9AD9-4D09-A10B-2FF3205194FD}" type="datetimeFigureOut">
              <a:rPr lang="en-GB" smtClean="0"/>
              <a:t>18/01/2023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261737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64243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02580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809535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95705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77868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86382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52750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29902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40CCC2A-9AD9-4D09-A10B-2FF3205194FD}" type="datetimeFigureOut">
              <a:rPr lang="en-GB" smtClean="0"/>
              <a:t>18/01/2023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337551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40CCC2A-9AD9-4D09-A10B-2FF3205194FD}" type="datetimeFigureOut">
              <a:rPr lang="en-GB" smtClean="0"/>
              <a:t>18/01/2023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325450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0CCC2A-9AD9-4D09-A10B-2FF3205194FD}" type="datetimeFigureOut">
              <a:rPr lang="en-GB" smtClean="0"/>
              <a:t>18/01/2023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54938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CCC2A-9AD9-4D09-A10B-2FF3205194FD}" type="datetimeFigureOut">
              <a:rPr lang="en-GB" smtClean="0"/>
              <a:t>18/01/2023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3925678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0CCC2A-9AD9-4D09-A10B-2FF3205194FD}" type="datetimeFigureOut">
              <a:rPr lang="en-GB" smtClean="0"/>
              <a:t>18/01/2023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166108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0CCC2A-9AD9-4D09-A10B-2FF3205194FD}" type="datetimeFigureOut">
              <a:rPr lang="en-GB" smtClean="0"/>
              <a:t>18/01/2023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09487F-7C69-45BC-8269-3C2EC89FC80E}" type="slidenum">
              <a:rPr lang="en-GB" smtClean="0"/>
              <a:t>‹#›</a:t>
            </a:fld>
            <a:endParaRPr lang="en-GB"/>
          </a:p>
        </p:txBody>
      </p:sp>
    </p:spTree>
    <p:extLst>
      <p:ext uri="{BB962C8B-B14F-4D97-AF65-F5344CB8AC3E}">
        <p14:creationId xmlns:p14="http://schemas.microsoft.com/office/powerpoint/2010/main" val="3158754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13.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CCC2A-9AD9-4D09-A10B-2FF3205194FD}" type="datetimeFigureOut">
              <a:rPr lang="en-GB" smtClean="0"/>
              <a:t>18/01/2023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9487F-7C69-45BC-8269-3C2EC89FC80E}" type="slidenum">
              <a:rPr lang="en-GB" smtClean="0"/>
              <a:t>‹#›</a:t>
            </a:fld>
            <a:endParaRPr lang="en-GB"/>
          </a:p>
        </p:txBody>
      </p:sp>
    </p:spTree>
    <p:extLst>
      <p:ext uri="{BB962C8B-B14F-4D97-AF65-F5344CB8AC3E}">
        <p14:creationId xmlns:p14="http://schemas.microsoft.com/office/powerpoint/2010/main" val="1731215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71" r:id="rId18"/>
    <p:sldLayoutId id="2147483672" r:id="rId19"/>
    <p:sldLayoutId id="214748367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1/18/2023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68339938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emf"/><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hyperlink" Target="http://www.publicdomainfiles.com/show_file.php?id=13493498413314" TargetMode="External"/><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hyperlink" Target="https://en.wikipedia.org/wiki/Early_childhood_educ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techboomers.com/youtube-parental-controls" TargetMode="External"/><Relationship Id="rId4" Type="http://schemas.openxmlformats.org/officeDocument/2006/relationships/image" Target="../media/image53.jpeg"/><Relationship Id="rId9" Type="http://schemas.openxmlformats.org/officeDocument/2006/relationships/hyperlink" Target="https://www.wired.it/gadget/accessori/2018/03/22/google-home-italia/" TargetMode="Externa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hyperlink" Target="https://freesvg.org/clapper" TargetMode="External"/><Relationship Id="rId3" Type="http://schemas.openxmlformats.org/officeDocument/2006/relationships/image" Target="../media/image56.jpeg"/><Relationship Id="rId7" Type="http://schemas.openxmlformats.org/officeDocument/2006/relationships/diagramQuickStyle" Target="../diagrams/quickStyle2.xml"/><Relationship Id="rId12"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hyperlink" Target="https://minecraft.gamepedia.com/Redstone_music" TargetMode="External"/><Relationship Id="rId5" Type="http://schemas.openxmlformats.org/officeDocument/2006/relationships/diagramData" Target="../diagrams/data2.xml"/><Relationship Id="rId10" Type="http://schemas.openxmlformats.org/officeDocument/2006/relationships/image" Target="../media/image57.png"/><Relationship Id="rId4" Type="http://schemas.openxmlformats.org/officeDocument/2006/relationships/image" Target="../media/image41.jpeg"/><Relationship Id="rId9" Type="http://schemas.microsoft.com/office/2007/relationships/diagramDrawing" Target="../diagrams/drawing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61.jpeg"/><Relationship Id="rId3" Type="http://schemas.openxmlformats.org/officeDocument/2006/relationships/image" Target="../media/image51.png"/><Relationship Id="rId7" Type="http://schemas.openxmlformats.org/officeDocument/2006/relationships/hyperlink" Target="https://www.wallpaperflare.com/illustration-of-sharing-location-on-mobile-device-mapping-application-with-social-network-or-individual-wallpaper-aaoyw" TargetMode="External"/><Relationship Id="rId12" Type="http://schemas.microsoft.com/office/2007/relationships/diagramDrawing" Target="../diagrams/drawing3.xml"/><Relationship Id="rId17" Type="http://schemas.openxmlformats.org/officeDocument/2006/relationships/image" Target="../media/image63.jpeg"/><Relationship Id="rId2" Type="http://schemas.openxmlformats.org/officeDocument/2006/relationships/notesSlide" Target="../notesSlides/notesSlide7.xml"/><Relationship Id="rId16" Type="http://schemas.openxmlformats.org/officeDocument/2006/relationships/hyperlink" Target="https://it.wikipedia.org/wiki/File:Twitter_bird_logo.png" TargetMode="Externa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diagramColors" Target="../diagrams/colors3.xml"/><Relationship Id="rId5" Type="http://schemas.openxmlformats.org/officeDocument/2006/relationships/hyperlink" Target="https://amommasview.wordpress.com/2016/07/10/blast-from-the-past-scariest-post/" TargetMode="External"/><Relationship Id="rId15" Type="http://schemas.openxmlformats.org/officeDocument/2006/relationships/image" Target="../media/image62.png"/><Relationship Id="rId10" Type="http://schemas.openxmlformats.org/officeDocument/2006/relationships/diagramQuickStyle" Target="../diagrams/quickStyle3.xml"/><Relationship Id="rId4" Type="http://schemas.openxmlformats.org/officeDocument/2006/relationships/image" Target="../media/image59.jpeg"/><Relationship Id="rId9" Type="http://schemas.openxmlformats.org/officeDocument/2006/relationships/diagramLayout" Target="../diagrams/layout3.xml"/><Relationship Id="rId14" Type="http://schemas.openxmlformats.org/officeDocument/2006/relationships/hyperlink" Target="http://www.thebluediamondgallery.com/tablet/b/blog.htm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41.jpeg"/><Relationship Id="rId1" Type="http://schemas.openxmlformats.org/officeDocument/2006/relationships/slideLayout" Target="../slideLayouts/slideLayout1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89.pn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98.jpeg"/><Relationship Id="rId2" Type="http://schemas.openxmlformats.org/officeDocument/2006/relationships/image" Target="../media/image41.jpeg"/><Relationship Id="rId1" Type="http://schemas.openxmlformats.org/officeDocument/2006/relationships/slideLayout" Target="../slideLayouts/slideLayout19.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1.jpeg"/><Relationship Id="rId5" Type="http://schemas.openxmlformats.org/officeDocument/2006/relationships/image" Target="../media/image101.jpeg"/><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hyperlink" Target="https://www.mentalhealth.org.uk/explore-mental-health/a-z-topics/sleep-and-mental-health"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mentalhealth.org.uk/explore-mental-health/a-z-topics/mindfulness" TargetMode="External"/><Relationship Id="rId5" Type="http://schemas.openxmlformats.org/officeDocument/2006/relationships/hyperlink" Target="https://www.mentalhealth.org.uk/explore-mental-health/a-z-topics/physical-activity-and-mental-health" TargetMode="External"/><Relationship Id="rId4" Type="http://schemas.openxmlformats.org/officeDocument/2006/relationships/hyperlink" Target="https://www.mentalhealth.org.uk/explore-mental-health/a-z-topics/diet-and-mental-health"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hyperlink" Target="http://drive.google.com/file/d/1R3jmyttyBTqSdr-rPiVrc5NSY1aEVs_X/view" TargetMode="External"/><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09.jp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116.png"/><Relationship Id="rId4" Type="http://schemas.openxmlformats.org/officeDocument/2006/relationships/image" Target="../media/image11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20.xml"/><Relationship Id="rId5" Type="http://schemas.openxmlformats.org/officeDocument/2006/relationships/image" Target="../media/image119.png"/><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5977217" y="3244334"/>
            <a:ext cx="237566" cy="369332"/>
          </a:xfrm>
          <a:prstGeom prst="rect">
            <a:avLst/>
          </a:prstGeom>
        </p:spPr>
        <p:txBody>
          <a:bodyPr wrap="none">
            <a:spAutoFit/>
          </a:bodyPr>
          <a:lstStyle/>
          <a:p>
            <a:r>
              <a:rPr lang="en-GB" b="0" dirty="0" smtClean="0">
                <a:effectLst/>
              </a:rPr>
              <a:t> </a:t>
            </a:r>
            <a:endParaRPr lang="en-GB" dirty="0"/>
          </a:p>
        </p:txBody>
      </p:sp>
      <p:pic>
        <p:nvPicPr>
          <p:cNvPr id="6" name="Picture 5"/>
          <p:cNvPicPr>
            <a:picLocks noChangeAspect="1"/>
          </p:cNvPicPr>
          <p:nvPr/>
        </p:nvPicPr>
        <p:blipFill rotWithShape="1">
          <a:blip r:embed="rId2"/>
          <a:srcRect l="7188" t="19489" r="61026" b="12156"/>
          <a:stretch/>
        </p:blipFill>
        <p:spPr>
          <a:xfrm>
            <a:off x="1524000" y="339820"/>
            <a:ext cx="9172675" cy="6340286"/>
          </a:xfrm>
          <a:prstGeom prst="rect">
            <a:avLst/>
          </a:prstGeom>
        </p:spPr>
      </p:pic>
    </p:spTree>
    <p:extLst>
      <p:ext uri="{BB962C8B-B14F-4D97-AF65-F5344CB8AC3E}">
        <p14:creationId xmlns:p14="http://schemas.microsoft.com/office/powerpoint/2010/main" val="363815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8A74AC-F5D3-4949-AE5E-DA1B087C8CDD}"/>
              </a:ext>
            </a:extLst>
          </p:cNvPr>
          <p:cNvPicPr>
            <a:picLocks noChangeAspect="1"/>
          </p:cNvPicPr>
          <p:nvPr/>
        </p:nvPicPr>
        <p:blipFill>
          <a:blip r:embed="rId2"/>
          <a:stretch>
            <a:fillRect/>
          </a:stretch>
        </p:blipFill>
        <p:spPr>
          <a:xfrm>
            <a:off x="401173" y="1679566"/>
            <a:ext cx="7110240" cy="3498868"/>
          </a:xfrm>
          <a:prstGeom prst="rect">
            <a:avLst/>
          </a:prstGeom>
        </p:spPr>
      </p:pic>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p:txBody>
          <a:bodyPr/>
          <a:lstStyle/>
          <a:p>
            <a:r>
              <a:rPr lang="en-GB"/>
              <a:t>ASSIGNMENTS</a:t>
            </a:r>
          </a:p>
        </p:txBody>
      </p:sp>
      <p:pic>
        <p:nvPicPr>
          <p:cNvPr id="5" name="Picture 5" descr="Graphical user interface, text, application&#10;&#10;Description automatically generated">
            <a:extLst>
              <a:ext uri="{FF2B5EF4-FFF2-40B4-BE49-F238E27FC236}">
                <a16:creationId xmlns:a16="http://schemas.microsoft.com/office/drawing/2014/main" id="{045332AF-471E-1DED-4553-A6D4E8A4EC67}"/>
              </a:ext>
            </a:extLst>
          </p:cNvPr>
          <p:cNvPicPr>
            <a:picLocks noGrp="1" noChangeAspect="1"/>
          </p:cNvPicPr>
          <p:nvPr>
            <p:ph sz="half" idx="4294967295"/>
          </p:nvPr>
        </p:nvPicPr>
        <p:blipFill>
          <a:blip r:embed="rId2"/>
          <a:stretch>
            <a:fillRect/>
          </a:stretch>
        </p:blipFill>
        <p:spPr>
          <a:xfrm>
            <a:off x="1255651" y="1931806"/>
            <a:ext cx="5587836" cy="3127376"/>
          </a:xfrm>
        </p:spPr>
      </p:pic>
      <p:pic>
        <p:nvPicPr>
          <p:cNvPr id="9" name="Picture 9" descr="Graphical user interface, application&#10;&#10;Description automatically generated">
            <a:extLst>
              <a:ext uri="{FF2B5EF4-FFF2-40B4-BE49-F238E27FC236}">
                <a16:creationId xmlns:a16="http://schemas.microsoft.com/office/drawing/2014/main" id="{D0C0CFA3-3417-4AF1-6242-EA5B0D36F0D6}"/>
              </a:ext>
            </a:extLst>
          </p:cNvPr>
          <p:cNvPicPr>
            <a:picLocks noGrp="1" noChangeAspect="1"/>
          </p:cNvPicPr>
          <p:nvPr>
            <p:ph sz="half" idx="2"/>
          </p:nvPr>
        </p:nvPicPr>
        <p:blipFill>
          <a:blip r:embed="rId3"/>
          <a:stretch>
            <a:fillRect/>
          </a:stretch>
        </p:blipFill>
        <p:spPr>
          <a:xfrm>
            <a:off x="5246632" y="1187033"/>
            <a:ext cx="5689717" cy="3190766"/>
          </a:xfrm>
        </p:spPr>
      </p:pic>
      <p:pic>
        <p:nvPicPr>
          <p:cNvPr id="12" name="Picture 12" descr="Graphical user interface, text, application, email&#10;&#10;Description automatically generated">
            <a:extLst>
              <a:ext uri="{FF2B5EF4-FFF2-40B4-BE49-F238E27FC236}">
                <a16:creationId xmlns:a16="http://schemas.microsoft.com/office/drawing/2014/main" id="{E3D76739-54B6-371C-68A5-27ABA8BCF65E}"/>
              </a:ext>
            </a:extLst>
          </p:cNvPr>
          <p:cNvPicPr>
            <a:picLocks noChangeAspect="1"/>
          </p:cNvPicPr>
          <p:nvPr/>
        </p:nvPicPr>
        <p:blipFill>
          <a:blip r:embed="rId4"/>
          <a:stretch>
            <a:fillRect/>
          </a:stretch>
        </p:blipFill>
        <p:spPr>
          <a:xfrm>
            <a:off x="1336338" y="5325544"/>
            <a:ext cx="4254060" cy="1239690"/>
          </a:xfrm>
          <a:prstGeom prst="rect">
            <a:avLst/>
          </a:prstGeom>
        </p:spPr>
      </p:pic>
      <p:pic>
        <p:nvPicPr>
          <p:cNvPr id="13" name="Picture 14" descr="Graphical user interface, text, application&#10;&#10;Description automatically generated">
            <a:extLst>
              <a:ext uri="{FF2B5EF4-FFF2-40B4-BE49-F238E27FC236}">
                <a16:creationId xmlns:a16="http://schemas.microsoft.com/office/drawing/2014/main" id="{1F35A5F9-7029-6662-7FC5-0C1FD502E7E9}"/>
              </a:ext>
            </a:extLst>
          </p:cNvPr>
          <p:cNvPicPr>
            <a:picLocks noChangeAspect="1"/>
          </p:cNvPicPr>
          <p:nvPr/>
        </p:nvPicPr>
        <p:blipFill>
          <a:blip r:embed="rId5"/>
          <a:stretch>
            <a:fillRect/>
          </a:stretch>
        </p:blipFill>
        <p:spPr>
          <a:xfrm>
            <a:off x="6708228" y="5328854"/>
            <a:ext cx="4148958" cy="1258395"/>
          </a:xfrm>
          <a:prstGeom prst="rect">
            <a:avLst/>
          </a:prstGeom>
        </p:spPr>
      </p:pic>
      <p:sp>
        <p:nvSpPr>
          <p:cNvPr id="15" name="Oval 14">
            <a:extLst>
              <a:ext uri="{FF2B5EF4-FFF2-40B4-BE49-F238E27FC236}">
                <a16:creationId xmlns:a16="http://schemas.microsoft.com/office/drawing/2014/main" id="{85E631B7-E0C7-D67E-6D8C-88D87CC08575}"/>
              </a:ext>
            </a:extLst>
          </p:cNvPr>
          <p:cNvSpPr/>
          <p:nvPr/>
        </p:nvSpPr>
        <p:spPr>
          <a:xfrm>
            <a:off x="4861034" y="3796863"/>
            <a:ext cx="2916620" cy="709448"/>
          </a:xfrm>
          <a:prstGeom prst="ellipse">
            <a:avLst/>
          </a:prstGeom>
          <a:noFill/>
          <a:ln>
            <a:solidFill>
              <a:srgbClr val="FA004B"/>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 name="Oval 7">
            <a:extLst>
              <a:ext uri="{FF2B5EF4-FFF2-40B4-BE49-F238E27FC236}">
                <a16:creationId xmlns:a16="http://schemas.microsoft.com/office/drawing/2014/main" id="{655C10E9-AC06-4624-9591-347BA827E0D9}"/>
              </a:ext>
            </a:extLst>
          </p:cNvPr>
          <p:cNvSpPr/>
          <p:nvPr/>
        </p:nvSpPr>
        <p:spPr>
          <a:xfrm>
            <a:off x="8906932" y="997639"/>
            <a:ext cx="2477521" cy="724337"/>
          </a:xfrm>
          <a:prstGeom prst="ellipse">
            <a:avLst/>
          </a:prstGeom>
          <a:noFill/>
          <a:ln>
            <a:solidFill>
              <a:srgbClr val="FA004B"/>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EPAe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7oorgbnX9YttY1O9SORLOZZIbKS5ZBb7oSASPmyC3705YAHavNa0qLq3sJux31FcE/ijUppVCQmco8EkcaRlWIaNjh8HKuT/AAnjGCCaiTxbrkqS/ZprG4EUTzM6W7YO2JHKYz1yxXPt61ssFUFzI9CorhH8Vaw0t0sgsbOBbnyC7hme2GWAZ19GAGD/ALVdN4PeWTwrpbzs7ytbIXZ87icd88/nWdTDypx5pDUrs1aKbKXETmMZcKdo9TjiuYj1NbfTraSG8Aupo83kspL+XIEJ2leiktkfh64rAZ1NFcl/betmYu0cUcYLExGE5AUwDGffzW/75HvVOfX9SmS1nh23RjneRkgUrtZVnAjb1ztB57j6UAdzRXFvrurRyJctJuhaHCKqxkN+8UGQ84BUE8bsYAzVi31S/u9X06G5kSFhcANDGM+YhiYiTIOMZ7cjj1oA6yiiigAooooAKKKKACiiigAooooAKKKKACiiigAooooAKKKKACiiigAooooAKKKKACiiigAooooAKKKKACiiigAooooAKKKKACiiigAooooAKKKKACiiigAooooAKKKKACiiigAHWudebx2JG8uz8N7MnaWu5wcds/u+tdFRVwmo9E/UTRzbyePWUq1n4aIIIP8Apk//AMbqrplp4y02J47TT/Da+Y+92a+uGZ2xjJJjyeAB+FddRWqxFlblX4/5i5TnPO8ff8+fhr/wLn/+N1t6c181lG2pJbpd4/eC3dmjB9iwBP4irFFZzqKS+FIaQUu4+ppKKzGLk+pqK2hjtoFghXZGucLnpk5P6mpKKAFyfU0ZOOppKKACiiigAooooAKKKKACiiigAooooAKKKKACiiigAooooAKKKKACiiigAooooAKKKKACiiigAooooAKKKKACiiigAooooAKKKKACiiigAooooAKKKKACiiigAooooAKKKKACiiigBuG/vfpVhLfcgbzDyPQVDV6H/VL9KAMfUJLqC6kghhklJgDQEIcNJkjBPQAcGqEl7q6zLGtiQEOJ3ZG2j5mAxgEngIeM8NXU0UAYN8+pWwtgsHnl4d0xRTgMGTIH/ATIRn+6BTIZtTknP+iMITKgRipBMZkILH0+UA/jXQ0UAcsLzWTYBv7PYXewPs2Hbt8vPX13/LjrVmefUImk/wBFdl3SpFtQklhjZn2bnmugooA5vT5tal1Vba6sfKg3yK0oHAC9D+O5MfRvSkivNUfUvKaweO2EqozlSSAS4z0weiHjIw1dLRQBjai17b3LLDC0sKxK7MFyT8+GA9wvNQyXF4LISLDJ9o3nbEYTiRcnaM/wkjByelb9FAGNpZvbiZkuITCsaYc7cZk3HgeowAc+9aP2X/po35CrFFAFf7L/ANNG/IUfZf8Apo35CrFFAFf7L/00b8hR9l/6aN+QqxRQBX+y/wDTRvyFH2X/AKaN+QqxRQBX+y/9NG/IUfZf+mjfkKsUUAV/sv8A00b8hR9l/wCmjfkKsUUAV/sv/TRvyFH2X/po35CrFFAFf7L/ANNG/IUfZf8Apo35CrFFAFf7L/00b8hR9l/6aN+QqxRQBX+y/wDTRvyFH2X/AKaN+QqxRQBX+y/9NG/IUfZf+mjfkKsUUAV/sv8A00b8hR9l/wCmjfkKsUUAV/sv/TRvyFH2X/po35CrFFAFf7L/ANNG/IUfZf8Apo35CrFFAFf7L/00b8hR9l/6aN+QqxRQBX+y/wDTRvyFH2X/AKaN+QqxRQBX+y/9NG/IUfZf+mjfkKsUUAV/sv8A00b8hR9l/wCmjfkKsUUAV/sv/TRvyFH2X/po35CrFFAFf7L/ANNG/IUfZf8Apo35CrFFAFf7L/00b8hR9l/6aN+QqxRQBX+y/wDTRvyFH2X/AKaN+QqxRQBX+y/9NG/IUfZf+mjfkKsUUAV/sv8A00b8hR9l/wCmjfkKsUUAV/sv/TRvyFFWKKAM+p4kl2Aq+0VBV6L/AFS/SgCP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jZN/wA9f0qaigCHZN/z1/SjZN/z1/SpqKAIdk3/AD1/SipqKAM+r0X+qX6VRq9F/ql+lAGBrXiq303xFFon2G5uZ2tGvJXRo1WOIFhnDsC5ypyEBIyCcZFY0HxGjksoWPhrV4764Fu9tYs8G+aOckI6v5mzGQcgtkenNa3izwqniLULGe51GaG3tDvWGOFNxfBGRIRuAIOCAcED65yIfh48djb7vEV3JqNqLaO3vGt48RRQElECAY5JJJOST9MUIbOp8N6xb65pgvbeKaArI8MsMy4kikRirIwGRkEdiQeorK1zxhFpeu3GlHTZpRbWa3c9ybiGOKNW37QQ7hj/AKs8hSBkZNXNO8L6VbaMmmXMX9ooLg3ckl0FZpJyxcyHAAB3HjAAHQVV1/wbpms32pXtycXF9YpZCTYpaFFLklSfXzDn6ChiLE3jDwzDE8kutWirG21/myVO5lwcdOUf6bSelMtfFuk3ni0eHLGdLm4WCSWZ42ysZRkG0+p+ft0xXPXvwt026uZ7qXUZZJp7030nmwRyI0pRo2+RgRgxsq47bAepOdfw94Mg0bXRqMOpXMkEaTpb2jRoEhE0iyOAQAT8w4z0BxQBah8Y6D/YWl6ve3iafDqaK9utwQGOQOuMgYyMnoMjmnT+MvC8El1HNrdoj2jrHMpblWZtoHud3HGeeOtYCfDgnSLfTZ/Ed48MFrLYKVt4lLWcuzfCeDyfLX5+o5qrrXw6nU2smk6pcFre/jktVkWPFnEblZ5SPl+c7hkbs8DHvR1Gd/pt7aalYQ31jcR3FtOgeKVDlWB71kv4ljOv3GmW+n3U8FlgX98GjSC1YpvCsWYMx2kE7QcbhnFSaV4Z0yz0bT9NniF8LGTzopbhQW84ksZOBgHLMeOmao6j4PS61HU5I9WvLew1eMrqFiiIUlYx+XvViu5Dt25wcHaPfIxIkbx34PW2huG8QWSxTMyozORkqVznPTG9eT/eHrUkXjXwpLNbQprtmZLoAwru5bLMo+nzIy845GKxZPhva3AuZL7WLu6u7qB4J52jjXcreQB8qgAYW3Ue+SfTFZvh7JL4wvbmS+mTSLlYZ5I1CZmlW6mn2HIyqqzRnI68ijqHQ6O48aeGobvTrU6nHJJqLqlv5YLA7o2kUkgcAqjYJqpe/EHwxA8cMOoJPNLDNLGoyi4iZFcMzYCn5164rOsvhulrCip4i1HzImjEUoSNWSNIZYAgwP7kzfN1yAfaobf4XWcFi1sms3QMgnWZhDGBIJhDu4A4OYEOfrnOaAR0c/jPwtC10suuWim1kWKYbuVckgAevII4zzxUGseN9CsbD7Rb3Ud7I0MVxFFG2DLFI6KHUngj5waz7X4d2MOo2102p3cq2dwstnEyIBCnmmUpkDLZc9TyAB7k5sXwl09Gg3a1fSLBAkEQdEJVV8vgHGcfuwcdMk+tCH1OrvfEaxeIhotppt5fSRJHJezRGNYrRHJCs5dhn7rHCgnAzjpUL+O/B62n2tvEFkIfMaLcWP3gu4/ht5z0xz0o1Twt9r1yfUrbVbqzS9gS31G2REZLpF3AcsCUbDFcqemO4BrFX4Z2TQsLnV7y4lNtJaCVo0UiE27QIuFAGVVyc9z+VAaG3e+N/DFpfQ2cuqIZZbo2o2IzKsm1mwWAwOFNT2Hi3w1fQLPa61ZyxOQquHwCSrMOvqqOc+ik1hR/DuCOaWaLWLqIvcLMESJFjH7t42+XGCzLIcv1O1fTll18NNPuTBFJql6LNbWK3lt1VAJTHBJAr7sZB2SHgcZAoEbukeMPD+r6wuladffaLh7b7Uu2Ngpj3FcgkY6g1vVgaP4duLHVbfUrjWJ7yeOy+xy74UQSqH3IcKBgjJHHXNb9ABRRRQAUUUUAFFFFABRRRQAUUUUAFFFFABRRRQAUUUUAFFFFABRRRQAUUUUAFFFFABRRRQAUUUUAFFFFABRRRQAUUUUAFFFFABRRRQBn1ei/1S/SqNXov9Uv0oAqXuqW1nOYpvMG2MSSOFysak4BPtkGrL3ECIXeaNVAySWAAGcfzrN1TTLm6vJnjniSG4thbygqSwGWJI7dG71myeGbtpUK3sSxwnEShDyN7nDZznh/zANAHQS3tpFdpayXEaTyRtIqFsEquMn6DIpWvLRVVmuoArLuUmQYI9R7VlajobXC2iwTJGtvbmHa4LbhujYZ9R+7APqCahj8Nk3P2iaWB3aZJiPL4BErOQM9vmoA3jcQK20zRhtu/BYZ2+v096aLu1IGLqHkgD94Op6D9K5s+FZm037C93CyeWAX8s7i3k+Xjr93vip5PDQVpmtjaxmZpQwMXAVwAMY7gDA7UAdAJoiRiRDnGMMKhn1CxhkSOW7hR3lEKguMlyCQv1wDWLpnhp7PWVvjeCSNXchCvJHOwZ/2S8n5j0pU0G9/tj+0Jb2KQrKjqCh5CmTg84HEmBj096ANabVLKG5nt5JWEkEImkAjY4QnGRgc/QZNRyazp8drBcmYmOaMSrtXJCYzuI7AA5p72TNqr3vmDa1t5O3HOd2c1mPoNx9itbZZ4FMVn9kd/LOXUoFY9evy8UAa1lqFrdzSRQuSyc8jAYZIyPUZBH4VarJ0TSG0+bc0quscIghABB2Biw3ep5rWoAKKKKACiiigAooooAKKKKACiiigAooooAKKKKACiiigAooooAKKKKACiiigAooooAKKKKACiiigAooooAKKKKACiiigAooooAKKKKACiiigAooooAKKKKACiiigAooooAz6uQuvlr8wGBVOrMUKFAWySfegCb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G9f7w/Oo/Ij9D+dHkR+h/OgCTev94fnRvX+8PzqPyI/Q/nR5EfofzoAk3r/AHh+dFR+RH6H86KAKlXov9Uv0qjV6L/VL9KAHUVxPjrXNZ0XxBZsLhbbR5ICokWBZC90d22OTJyikAbSAfmyDiuctfE3ixl0/S21yCa4vodOuDeJZoHtvtDENGy52nIGVOAcZ69aED0PWaK5bwn4iubnw39s1JTeSx30tl59lASs4SUoJQoJwpxzyQDnmq+p61qL+Mr+xj1KGwsdHs4byeL7OJJbxXMm7BJG1QExwM5PtggHY0V5rP8AFC5igH/FOFrgwm6Ea3ilfI+ztOG3Yxu2qRt9cc4qtf8AxA1G51u2ksomt9KkDxxYeMyTOt1BCWZSCUHzsPofXFHWwdD1OivMdG+IOsTtax3WmwyahexRiC3jnVINzSXHJcjI+WE5HPOMVPafFKGdftLaQ0Fi6lYp5Jxky/Z45whUAnBEm3IzzjHWlcD0eivN9G8b6jq9h4j1OFDarZ6OZ4baRVbyp0a4RznGSN0Q69vTmtPVvHJ0q5toZtOe4iS3s5b2ZZArJ9pdo49idX+ZTnHQetMDtaK85X4lXUi28cfh9TdXQSWBGvUCeS9vLOrM2MBtsLAr7jmt/wAF+LF8SXd3D9gksfKhhnhSZv3ksUi5EmMY25yOCeQc4oA6eiiigAooooAKKKKACiiigAooooAKKKKACiiigAooooAKKKKACiiigAooooAKKKKACiiigAooooAKKKKACiiigAooooAKKKKACiiigAooooAKKKKACiiigAooooAKKKKAM+r0X+qX6VRq9F/ql+lAFK80XR7zUYdSu9Jsbi9gQxxXMtujSxqc5VWIyAcngetVE8I+FE0htHTwzoq6aziRrMWMQhLjoxTbtyPXFP1bUru1u51gjgaK3tRcyB87mGWyAeg4WmT+JtOhijdlmzKMxrhQW+ZhjkgZ+Unk9BQBrW0ENtbx29vDHDDGoVI41CqoHQADgCqt/o+kX97a319pdjdXVo262nmt1eSE+qMRlfwqrc69DDPaYglkgurYzpIuP70aquCepMgpjeJLYSiFbK9eTeI2VVT5HLFQpy3qO2R05oAnt/Dvh+2gaC30LS4YmaRmSO0RVLONrnAHVgSD6jg0J4c8PJdy3a6Dpa3EpUySi0jDuVIIycZOCqkf7o9KgfxPp62hvPKuWt9m7zFQYJ2b9mM53bfbHvQniOBjKraffoYi28MqcBfvnhuQMj8+M84AJZfDPhuW3nt5fD+kvDcNunjazjKyncWywxgncS3Pck1LcaFodxE8Nxo2nTRvnej2yMGygQ5BHPyAL9AB0qCy8Rafd3qWkImMrYwCoH9/Pft5bZ/Cmz+IYF1SPT4YJJZTcLC+10IUMrndw3+weDg0AW7XRdHtbeS3tdJsIIZYzFJHHboquhJO0gDBGWbj/aPrVaw8K+GLBrVrHw5o9q1mWa2MNlGhhLfeKYHy57461JcX94mq3FnFbQsEtBNEWkILtuIIPHA/Oq76xc/2HaaiLdUMscLuGBKHeASAQflxnq2BQBXv/A/hi8azVtF0+O2t7t7t7ZLSMRTyNGyFnXGGPz5z1yBWzZaXptjc3FzZafaW090Q1xJDCqNKRwCxAy2Peqei6rLfXRjkjRUeHz4iuchdxXDe/Ga16ACiiigAooooAKKKKACiiigAooooAKKKKACiiigAooooAKKKKACiiigAooooAKKKKACiiigAooooAKKKKACiiigAooooAKKKKACiiigAooooAKKKKACiiigAooooAKKKKAM+r0X+qX6VRqxFOFQKVPHpQAy7021urjz5lZjsCMu4hXUHIDDvyag/sPT/ADmmWN1kJyrLIQUOS3y+nLN+Zq59oX+635UfaF/ut+VAEV7p1peFGuIyzIhQHcc4JB/mqn6gUyPSbGNgwhy25WLFiSWDFgT75JNWPtC/3W/Kj7Qv91vyoApDQdMEYiFv+7CBNm47fu7c49dvGalm0mxmzuiIy7M2GI3bvvA+xwOKsfaF/ut+VH2hf7rflQBXt9I06C9+2Q2ypPudgw7F8bv/AEEfr61HHomnx3HnpEwk3hlO8/KQWPHpy7f99Grn2hf7rflR9oX+635UADW0LXRuSn70x+UWz/DnOKrnSrM2yW2JBAiLH5Qc7SqjAUjuMVY+0L/db8qPtC/3W/KgBlnY2tpJJJBHtZ+vOcDJOB6DJJx71ZqH7Qv91vyo+0L/AHW/KgCaioftC/3W/Kj7Qv8Adb8qAJqKh+0L/db8qPtC/wB1vyoAmoqH7Qv91vyo+0L/AHW/KgCaioftC/3W/Kj7Qv8Adb8qAJqKh+0L/db8qPtC/wB1vyoAmoqH7Qv91vyo+0L/AHW/KgCaioftC/3W/Kj7Qv8Adb8qAJqKh+0L/db8qPtC/wB1vyoAmoqH7Qv91vyo+0L/AHW/KgCaioftC/3W/Kj7Qv8Adb8qAJqKh+0L/db8qPtC/wB1vyoAmoqH7Qv91vyo+0L/AHW/KgCaioftC/3W/Kj7Qv8Adb8qAJqKh+0L/db8qPtC/wB1vyoAmoqH7Qv91vyo+0L/AHW/KgCaioftC/3W/Kj7Qv8Adb8qAJqKh+0L/db8qPtC/wB1vyoAmoqH7Qv91vyo+0L/AHW/KgCaioftC/3W/Kj7Qv8Adb8qAJqKh+0L/db8qPtC/wB1vyoAmoqH7Qv91vyo+0L/AHW/KgCaioftC/3W/Kj7Qv8Adb8qAJqKh+0L/db8qPtC/wB1vyoAmoqH7Qv91vyooAq1dhAES8dqpVei/wBUv0oAdRRRmgAooooAKKKRmVWVWYAscKCev0oAWiiigAoopEdXBKMrAEg4OcEdqAFooooAKKKKACiiigAooooAKKKKACiiigAooooAKKKKACiiigAooooAKKKKACiiigAooooAKKKKACiiigAooooAKKKKACiiigAooooAKKKKACiiigAooooAKKKKACiiigAooooAz6vRf6pfpVGr0X+qX6UAcr4ssZ5NchurW0a7la3MLJJb7kRcP88cn/LNxnkfxAqO3GHa6PGp0WY6HImlwiBbm3NkSGlWCZS/lYzwWVckcnB6DNekUUIDG8P22o2uiWsBWONxM7GOYljHCZGKoMHqqFR3AxXN+ItJ1YeLbrWbG1ZmCKkLxxr5gfyJVU7j1QMwBU8ZKnsa72igEcHLceLbmeS6t/7QihSQtFE0Kr5g324AIIzjBn9D19BVa7XxstuqRSXskht1k81ooyySsk4YD5cDBEX5+9ei0UAcBqF54jsroxXFzqCxLeRx2jrGh89TcAN5ny9NhAGMcZ6mr/iLTJo/FK6rZ2Jj3QRx3F3bwK06pvbdt4JLfdzwTtziuqltLSW5juZbWCSeL/VyNGCyfQ9RU1HYGebXn/CY2drqN1EupSX1xaw+SFUMqOscvO0DG4sI1I9WzwBXXeDbe6t9NuBeQtDLJeTybWHZnJBrbooAKKKKACiiigAooooAKKKKACiiigAooooAKKKKACiiigAooooAKKKKACiiigAooooAKKKKACiiigAooooAKKKKACiiigAooooAKKKKACiiigAooooAKKKKACiiigAooooAKKKKAM+r0X+qX6VRq9F/ql+lAHPeIZGXU51WSZZxZA2gQnmXc3Tse2c9qqz+INSVlhEeHHyzssf+qO9xn5iB/Co6/wAWa62igDnNWvtTt7mwmDlA9mxmjVd0YffEC3qdqs568hagXU9ZmnVIpFWISJGJPIz5itIy7/bgA+n4V1VFAHINr2rtYfaEiRbkwBhAYjwDFu8z1+9xj+tSvqeswGYTzxYV5ViYW5G9kxhep+8Sfy4rqqKAOZ0vWNXuNaSxuLURx72Vn8s/wZ3c9MENFj6n0qF9Xv7jXEt45JobaO7TefLGdp81SrcdCVTHfn3FdZRQBh3xaPXLkyyyNbNYglHkKxht+OoHBPesma5vDplqr3M+8W8m0KCG84D93z3B5Iz14zXZUUAc94Xlu5LyTz2kJ8kG5DZws29sgZ6cY6dgK6GiigAooooAKKKKACiiigAooooAKKKKACiiigAooooAKKKKACiiigAooooAKKKKACiiigAooooAKKKKACiiigAooooAKKKKACiiigAooooAKKKKACiiigAooooAKKKKACiiigDPqeIzbPl6ds1BV6H/AFS/SgCLNx6CjNx6Cp6KAIM3HoKM3HoKnooAgzcegozcegqeigCDNx6CjNx6Cp6KAIM3HoKM3HoKnooAgzcegozcegqeigCDNx6CjNx6Cp6KAIM3HoKM3HoKnooAgzcegozcegqeigCDNx6CjNx6Cp6KAIM3HoKM3HoKnooAgzcegozcegqeigCDNx6CjNx6Cp6KAIM3HoKM3HoKnooAgzcegozcegqeigCDNx6CjNx6Cp6KAIM3HoKM3HoKnooAgzcegozcegqeigCDNx6CjNx6Cp6KAIM3HoKM3HoKnooAgzcegozcegqeigCDNx6CjNx6Cp6KAIM3HoKM3HoKnooAgzcegozcegqeigCDNx6CjNx6Cp6KAIM3HoKM3HoKnooAgzcegozcegqeigCDNx6CjNx6Cp6KAIM3HoKM3HoKnooAgzcegoqeigDPq9F/ql+lUavRf6pfpQBn6lrml6a92t7deUbSzN7P+7Y7IQSC/A5+6eBzx0q99og+bM0Y2AFssPlz0z6Vxfj/AMAweK7+9u55FDyaQ1lbZlkXy5SzEOwUgMvI4OelZV38M7i61S4muLjTnge6MzN5B827RrqOcrOc4bYEKJ7Ht0oBnpH2m32F/Pi2jGTvGBnpT/Mjz/rE/P3x/OvJZvhHMtpHBbXVikQWITW6qyR3BR7g/MR6JMgU848sDoBizJ8Krk6pJJFrKw2bGRERVYukZVnTBJ+8tw5fPoq96APRdV1fT9N0i61S6uE+zW0Mk0jIQx2opLYHc4HSrcEsc0SyRsGUjNeWH4VTzWtwLh9IheSzu4Ioba3ZYIJJYI4lkQHo3yFmPXLfiev8MeF5tM8KR6FcahKGinaQXVq5jlmG/dukPdjnDev6UAaWp+IdK0/VbbS7iaZr24AZIYLaSZlUnaHfYp2Jnjc2B71oG5twpb7RFtDbSd4wD6fWudv9D1iPxZNrGk3lmsF9bxW97HcIxdBGWw8TKeuHYYPGcHPUHjoPhPM1klveTaS6JGIzHHbkRystvNELhwc5mZpQzH/YHJIzR0H1PU/tFvx+/i5O0fOOT6VHeahY2aI93eQQLJIsSF3A3OzbVUe5PFeS3/w0vl163sLWDTzaTWU26d7ZmS2k22aM6Y6TFoncH1yeuTWm/wANdSeRhPc6TcwwXCy2azW7NkC8a4O/ORnDlcj0z3oEj0z7RB/z2j+9t+8Pven1qha6/pd1rNxpNvNLJc2x2zEW8nlK2Adnm7dm/DA7d27B6Vw/hT4ZHStT067vprS8NndyTuzBmM5MbIkhDcB8tknnp16YTx74X1j7fqetaaI0kkVGtYLOKR3uLtWQwySjO1NpUguMfKxyeKBnoN5qenWao11fW8IeRIl3yAZd22qPqScCpjcW653TxDDbTlxwfT615o/wvkS4f7O2lNAr2EwS4t/MMstu6MzMxGU3KrDC5GWzjrmiPhBK+nyW1zd2dzIRcgzSh3MrPBLHHKyngODICSOeOvTB0A9aE8J24mjO8kLhhyR1AqSvPNL+HtxpviWw1Kzk0+GC1vJZtoiJKxvGgZEU/KpLKWLjB5PXJr0OgQUUUUAFFFFABRRRQAUUUUAFFFFABRRRQAUUUUAFFFFABRRRQAUUUUAFFFFABRRRQAUUUUAFFFFABRRRQAUUUUAFFFFABRRRQAVm+Jbi6tdLNxazLE6yxZJTdlS6gj8QetaVNkRJF2yIrrxwwyKAMDTtTvG1e9SZw0CrM0S8fwMB06r175z14qKPxLO0YBt7cSG3+05835Amzdsz/e7fr2roDa2/74rCiPMMSOqgM31PeobbTLC3s47VLSAxR4wDGOoGN3Tr70AYUfiOciUx242K6gmV8sC8jIowB2IB/Sr2gatcXclvb3ixLLJaLMGRTiQ8biOwxkAg89+la32a3yT9niySCfkHJByD+fNJDa2sL74beGNsYyiAHHpxQBNRRRQBn1ei/wBUv0qjV6L/AFS/SgCKe8tYJ0gmuI0kcZVWOMjOP51PWHrVjeXN5crDbrJFc2Yt97OAEbc3JHU4znis6fTdedljGTDH8rbpc+eN7npkY4KnkjpigDqZZoYnjSSVEeQ7UVmALH0HrTYrq2lieWOeN0jJDsG4XHXNZ97p0s0WlBv30lrKpkkkxuK7CGP1Jx0qpZ6VdW+n6kiLIxmhWCCKR0yFVSoyQAP4vrgUAjoFYMoZSCCMgjuKWuSGkaxJqaLKqrZgosgSXCyKp446njOc/TFEdh4ijhWMxrMQCzM82QR5SJtxnk5Vj6c0AdbUU1xBDJHHLKiNIdqBjjca5Eafq9jp017M8hvIvLW0jackN+8OEIHHIKjp2rYvrG8aPT7BVaa1jCm4m3DzGZCpXr2JG449Md6ANH+0bHBP2uHAfyyd38XpUsVxBK8iRyqzRnDgHla5ddJ1RYVtzaqIZI47e42SLuZEByVz03Zx6gZ9q2tPtrhdXvbqaMrFLGkaB2UnCl+mOi/N35yTQBaF/ZMIit1CwlYrGQ4IYg4wD9eKdJe2kckkb3EavGu51Lcgf5x+YrCi0y+jitrH7KgsxcyzS+Wyg484uijPQdCcc8YqvJo2oNNHIlsFWG4F0qmUEuPk/dk+o2nnpkCgDqopI5olkidXRhlWByCKdVLRLaS105IZgFfc7lQchdzE4/DNXaACiiigAooooAKKKKACiiigAooooAKKKKACiiigAooooAKKKKACiiigAooooAKKKKACiiigAooooAKKKKACiiigAooooAKKKKACiiigAooooAKKKKACiiigAooooAz6uwnMS/SqVKCR0JFAF+iqG5v7x/Ojc394/nQBfoqhub+8fzo3N/eP50AX6Kobm/vH86Nzf3j+dAF+iqG5v7x/Ojc394/nQBfoqhub+8fzo3N/eP50AX6Kobm/vH86Nzf3j+dAF+iqG5v7x/Ojc394/nQBfoqhub+8fzo3N/eP50AX6Kobm/vH86Nzf3j+dAF+iqG5v7x/Ojc394/nQBfoqhub+8fzo3N/eP50AX6Kobm/vH86Nzf3j+dAF+iqG5v7x/Ojc394/nQBfoqhub+8fzo3N/eP50AX6Kobm/vH86Nzf3j+dAF+iqG5v7x/Ojc394/nQBfoqhub+8fzo3N/eP50AX6Kobm/vH86Nzf3j+dAF+iqG5v7x/Ojc394/nQBfoqhub+8fzo3N/eP50AX6Kobm/vH86Nzf3j+dAF+iqG5v7x/Ojc394/nQBfoqhub+8fzo3N/eP50AX6Kobm/vH86Nzf3j+dAF+iqG5v7x/Ojc394/nQBfoqhub+8fzo3N/eP50AX6Kobm/vH86Nzf3j+dAF+iqG5v7x/Ojc394/nQBfoqhub+8fzo3N/eP50AX6Kobm/vH86KAP/2Q==">
            <a:extLst>
              <a:ext uri="{FF2B5EF4-FFF2-40B4-BE49-F238E27FC236}">
                <a16:creationId xmlns:a16="http://schemas.microsoft.com/office/drawing/2014/main" id="{3DD24084-1486-4323-AA0B-879583C8E8EE}"/>
              </a:ext>
            </a:extLst>
          </p:cNvPr>
          <p:cNvSpPr>
            <a:spLocks noChangeAspect="1" noChangeArrowheads="1"/>
          </p:cNvSpPr>
          <p:nvPr/>
        </p:nvSpPr>
        <p:spPr bwMode="auto">
          <a:xfrm>
            <a:off x="1519541" y="1944686"/>
            <a:ext cx="1599439" cy="15994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340518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p:txBody>
          <a:bodyPr/>
          <a:lstStyle/>
          <a:p>
            <a:r>
              <a:rPr lang="en-GB"/>
              <a:t>Homework</a:t>
            </a:r>
          </a:p>
        </p:txBody>
      </p:sp>
      <p:pic>
        <p:nvPicPr>
          <p:cNvPr id="6" name="Picture 6" descr="Graphical user interface, application&#10;&#10;Description automatically generated">
            <a:extLst>
              <a:ext uri="{FF2B5EF4-FFF2-40B4-BE49-F238E27FC236}">
                <a16:creationId xmlns:a16="http://schemas.microsoft.com/office/drawing/2014/main" id="{24FD1E3C-4CA2-4ABA-543F-AE73822EC920}"/>
              </a:ext>
            </a:extLst>
          </p:cNvPr>
          <p:cNvPicPr>
            <a:picLocks noChangeAspect="1"/>
          </p:cNvPicPr>
          <p:nvPr/>
        </p:nvPicPr>
        <p:blipFill>
          <a:blip r:embed="rId2"/>
          <a:stretch>
            <a:fillRect/>
          </a:stretch>
        </p:blipFill>
        <p:spPr>
          <a:xfrm>
            <a:off x="796159" y="1843483"/>
            <a:ext cx="6369268" cy="1591626"/>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8208A066-6415-2C7E-4A69-B77ADB1C443F}"/>
              </a:ext>
            </a:extLst>
          </p:cNvPr>
          <p:cNvPicPr>
            <a:picLocks noChangeAspect="1"/>
          </p:cNvPicPr>
          <p:nvPr/>
        </p:nvPicPr>
        <p:blipFill>
          <a:blip r:embed="rId3"/>
          <a:stretch>
            <a:fillRect/>
          </a:stretch>
        </p:blipFill>
        <p:spPr>
          <a:xfrm>
            <a:off x="4803228" y="2170710"/>
            <a:ext cx="6001406" cy="4053718"/>
          </a:xfrm>
          <a:prstGeom prst="rect">
            <a:avLst/>
          </a:prstGeom>
        </p:spPr>
      </p:pic>
    </p:spTree>
    <p:extLst>
      <p:ext uri="{BB962C8B-B14F-4D97-AF65-F5344CB8AC3E}">
        <p14:creationId xmlns:p14="http://schemas.microsoft.com/office/powerpoint/2010/main" val="3979870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p:txBody>
          <a:bodyPr/>
          <a:lstStyle/>
          <a:p>
            <a:r>
              <a:rPr lang="en-GB" err="1"/>
              <a:t>Onenote</a:t>
            </a:r>
          </a:p>
        </p:txBody>
      </p:sp>
      <p:pic>
        <p:nvPicPr>
          <p:cNvPr id="3" name="Picture 3" descr="Graphical user interface, text, application&#10;&#10;Description automatically generated">
            <a:extLst>
              <a:ext uri="{FF2B5EF4-FFF2-40B4-BE49-F238E27FC236}">
                <a16:creationId xmlns:a16="http://schemas.microsoft.com/office/drawing/2014/main" id="{6F7479E7-1568-F135-48BF-7E58032D4E60}"/>
              </a:ext>
            </a:extLst>
          </p:cNvPr>
          <p:cNvPicPr>
            <a:picLocks noChangeAspect="1"/>
          </p:cNvPicPr>
          <p:nvPr/>
        </p:nvPicPr>
        <p:blipFill>
          <a:blip r:embed="rId2"/>
          <a:stretch>
            <a:fillRect/>
          </a:stretch>
        </p:blipFill>
        <p:spPr>
          <a:xfrm>
            <a:off x="1140135" y="2036691"/>
            <a:ext cx="9689582" cy="3979371"/>
          </a:xfrm>
          <a:prstGeom prst="rect">
            <a:avLst/>
          </a:prstGeom>
        </p:spPr>
      </p:pic>
      <p:sp>
        <p:nvSpPr>
          <p:cNvPr id="4" name="Oval 3">
            <a:extLst>
              <a:ext uri="{FF2B5EF4-FFF2-40B4-BE49-F238E27FC236}">
                <a16:creationId xmlns:a16="http://schemas.microsoft.com/office/drawing/2014/main" id="{4E4D171B-298B-834E-4336-85568A3F1EF1}"/>
              </a:ext>
            </a:extLst>
          </p:cNvPr>
          <p:cNvSpPr/>
          <p:nvPr/>
        </p:nvSpPr>
        <p:spPr>
          <a:xfrm>
            <a:off x="1064173" y="2956034"/>
            <a:ext cx="1747344" cy="328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9A7D7992-6589-4318-D582-92131BC810F6}"/>
              </a:ext>
            </a:extLst>
          </p:cNvPr>
          <p:cNvSpPr/>
          <p:nvPr/>
        </p:nvSpPr>
        <p:spPr>
          <a:xfrm>
            <a:off x="4037042" y="472769"/>
            <a:ext cx="3507826" cy="1208688"/>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Tw Cen MT" panose="020B0602020104020603"/>
                <a:ea typeface="+mn-ea"/>
                <a:cs typeface="+mn-cs"/>
              </a:rPr>
              <a:t>The Content Library: Contains content that teachers have created to help pupil learning, but pupils cannot edit this.  </a:t>
            </a: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 </a:t>
            </a:r>
          </a:p>
        </p:txBody>
      </p:sp>
      <p:sp>
        <p:nvSpPr>
          <p:cNvPr id="6" name="Oval 5">
            <a:extLst>
              <a:ext uri="{FF2B5EF4-FFF2-40B4-BE49-F238E27FC236}">
                <a16:creationId xmlns:a16="http://schemas.microsoft.com/office/drawing/2014/main" id="{86B499F5-1018-45B0-A110-1A82DA35894C}"/>
              </a:ext>
            </a:extLst>
          </p:cNvPr>
          <p:cNvSpPr/>
          <p:nvPr/>
        </p:nvSpPr>
        <p:spPr>
          <a:xfrm>
            <a:off x="1064173" y="3311268"/>
            <a:ext cx="1747344" cy="328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1CBC2D79-39E6-42BB-A571-56AD55FACB24}"/>
              </a:ext>
            </a:extLst>
          </p:cNvPr>
          <p:cNvSpPr/>
          <p:nvPr/>
        </p:nvSpPr>
        <p:spPr>
          <a:xfrm>
            <a:off x="6468288" y="472769"/>
            <a:ext cx="3507826" cy="1208688"/>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Tw Cen MT" panose="020B0602020104020603"/>
                <a:ea typeface="+mn-ea"/>
                <a:cs typeface="+mn-cs"/>
              </a:rPr>
              <a:t>Pupils Folder: Contains content for pupil learning that young people can edit and add to.  </a:t>
            </a:r>
            <a:r>
              <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rPr>
              <a:t> </a:t>
            </a:r>
          </a:p>
        </p:txBody>
      </p:sp>
    </p:spTree>
    <p:extLst>
      <p:ext uri="{BB962C8B-B14F-4D97-AF65-F5344CB8AC3E}">
        <p14:creationId xmlns:p14="http://schemas.microsoft.com/office/powerpoint/2010/main" val="1275209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p:txBody>
          <a:bodyPr/>
          <a:lstStyle/>
          <a:p>
            <a:r>
              <a:rPr lang="en-GB" err="1"/>
              <a:t>Onenote</a:t>
            </a:r>
            <a:r>
              <a:rPr lang="en-GB"/>
              <a:t> – Content Library</a:t>
            </a:r>
          </a:p>
        </p:txBody>
      </p:sp>
      <p:pic>
        <p:nvPicPr>
          <p:cNvPr id="8" name="Picture 7">
            <a:extLst>
              <a:ext uri="{FF2B5EF4-FFF2-40B4-BE49-F238E27FC236}">
                <a16:creationId xmlns:a16="http://schemas.microsoft.com/office/drawing/2014/main" id="{13B0A544-2A87-4ABD-9B3A-2BE98EDD4A2E}"/>
              </a:ext>
            </a:extLst>
          </p:cNvPr>
          <p:cNvPicPr>
            <a:picLocks noChangeAspect="1"/>
          </p:cNvPicPr>
          <p:nvPr/>
        </p:nvPicPr>
        <p:blipFill>
          <a:blip r:embed="rId2"/>
          <a:stretch>
            <a:fillRect/>
          </a:stretch>
        </p:blipFill>
        <p:spPr>
          <a:xfrm>
            <a:off x="963040" y="2097087"/>
            <a:ext cx="2604247" cy="3444625"/>
          </a:xfrm>
          <a:prstGeom prst="rect">
            <a:avLst/>
          </a:prstGeom>
        </p:spPr>
      </p:pic>
      <p:pic>
        <p:nvPicPr>
          <p:cNvPr id="9" name="Picture 8">
            <a:extLst>
              <a:ext uri="{FF2B5EF4-FFF2-40B4-BE49-F238E27FC236}">
                <a16:creationId xmlns:a16="http://schemas.microsoft.com/office/drawing/2014/main" id="{64AE3847-F0BD-4FA5-B8DD-A3144E1F826E}"/>
              </a:ext>
            </a:extLst>
          </p:cNvPr>
          <p:cNvPicPr>
            <a:picLocks noChangeAspect="1"/>
          </p:cNvPicPr>
          <p:nvPr/>
        </p:nvPicPr>
        <p:blipFill>
          <a:blip r:embed="rId3"/>
          <a:stretch>
            <a:fillRect/>
          </a:stretch>
        </p:blipFill>
        <p:spPr>
          <a:xfrm>
            <a:off x="4639733" y="1817511"/>
            <a:ext cx="6407678" cy="4551788"/>
          </a:xfrm>
          <a:prstGeom prst="rect">
            <a:avLst/>
          </a:prstGeom>
        </p:spPr>
      </p:pic>
    </p:spTree>
    <p:extLst>
      <p:ext uri="{BB962C8B-B14F-4D97-AF65-F5344CB8AC3E}">
        <p14:creationId xmlns:p14="http://schemas.microsoft.com/office/powerpoint/2010/main" val="51795730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p:txBody>
          <a:bodyPr/>
          <a:lstStyle/>
          <a:p>
            <a:r>
              <a:rPr lang="en-GB" err="1"/>
              <a:t>Onenote</a:t>
            </a:r>
            <a:r>
              <a:rPr lang="en-GB"/>
              <a:t> – Pupil Folder</a:t>
            </a:r>
          </a:p>
        </p:txBody>
      </p:sp>
      <p:pic>
        <p:nvPicPr>
          <p:cNvPr id="5" name="Picture 4">
            <a:extLst>
              <a:ext uri="{FF2B5EF4-FFF2-40B4-BE49-F238E27FC236}">
                <a16:creationId xmlns:a16="http://schemas.microsoft.com/office/drawing/2014/main" id="{CE02A8F2-3DE0-49EA-A2B1-AE2619D42781}"/>
              </a:ext>
            </a:extLst>
          </p:cNvPr>
          <p:cNvPicPr>
            <a:picLocks noChangeAspect="1"/>
          </p:cNvPicPr>
          <p:nvPr/>
        </p:nvPicPr>
        <p:blipFill>
          <a:blip r:embed="rId2"/>
          <a:stretch>
            <a:fillRect/>
          </a:stretch>
        </p:blipFill>
        <p:spPr>
          <a:xfrm>
            <a:off x="593973" y="2099981"/>
            <a:ext cx="2585906" cy="3690108"/>
          </a:xfrm>
          <a:prstGeom prst="rect">
            <a:avLst/>
          </a:prstGeom>
        </p:spPr>
      </p:pic>
      <p:pic>
        <p:nvPicPr>
          <p:cNvPr id="8" name="Picture 7">
            <a:extLst>
              <a:ext uri="{FF2B5EF4-FFF2-40B4-BE49-F238E27FC236}">
                <a16:creationId xmlns:a16="http://schemas.microsoft.com/office/drawing/2014/main" id="{42419E0D-3C82-4E0F-99A2-C6A07F68CA56}"/>
              </a:ext>
            </a:extLst>
          </p:cNvPr>
          <p:cNvPicPr>
            <a:picLocks noChangeAspect="1"/>
          </p:cNvPicPr>
          <p:nvPr/>
        </p:nvPicPr>
        <p:blipFill>
          <a:blip r:embed="rId3"/>
          <a:stretch>
            <a:fillRect/>
          </a:stretch>
        </p:blipFill>
        <p:spPr>
          <a:xfrm>
            <a:off x="3412780" y="1701884"/>
            <a:ext cx="4741409" cy="2591915"/>
          </a:xfrm>
          <a:prstGeom prst="rect">
            <a:avLst/>
          </a:prstGeom>
        </p:spPr>
      </p:pic>
      <p:pic>
        <p:nvPicPr>
          <p:cNvPr id="6" name="Picture 5">
            <a:extLst>
              <a:ext uri="{FF2B5EF4-FFF2-40B4-BE49-F238E27FC236}">
                <a16:creationId xmlns:a16="http://schemas.microsoft.com/office/drawing/2014/main" id="{2CFF1A7E-24E3-4645-BEB9-FBF3F2CD5E30}"/>
              </a:ext>
            </a:extLst>
          </p:cNvPr>
          <p:cNvPicPr>
            <a:picLocks noChangeAspect="1"/>
          </p:cNvPicPr>
          <p:nvPr/>
        </p:nvPicPr>
        <p:blipFill>
          <a:blip r:embed="rId4"/>
          <a:stretch>
            <a:fillRect/>
          </a:stretch>
        </p:blipFill>
        <p:spPr>
          <a:xfrm>
            <a:off x="6526555" y="2893670"/>
            <a:ext cx="5369318" cy="3090035"/>
          </a:xfrm>
          <a:prstGeom prst="rect">
            <a:avLst/>
          </a:prstGeom>
        </p:spPr>
      </p:pic>
    </p:spTree>
    <p:extLst>
      <p:ext uri="{BB962C8B-B14F-4D97-AF65-F5344CB8AC3E}">
        <p14:creationId xmlns:p14="http://schemas.microsoft.com/office/powerpoint/2010/main" val="1328075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626ADE-90C9-4490-80BE-58C7DC6A7893}"/>
              </a:ext>
            </a:extLst>
          </p:cNvPr>
          <p:cNvSpPr>
            <a:spLocks noGrp="1"/>
          </p:cNvSpPr>
          <p:nvPr>
            <p:ph type="title"/>
          </p:nvPr>
        </p:nvSpPr>
        <p:spPr/>
        <p:txBody>
          <a:bodyPr/>
          <a:lstStyle/>
          <a:p>
            <a:r>
              <a:rPr lang="en-GB" dirty="0" err="1"/>
              <a:t>Onenote</a:t>
            </a:r>
            <a:r>
              <a:rPr lang="en-GB" dirty="0"/>
              <a:t> - immersive Reader </a:t>
            </a:r>
          </a:p>
        </p:txBody>
      </p:sp>
      <p:pic>
        <p:nvPicPr>
          <p:cNvPr id="2" name="Content Placeholder 1">
            <a:extLst>
              <a:ext uri="{FF2B5EF4-FFF2-40B4-BE49-F238E27FC236}">
                <a16:creationId xmlns:a16="http://schemas.microsoft.com/office/drawing/2014/main" id="{D3542498-8457-4404-942F-49CD65F5FDD2}"/>
              </a:ext>
            </a:extLst>
          </p:cNvPr>
          <p:cNvPicPr>
            <a:picLocks noGrp="1" noChangeAspect="1"/>
          </p:cNvPicPr>
          <p:nvPr>
            <p:ph idx="1"/>
          </p:nvPr>
        </p:nvPicPr>
        <p:blipFill>
          <a:blip r:embed="rId2"/>
          <a:stretch>
            <a:fillRect/>
          </a:stretch>
        </p:blipFill>
        <p:spPr>
          <a:xfrm>
            <a:off x="722489" y="2226909"/>
            <a:ext cx="7349067" cy="4149042"/>
          </a:xfrm>
          <a:prstGeom prst="rect">
            <a:avLst/>
          </a:prstGeom>
        </p:spPr>
      </p:pic>
      <p:sp>
        <p:nvSpPr>
          <p:cNvPr id="3" name="Oval 2">
            <a:extLst>
              <a:ext uri="{FF2B5EF4-FFF2-40B4-BE49-F238E27FC236}">
                <a16:creationId xmlns:a16="http://schemas.microsoft.com/office/drawing/2014/main" id="{04568C28-B719-41AF-8A78-18CEF6EC7FE9}"/>
              </a:ext>
            </a:extLst>
          </p:cNvPr>
          <p:cNvSpPr/>
          <p:nvPr/>
        </p:nvSpPr>
        <p:spPr>
          <a:xfrm>
            <a:off x="6457244" y="2097088"/>
            <a:ext cx="598312" cy="5445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196AC5DF-C912-468E-AED1-23C5D4616BFE}"/>
              </a:ext>
            </a:extLst>
          </p:cNvPr>
          <p:cNvSpPr/>
          <p:nvPr/>
        </p:nvSpPr>
        <p:spPr>
          <a:xfrm>
            <a:off x="8444357" y="1336022"/>
            <a:ext cx="3246252" cy="103332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w Cen MT" panose="020B0602020104020603"/>
                <a:ea typeface="+mn-ea"/>
                <a:cs typeface="+mn-cs"/>
              </a:rPr>
              <a:t>Allows the user to edit immersive reader text and background</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CBE0E9E2-DC74-4B79-A270-CA7F4E0FFF69}"/>
              </a:ext>
            </a:extLst>
          </p:cNvPr>
          <p:cNvSpPr/>
          <p:nvPr/>
        </p:nvSpPr>
        <p:spPr>
          <a:xfrm>
            <a:off x="8436641" y="2641600"/>
            <a:ext cx="3246252" cy="103332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w Cen MT" panose="020B0602020104020603"/>
                <a:ea typeface="+mn-ea"/>
                <a:cs typeface="+mn-cs"/>
              </a:rPr>
              <a:t>Allows the user to display syllables and check different grammar</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7E110CF9-53BD-4A06-910C-D3FFB53DF4EC}"/>
              </a:ext>
            </a:extLst>
          </p:cNvPr>
          <p:cNvSpPr/>
          <p:nvPr/>
        </p:nvSpPr>
        <p:spPr>
          <a:xfrm>
            <a:off x="8444357" y="3971996"/>
            <a:ext cx="3246252" cy="103332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Tw Cen MT" panose="020B0602020104020603"/>
                <a:ea typeface="+mn-ea"/>
                <a:cs typeface="+mn-cs"/>
              </a:rPr>
              <a:t>Allows the user to change the line focus, translate the language and add a picture dictionary</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 name="Oval 10">
            <a:extLst>
              <a:ext uri="{FF2B5EF4-FFF2-40B4-BE49-F238E27FC236}">
                <a16:creationId xmlns:a16="http://schemas.microsoft.com/office/drawing/2014/main" id="{A91D2506-5505-41E3-AFBE-2546F58D3B7D}"/>
              </a:ext>
            </a:extLst>
          </p:cNvPr>
          <p:cNvSpPr/>
          <p:nvPr/>
        </p:nvSpPr>
        <p:spPr>
          <a:xfrm>
            <a:off x="6965244" y="2097088"/>
            <a:ext cx="598312" cy="5445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Oval 11">
            <a:extLst>
              <a:ext uri="{FF2B5EF4-FFF2-40B4-BE49-F238E27FC236}">
                <a16:creationId xmlns:a16="http://schemas.microsoft.com/office/drawing/2014/main" id="{AFE932DF-79FC-4791-AF0B-C497B8E31E52}"/>
              </a:ext>
            </a:extLst>
          </p:cNvPr>
          <p:cNvSpPr/>
          <p:nvPr/>
        </p:nvSpPr>
        <p:spPr>
          <a:xfrm>
            <a:off x="7518400" y="2080153"/>
            <a:ext cx="598312" cy="5445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3279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p:txBody>
          <a:bodyPr/>
          <a:lstStyle/>
          <a:p>
            <a:r>
              <a:rPr lang="en-GB">
                <a:ea typeface="+mj-lt"/>
                <a:cs typeface="+mj-lt"/>
              </a:rPr>
              <a:t>ONENOTE - IMMERSIVE READER </a:t>
            </a:r>
            <a:endParaRPr lang="en-US"/>
          </a:p>
        </p:txBody>
      </p:sp>
      <p:pic>
        <p:nvPicPr>
          <p:cNvPr id="3" name="Picture 2">
            <a:extLst>
              <a:ext uri="{FF2B5EF4-FFF2-40B4-BE49-F238E27FC236}">
                <a16:creationId xmlns:a16="http://schemas.microsoft.com/office/drawing/2014/main" id="{1699F13F-6F9A-450C-9B3E-CC85A7E03AAC}"/>
              </a:ext>
            </a:extLst>
          </p:cNvPr>
          <p:cNvPicPr>
            <a:picLocks noChangeAspect="1"/>
          </p:cNvPicPr>
          <p:nvPr/>
        </p:nvPicPr>
        <p:blipFill>
          <a:blip r:embed="rId2"/>
          <a:stretch>
            <a:fillRect/>
          </a:stretch>
        </p:blipFill>
        <p:spPr>
          <a:xfrm>
            <a:off x="1142999" y="1834332"/>
            <a:ext cx="10168004" cy="4526849"/>
          </a:xfrm>
          <a:prstGeom prst="rect">
            <a:avLst/>
          </a:prstGeom>
        </p:spPr>
      </p:pic>
    </p:spTree>
    <p:extLst>
      <p:ext uri="{BB962C8B-B14F-4D97-AF65-F5344CB8AC3E}">
        <p14:creationId xmlns:p14="http://schemas.microsoft.com/office/powerpoint/2010/main" val="357125716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p:txBody>
          <a:bodyPr/>
          <a:lstStyle/>
          <a:p>
            <a:r>
              <a:rPr lang="en-GB">
                <a:ea typeface="+mj-lt"/>
                <a:cs typeface="+mj-lt"/>
              </a:rPr>
              <a:t>ONENOTE - IMMERSIVE READER </a:t>
            </a:r>
            <a:endParaRPr lang="en-US"/>
          </a:p>
        </p:txBody>
      </p:sp>
      <p:pic>
        <p:nvPicPr>
          <p:cNvPr id="4" name="Picture 3">
            <a:extLst>
              <a:ext uri="{FF2B5EF4-FFF2-40B4-BE49-F238E27FC236}">
                <a16:creationId xmlns:a16="http://schemas.microsoft.com/office/drawing/2014/main" id="{1395BCA8-3793-40E6-ACB4-ED6341F74241}"/>
              </a:ext>
            </a:extLst>
          </p:cNvPr>
          <p:cNvPicPr>
            <a:picLocks noChangeAspect="1"/>
          </p:cNvPicPr>
          <p:nvPr/>
        </p:nvPicPr>
        <p:blipFill>
          <a:blip r:embed="rId2"/>
          <a:stretch>
            <a:fillRect/>
          </a:stretch>
        </p:blipFill>
        <p:spPr>
          <a:xfrm>
            <a:off x="1141411" y="1718962"/>
            <a:ext cx="10094436" cy="4950407"/>
          </a:xfrm>
          <a:prstGeom prst="rect">
            <a:avLst/>
          </a:prstGeom>
        </p:spPr>
      </p:pic>
    </p:spTree>
    <p:extLst>
      <p:ext uri="{BB962C8B-B14F-4D97-AF65-F5344CB8AC3E}">
        <p14:creationId xmlns:p14="http://schemas.microsoft.com/office/powerpoint/2010/main" val="419392915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932D-8C43-4A48-978D-BE9DB363689A}"/>
              </a:ext>
            </a:extLst>
          </p:cNvPr>
          <p:cNvSpPr>
            <a:spLocks noGrp="1"/>
          </p:cNvSpPr>
          <p:nvPr>
            <p:ph type="title"/>
          </p:nvPr>
        </p:nvSpPr>
        <p:spPr>
          <a:xfrm>
            <a:off x="1016151" y="0"/>
            <a:ext cx="9906000" cy="1477961"/>
          </a:xfrm>
        </p:spPr>
        <p:txBody>
          <a:bodyPr/>
          <a:lstStyle/>
          <a:p>
            <a:r>
              <a:rPr lang="en-GB" dirty="0">
                <a:ea typeface="+mj-lt"/>
                <a:cs typeface="+mj-lt"/>
              </a:rPr>
              <a:t>ONENOTE - IMMERSIVE READER </a:t>
            </a:r>
            <a:endParaRPr lang="en-US" dirty="0"/>
          </a:p>
        </p:txBody>
      </p:sp>
      <p:pic>
        <p:nvPicPr>
          <p:cNvPr id="3" name="Picture 2">
            <a:extLst>
              <a:ext uri="{FF2B5EF4-FFF2-40B4-BE49-F238E27FC236}">
                <a16:creationId xmlns:a16="http://schemas.microsoft.com/office/drawing/2014/main" id="{DD5E6A86-42DA-4BD3-AD58-7C09FCDF375A}"/>
              </a:ext>
            </a:extLst>
          </p:cNvPr>
          <p:cNvPicPr>
            <a:picLocks noChangeAspect="1"/>
          </p:cNvPicPr>
          <p:nvPr/>
        </p:nvPicPr>
        <p:blipFill>
          <a:blip r:embed="rId2"/>
          <a:stretch>
            <a:fillRect/>
          </a:stretch>
        </p:blipFill>
        <p:spPr>
          <a:xfrm>
            <a:off x="3323607" y="1189642"/>
            <a:ext cx="8626224" cy="2845905"/>
          </a:xfrm>
          <a:prstGeom prst="rect">
            <a:avLst/>
          </a:prstGeom>
        </p:spPr>
      </p:pic>
      <p:pic>
        <p:nvPicPr>
          <p:cNvPr id="5" name="Picture 4">
            <a:extLst>
              <a:ext uri="{FF2B5EF4-FFF2-40B4-BE49-F238E27FC236}">
                <a16:creationId xmlns:a16="http://schemas.microsoft.com/office/drawing/2014/main" id="{691AB3D5-0A63-4DE0-AB5A-B362AF6897E1}"/>
              </a:ext>
            </a:extLst>
          </p:cNvPr>
          <p:cNvPicPr>
            <a:picLocks noChangeAspect="1"/>
          </p:cNvPicPr>
          <p:nvPr/>
        </p:nvPicPr>
        <p:blipFill>
          <a:blip r:embed="rId3"/>
          <a:stretch>
            <a:fillRect/>
          </a:stretch>
        </p:blipFill>
        <p:spPr>
          <a:xfrm>
            <a:off x="527088" y="1617913"/>
            <a:ext cx="2130171" cy="2417634"/>
          </a:xfrm>
          <a:prstGeom prst="rect">
            <a:avLst/>
          </a:prstGeom>
        </p:spPr>
      </p:pic>
      <p:pic>
        <p:nvPicPr>
          <p:cNvPr id="6" name="Picture 5">
            <a:extLst>
              <a:ext uri="{FF2B5EF4-FFF2-40B4-BE49-F238E27FC236}">
                <a16:creationId xmlns:a16="http://schemas.microsoft.com/office/drawing/2014/main" id="{05021422-7545-4BBD-BEEA-6753AB65A228}"/>
              </a:ext>
            </a:extLst>
          </p:cNvPr>
          <p:cNvPicPr>
            <a:picLocks noChangeAspect="1"/>
          </p:cNvPicPr>
          <p:nvPr/>
        </p:nvPicPr>
        <p:blipFill>
          <a:blip r:embed="rId4"/>
          <a:stretch>
            <a:fillRect/>
          </a:stretch>
        </p:blipFill>
        <p:spPr>
          <a:xfrm>
            <a:off x="1803434" y="4602597"/>
            <a:ext cx="8843627" cy="2075835"/>
          </a:xfrm>
          <a:prstGeom prst="rect">
            <a:avLst/>
          </a:prstGeom>
        </p:spPr>
      </p:pic>
    </p:spTree>
    <p:extLst>
      <p:ext uri="{BB962C8B-B14F-4D97-AF65-F5344CB8AC3E}">
        <p14:creationId xmlns:p14="http://schemas.microsoft.com/office/powerpoint/2010/main" val="17140514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4967" y="1930010"/>
            <a:ext cx="6096000" cy="2369880"/>
          </a:xfrm>
          <a:prstGeom prst="rect">
            <a:avLst/>
          </a:prstGeom>
        </p:spPr>
        <p:txBody>
          <a:bodyPr>
            <a:spAutoFit/>
          </a:bodyPr>
          <a:lstStyle/>
          <a:p>
            <a:endParaRPr lang="en-GB" sz="2000" b="0" i="0" u="none" strike="noStrike" baseline="0" dirty="0" smtClean="0">
              <a:solidFill>
                <a:srgbClr val="000000"/>
              </a:solidFill>
              <a:latin typeface="Calibri" panose="020F0502020204030204" pitchFamily="34" charset="0"/>
            </a:endParaRPr>
          </a:p>
          <a:p>
            <a:r>
              <a:rPr lang="en-GB" sz="3200" dirty="0" smtClean="0">
                <a:solidFill>
                  <a:srgbClr val="000000"/>
                </a:solidFill>
                <a:latin typeface="Calibri" panose="020F0502020204030204" pitchFamily="34" charset="0"/>
              </a:rPr>
              <a:t>Supporting </a:t>
            </a:r>
            <a:r>
              <a:rPr lang="en-GB" sz="3200" dirty="0">
                <a:solidFill>
                  <a:srgbClr val="000000"/>
                </a:solidFill>
                <a:latin typeface="Calibri" panose="020F0502020204030204" pitchFamily="34" charset="0"/>
              </a:rPr>
              <a:t>parents to help young people Staying Safe online – </a:t>
            </a:r>
            <a:endParaRPr lang="en-GB" sz="3200" dirty="0" smtClean="0">
              <a:solidFill>
                <a:srgbClr val="000000"/>
              </a:solidFill>
              <a:latin typeface="Calibri" panose="020F0502020204030204" pitchFamily="34" charset="0"/>
            </a:endParaRPr>
          </a:p>
          <a:p>
            <a:endParaRPr lang="en-GB" sz="3200" dirty="0">
              <a:solidFill>
                <a:srgbClr val="000000"/>
              </a:solidFill>
              <a:latin typeface="Calibri" panose="020F0502020204030204" pitchFamily="34" charset="0"/>
            </a:endParaRPr>
          </a:p>
          <a:p>
            <a:r>
              <a:rPr lang="en-GB" sz="3200" dirty="0" smtClean="0">
                <a:solidFill>
                  <a:srgbClr val="000000"/>
                </a:solidFill>
                <a:latin typeface="Calibri" panose="020F0502020204030204" pitchFamily="34" charset="0"/>
              </a:rPr>
              <a:t>Claire </a:t>
            </a:r>
            <a:r>
              <a:rPr lang="en-GB" sz="3200" dirty="0">
                <a:solidFill>
                  <a:srgbClr val="000000"/>
                </a:solidFill>
                <a:latin typeface="Calibri" panose="020F0502020204030204" pitchFamily="34" charset="0"/>
              </a:rPr>
              <a:t>Bony </a:t>
            </a:r>
            <a:endParaRPr lang="en-GB"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5999" y="5068454"/>
            <a:ext cx="1286256" cy="1524000"/>
          </a:xfrm>
          <a:prstGeom prst="rect">
            <a:avLst/>
          </a:prstGeom>
        </p:spPr>
      </p:pic>
    </p:spTree>
    <p:extLst>
      <p:ext uri="{BB962C8B-B14F-4D97-AF65-F5344CB8AC3E}">
        <p14:creationId xmlns:p14="http://schemas.microsoft.com/office/powerpoint/2010/main" val="231904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549" t="29742" r="62457" b="32660"/>
          <a:stretch/>
        </p:blipFill>
        <p:spPr>
          <a:xfrm>
            <a:off x="1438939" y="1665767"/>
            <a:ext cx="7793550" cy="314014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5999" y="5068454"/>
            <a:ext cx="1286256" cy="1524000"/>
          </a:xfrm>
          <a:prstGeom prst="rect">
            <a:avLst/>
          </a:prstGeom>
        </p:spPr>
      </p:pic>
    </p:spTree>
    <p:extLst>
      <p:ext uri="{BB962C8B-B14F-4D97-AF65-F5344CB8AC3E}">
        <p14:creationId xmlns:p14="http://schemas.microsoft.com/office/powerpoint/2010/main" val="967164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known.jpeg" descr="unknown.jpeg">
            <a:extLst>
              <a:ext uri="{FF2B5EF4-FFF2-40B4-BE49-F238E27FC236}">
                <a16:creationId xmlns:a16="http://schemas.microsoft.com/office/drawing/2014/main" id="{CB2D54B8-7209-C6AD-0F2B-471E9BB65E37}"/>
              </a:ext>
            </a:extLst>
          </p:cNvPr>
          <p:cNvPicPr>
            <a:picLocks noChangeAspect="1"/>
          </p:cNvPicPr>
          <p:nvPr/>
        </p:nvPicPr>
        <p:blipFill>
          <a:blip r:embed="rId2"/>
          <a:srcRect b="3997"/>
          <a:stretch>
            <a:fillRect/>
          </a:stretch>
        </p:blipFill>
        <p:spPr>
          <a:xfrm flipH="1">
            <a:off x="0" y="0"/>
            <a:ext cx="12192000" cy="1142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pic>
        <p:nvPicPr>
          <p:cNvPr id="3" name="unknown.jpeg" descr="unknown.jpeg">
            <a:extLst>
              <a:ext uri="{FF2B5EF4-FFF2-40B4-BE49-F238E27FC236}">
                <a16:creationId xmlns:a16="http://schemas.microsoft.com/office/drawing/2014/main" id="{7164E063-E76E-7BFF-D0FD-234410A650BF}"/>
              </a:ext>
            </a:extLst>
          </p:cNvPr>
          <p:cNvPicPr>
            <a:picLocks noChangeAspect="1"/>
          </p:cNvPicPr>
          <p:nvPr/>
        </p:nvPicPr>
        <p:blipFill>
          <a:blip r:embed="rId2"/>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sp>
        <p:nvSpPr>
          <p:cNvPr id="5" name="TextBox 4">
            <a:extLst>
              <a:ext uri="{FF2B5EF4-FFF2-40B4-BE49-F238E27FC236}">
                <a16:creationId xmlns:a16="http://schemas.microsoft.com/office/drawing/2014/main" id="{9E6FE410-70CA-5D70-9366-E801BD1142DE}"/>
              </a:ext>
            </a:extLst>
          </p:cNvPr>
          <p:cNvSpPr txBox="1"/>
          <p:nvPr/>
        </p:nvSpPr>
        <p:spPr>
          <a:xfrm>
            <a:off x="5473147" y="4431110"/>
            <a:ext cx="6718853" cy="1569660"/>
          </a:xfrm>
          <a:prstGeom prst="rect">
            <a:avLst/>
          </a:prstGeom>
          <a:noFill/>
        </p:spPr>
        <p:txBody>
          <a:bodyPr wrap="square" rtlCol="0">
            <a:spAutoFit/>
          </a:bodyPr>
          <a:lstStyle/>
          <a:p>
            <a:r>
              <a:rPr lang="en-GB" sz="4800" b="1">
                <a:solidFill>
                  <a:srgbClr val="002060"/>
                </a:solidFill>
                <a:latin typeface="Arial Bold" panose="020B0704020202020204" pitchFamily="34" charset="0"/>
                <a:cs typeface="Arial Bold" panose="020B0704020202020204" pitchFamily="34" charset="0"/>
              </a:rPr>
              <a:t>Claire Bony</a:t>
            </a:r>
          </a:p>
          <a:p>
            <a:r>
              <a:rPr lang="en-GB" sz="4800" b="1">
                <a:solidFill>
                  <a:srgbClr val="002060"/>
                </a:solidFill>
                <a:latin typeface="Arial Bold" panose="020B0704020202020204" pitchFamily="34" charset="0"/>
                <a:cs typeface="Arial Bold" panose="020B0704020202020204" pitchFamily="34" charset="0"/>
              </a:rPr>
              <a:t>Inspire Learning Team</a:t>
            </a:r>
          </a:p>
        </p:txBody>
      </p:sp>
      <p:pic>
        <p:nvPicPr>
          <p:cNvPr id="1026" name="Picture 2" descr="Internet Safety Page | Meiklemill Primary School">
            <a:extLst>
              <a:ext uri="{FF2B5EF4-FFF2-40B4-BE49-F238E27FC236}">
                <a16:creationId xmlns:a16="http://schemas.microsoft.com/office/drawing/2014/main" id="{161C916D-46D1-78FF-BBF1-ED0D257B4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398" y="2300943"/>
            <a:ext cx="9333177" cy="21155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0734061-4168-A491-B47B-EE884C387E69}"/>
              </a:ext>
            </a:extLst>
          </p:cNvPr>
          <p:cNvSpPr txBox="1"/>
          <p:nvPr/>
        </p:nvSpPr>
        <p:spPr>
          <a:xfrm>
            <a:off x="221901" y="874090"/>
            <a:ext cx="9541565" cy="1200329"/>
          </a:xfrm>
          <a:prstGeom prst="rect">
            <a:avLst/>
          </a:prstGeom>
          <a:noFill/>
        </p:spPr>
        <p:txBody>
          <a:bodyPr wrap="square" rtlCol="0">
            <a:spAutoFit/>
          </a:bodyPr>
          <a:lstStyle/>
          <a:p>
            <a:r>
              <a:rPr lang="en-GB" sz="4400" b="1">
                <a:solidFill>
                  <a:schemeClr val="accent5">
                    <a:lumMod val="50000"/>
                  </a:schemeClr>
                </a:solidFill>
                <a:latin typeface="Arial Bold" panose="020B0704020202020204" pitchFamily="34" charset="0"/>
                <a:cs typeface="Arial Bold" panose="020B0704020202020204" pitchFamily="34" charset="0"/>
              </a:rPr>
              <a:t>INTERNET SAFETY</a:t>
            </a:r>
          </a:p>
          <a:p>
            <a:r>
              <a:rPr lang="en-GB" sz="2800" i="1">
                <a:solidFill>
                  <a:schemeClr val="accent5">
                    <a:lumMod val="50000"/>
                  </a:schemeClr>
                </a:solidFill>
                <a:latin typeface="Arial Bold" panose="020B0704020202020204" pitchFamily="34" charset="0"/>
                <a:cs typeface="Arial Bold" panose="020B0704020202020204" pitchFamily="34" charset="0"/>
              </a:rPr>
              <a:t>Staying Safe Online</a:t>
            </a:r>
          </a:p>
        </p:txBody>
      </p:sp>
    </p:spTree>
    <p:extLst>
      <p:ext uri="{BB962C8B-B14F-4D97-AF65-F5344CB8AC3E}">
        <p14:creationId xmlns:p14="http://schemas.microsoft.com/office/powerpoint/2010/main" val="2654542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2">
            <a:extLst>
              <a:ext uri="{FF2B5EF4-FFF2-40B4-BE49-F238E27FC236}">
                <a16:creationId xmlns:a16="http://schemas.microsoft.com/office/drawing/2014/main" id="{4D3218FF-4AC0-8148-D0AE-6074A4624CA7}"/>
              </a:ext>
            </a:extLst>
          </p:cNvPr>
          <p:cNvGraphicFramePr/>
          <p:nvPr>
            <p:extLst/>
          </p:nvPr>
        </p:nvGraphicFramePr>
        <p:xfrm>
          <a:off x="206777" y="-108733"/>
          <a:ext cx="11746683"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1524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4952" y="292427"/>
            <a:ext cx="11049507" cy="782320"/>
          </a:xfrm>
        </p:spPr>
        <p:txBody>
          <a:bodyPr/>
          <a:lstStyle/>
          <a:p>
            <a:r>
              <a:rPr lang="en-GB" b="1">
                <a:solidFill>
                  <a:srgbClr val="00C4C4"/>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National Guidance</a:t>
            </a:r>
          </a:p>
        </p:txBody>
      </p:sp>
      <p:pic>
        <p:nvPicPr>
          <p:cNvPr id="6" name="Picture 5"/>
          <p:cNvPicPr>
            <a:picLocks noChangeAspect="1"/>
          </p:cNvPicPr>
          <p:nvPr/>
        </p:nvPicPr>
        <p:blipFill>
          <a:blip r:embed="rId3"/>
          <a:stretch>
            <a:fillRect/>
          </a:stretch>
        </p:blipFill>
        <p:spPr>
          <a:xfrm>
            <a:off x="8630113" y="6374080"/>
            <a:ext cx="2804346" cy="186956"/>
          </a:xfrm>
          <a:prstGeom prst="rect">
            <a:avLst/>
          </a:prstGeom>
        </p:spPr>
      </p:pic>
      <p:sp>
        <p:nvSpPr>
          <p:cNvPr id="5" name="Content Placeholder 2">
            <a:extLst>
              <a:ext uri="{FF2B5EF4-FFF2-40B4-BE49-F238E27FC236}">
                <a16:creationId xmlns:a16="http://schemas.microsoft.com/office/drawing/2014/main" id="{DE1B3EFF-4683-4702-AD78-D5E212BB37C1}"/>
              </a:ext>
            </a:extLst>
          </p:cNvPr>
          <p:cNvSpPr txBox="1">
            <a:spLocks/>
          </p:cNvSpPr>
          <p:nvPr/>
        </p:nvSpPr>
        <p:spPr>
          <a:xfrm>
            <a:off x="82561" y="1191354"/>
            <a:ext cx="8193071" cy="547321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4000"/>
              </a:lnSpc>
              <a:spcBef>
                <a:spcPts val="600"/>
              </a:spcBef>
              <a:spcAft>
                <a:spcPts val="600"/>
              </a:spcAft>
            </a:pPr>
            <a:r>
              <a:rPr lang="en-GB" sz="2200" kern="0">
                <a:latin typeface="Arial" panose="020B0604020202020204" pitchFamily="34" charset="0"/>
                <a:cs typeface="Arial" panose="020B0604020202020204" pitchFamily="34" charset="0"/>
              </a:rPr>
              <a:t>Cyber Resilience and Internet Safety are key concepts within Digital literacy from</a:t>
            </a:r>
            <a:r>
              <a:rPr lang="en-GB" sz="2200" b="1" kern="0">
                <a:latin typeface="Arial" panose="020B0604020202020204" pitchFamily="34" charset="0"/>
                <a:cs typeface="Arial" panose="020B0604020202020204" pitchFamily="34" charset="0"/>
              </a:rPr>
              <a:t> early </a:t>
            </a:r>
            <a:r>
              <a:rPr lang="en-GB" sz="2200" kern="0">
                <a:latin typeface="Arial" panose="020B0604020202020204" pitchFamily="34" charset="0"/>
                <a:cs typeface="Arial" panose="020B0604020202020204" pitchFamily="34" charset="0"/>
              </a:rPr>
              <a:t>to 4</a:t>
            </a:r>
            <a:r>
              <a:rPr lang="en-GB" sz="2200" kern="0" baseline="30000">
                <a:latin typeface="Arial" panose="020B0604020202020204" pitchFamily="34" charset="0"/>
                <a:cs typeface="Arial" panose="020B0604020202020204" pitchFamily="34" charset="0"/>
              </a:rPr>
              <a:t>th</a:t>
            </a:r>
            <a:r>
              <a:rPr lang="en-GB" sz="2200" kern="0">
                <a:latin typeface="Arial" panose="020B0604020202020204" pitchFamily="34" charset="0"/>
                <a:cs typeface="Arial" panose="020B0604020202020204" pitchFamily="34" charset="0"/>
              </a:rPr>
              <a:t> level</a:t>
            </a:r>
          </a:p>
          <a:p>
            <a:pPr marL="342900" lvl="0" indent="-342900"/>
            <a:endParaRPr lang="en-GB" sz="2200">
              <a:solidFill>
                <a:prstClr val="black"/>
              </a:solidFill>
            </a:endParaRPr>
          </a:p>
          <a:p>
            <a:pPr marL="342900" lvl="0" indent="-342900"/>
            <a:endParaRPr lang="en-GB" sz="2200">
              <a:solidFill>
                <a:prstClr val="black"/>
              </a:solidFill>
            </a:endParaRPr>
          </a:p>
          <a:p>
            <a:pPr marL="342900" indent="-342900"/>
            <a:endParaRPr lang="en-GB" sz="2200" kern="0"/>
          </a:p>
        </p:txBody>
      </p:sp>
      <p:pic>
        <p:nvPicPr>
          <p:cNvPr id="3" name="Picture 2"/>
          <p:cNvPicPr>
            <a:picLocks noChangeAspect="1"/>
          </p:cNvPicPr>
          <p:nvPr/>
        </p:nvPicPr>
        <p:blipFill>
          <a:blip r:embed="rId4"/>
          <a:stretch>
            <a:fillRect/>
          </a:stretch>
        </p:blipFill>
        <p:spPr>
          <a:xfrm>
            <a:off x="0" y="5998417"/>
            <a:ext cx="12211346" cy="1143770"/>
          </a:xfrm>
          <a:prstGeom prst="rect">
            <a:avLst/>
          </a:prstGeom>
        </p:spPr>
      </p:pic>
      <p:pic>
        <p:nvPicPr>
          <p:cNvPr id="13" name="Picture 12">
            <a:extLst>
              <a:ext uri="{FF2B5EF4-FFF2-40B4-BE49-F238E27FC236}">
                <a16:creationId xmlns:a16="http://schemas.microsoft.com/office/drawing/2014/main" id="{8C2CE227-8DA0-4499-8320-78DC6DE48501}"/>
              </a:ext>
            </a:extLst>
          </p:cNvPr>
          <p:cNvPicPr>
            <a:picLocks noChangeAspect="1"/>
          </p:cNvPicPr>
          <p:nvPr/>
        </p:nvPicPr>
        <p:blipFill>
          <a:blip r:embed="rId5"/>
          <a:stretch>
            <a:fillRect/>
          </a:stretch>
        </p:blipFill>
        <p:spPr>
          <a:xfrm rot="19997427">
            <a:off x="5937158" y="2852767"/>
            <a:ext cx="2367558" cy="3059957"/>
          </a:xfrm>
          <a:prstGeom prst="rect">
            <a:avLst/>
          </a:prstGeom>
          <a:solidFill>
            <a:srgbClr val="FFFFFF">
              <a:shade val="85000"/>
            </a:srgbClr>
          </a:solidFill>
          <a:ln w="9525" cap="sq">
            <a:solidFill>
              <a:srgbClr val="20B8C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E58FBA1-77BD-4EF0-B6A3-2C66ECD20EC0}"/>
              </a:ext>
            </a:extLst>
          </p:cNvPr>
          <p:cNvPicPr>
            <a:picLocks noChangeAspect="1"/>
          </p:cNvPicPr>
          <p:nvPr/>
        </p:nvPicPr>
        <p:blipFill>
          <a:blip r:embed="rId6"/>
          <a:stretch>
            <a:fillRect/>
          </a:stretch>
        </p:blipFill>
        <p:spPr>
          <a:xfrm rot="1778325">
            <a:off x="3278031" y="2525533"/>
            <a:ext cx="2291947" cy="3220258"/>
          </a:xfrm>
          <a:prstGeom prst="rect">
            <a:avLst/>
          </a:prstGeom>
          <a:ln w="12700">
            <a:solidFill>
              <a:srgbClr val="20B8C7"/>
            </a:solidFill>
          </a:ln>
        </p:spPr>
      </p:pic>
      <p:pic>
        <p:nvPicPr>
          <p:cNvPr id="16" name="Picture 15">
            <a:extLst>
              <a:ext uri="{FF2B5EF4-FFF2-40B4-BE49-F238E27FC236}">
                <a16:creationId xmlns:a16="http://schemas.microsoft.com/office/drawing/2014/main" id="{FAB6EA13-3C58-4F6E-A148-2C300AC0209E}"/>
              </a:ext>
            </a:extLst>
          </p:cNvPr>
          <p:cNvPicPr>
            <a:picLocks noChangeAspect="1"/>
          </p:cNvPicPr>
          <p:nvPr/>
        </p:nvPicPr>
        <p:blipFill>
          <a:blip r:embed="rId7"/>
          <a:stretch>
            <a:fillRect/>
          </a:stretch>
        </p:blipFill>
        <p:spPr>
          <a:xfrm rot="2393223">
            <a:off x="8731368" y="2680628"/>
            <a:ext cx="2957098" cy="3569269"/>
          </a:xfrm>
          <a:prstGeom prst="rect">
            <a:avLst/>
          </a:prstGeom>
        </p:spPr>
      </p:pic>
      <p:pic>
        <p:nvPicPr>
          <p:cNvPr id="18" name="Picture 17">
            <a:extLst>
              <a:ext uri="{FF2B5EF4-FFF2-40B4-BE49-F238E27FC236}">
                <a16:creationId xmlns:a16="http://schemas.microsoft.com/office/drawing/2014/main" id="{38F96206-67F1-4F11-84CA-76BDD7C812F3}"/>
              </a:ext>
            </a:extLst>
          </p:cNvPr>
          <p:cNvPicPr>
            <a:picLocks noChangeAspect="1"/>
          </p:cNvPicPr>
          <p:nvPr/>
        </p:nvPicPr>
        <p:blipFill>
          <a:blip r:embed="rId8"/>
          <a:stretch>
            <a:fillRect/>
          </a:stretch>
        </p:blipFill>
        <p:spPr>
          <a:xfrm rot="19916618">
            <a:off x="579099" y="2733764"/>
            <a:ext cx="2148378" cy="3081511"/>
          </a:xfrm>
          <a:prstGeom prst="rect">
            <a:avLst/>
          </a:prstGeom>
          <a:ln w="6350">
            <a:solidFill>
              <a:srgbClr val="46C0C2"/>
            </a:solidFill>
          </a:ln>
        </p:spPr>
      </p:pic>
      <p:pic>
        <p:nvPicPr>
          <p:cNvPr id="14" name="Picture 13" descr="A picture containing text, electronics, screen, display&#10;&#10;Description automatically generated">
            <a:extLst>
              <a:ext uri="{FF2B5EF4-FFF2-40B4-BE49-F238E27FC236}">
                <a16:creationId xmlns:a16="http://schemas.microsoft.com/office/drawing/2014/main" id="{5398D6A5-746A-4C4E-9BD6-64147A492D9D}"/>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tretch>
            <a:fillRect/>
          </a:stretch>
        </p:blipFill>
        <p:spPr>
          <a:xfrm rot="19788044">
            <a:off x="3259440" y="2041248"/>
            <a:ext cx="456212" cy="932426"/>
          </a:xfrm>
          <a:prstGeom prst="rect">
            <a:avLst/>
          </a:prstGeom>
        </p:spPr>
      </p:pic>
    </p:spTree>
    <p:extLst>
      <p:ext uri="{BB962C8B-B14F-4D97-AF65-F5344CB8AC3E}">
        <p14:creationId xmlns:p14="http://schemas.microsoft.com/office/powerpoint/2010/main" val="392445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A picture containing company name&#10;&#10;Description automatically generated">
            <a:extLst>
              <a:ext uri="{FF2B5EF4-FFF2-40B4-BE49-F238E27FC236}">
                <a16:creationId xmlns:a16="http://schemas.microsoft.com/office/drawing/2014/main" id="{714ACF95-E55C-4AA1-BF1F-0E9B804E9CD5}"/>
              </a:ext>
            </a:extLst>
          </p:cNvPr>
          <p:cNvPicPr>
            <a:picLocks noChangeAspect="1"/>
          </p:cNvPicPr>
          <p:nvPr/>
        </p:nvPicPr>
        <p:blipFill rotWithShape="1">
          <a:blip r:embed="rId3"/>
          <a:srcRect b="19"/>
          <a:stretch/>
        </p:blipFill>
        <p:spPr>
          <a:xfrm>
            <a:off x="-238520" y="-117988"/>
            <a:ext cx="12430520" cy="697598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6849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43478" y="1509200"/>
            <a:ext cx="10345453" cy="3628065"/>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52000" rIns="216000" rtlCol="0" anchor="t"/>
          <a:lstStyle/>
          <a:p>
            <a:pPr>
              <a:lnSpc>
                <a:spcPct val="150000"/>
              </a:lnSpc>
            </a:pPr>
            <a:endParaRPr lang="en-GB" altLang="en-US">
              <a:solidFill>
                <a:srgbClr val="757575"/>
              </a:solidFill>
            </a:endParaRPr>
          </a:p>
        </p:txBody>
      </p:sp>
      <p:sp>
        <p:nvSpPr>
          <p:cNvPr id="3" name="TextBox 2"/>
          <p:cNvSpPr txBox="1"/>
          <p:nvPr/>
        </p:nvSpPr>
        <p:spPr>
          <a:xfrm>
            <a:off x="798115" y="834295"/>
            <a:ext cx="5151120" cy="523220"/>
          </a:xfrm>
          <a:prstGeom prst="rect">
            <a:avLst/>
          </a:prstGeom>
          <a:noFill/>
        </p:spPr>
        <p:txBody>
          <a:bodyPr wrap="square" rtlCol="0">
            <a:spAutoFit/>
          </a:bodyPr>
          <a:lstStyle/>
          <a:p>
            <a:r>
              <a:rPr lang="en-GB" sz="2800">
                <a:solidFill>
                  <a:srgbClr val="006163"/>
                </a:solidFill>
              </a:rPr>
              <a:t>What are they doing online?</a:t>
            </a:r>
          </a:p>
        </p:txBody>
      </p:sp>
      <p:sp>
        <p:nvSpPr>
          <p:cNvPr id="6" name="TextBox 5"/>
          <p:cNvSpPr txBox="1"/>
          <p:nvPr/>
        </p:nvSpPr>
        <p:spPr>
          <a:xfrm>
            <a:off x="952749" y="1940997"/>
            <a:ext cx="9621040" cy="2708434"/>
          </a:xfrm>
          <a:prstGeom prst="rect">
            <a:avLst/>
          </a:prstGeom>
          <a:noFill/>
        </p:spPr>
        <p:txBody>
          <a:bodyPr wrap="square" rtlCol="0" anchor="ctr">
            <a:spAutoFit/>
          </a:bodyPr>
          <a:lstStyle/>
          <a:p>
            <a:pPr marL="285750" indent="-285750">
              <a:spcAft>
                <a:spcPts val="1200"/>
              </a:spcAft>
              <a:buFont typeface="Arial" panose="020B0604020202020204" pitchFamily="34" charset="0"/>
              <a:buChar char="•"/>
            </a:pPr>
            <a:r>
              <a:rPr lang="en-GB" sz="2800" b="1">
                <a:solidFill>
                  <a:prstClr val="black"/>
                </a:solidFill>
              </a:rPr>
              <a:t>Online gaming </a:t>
            </a:r>
            <a:r>
              <a:rPr lang="en-GB" sz="2800">
                <a:solidFill>
                  <a:prstClr val="black"/>
                </a:solidFill>
              </a:rPr>
              <a:t>–</a:t>
            </a:r>
            <a:r>
              <a:rPr lang="en-GB" sz="2800" b="1">
                <a:solidFill>
                  <a:prstClr val="black"/>
                </a:solidFill>
              </a:rPr>
              <a:t> </a:t>
            </a:r>
            <a:r>
              <a:rPr lang="en-GB" sz="2800">
                <a:solidFill>
                  <a:prstClr val="black"/>
                </a:solidFill>
              </a:rPr>
              <a:t>59% of 5-15s play games online</a:t>
            </a:r>
          </a:p>
          <a:p>
            <a:pPr marL="285750" indent="-285750">
              <a:spcAft>
                <a:spcPts val="1200"/>
              </a:spcAft>
              <a:buFont typeface="Arial" panose="020B0604020202020204" pitchFamily="34" charset="0"/>
              <a:buChar char="•"/>
            </a:pPr>
            <a:r>
              <a:rPr lang="en-GB" sz="2800" b="1">
                <a:solidFill>
                  <a:prstClr val="black"/>
                </a:solidFill>
              </a:rPr>
              <a:t>Connecting </a:t>
            </a:r>
            <a:r>
              <a:rPr lang="en-GB" sz="2800">
                <a:solidFill>
                  <a:prstClr val="black"/>
                </a:solidFill>
              </a:rPr>
              <a:t>– 70% of 12-15s have a social media profile</a:t>
            </a:r>
            <a:endParaRPr lang="en-GB" sz="2800" b="1">
              <a:solidFill>
                <a:prstClr val="black"/>
              </a:solidFill>
            </a:endParaRPr>
          </a:p>
          <a:p>
            <a:pPr marL="285750" indent="-285750">
              <a:spcAft>
                <a:spcPts val="1200"/>
              </a:spcAft>
              <a:buFont typeface="Arial" panose="020B0604020202020204" pitchFamily="34" charset="0"/>
              <a:buChar char="•"/>
            </a:pPr>
            <a:r>
              <a:rPr lang="en-GB" sz="2800" b="1">
                <a:solidFill>
                  <a:prstClr val="black"/>
                </a:solidFill>
              </a:rPr>
              <a:t>Watching videos </a:t>
            </a:r>
            <a:r>
              <a:rPr lang="en-GB" sz="2800">
                <a:solidFill>
                  <a:prstClr val="black"/>
                </a:solidFill>
              </a:rPr>
              <a:t>– 90% of 12-15s watch videos on YouTube </a:t>
            </a:r>
            <a:endParaRPr lang="en-GB" sz="2800" b="1">
              <a:solidFill>
                <a:prstClr val="black"/>
              </a:solidFill>
            </a:endParaRPr>
          </a:p>
          <a:p>
            <a:pPr marL="285750" indent="-285750">
              <a:spcAft>
                <a:spcPts val="1200"/>
              </a:spcAft>
              <a:buFont typeface="Arial" panose="020B0604020202020204" pitchFamily="34" charset="0"/>
              <a:buChar char="•"/>
            </a:pPr>
            <a:r>
              <a:rPr lang="en-GB" sz="2800" b="1">
                <a:solidFill>
                  <a:prstClr val="black"/>
                </a:solidFill>
              </a:rPr>
              <a:t>Staying informed</a:t>
            </a:r>
            <a:r>
              <a:rPr lang="en-GB" sz="2800">
                <a:solidFill>
                  <a:prstClr val="black"/>
                </a:solidFill>
              </a:rPr>
              <a:t> – 27% of 12-15s see social media as their most important news source</a:t>
            </a:r>
            <a:endParaRPr lang="en-GB" sz="2800">
              <a:solidFill>
                <a:srgbClr val="757575"/>
              </a:solidFill>
            </a:endParaRPr>
          </a:p>
        </p:txBody>
      </p:sp>
      <p:sp>
        <p:nvSpPr>
          <p:cNvPr id="9" name="TextBox 8"/>
          <p:cNvSpPr txBox="1"/>
          <p:nvPr/>
        </p:nvSpPr>
        <p:spPr>
          <a:xfrm>
            <a:off x="3258589" y="5348800"/>
            <a:ext cx="8345978" cy="400110"/>
          </a:xfrm>
          <a:prstGeom prst="rect">
            <a:avLst/>
          </a:prstGeom>
          <a:noFill/>
        </p:spPr>
        <p:txBody>
          <a:bodyPr wrap="square" rtlCol="0" anchor="ctr">
            <a:spAutoFit/>
          </a:bodyPr>
          <a:lstStyle/>
          <a:p>
            <a:pPr>
              <a:spcAft>
                <a:spcPts val="1200"/>
              </a:spcAft>
            </a:pPr>
            <a:r>
              <a:rPr lang="en-GB" sz="2000" b="1" i="1">
                <a:solidFill>
                  <a:schemeClr val="bg1">
                    <a:lumMod val="50000"/>
                  </a:schemeClr>
                </a:solidFill>
              </a:rPr>
              <a:t>Source: Children and parents: media use and attitudes report, Ofcom (2019</a:t>
            </a:r>
            <a:r>
              <a:rPr lang="en-GB" sz="1200" b="1" i="1">
                <a:solidFill>
                  <a:schemeClr val="bg1">
                    <a:lumMod val="50000"/>
                  </a:schemeClr>
                </a:solidFill>
              </a:rPr>
              <a:t>)</a:t>
            </a:r>
          </a:p>
        </p:txBody>
      </p:sp>
      <p:sp>
        <p:nvSpPr>
          <p:cNvPr id="11" name="TextBox 10">
            <a:extLst>
              <a:ext uri="{FF2B5EF4-FFF2-40B4-BE49-F238E27FC236}">
                <a16:creationId xmlns:a16="http://schemas.microsoft.com/office/drawing/2014/main" id="{F759A5CD-F1AD-4A3C-8B47-C7B7772B5F02}"/>
              </a:ext>
            </a:extLst>
          </p:cNvPr>
          <p:cNvSpPr txBox="1"/>
          <p:nvPr/>
        </p:nvSpPr>
        <p:spPr>
          <a:xfrm>
            <a:off x="1524000" y="0"/>
            <a:ext cx="7562850" cy="369332"/>
          </a:xfrm>
          <a:prstGeom prst="rect">
            <a:avLst/>
          </a:prstGeom>
          <a:solidFill>
            <a:schemeClr val="bg1"/>
          </a:solidFill>
        </p:spPr>
        <p:txBody>
          <a:bodyPr wrap="square" rtlCol="0">
            <a:spAutoFit/>
          </a:bodyPr>
          <a:lstStyle/>
          <a:p>
            <a:endParaRPr lang="en-GB"/>
          </a:p>
        </p:txBody>
      </p:sp>
      <p:pic>
        <p:nvPicPr>
          <p:cNvPr id="4" name="unknown.jpeg" descr="unknown.jpeg">
            <a:extLst>
              <a:ext uri="{FF2B5EF4-FFF2-40B4-BE49-F238E27FC236}">
                <a16:creationId xmlns:a16="http://schemas.microsoft.com/office/drawing/2014/main" id="{D18A8E2E-197A-2359-7AEF-75B81F923B64}"/>
              </a:ext>
            </a:extLst>
          </p:cNvPr>
          <p:cNvPicPr>
            <a:picLocks noChangeAspect="1"/>
          </p:cNvPicPr>
          <p:nvPr/>
        </p:nvPicPr>
        <p:blipFill>
          <a:blip r:embed="rId3"/>
          <a:srcRect b="3997"/>
          <a:stretch>
            <a:fillRect/>
          </a:stretch>
        </p:blipFill>
        <p:spPr>
          <a:xfrm flipH="1">
            <a:off x="0" y="0"/>
            <a:ext cx="12192000" cy="1142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pic>
        <p:nvPicPr>
          <p:cNvPr id="5" name="unknown.jpeg" descr="unknown.jpeg">
            <a:extLst>
              <a:ext uri="{FF2B5EF4-FFF2-40B4-BE49-F238E27FC236}">
                <a16:creationId xmlns:a16="http://schemas.microsoft.com/office/drawing/2014/main" id="{0D685985-0FAA-5CA3-0D29-E931BBE28EC2}"/>
              </a:ext>
            </a:extLst>
          </p:cNvPr>
          <p:cNvPicPr>
            <a:picLocks noChangeAspect="1"/>
          </p:cNvPicPr>
          <p:nvPr/>
        </p:nvPicPr>
        <p:blipFill>
          <a:blip r:embed="rId3"/>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spTree>
    <p:extLst>
      <p:ext uri="{BB962C8B-B14F-4D97-AF65-F5344CB8AC3E}">
        <p14:creationId xmlns:p14="http://schemas.microsoft.com/office/powerpoint/2010/main" val="864074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74B16BE-C3D4-4013-8B14-FB38CF167BDD}"/>
              </a:ext>
            </a:extLst>
          </p:cNvPr>
          <p:cNvGrpSpPr/>
          <p:nvPr/>
        </p:nvGrpSpPr>
        <p:grpSpPr>
          <a:xfrm>
            <a:off x="0" y="5828633"/>
            <a:ext cx="12209380" cy="1256137"/>
            <a:chOff x="0" y="5828633"/>
            <a:chExt cx="12209380" cy="1256137"/>
          </a:xfrm>
        </p:grpSpPr>
        <p:pic>
          <p:nvPicPr>
            <p:cNvPr id="9" name="Picture 8" descr="1.png">
              <a:extLst>
                <a:ext uri="{FF2B5EF4-FFF2-40B4-BE49-F238E27FC236}">
                  <a16:creationId xmlns:a16="http://schemas.microsoft.com/office/drawing/2014/main" id="{40D7C339-9C5A-49E8-8F37-7BF1F78E6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10" name="Text Box 8">
              <a:extLst>
                <a:ext uri="{FF2B5EF4-FFF2-40B4-BE49-F238E27FC236}">
                  <a16:creationId xmlns:a16="http://schemas.microsoft.com/office/drawing/2014/main" id="{5CD77EE7-47C7-449A-84F4-49FBB498C3E7}"/>
                </a:ext>
              </a:extLst>
            </p:cNvPr>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pic>
        <p:nvPicPr>
          <p:cNvPr id="2" name="Picture 2" descr="Logo&#10;&#10;Description automatically generated">
            <a:extLst>
              <a:ext uri="{FF2B5EF4-FFF2-40B4-BE49-F238E27FC236}">
                <a16:creationId xmlns:a16="http://schemas.microsoft.com/office/drawing/2014/main" id="{6D279355-D5CE-4CC8-AD3E-2F096DEF4201}"/>
              </a:ext>
            </a:extLst>
          </p:cNvPr>
          <p:cNvPicPr>
            <a:picLocks noChangeAspect="1"/>
          </p:cNvPicPr>
          <p:nvPr/>
        </p:nvPicPr>
        <p:blipFill>
          <a:blip r:embed="rId4"/>
          <a:stretch>
            <a:fillRect/>
          </a:stretch>
        </p:blipFill>
        <p:spPr>
          <a:xfrm>
            <a:off x="-2292" y="73550"/>
            <a:ext cx="12208041" cy="6796839"/>
          </a:xfrm>
          <a:prstGeom prst="rect">
            <a:avLst/>
          </a:prstGeom>
        </p:spPr>
      </p:pic>
      <p:sp>
        <p:nvSpPr>
          <p:cNvPr id="3" name="TextBox 2">
            <a:extLst>
              <a:ext uri="{FF2B5EF4-FFF2-40B4-BE49-F238E27FC236}">
                <a16:creationId xmlns:a16="http://schemas.microsoft.com/office/drawing/2014/main" id="{1B7EE77C-6565-16C1-8389-5D51777DBC54}"/>
              </a:ext>
            </a:extLst>
          </p:cNvPr>
          <p:cNvSpPr txBox="1"/>
          <p:nvPr/>
        </p:nvSpPr>
        <p:spPr>
          <a:xfrm>
            <a:off x="410817" y="239402"/>
            <a:ext cx="10376453" cy="461665"/>
          </a:xfrm>
          <a:prstGeom prst="rect">
            <a:avLst/>
          </a:prstGeom>
          <a:noFill/>
        </p:spPr>
        <p:txBody>
          <a:bodyPr wrap="square" rtlCol="0">
            <a:spAutoFit/>
          </a:bodyPr>
          <a:lstStyle/>
          <a:p>
            <a:r>
              <a:rPr lang="en-GB" sz="2400" b="1">
                <a:solidFill>
                  <a:srgbClr val="002060"/>
                </a:solidFill>
              </a:rPr>
              <a:t>CR-IS  CYBER RESILIENCE AND INTERNET SAFETY</a:t>
            </a:r>
          </a:p>
        </p:txBody>
      </p:sp>
    </p:spTree>
    <p:extLst>
      <p:ext uri="{BB962C8B-B14F-4D97-AF65-F5344CB8AC3E}">
        <p14:creationId xmlns:p14="http://schemas.microsoft.com/office/powerpoint/2010/main" val="1511994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B17CD0-CE7B-4221-B199-22D62D4692B3}"/>
              </a:ext>
            </a:extLst>
          </p:cNvPr>
          <p:cNvSpPr txBox="1"/>
          <p:nvPr/>
        </p:nvSpPr>
        <p:spPr>
          <a:xfrm>
            <a:off x="257088" y="239823"/>
            <a:ext cx="8680174" cy="2819551"/>
          </a:xfrm>
          <a:prstGeom prst="rect">
            <a:avLst/>
          </a:prstGeom>
        </p:spPr>
        <p:txBody>
          <a:bodyPr vert="horz" lIns="91440" tIns="45720" rIns="91440" bIns="45720" rtlCol="0" anchor="t">
            <a:normAutofit fontScale="47500" lnSpcReduction="20000"/>
          </a:bodyPr>
          <a:lstStyle/>
          <a:p>
            <a:pPr>
              <a:lnSpc>
                <a:spcPct val="90000"/>
              </a:lnSpc>
              <a:spcAft>
                <a:spcPts val="600"/>
              </a:spcAft>
            </a:pPr>
            <a:r>
              <a:rPr lang="en-US" sz="7200" b="1">
                <a:solidFill>
                  <a:srgbClr val="20B8C7"/>
                </a:solidFill>
              </a:rPr>
              <a:t>CONSUME, CREATE, COMMUNICATE</a:t>
            </a:r>
          </a:p>
          <a:p>
            <a:pPr>
              <a:lnSpc>
                <a:spcPct val="90000"/>
              </a:lnSpc>
              <a:spcAft>
                <a:spcPts val="600"/>
              </a:spcAft>
            </a:pPr>
            <a:endParaRPr lang="en-US" sz="7200" b="1">
              <a:solidFill>
                <a:srgbClr val="20B8C7"/>
              </a:solidFill>
            </a:endParaRPr>
          </a:p>
          <a:p>
            <a:pPr>
              <a:lnSpc>
                <a:spcPct val="90000"/>
              </a:lnSpc>
              <a:spcAft>
                <a:spcPts val="600"/>
              </a:spcAft>
            </a:pPr>
            <a:r>
              <a:rPr lang="en-US" sz="7200" b="1">
                <a:solidFill>
                  <a:srgbClr val="20B8C7"/>
                </a:solidFill>
              </a:rPr>
              <a:t>Consuming </a:t>
            </a:r>
            <a:r>
              <a:rPr lang="en-US" sz="7200" b="1">
                <a:solidFill>
                  <a:srgbClr val="00B050"/>
                </a:solidFill>
              </a:rPr>
              <a:t>(less risk)</a:t>
            </a:r>
          </a:p>
          <a:p>
            <a:pPr>
              <a:lnSpc>
                <a:spcPct val="90000"/>
              </a:lnSpc>
              <a:spcAft>
                <a:spcPts val="600"/>
              </a:spcAft>
            </a:pPr>
            <a:r>
              <a:rPr lang="en-US" sz="7200" b="1"/>
              <a:t> </a:t>
            </a:r>
          </a:p>
          <a:p>
            <a:pPr>
              <a:lnSpc>
                <a:spcPct val="90000"/>
              </a:lnSpc>
              <a:spcAft>
                <a:spcPts val="600"/>
              </a:spcAft>
            </a:pPr>
            <a:r>
              <a:rPr lang="en-US" sz="7200" b="1"/>
              <a:t>What content can they see/hear?</a:t>
            </a:r>
          </a:p>
          <a:p>
            <a:pPr>
              <a:lnSpc>
                <a:spcPct val="90000"/>
              </a:lnSpc>
              <a:spcAft>
                <a:spcPts val="600"/>
              </a:spcAft>
            </a:pPr>
            <a:r>
              <a:rPr lang="en-US" sz="7200" b="1" i="1">
                <a:solidFill>
                  <a:srgbClr val="FF0000"/>
                </a:solidFill>
              </a:rPr>
              <a:t>Is it appropriate?</a:t>
            </a:r>
          </a:p>
          <a:p>
            <a:pPr algn="ctr">
              <a:lnSpc>
                <a:spcPct val="90000"/>
              </a:lnSpc>
              <a:spcAft>
                <a:spcPts val="600"/>
              </a:spcAft>
            </a:pPr>
            <a:endParaRPr lang="en-US" sz="7200" b="1">
              <a:solidFill>
                <a:srgbClr val="20B8C7"/>
              </a:solidFill>
            </a:endParaRPr>
          </a:p>
          <a:p>
            <a:pPr>
              <a:lnSpc>
                <a:spcPct val="90000"/>
              </a:lnSpc>
              <a:spcAft>
                <a:spcPts val="600"/>
              </a:spcAft>
            </a:pPr>
            <a:endParaRPr lang="en-US" sz="4800" b="1"/>
          </a:p>
          <a:p>
            <a:pPr marL="285750"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a:p>
          <a:p>
            <a:pPr indent="-228600">
              <a:lnSpc>
                <a:spcPct val="90000"/>
              </a:lnSpc>
              <a:spcAft>
                <a:spcPts val="600"/>
              </a:spcAft>
              <a:buFont typeface="Arial" panose="020B0604020202020204" pitchFamily="34" charset="0"/>
              <a:buChar char="•"/>
            </a:pPr>
            <a:endParaRPr lang="en-US"/>
          </a:p>
        </p:txBody>
      </p:sp>
      <p:grpSp>
        <p:nvGrpSpPr>
          <p:cNvPr id="8" name="Group 7">
            <a:extLst>
              <a:ext uri="{FF2B5EF4-FFF2-40B4-BE49-F238E27FC236}">
                <a16:creationId xmlns:a16="http://schemas.microsoft.com/office/drawing/2014/main" id="{474B16BE-C3D4-4013-8B14-FB38CF167BDD}"/>
              </a:ext>
            </a:extLst>
          </p:cNvPr>
          <p:cNvGrpSpPr/>
          <p:nvPr/>
        </p:nvGrpSpPr>
        <p:grpSpPr>
          <a:xfrm>
            <a:off x="0" y="5828633"/>
            <a:ext cx="12209380" cy="1256137"/>
            <a:chOff x="0" y="5828633"/>
            <a:chExt cx="12209380" cy="1256137"/>
          </a:xfrm>
        </p:grpSpPr>
        <p:pic>
          <p:nvPicPr>
            <p:cNvPr id="9" name="Picture 8" descr="1.png">
              <a:extLst>
                <a:ext uri="{FF2B5EF4-FFF2-40B4-BE49-F238E27FC236}">
                  <a16:creationId xmlns:a16="http://schemas.microsoft.com/office/drawing/2014/main" id="{40D7C339-9C5A-49E8-8F37-7BF1F78E6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10" name="Text Box 8">
              <a:extLst>
                <a:ext uri="{FF2B5EF4-FFF2-40B4-BE49-F238E27FC236}">
                  <a16:creationId xmlns:a16="http://schemas.microsoft.com/office/drawing/2014/main" id="{5CD77EE7-47C7-449A-84F4-49FBB498C3E7}"/>
                </a:ext>
              </a:extLst>
            </p:cNvPr>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pic>
        <p:nvPicPr>
          <p:cNvPr id="3" name="Picture 2">
            <a:extLst>
              <a:ext uri="{FF2B5EF4-FFF2-40B4-BE49-F238E27FC236}">
                <a16:creationId xmlns:a16="http://schemas.microsoft.com/office/drawing/2014/main" id="{AA77F7BD-440D-4A55-BDF6-152B3397960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356937" y="3286144"/>
            <a:ext cx="4527884" cy="2710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hild standing in front of a tv&#10;&#10;Description automatically generated with low confidence">
            <a:extLst>
              <a:ext uri="{FF2B5EF4-FFF2-40B4-BE49-F238E27FC236}">
                <a16:creationId xmlns:a16="http://schemas.microsoft.com/office/drawing/2014/main" id="{F8828562-59C0-450F-BB5A-6D63949592A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5918146" y="2596230"/>
            <a:ext cx="4742949" cy="3154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seat, indoor, furniture, chair&#10;&#10;Description automatically generated">
            <a:extLst>
              <a:ext uri="{FF2B5EF4-FFF2-40B4-BE49-F238E27FC236}">
                <a16:creationId xmlns:a16="http://schemas.microsoft.com/office/drawing/2014/main" id="{3C7C18AF-3B0C-4C66-A9CF-D5E3F6483D71}"/>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9130191" y="-20777"/>
            <a:ext cx="3061809" cy="2542974"/>
          </a:xfrm>
          <a:prstGeom prst="rect">
            <a:avLst/>
          </a:prstGeom>
        </p:spPr>
      </p:pic>
    </p:spTree>
    <p:extLst>
      <p:ext uri="{BB962C8B-B14F-4D97-AF65-F5344CB8AC3E}">
        <p14:creationId xmlns:p14="http://schemas.microsoft.com/office/powerpoint/2010/main" val="3310658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China Using Tik Tok To Turn Americans Against Each Other? (video ...">
            <a:extLst>
              <a:ext uri="{FF2B5EF4-FFF2-40B4-BE49-F238E27FC236}">
                <a16:creationId xmlns:a16="http://schemas.microsoft.com/office/drawing/2014/main" id="{B17AC71F-B2FC-30F8-6CF6-E7795980BD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43" r="4969"/>
          <a:stretch/>
        </p:blipFill>
        <p:spPr bwMode="auto">
          <a:xfrm>
            <a:off x="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pic>
        <p:nvPicPr>
          <p:cNvPr id="2" name="unknown.jpeg" descr="unknown.jpeg">
            <a:extLst>
              <a:ext uri="{FF2B5EF4-FFF2-40B4-BE49-F238E27FC236}">
                <a16:creationId xmlns:a16="http://schemas.microsoft.com/office/drawing/2014/main" id="{6C4F1873-7B25-AC03-5828-10408569C8EB}"/>
              </a:ext>
            </a:extLst>
          </p:cNvPr>
          <p:cNvPicPr>
            <a:picLocks noChangeAspect="1"/>
          </p:cNvPicPr>
          <p:nvPr/>
        </p:nvPicPr>
        <p:blipFill>
          <a:blip r:embed="rId4"/>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graphicFrame>
        <p:nvGraphicFramePr>
          <p:cNvPr id="12" name="TextBox 5">
            <a:extLst>
              <a:ext uri="{FF2B5EF4-FFF2-40B4-BE49-F238E27FC236}">
                <a16:creationId xmlns:a16="http://schemas.microsoft.com/office/drawing/2014/main" id="{042A62EA-579C-4944-30AA-71350D0518C8}"/>
              </a:ext>
            </a:extLst>
          </p:cNvPr>
          <p:cNvGraphicFramePr/>
          <p:nvPr>
            <p:extLst/>
          </p:nvPr>
        </p:nvGraphicFramePr>
        <p:xfrm>
          <a:off x="5457894" y="763016"/>
          <a:ext cx="6270279" cy="4299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extLst>
              <a:ext uri="{FF2B5EF4-FFF2-40B4-BE49-F238E27FC236}">
                <a16:creationId xmlns:a16="http://schemas.microsoft.com/office/drawing/2014/main" id="{0DE80818-862F-AE08-3387-CB7F1ACB6711}"/>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tretch>
            <a:fillRect/>
          </a:stretch>
        </p:blipFill>
        <p:spPr>
          <a:xfrm>
            <a:off x="5880673" y="3214565"/>
            <a:ext cx="2181385" cy="1356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lose up of a keyboard&#10;&#10;Description automatically generated with medium confidence">
            <a:extLst>
              <a:ext uri="{FF2B5EF4-FFF2-40B4-BE49-F238E27FC236}">
                <a16:creationId xmlns:a16="http://schemas.microsoft.com/office/drawing/2014/main" id="{F1FE593B-8E41-A0EC-C53F-873F171A33DA}"/>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 xmlns:a1611="http://schemas.microsoft.com/office/drawing/2016/11/main" r:id="rId13"/>
              </a:ext>
            </a:extLst>
          </a:blip>
          <a:stretch>
            <a:fillRect/>
          </a:stretch>
        </p:blipFill>
        <p:spPr>
          <a:xfrm>
            <a:off x="10429899" y="4738979"/>
            <a:ext cx="1661821" cy="1661821"/>
          </a:xfrm>
          <a:prstGeom prst="rect">
            <a:avLst/>
          </a:prstGeom>
        </p:spPr>
      </p:pic>
    </p:spTree>
    <p:extLst>
      <p:ext uri="{BB962C8B-B14F-4D97-AF65-F5344CB8AC3E}">
        <p14:creationId xmlns:p14="http://schemas.microsoft.com/office/powerpoint/2010/main" val="4028467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74B16BE-C3D4-4013-8B14-FB38CF167BDD}"/>
              </a:ext>
            </a:extLst>
          </p:cNvPr>
          <p:cNvGrpSpPr/>
          <p:nvPr/>
        </p:nvGrpSpPr>
        <p:grpSpPr>
          <a:xfrm>
            <a:off x="0" y="6039848"/>
            <a:ext cx="12209380" cy="1044916"/>
            <a:chOff x="0" y="5828633"/>
            <a:chExt cx="12209380" cy="1256137"/>
          </a:xfrm>
        </p:grpSpPr>
        <p:pic>
          <p:nvPicPr>
            <p:cNvPr id="9" name="Picture 8" descr="1.png">
              <a:extLst>
                <a:ext uri="{FF2B5EF4-FFF2-40B4-BE49-F238E27FC236}">
                  <a16:creationId xmlns:a16="http://schemas.microsoft.com/office/drawing/2014/main" id="{40D7C339-9C5A-49E8-8F37-7BF1F78E6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10" name="Text Box 8">
              <a:extLst>
                <a:ext uri="{FF2B5EF4-FFF2-40B4-BE49-F238E27FC236}">
                  <a16:creationId xmlns:a16="http://schemas.microsoft.com/office/drawing/2014/main" id="{5CD77EE7-47C7-449A-84F4-49FBB498C3E7}"/>
                </a:ext>
              </a:extLst>
            </p:cNvPr>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pic>
        <p:nvPicPr>
          <p:cNvPr id="5" name="Picture 4" descr="Graphical user interface, text, application, chat or text message&#10;&#10;Description automatically generated">
            <a:extLst>
              <a:ext uri="{FF2B5EF4-FFF2-40B4-BE49-F238E27FC236}">
                <a16:creationId xmlns:a16="http://schemas.microsoft.com/office/drawing/2014/main" id="{C182AD9C-47B3-41AC-A6A5-7AEC8E1C3D9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1874992"/>
            <a:ext cx="4591050" cy="2705100"/>
          </a:xfrm>
          <a:prstGeom prst="rect">
            <a:avLst/>
          </a:prstGeom>
        </p:spPr>
      </p:pic>
      <p:pic>
        <p:nvPicPr>
          <p:cNvPr id="12" name="Picture 11" descr="Diagram&#10;&#10;Description automatically generated">
            <a:extLst>
              <a:ext uri="{FF2B5EF4-FFF2-40B4-BE49-F238E27FC236}">
                <a16:creationId xmlns:a16="http://schemas.microsoft.com/office/drawing/2014/main" id="{654A46B5-98E1-4C1C-AA5B-7D43FEA9654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391584" y="1956420"/>
            <a:ext cx="3807881" cy="2623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4" name="TextBox 5">
            <a:extLst>
              <a:ext uri="{FF2B5EF4-FFF2-40B4-BE49-F238E27FC236}">
                <a16:creationId xmlns:a16="http://schemas.microsoft.com/office/drawing/2014/main" id="{27EDDE0B-50E6-B171-A43B-44873498550A}"/>
              </a:ext>
            </a:extLst>
          </p:cNvPr>
          <p:cNvGraphicFramePr/>
          <p:nvPr>
            <p:extLst/>
          </p:nvPr>
        </p:nvGraphicFramePr>
        <p:xfrm>
          <a:off x="1311965" y="0"/>
          <a:ext cx="10621847" cy="65399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Picture 1" descr="A picture containing text&#10;&#10;Description automatically generated">
            <a:extLst>
              <a:ext uri="{FF2B5EF4-FFF2-40B4-BE49-F238E27FC236}">
                <a16:creationId xmlns:a16="http://schemas.microsoft.com/office/drawing/2014/main" id="{B54A5AAF-86D6-0F26-09B7-D130C71321B8}"/>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 xmlns:a1611="http://schemas.microsoft.com/office/drawing/2016/11/main" r:id="rId14"/>
              </a:ext>
            </a:extLst>
          </a:blip>
          <a:stretch>
            <a:fillRect/>
          </a:stretch>
        </p:blipFill>
        <p:spPr>
          <a:xfrm>
            <a:off x="1053777" y="318052"/>
            <a:ext cx="1937183" cy="1291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Logo&#10;&#10;Description automatically generated">
            <a:extLst>
              <a:ext uri="{FF2B5EF4-FFF2-40B4-BE49-F238E27FC236}">
                <a16:creationId xmlns:a16="http://schemas.microsoft.com/office/drawing/2014/main" id="{84B7F2B6-2245-A961-FEA6-4D93ACDFD247}"/>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 xmlns:a1611="http://schemas.microsoft.com/office/drawing/2016/11/main" r:id="rId16"/>
              </a:ext>
            </a:extLst>
          </a:blip>
          <a:stretch>
            <a:fillRect/>
          </a:stretch>
        </p:blipFill>
        <p:spPr>
          <a:xfrm>
            <a:off x="51457" y="5096186"/>
            <a:ext cx="1370516" cy="1370516"/>
          </a:xfrm>
          <a:prstGeom prst="rect">
            <a:avLst/>
          </a:prstGeom>
        </p:spPr>
      </p:pic>
      <p:pic>
        <p:nvPicPr>
          <p:cNvPr id="4106" name="Picture 10" descr="Snapchat Finally Responds To Hack, But Doesn't Apologize | HuffPost">
            <a:extLst>
              <a:ext uri="{FF2B5EF4-FFF2-40B4-BE49-F238E27FC236}">
                <a16:creationId xmlns:a16="http://schemas.microsoft.com/office/drawing/2014/main" id="{CDF5D606-A255-2959-EF2D-CE45C32B943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7192" y="5329574"/>
            <a:ext cx="1701956" cy="10171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195016B-140B-6744-D4D4-F402FCE72E78}"/>
              </a:ext>
            </a:extLst>
          </p:cNvPr>
          <p:cNvSpPr txBox="1"/>
          <p:nvPr/>
        </p:nvSpPr>
        <p:spPr>
          <a:xfrm>
            <a:off x="3620591" y="61293"/>
            <a:ext cx="2177935" cy="707886"/>
          </a:xfrm>
          <a:prstGeom prst="rect">
            <a:avLst/>
          </a:prstGeom>
          <a:noFill/>
        </p:spPr>
        <p:txBody>
          <a:bodyPr wrap="square" rtlCol="0">
            <a:spAutoFit/>
          </a:bodyPr>
          <a:lstStyle/>
          <a:p>
            <a:r>
              <a:rPr lang="en-GB" sz="4000" dirty="0">
                <a:solidFill>
                  <a:srgbClr val="00B050"/>
                </a:solidFill>
              </a:rPr>
              <a:t>High Risk</a:t>
            </a:r>
          </a:p>
        </p:txBody>
      </p:sp>
    </p:spTree>
    <p:extLst>
      <p:ext uri="{BB962C8B-B14F-4D97-AF65-F5344CB8AC3E}">
        <p14:creationId xmlns:p14="http://schemas.microsoft.com/office/powerpoint/2010/main" val="1757552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4AF230-3F56-4F84-AFB0-E8BCA143DCBA}"/>
              </a:ext>
            </a:extLst>
          </p:cNvPr>
          <p:cNvSpPr txBox="1"/>
          <p:nvPr/>
        </p:nvSpPr>
        <p:spPr>
          <a:xfrm>
            <a:off x="1524000" y="0"/>
            <a:ext cx="7562850" cy="369332"/>
          </a:xfrm>
          <a:prstGeom prst="rect">
            <a:avLst/>
          </a:prstGeom>
          <a:solidFill>
            <a:schemeClr val="bg1"/>
          </a:solidFill>
        </p:spPr>
        <p:txBody>
          <a:bodyPr wrap="square" rtlCol="0">
            <a:spAutoFit/>
          </a:bodyPr>
          <a:lstStyle/>
          <a:p>
            <a:endParaRPr lang="en-GB"/>
          </a:p>
        </p:txBody>
      </p:sp>
      <p:sp>
        <p:nvSpPr>
          <p:cNvPr id="3" name="TextBox 2">
            <a:extLst>
              <a:ext uri="{FF2B5EF4-FFF2-40B4-BE49-F238E27FC236}">
                <a16:creationId xmlns:a16="http://schemas.microsoft.com/office/drawing/2014/main" id="{0C968847-8A75-267C-4042-16B7960403F3}"/>
              </a:ext>
            </a:extLst>
          </p:cNvPr>
          <p:cNvSpPr txBox="1"/>
          <p:nvPr/>
        </p:nvSpPr>
        <p:spPr>
          <a:xfrm>
            <a:off x="681644" y="369332"/>
            <a:ext cx="8562109" cy="584775"/>
          </a:xfrm>
          <a:prstGeom prst="rect">
            <a:avLst/>
          </a:prstGeom>
          <a:noFill/>
        </p:spPr>
        <p:txBody>
          <a:bodyPr wrap="square" rtlCol="0">
            <a:spAutoFit/>
          </a:bodyPr>
          <a:lstStyle/>
          <a:p>
            <a:r>
              <a:rPr lang="en-GB" sz="3200">
                <a:solidFill>
                  <a:srgbClr val="0070C0"/>
                </a:solidFill>
              </a:rPr>
              <a:t>The Importance of Talking to Young People</a:t>
            </a:r>
          </a:p>
        </p:txBody>
      </p:sp>
    </p:spTree>
    <p:extLst>
      <p:ext uri="{BB962C8B-B14F-4D97-AF65-F5344CB8AC3E}">
        <p14:creationId xmlns:p14="http://schemas.microsoft.com/office/powerpoint/2010/main" val="874537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7135" y="1554326"/>
            <a:ext cx="6741042" cy="2862322"/>
          </a:xfrm>
          <a:prstGeom prst="rect">
            <a:avLst/>
          </a:prstGeom>
        </p:spPr>
        <p:txBody>
          <a:bodyPr wrap="square">
            <a:spAutoFit/>
          </a:bodyPr>
          <a:lstStyle/>
          <a:p>
            <a:endParaRPr lang="en-GB" sz="2000" b="0" i="0" u="none" strike="noStrike" baseline="0" dirty="0" smtClean="0">
              <a:solidFill>
                <a:srgbClr val="000000"/>
              </a:solidFill>
              <a:latin typeface="Calibri" panose="020F0502020204030204" pitchFamily="34" charset="0"/>
            </a:endParaRPr>
          </a:p>
          <a:p>
            <a:r>
              <a:rPr lang="en-GB" sz="3200" dirty="0" smtClean="0">
                <a:solidFill>
                  <a:srgbClr val="000000"/>
                </a:solidFill>
                <a:latin typeface="Calibri" panose="020F0502020204030204" pitchFamily="34" charset="0"/>
              </a:rPr>
              <a:t>Supporting </a:t>
            </a:r>
            <a:r>
              <a:rPr lang="en-GB" sz="3200" dirty="0">
                <a:solidFill>
                  <a:srgbClr val="000000"/>
                </a:solidFill>
                <a:latin typeface="Calibri" panose="020F0502020204030204" pitchFamily="34" charset="0"/>
              </a:rPr>
              <a:t>parents to help young people get the best from technology supporting learning – </a:t>
            </a:r>
            <a:endParaRPr lang="en-GB" sz="3200" dirty="0" smtClean="0">
              <a:solidFill>
                <a:srgbClr val="000000"/>
              </a:solidFill>
              <a:latin typeface="Calibri" panose="020F0502020204030204" pitchFamily="34" charset="0"/>
            </a:endParaRPr>
          </a:p>
          <a:p>
            <a:endParaRPr lang="en-GB" sz="3200" dirty="0">
              <a:solidFill>
                <a:srgbClr val="000000"/>
              </a:solidFill>
              <a:latin typeface="Calibri" panose="020F0502020204030204" pitchFamily="34" charset="0"/>
            </a:endParaRPr>
          </a:p>
          <a:p>
            <a:r>
              <a:rPr lang="en-GB" sz="3200" dirty="0" smtClean="0">
                <a:solidFill>
                  <a:srgbClr val="000000"/>
                </a:solidFill>
                <a:latin typeface="Calibri" panose="020F0502020204030204" pitchFamily="34" charset="0"/>
              </a:rPr>
              <a:t>Simon </a:t>
            </a:r>
            <a:r>
              <a:rPr lang="en-GB" sz="3200" dirty="0">
                <a:solidFill>
                  <a:srgbClr val="000000"/>
                </a:solidFill>
                <a:latin typeface="Calibri" panose="020F0502020204030204" pitchFamily="34" charset="0"/>
              </a:rPr>
              <a:t>Charles </a:t>
            </a:r>
            <a:r>
              <a:rPr lang="en-GB" sz="3200" dirty="0" smtClean="0">
                <a:solidFill>
                  <a:srgbClr val="000000"/>
                </a:solidFill>
                <a:latin typeface="Calibri" panose="020F0502020204030204" pitchFamily="34" charset="0"/>
              </a:rPr>
              <a:t>and Anne Delaney</a:t>
            </a:r>
            <a:endParaRPr lang="en-GB"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5999" y="5068454"/>
            <a:ext cx="1286256" cy="1524000"/>
          </a:xfrm>
          <a:prstGeom prst="rect">
            <a:avLst/>
          </a:prstGeom>
        </p:spPr>
      </p:pic>
    </p:spTree>
    <p:extLst>
      <p:ext uri="{BB962C8B-B14F-4D97-AF65-F5344CB8AC3E}">
        <p14:creationId xmlns:p14="http://schemas.microsoft.com/office/powerpoint/2010/main" val="3301386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DBF06F-207E-478A-9097-B7DA38F9CD19}"/>
              </a:ext>
            </a:extLst>
          </p:cNvPr>
          <p:cNvSpPr txBox="1"/>
          <p:nvPr/>
        </p:nvSpPr>
        <p:spPr>
          <a:xfrm>
            <a:off x="1524000" y="0"/>
            <a:ext cx="7562850" cy="36933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319315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02EED-B725-4E7B-801F-2EFC2CA95FA3}"/>
              </a:ext>
            </a:extLst>
          </p:cNvPr>
          <p:cNvSpPr txBox="1"/>
          <p:nvPr/>
        </p:nvSpPr>
        <p:spPr>
          <a:xfrm>
            <a:off x="1524000" y="0"/>
            <a:ext cx="7562850" cy="36933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1351825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42EE7B-A72C-4D24-B6ED-66BFFEB2F8F8}"/>
              </a:ext>
            </a:extLst>
          </p:cNvPr>
          <p:cNvSpPr txBox="1"/>
          <p:nvPr/>
        </p:nvSpPr>
        <p:spPr>
          <a:xfrm>
            <a:off x="1524000" y="0"/>
            <a:ext cx="7562850" cy="36933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2762007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6A15B2-E9E9-F3EB-22AA-6A954454AA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420" y="702425"/>
            <a:ext cx="7270865" cy="5453149"/>
          </a:xfrm>
          <a:prstGeom prst="rect">
            <a:avLst/>
          </a:prstGeom>
        </p:spPr>
      </p:pic>
      <p:pic>
        <p:nvPicPr>
          <p:cNvPr id="4" name="unknown.jpeg" descr="unknown.jpeg">
            <a:extLst>
              <a:ext uri="{FF2B5EF4-FFF2-40B4-BE49-F238E27FC236}">
                <a16:creationId xmlns:a16="http://schemas.microsoft.com/office/drawing/2014/main" id="{3EDD767A-D5A0-5A41-0889-089300693596}"/>
              </a:ext>
            </a:extLst>
          </p:cNvPr>
          <p:cNvPicPr>
            <a:picLocks noChangeAspect="1"/>
          </p:cNvPicPr>
          <p:nvPr/>
        </p:nvPicPr>
        <p:blipFill>
          <a:blip r:embed="rId3"/>
          <a:srcRect b="3997"/>
          <a:stretch>
            <a:fillRect/>
          </a:stretch>
        </p:blipFill>
        <p:spPr>
          <a:xfrm flipH="1">
            <a:off x="0" y="0"/>
            <a:ext cx="12192000" cy="1142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pic>
        <p:nvPicPr>
          <p:cNvPr id="5" name="unknown.jpeg" descr="unknown.jpeg">
            <a:extLst>
              <a:ext uri="{FF2B5EF4-FFF2-40B4-BE49-F238E27FC236}">
                <a16:creationId xmlns:a16="http://schemas.microsoft.com/office/drawing/2014/main" id="{29B464B8-83EC-BC54-83D3-1149C401D56B}"/>
              </a:ext>
            </a:extLst>
          </p:cNvPr>
          <p:cNvPicPr>
            <a:picLocks noChangeAspect="1"/>
          </p:cNvPicPr>
          <p:nvPr/>
        </p:nvPicPr>
        <p:blipFill>
          <a:blip r:embed="rId3"/>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sp>
        <p:nvSpPr>
          <p:cNvPr id="6" name="TextBox 5">
            <a:extLst>
              <a:ext uri="{FF2B5EF4-FFF2-40B4-BE49-F238E27FC236}">
                <a16:creationId xmlns:a16="http://schemas.microsoft.com/office/drawing/2014/main" id="{DCB38D1C-A4CC-529D-4DB8-7AB2B1871C8A}"/>
              </a:ext>
            </a:extLst>
          </p:cNvPr>
          <p:cNvSpPr txBox="1"/>
          <p:nvPr/>
        </p:nvSpPr>
        <p:spPr>
          <a:xfrm>
            <a:off x="7563285" y="2914774"/>
            <a:ext cx="3847319" cy="646331"/>
          </a:xfrm>
          <a:prstGeom prst="rect">
            <a:avLst/>
          </a:prstGeom>
          <a:noFill/>
        </p:spPr>
        <p:txBody>
          <a:bodyPr wrap="square" rtlCol="0">
            <a:spAutoFit/>
          </a:bodyPr>
          <a:lstStyle/>
          <a:p>
            <a:r>
              <a:rPr lang="en-GB" sz="3600" b="1">
                <a:solidFill>
                  <a:srgbClr val="0070C0"/>
                </a:solidFill>
              </a:rPr>
              <a:t>www.nspcc.org.uk</a:t>
            </a:r>
          </a:p>
        </p:txBody>
      </p:sp>
    </p:spTree>
    <p:extLst>
      <p:ext uri="{BB962C8B-B14F-4D97-AF65-F5344CB8AC3E}">
        <p14:creationId xmlns:p14="http://schemas.microsoft.com/office/powerpoint/2010/main" val="550076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3894CB5-A98C-AD34-99E4-D14702CD9A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780" b="-1"/>
          <a:stretch/>
        </p:blipFill>
        <p:spPr bwMode="auto">
          <a:xfrm>
            <a:off x="0"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06C4EF-008A-0682-4057-B501E8C0A0B5}"/>
              </a:ext>
            </a:extLst>
          </p:cNvPr>
          <p:cNvSpPr txBox="1"/>
          <p:nvPr/>
        </p:nvSpPr>
        <p:spPr>
          <a:xfrm>
            <a:off x="7536311" y="375218"/>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a:p>
        </p:txBody>
      </p:sp>
      <p:sp>
        <p:nvSpPr>
          <p:cNvPr id="5" name="TextBox 4">
            <a:extLst>
              <a:ext uri="{FF2B5EF4-FFF2-40B4-BE49-F238E27FC236}">
                <a16:creationId xmlns:a16="http://schemas.microsoft.com/office/drawing/2014/main" id="{65062F43-B826-2980-5B97-1CE7FAED6064}"/>
              </a:ext>
            </a:extLst>
          </p:cNvPr>
          <p:cNvSpPr txBox="1"/>
          <p:nvPr/>
        </p:nvSpPr>
        <p:spPr>
          <a:xfrm>
            <a:off x="6483927" y="2331889"/>
            <a:ext cx="5014328" cy="3108543"/>
          </a:xfrm>
          <a:prstGeom prst="rect">
            <a:avLst/>
          </a:prstGeom>
          <a:noFill/>
        </p:spPr>
        <p:txBody>
          <a:bodyPr wrap="square">
            <a:spAutoFit/>
          </a:bodyPr>
          <a:lstStyle/>
          <a:p>
            <a:r>
              <a:rPr lang="en-GB" sz="2800">
                <a:latin typeface="IBM Plex Sans" panose="020B0503050203000203" pitchFamily="34" charset="0"/>
              </a:rPr>
              <a:t>C</a:t>
            </a:r>
            <a:r>
              <a:rPr lang="en-GB" sz="2800" b="0" i="0">
                <a:effectLst/>
                <a:latin typeface="IBM Plex Sans" panose="020B0503050203000203" pitchFamily="34" charset="0"/>
              </a:rPr>
              <a:t>hange your privacy/security settings, but don’t know where to find them? </a:t>
            </a:r>
          </a:p>
          <a:p>
            <a:endParaRPr lang="en-GB" sz="2800">
              <a:latin typeface="IBM Plex Sans" panose="020B0503050203000203" pitchFamily="34" charset="0"/>
            </a:endParaRPr>
          </a:p>
          <a:p>
            <a:r>
              <a:rPr lang="en-GB" sz="2800" b="0" i="0">
                <a:effectLst/>
                <a:latin typeface="IBM Plex Sans" panose="020B0503050203000203" pitchFamily="34" charset="0"/>
              </a:rPr>
              <a:t>Direct links to update your privacy settings on popular devices and online services</a:t>
            </a:r>
            <a:endParaRPr lang="en-GB" sz="2800"/>
          </a:p>
        </p:txBody>
      </p:sp>
      <p:sp>
        <p:nvSpPr>
          <p:cNvPr id="7" name="TextBox 6">
            <a:extLst>
              <a:ext uri="{FF2B5EF4-FFF2-40B4-BE49-F238E27FC236}">
                <a16:creationId xmlns:a16="http://schemas.microsoft.com/office/drawing/2014/main" id="{A7D5DCD5-9188-EBBD-69D7-4B982EAB8808}"/>
              </a:ext>
            </a:extLst>
          </p:cNvPr>
          <p:cNvSpPr txBox="1"/>
          <p:nvPr/>
        </p:nvSpPr>
        <p:spPr>
          <a:xfrm>
            <a:off x="3048" y="125836"/>
            <a:ext cx="12188952" cy="1508105"/>
          </a:xfrm>
          <a:prstGeom prst="rect">
            <a:avLst/>
          </a:prstGeom>
          <a:noFill/>
        </p:spPr>
        <p:txBody>
          <a:bodyPr wrap="square">
            <a:spAutoFit/>
          </a:bodyPr>
          <a:lstStyle/>
          <a:p>
            <a:r>
              <a:rPr lang="en-GB" sz="4000" u="sng" dirty="0"/>
              <a:t>Manage Your Privacy Settings </a:t>
            </a:r>
          </a:p>
          <a:p>
            <a:endParaRPr lang="en-GB" sz="1200" u="sng" dirty="0"/>
          </a:p>
          <a:p>
            <a:r>
              <a:rPr lang="en-GB" sz="4000" u="sng" dirty="0">
                <a:solidFill>
                  <a:srgbClr val="0563C1"/>
                </a:solidFill>
              </a:rPr>
              <a:t>National Cybersecurity Alliance  </a:t>
            </a:r>
            <a:r>
              <a:rPr lang="en-GB" sz="4000" u="sng" dirty="0">
                <a:solidFill>
                  <a:srgbClr val="FF0000"/>
                </a:solidFill>
              </a:rPr>
              <a:t>https://staysafeonline.org</a:t>
            </a:r>
            <a:endParaRPr lang="en-GB" sz="2000" dirty="0">
              <a:solidFill>
                <a:srgbClr val="FF0000"/>
              </a:solidFill>
            </a:endParaRPr>
          </a:p>
        </p:txBody>
      </p:sp>
    </p:spTree>
    <p:extLst>
      <p:ext uri="{BB962C8B-B14F-4D97-AF65-F5344CB8AC3E}">
        <p14:creationId xmlns:p14="http://schemas.microsoft.com/office/powerpoint/2010/main" val="3718233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0AD13B7-685A-43A4-544B-EBB6EFA719E5}"/>
              </a:ext>
            </a:extLst>
          </p:cNvPr>
          <p:cNvPicPr>
            <a:picLocks noChangeAspect="1"/>
          </p:cNvPicPr>
          <p:nvPr/>
        </p:nvPicPr>
        <p:blipFill rotWithShape="1">
          <a:blip r:embed="rId2">
            <a:extLst>
              <a:ext uri="{28A0092B-C50C-407E-A947-70E740481C1C}">
                <a14:useLocalDpi xmlns:a14="http://schemas.microsoft.com/office/drawing/2010/main" val="0"/>
              </a:ext>
            </a:extLst>
          </a:blip>
          <a:srcRect l="18860" t="22434" r="23032" b="15507"/>
          <a:stretch/>
        </p:blipFill>
        <p:spPr>
          <a:xfrm>
            <a:off x="415637" y="933343"/>
            <a:ext cx="5680363" cy="4549942"/>
          </a:xfrm>
          <a:prstGeom prst="rect">
            <a:avLst/>
          </a:prstGeom>
        </p:spPr>
      </p:pic>
      <p:pic>
        <p:nvPicPr>
          <p:cNvPr id="3" name="unknown.jpeg" descr="unknown.jpeg">
            <a:extLst>
              <a:ext uri="{FF2B5EF4-FFF2-40B4-BE49-F238E27FC236}">
                <a16:creationId xmlns:a16="http://schemas.microsoft.com/office/drawing/2014/main" id="{A29EC3B5-D844-FBB0-890A-0808CD59D621}"/>
              </a:ext>
            </a:extLst>
          </p:cNvPr>
          <p:cNvPicPr>
            <a:picLocks noChangeAspect="1"/>
          </p:cNvPicPr>
          <p:nvPr/>
        </p:nvPicPr>
        <p:blipFill>
          <a:blip r:embed="rId3"/>
          <a:srcRect b="3997"/>
          <a:stretch>
            <a:fillRect/>
          </a:stretch>
        </p:blipFill>
        <p:spPr>
          <a:xfrm flipH="1">
            <a:off x="0" y="0"/>
            <a:ext cx="12192000" cy="1142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pic>
        <p:nvPicPr>
          <p:cNvPr id="4" name="unknown.jpeg" descr="unknown.jpeg">
            <a:extLst>
              <a:ext uri="{FF2B5EF4-FFF2-40B4-BE49-F238E27FC236}">
                <a16:creationId xmlns:a16="http://schemas.microsoft.com/office/drawing/2014/main" id="{1E0B908E-EF95-FF15-8336-CD0B2423EF88}"/>
              </a:ext>
            </a:extLst>
          </p:cNvPr>
          <p:cNvPicPr>
            <a:picLocks noChangeAspect="1"/>
          </p:cNvPicPr>
          <p:nvPr/>
        </p:nvPicPr>
        <p:blipFill>
          <a:blip r:embed="rId3"/>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sp>
        <p:nvSpPr>
          <p:cNvPr id="6" name="TextBox 5">
            <a:extLst>
              <a:ext uri="{FF2B5EF4-FFF2-40B4-BE49-F238E27FC236}">
                <a16:creationId xmlns:a16="http://schemas.microsoft.com/office/drawing/2014/main" id="{17561976-7D98-6C67-591E-9C6F5FCE208F}"/>
              </a:ext>
            </a:extLst>
          </p:cNvPr>
          <p:cNvSpPr txBox="1"/>
          <p:nvPr/>
        </p:nvSpPr>
        <p:spPr>
          <a:xfrm>
            <a:off x="6799811" y="5183851"/>
            <a:ext cx="5092930" cy="830997"/>
          </a:xfrm>
          <a:prstGeom prst="rect">
            <a:avLst/>
          </a:prstGeom>
          <a:noFill/>
        </p:spPr>
        <p:txBody>
          <a:bodyPr wrap="square">
            <a:spAutoFit/>
          </a:bodyPr>
          <a:lstStyle/>
          <a:p>
            <a:pPr algn="l"/>
            <a:r>
              <a:rPr lang="en-GB" sz="4800" b="1">
                <a:solidFill>
                  <a:srgbClr val="FF0000"/>
                </a:solidFill>
              </a:rPr>
              <a:t>www.nspcc.org.uk</a:t>
            </a:r>
            <a:endParaRPr lang="en-US" sz="4800" b="1">
              <a:solidFill>
                <a:srgbClr val="FF0000"/>
              </a:solidFill>
            </a:endParaRPr>
          </a:p>
        </p:txBody>
      </p:sp>
      <p:pic>
        <p:nvPicPr>
          <p:cNvPr id="9218" name="Picture 2" descr="Image result for FORTNITE">
            <a:extLst>
              <a:ext uri="{FF2B5EF4-FFF2-40B4-BE49-F238E27FC236}">
                <a16:creationId xmlns:a16="http://schemas.microsoft.com/office/drawing/2014/main" id="{F350A22F-D09B-0EEB-14D9-DEE8A8088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637" y="1374717"/>
            <a:ext cx="3300512" cy="19382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ifa23标准版和终极版区别一览-标准版和终极版有什么区别-多特手游">
            <a:extLst>
              <a:ext uri="{FF2B5EF4-FFF2-40B4-BE49-F238E27FC236}">
                <a16:creationId xmlns:a16="http://schemas.microsoft.com/office/drawing/2014/main" id="{47C711A6-584F-C060-CDB3-509EA0998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6967" y="3041997"/>
            <a:ext cx="3645836" cy="19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024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82C12-D843-4AAC-BCA2-B68EABFFA0C6}"/>
              </a:ext>
            </a:extLst>
          </p:cNvPr>
          <p:cNvSpPr/>
          <p:nvPr/>
        </p:nvSpPr>
        <p:spPr>
          <a:xfrm>
            <a:off x="266131" y="3655371"/>
            <a:ext cx="990138" cy="1401125"/>
          </a:xfrm>
          <a:prstGeom prst="rect">
            <a:avLst/>
          </a:prstGeom>
          <a:solidFill>
            <a:srgbClr val="7DB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3758550-5547-D735-BD79-FDE96EBC8E9D}"/>
              </a:ext>
            </a:extLst>
          </p:cNvPr>
          <p:cNvSpPr txBox="1"/>
          <p:nvPr/>
        </p:nvSpPr>
        <p:spPr>
          <a:xfrm>
            <a:off x="93853" y="144243"/>
            <a:ext cx="7685173" cy="584775"/>
          </a:xfrm>
          <a:prstGeom prst="rect">
            <a:avLst/>
          </a:prstGeom>
          <a:noFill/>
        </p:spPr>
        <p:txBody>
          <a:bodyPr wrap="square" rtlCol="0">
            <a:spAutoFit/>
          </a:bodyPr>
          <a:lstStyle/>
          <a:p>
            <a:r>
              <a:rPr lang="en-GB" sz="3200"/>
              <a:t>Knowing your APPS, GAMES &amp; SOCIAL MEDIA </a:t>
            </a:r>
          </a:p>
        </p:txBody>
      </p:sp>
      <p:pic>
        <p:nvPicPr>
          <p:cNvPr id="8" name="Picture 8">
            <a:extLst>
              <a:ext uri="{FF2B5EF4-FFF2-40B4-BE49-F238E27FC236}">
                <a16:creationId xmlns:a16="http://schemas.microsoft.com/office/drawing/2014/main" id="{96B720C6-AEFE-9F92-D1A7-53DB4F59B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56" y="789700"/>
            <a:ext cx="6375400" cy="4781550"/>
          </a:xfrm>
          <a:prstGeom prst="rect">
            <a:avLst/>
          </a:prstGeom>
        </p:spPr>
      </p:pic>
      <p:pic>
        <p:nvPicPr>
          <p:cNvPr id="11" name="unknown.jpeg" descr="unknown.jpeg">
            <a:extLst>
              <a:ext uri="{FF2B5EF4-FFF2-40B4-BE49-F238E27FC236}">
                <a16:creationId xmlns:a16="http://schemas.microsoft.com/office/drawing/2014/main" id="{23F56995-25E8-8E0B-0A9C-FF2E58F3B372}"/>
              </a:ext>
            </a:extLst>
          </p:cNvPr>
          <p:cNvPicPr>
            <a:picLocks noChangeAspect="1"/>
          </p:cNvPicPr>
          <p:nvPr/>
        </p:nvPicPr>
        <p:blipFill>
          <a:blip r:embed="rId4"/>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sp>
        <p:nvSpPr>
          <p:cNvPr id="13" name="TextBox 12">
            <a:extLst>
              <a:ext uri="{FF2B5EF4-FFF2-40B4-BE49-F238E27FC236}">
                <a16:creationId xmlns:a16="http://schemas.microsoft.com/office/drawing/2014/main" id="{C72852C6-F963-76B0-E003-19E1F6CB3095}"/>
              </a:ext>
            </a:extLst>
          </p:cNvPr>
          <p:cNvSpPr txBox="1"/>
          <p:nvPr/>
        </p:nvSpPr>
        <p:spPr>
          <a:xfrm>
            <a:off x="7227687" y="2452774"/>
            <a:ext cx="4964288" cy="769441"/>
          </a:xfrm>
          <a:prstGeom prst="rect">
            <a:avLst/>
          </a:prstGeom>
          <a:noFill/>
        </p:spPr>
        <p:txBody>
          <a:bodyPr wrap="square" rtlCol="0">
            <a:spAutoFit/>
          </a:bodyPr>
          <a:lstStyle/>
          <a:p>
            <a:pPr algn="l"/>
            <a:r>
              <a:rPr lang="en-GB" sz="4400" b="1" dirty="0">
                <a:solidFill>
                  <a:srgbClr val="FF0000"/>
                </a:solidFill>
              </a:rPr>
              <a:t>www.nspcc.org.uk</a:t>
            </a:r>
            <a:endParaRPr lang="en-US" sz="4400" b="1" dirty="0">
              <a:solidFill>
                <a:srgbClr val="FF0000"/>
              </a:solidFill>
            </a:endParaRPr>
          </a:p>
        </p:txBody>
      </p:sp>
    </p:spTree>
    <p:extLst>
      <p:ext uri="{BB962C8B-B14F-4D97-AF65-F5344CB8AC3E}">
        <p14:creationId xmlns:p14="http://schemas.microsoft.com/office/powerpoint/2010/main" val="1836878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7CBF403-7833-3EDA-549A-916A1C0E1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955" y="29095"/>
            <a:ext cx="9066412" cy="6799809"/>
          </a:xfrm>
          <a:prstGeom prst="rect">
            <a:avLst/>
          </a:prstGeom>
        </p:spPr>
      </p:pic>
      <p:sp>
        <p:nvSpPr>
          <p:cNvPr id="3" name="TextBox 2">
            <a:extLst>
              <a:ext uri="{FF2B5EF4-FFF2-40B4-BE49-F238E27FC236}">
                <a16:creationId xmlns:a16="http://schemas.microsoft.com/office/drawing/2014/main" id="{DE73AA20-2A3D-34AF-4255-DD5D051A8E05}"/>
              </a:ext>
            </a:extLst>
          </p:cNvPr>
          <p:cNvSpPr txBox="1"/>
          <p:nvPr/>
        </p:nvSpPr>
        <p:spPr>
          <a:xfrm>
            <a:off x="9376756" y="4821382"/>
            <a:ext cx="2294313" cy="1446550"/>
          </a:xfrm>
          <a:prstGeom prst="rect">
            <a:avLst/>
          </a:prstGeom>
          <a:noFill/>
        </p:spPr>
        <p:txBody>
          <a:bodyPr wrap="square" rtlCol="0">
            <a:spAutoFit/>
          </a:bodyPr>
          <a:lstStyle/>
          <a:p>
            <a:pPr algn="ctr"/>
            <a:r>
              <a:rPr lang="en-GB" sz="4400" b="1">
                <a:solidFill>
                  <a:srgbClr val="FF0000"/>
                </a:solidFill>
              </a:rPr>
              <a:t>SAFETY GUIDES</a:t>
            </a:r>
          </a:p>
        </p:txBody>
      </p:sp>
      <p:sp>
        <p:nvSpPr>
          <p:cNvPr id="4" name="TextBox 3">
            <a:extLst>
              <a:ext uri="{FF2B5EF4-FFF2-40B4-BE49-F238E27FC236}">
                <a16:creationId xmlns:a16="http://schemas.microsoft.com/office/drawing/2014/main" id="{F596E954-5B28-C463-E1B6-915789DF61C8}"/>
              </a:ext>
            </a:extLst>
          </p:cNvPr>
          <p:cNvSpPr txBox="1"/>
          <p:nvPr/>
        </p:nvSpPr>
        <p:spPr>
          <a:xfrm>
            <a:off x="171798" y="5487961"/>
            <a:ext cx="2521526" cy="584775"/>
          </a:xfrm>
          <a:prstGeom prst="rect">
            <a:avLst/>
          </a:prstGeom>
          <a:noFill/>
        </p:spPr>
        <p:txBody>
          <a:bodyPr wrap="square" rtlCol="0">
            <a:spAutoFit/>
          </a:bodyPr>
          <a:lstStyle/>
          <a:p>
            <a:r>
              <a:rPr lang="en-GB" sz="3200" b="1">
                <a:solidFill>
                  <a:srgbClr val="0070C0"/>
                </a:solidFill>
              </a:rPr>
              <a:t>nspcc.org.uk</a:t>
            </a:r>
          </a:p>
        </p:txBody>
      </p:sp>
    </p:spTree>
    <p:extLst>
      <p:ext uri="{BB962C8B-B14F-4D97-AF65-F5344CB8AC3E}">
        <p14:creationId xmlns:p14="http://schemas.microsoft.com/office/powerpoint/2010/main" val="3162567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D4DD67-A66B-9B14-7317-676F7ACA5904}"/>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a:solidFill>
                  <a:srgbClr val="FFFFFF"/>
                </a:solidFill>
                <a:latin typeface="+mj-lt"/>
                <a:ea typeface="+mj-ea"/>
                <a:cs typeface="+mj-cs"/>
              </a:rPr>
              <a:t>Keeping up to date  #WakeUpWednesday</a:t>
            </a:r>
          </a:p>
        </p:txBody>
      </p:sp>
      <p:pic>
        <p:nvPicPr>
          <p:cNvPr id="5" name="Picture 5">
            <a:extLst>
              <a:ext uri="{FF2B5EF4-FFF2-40B4-BE49-F238E27FC236}">
                <a16:creationId xmlns:a16="http://schemas.microsoft.com/office/drawing/2014/main" id="{CED97CA7-4CC6-1F9A-8AD4-E070381FD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713" y="307731"/>
            <a:ext cx="2938263" cy="3997637"/>
          </a:xfrm>
          <a:prstGeom prst="rect">
            <a:avLst/>
          </a:prstGeom>
        </p:spPr>
      </p:pic>
      <p:pic>
        <p:nvPicPr>
          <p:cNvPr id="2" name="Picture 2">
            <a:extLst>
              <a:ext uri="{FF2B5EF4-FFF2-40B4-BE49-F238E27FC236}">
                <a16:creationId xmlns:a16="http://schemas.microsoft.com/office/drawing/2014/main" id="{7D815C37-6BE1-0EF1-6B04-14D4F018A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5729" y="316217"/>
            <a:ext cx="3433324" cy="3980665"/>
          </a:xfrm>
          <a:prstGeom prst="rect">
            <a:avLst/>
          </a:prstGeom>
        </p:spPr>
      </p:pic>
      <p:pic>
        <p:nvPicPr>
          <p:cNvPr id="4" name="Picture 4">
            <a:extLst>
              <a:ext uri="{FF2B5EF4-FFF2-40B4-BE49-F238E27FC236}">
                <a16:creationId xmlns:a16="http://schemas.microsoft.com/office/drawing/2014/main" id="{506A9F6C-5953-CB05-6975-55AB3BC249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540" y="330045"/>
            <a:ext cx="2898286" cy="3997637"/>
          </a:xfrm>
          <a:prstGeom prst="rect">
            <a:avLst/>
          </a:prstGeom>
        </p:spPr>
      </p:pic>
      <p:pic>
        <p:nvPicPr>
          <p:cNvPr id="3074" name="Picture 2" descr="Twitter Logo, Twitter Symbol, Meaning, History and Evolution">
            <a:extLst>
              <a:ext uri="{FF2B5EF4-FFF2-40B4-BE49-F238E27FC236}">
                <a16:creationId xmlns:a16="http://schemas.microsoft.com/office/drawing/2014/main" id="{9D959F09-7039-4E9B-15DC-1E966D2AAB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368" y="5566910"/>
            <a:ext cx="1452476" cy="129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84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023629-90E2-4502-829B-7D993774C6F0}"/>
              </a:ext>
            </a:extLst>
          </p:cNvPr>
          <p:cNvGrpSpPr/>
          <p:nvPr/>
        </p:nvGrpSpPr>
        <p:grpSpPr>
          <a:xfrm>
            <a:off x="0" y="5828633"/>
            <a:ext cx="12209380" cy="1256137"/>
            <a:chOff x="0" y="5828633"/>
            <a:chExt cx="12209380" cy="1256137"/>
          </a:xfrm>
        </p:grpSpPr>
        <p:pic>
          <p:nvPicPr>
            <p:cNvPr id="4" name="Picture 3" descr="1.png">
              <a:extLst>
                <a:ext uri="{FF2B5EF4-FFF2-40B4-BE49-F238E27FC236}">
                  <a16:creationId xmlns:a16="http://schemas.microsoft.com/office/drawing/2014/main" id="{E56C0B34-7825-4D60-B867-C05592BA8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28633"/>
              <a:ext cx="12209380" cy="1029367"/>
            </a:xfrm>
            <a:prstGeom prst="rect">
              <a:avLst/>
            </a:prstGeom>
          </p:spPr>
        </p:pic>
        <p:sp>
          <p:nvSpPr>
            <p:cNvPr id="5" name="Text Box 8">
              <a:extLst>
                <a:ext uri="{FF2B5EF4-FFF2-40B4-BE49-F238E27FC236}">
                  <a16:creationId xmlns:a16="http://schemas.microsoft.com/office/drawing/2014/main" id="{AA99ECAD-967D-4BAF-A1CC-E4ECE2188FB4}"/>
                </a:ext>
              </a:extLst>
            </p:cNvPr>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grpSp>
      <p:pic>
        <p:nvPicPr>
          <p:cNvPr id="7" name="Picture 6">
            <a:extLst>
              <a:ext uri="{FF2B5EF4-FFF2-40B4-BE49-F238E27FC236}">
                <a16:creationId xmlns:a16="http://schemas.microsoft.com/office/drawing/2014/main" id="{1160FF4E-9CCF-45C2-9C2F-28489763685D}"/>
              </a:ext>
            </a:extLst>
          </p:cNvPr>
          <p:cNvPicPr>
            <a:picLocks noChangeAspect="1"/>
          </p:cNvPicPr>
          <p:nvPr/>
        </p:nvPicPr>
        <p:blipFill>
          <a:blip r:embed="rId4"/>
          <a:stretch>
            <a:fillRect/>
          </a:stretch>
        </p:blipFill>
        <p:spPr>
          <a:xfrm>
            <a:off x="0" y="0"/>
            <a:ext cx="12209380" cy="6858000"/>
          </a:xfrm>
          <a:prstGeom prst="rect">
            <a:avLst/>
          </a:prstGeom>
        </p:spPr>
      </p:pic>
      <p:sp>
        <p:nvSpPr>
          <p:cNvPr id="2" name="TextBox 1">
            <a:extLst>
              <a:ext uri="{FF2B5EF4-FFF2-40B4-BE49-F238E27FC236}">
                <a16:creationId xmlns:a16="http://schemas.microsoft.com/office/drawing/2014/main" id="{1B41EF5B-A1D1-A299-8195-7AFF49F44B27}"/>
              </a:ext>
            </a:extLst>
          </p:cNvPr>
          <p:cNvSpPr txBox="1"/>
          <p:nvPr/>
        </p:nvSpPr>
        <p:spPr>
          <a:xfrm>
            <a:off x="410817" y="38273"/>
            <a:ext cx="5049078" cy="707886"/>
          </a:xfrm>
          <a:prstGeom prst="rect">
            <a:avLst/>
          </a:prstGeom>
          <a:noFill/>
        </p:spPr>
        <p:txBody>
          <a:bodyPr wrap="square" rtlCol="0">
            <a:spAutoFit/>
          </a:bodyPr>
          <a:lstStyle/>
          <a:p>
            <a:r>
              <a:rPr lang="en-GB" sz="4000" b="1"/>
              <a:t>Gaming Guide</a:t>
            </a:r>
          </a:p>
        </p:txBody>
      </p:sp>
    </p:spTree>
    <p:extLst>
      <p:ext uri="{BB962C8B-B14F-4D97-AF65-F5344CB8AC3E}">
        <p14:creationId xmlns:p14="http://schemas.microsoft.com/office/powerpoint/2010/main" val="426484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8AD1-21ED-41A1-BAB7-C4366E9056CD}"/>
              </a:ext>
            </a:extLst>
          </p:cNvPr>
          <p:cNvSpPr>
            <a:spLocks noGrp="1"/>
          </p:cNvSpPr>
          <p:nvPr>
            <p:ph type="ctrTitle"/>
          </p:nvPr>
        </p:nvSpPr>
        <p:spPr/>
        <p:txBody>
          <a:bodyPr>
            <a:normAutofit/>
          </a:bodyPr>
          <a:lstStyle/>
          <a:p>
            <a:r>
              <a:rPr lang="en-GB" b="1">
                <a:latin typeface="Trebuchet MS" panose="020B0603020202020204" pitchFamily="34" charset="0"/>
              </a:rPr>
              <a:t>How technology supports learning at PHS</a:t>
            </a:r>
          </a:p>
        </p:txBody>
      </p:sp>
      <p:sp>
        <p:nvSpPr>
          <p:cNvPr id="3" name="Subtitle 2">
            <a:extLst>
              <a:ext uri="{FF2B5EF4-FFF2-40B4-BE49-F238E27FC236}">
                <a16:creationId xmlns:a16="http://schemas.microsoft.com/office/drawing/2014/main" id="{2ADDDF70-BF72-4B64-8ED4-718A6D4A9AFC}"/>
              </a:ext>
            </a:extLst>
          </p:cNvPr>
          <p:cNvSpPr>
            <a:spLocks noGrp="1"/>
          </p:cNvSpPr>
          <p:nvPr>
            <p:ph type="subTitle" idx="1"/>
          </p:nvPr>
        </p:nvSpPr>
        <p:spPr>
          <a:xfrm>
            <a:off x="1876424" y="3602038"/>
            <a:ext cx="8791575" cy="1655762"/>
          </a:xfrm>
        </p:spPr>
        <p:txBody>
          <a:bodyPr/>
          <a:lstStyle/>
          <a:p>
            <a:endParaRPr lang="en-GB"/>
          </a:p>
        </p:txBody>
      </p:sp>
      <p:grpSp>
        <p:nvGrpSpPr>
          <p:cNvPr id="5" name="Group 4">
            <a:extLst>
              <a:ext uri="{FF2B5EF4-FFF2-40B4-BE49-F238E27FC236}">
                <a16:creationId xmlns:a16="http://schemas.microsoft.com/office/drawing/2014/main" id="{F9E01B3A-A417-4AD9-B004-88670E7B04BB}"/>
              </a:ext>
            </a:extLst>
          </p:cNvPr>
          <p:cNvGrpSpPr/>
          <p:nvPr/>
        </p:nvGrpSpPr>
        <p:grpSpPr>
          <a:xfrm>
            <a:off x="1876424" y="3602038"/>
            <a:ext cx="8865481" cy="1691354"/>
            <a:chOff x="1876424" y="3602038"/>
            <a:chExt cx="8865481" cy="1691354"/>
          </a:xfrm>
        </p:grpSpPr>
        <p:pic>
          <p:nvPicPr>
            <p:cNvPr id="1028" name="Picture 4" descr="Image result for teams">
              <a:extLst>
                <a:ext uri="{FF2B5EF4-FFF2-40B4-BE49-F238E27FC236}">
                  <a16:creationId xmlns:a16="http://schemas.microsoft.com/office/drawing/2014/main" id="{DCAE8AFA-85D9-4BF5-8E4B-6D384E8CF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4" y="3602038"/>
              <a:ext cx="3013916" cy="16913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nenote">
              <a:extLst>
                <a:ext uri="{FF2B5EF4-FFF2-40B4-BE49-F238E27FC236}">
                  <a16:creationId xmlns:a16="http://schemas.microsoft.com/office/drawing/2014/main" id="{0A6EE46F-96B2-4C1C-9AD7-BC5A76036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206" y="3602038"/>
              <a:ext cx="3013917" cy="16913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A8230D-9C0E-4C8F-A2D5-2D6FD131BA98}"/>
                </a:ext>
              </a:extLst>
            </p:cNvPr>
            <p:cNvPicPr>
              <a:picLocks noChangeAspect="1"/>
            </p:cNvPicPr>
            <p:nvPr/>
          </p:nvPicPr>
          <p:blipFill>
            <a:blip r:embed="rId4"/>
            <a:stretch>
              <a:fillRect/>
            </a:stretch>
          </p:blipFill>
          <p:spPr>
            <a:xfrm>
              <a:off x="7816122" y="3602038"/>
              <a:ext cx="2925783" cy="1680904"/>
            </a:xfrm>
            <a:prstGeom prst="rect">
              <a:avLst/>
            </a:prstGeom>
          </p:spPr>
        </p:pic>
      </p:grpSp>
    </p:spTree>
    <p:extLst>
      <p:ext uri="{BB962C8B-B14F-4D97-AF65-F5344CB8AC3E}">
        <p14:creationId xmlns:p14="http://schemas.microsoft.com/office/powerpoint/2010/main" val="1911678140"/>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7A7973-8E13-40A5-A256-609EB0CE8CE8}"/>
              </a:ext>
            </a:extLst>
          </p:cNvPr>
          <p:cNvSpPr txBox="1"/>
          <p:nvPr/>
        </p:nvSpPr>
        <p:spPr>
          <a:xfrm>
            <a:off x="1524000" y="0"/>
            <a:ext cx="7562850" cy="369332"/>
          </a:xfrm>
          <a:prstGeom prst="rect">
            <a:avLst/>
          </a:prstGeom>
          <a:solidFill>
            <a:schemeClr val="bg1"/>
          </a:solidFill>
        </p:spPr>
        <p:txBody>
          <a:bodyPr wrap="square" rtlCol="0">
            <a:spAutoFit/>
          </a:bodyPr>
          <a:lstStyle/>
          <a:p>
            <a:endParaRPr lang="en-GB"/>
          </a:p>
        </p:txBody>
      </p:sp>
      <p:graphicFrame>
        <p:nvGraphicFramePr>
          <p:cNvPr id="8" name="Text Placeholder 2">
            <a:extLst>
              <a:ext uri="{FF2B5EF4-FFF2-40B4-BE49-F238E27FC236}">
                <a16:creationId xmlns:a16="http://schemas.microsoft.com/office/drawing/2014/main" id="{F463B420-BF6A-6B4D-AEEA-E810EBF62F41}"/>
              </a:ext>
            </a:extLst>
          </p:cNvPr>
          <p:cNvGraphicFramePr/>
          <p:nvPr/>
        </p:nvGraphicFramePr>
        <p:xfrm>
          <a:off x="2120054" y="2377532"/>
          <a:ext cx="7951892" cy="3580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EEBEE0F-B4E9-D278-8FFA-AF4E9664192F}"/>
              </a:ext>
            </a:extLst>
          </p:cNvPr>
          <p:cNvSpPr txBox="1"/>
          <p:nvPr/>
        </p:nvSpPr>
        <p:spPr>
          <a:xfrm>
            <a:off x="515389" y="369332"/>
            <a:ext cx="7198822" cy="646331"/>
          </a:xfrm>
          <a:prstGeom prst="rect">
            <a:avLst/>
          </a:prstGeom>
          <a:noFill/>
        </p:spPr>
        <p:txBody>
          <a:bodyPr wrap="square" rtlCol="0">
            <a:spAutoFit/>
          </a:bodyPr>
          <a:lstStyle/>
          <a:p>
            <a:r>
              <a:rPr lang="en-GB" sz="3600"/>
              <a:t>Child Sexual Abuse and Exploitation  </a:t>
            </a:r>
          </a:p>
        </p:txBody>
      </p:sp>
    </p:spTree>
    <p:extLst>
      <p:ext uri="{BB962C8B-B14F-4D97-AF65-F5344CB8AC3E}">
        <p14:creationId xmlns:p14="http://schemas.microsoft.com/office/powerpoint/2010/main" val="757691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E416D-F64C-467A-A7E8-8A0F08C09D2E}"/>
              </a:ext>
            </a:extLst>
          </p:cNvPr>
          <p:cNvSpPr txBox="1"/>
          <p:nvPr/>
        </p:nvSpPr>
        <p:spPr>
          <a:xfrm>
            <a:off x="1524000" y="0"/>
            <a:ext cx="7562850" cy="369332"/>
          </a:xfrm>
          <a:prstGeom prst="rect">
            <a:avLst/>
          </a:prstGeom>
          <a:solidFill>
            <a:schemeClr val="bg1"/>
          </a:solidFill>
        </p:spPr>
        <p:txBody>
          <a:bodyPr wrap="square" rtlCol="0">
            <a:spAutoFit/>
          </a:bodyPr>
          <a:lstStyle/>
          <a:p>
            <a:endParaRPr lang="en-GB"/>
          </a:p>
        </p:txBody>
      </p:sp>
      <p:pic>
        <p:nvPicPr>
          <p:cNvPr id="3" name="unknown.jpeg" descr="unknown.jpeg">
            <a:extLst>
              <a:ext uri="{FF2B5EF4-FFF2-40B4-BE49-F238E27FC236}">
                <a16:creationId xmlns:a16="http://schemas.microsoft.com/office/drawing/2014/main" id="{8B8BA439-6B05-C732-8574-549D22137FA1}"/>
              </a:ext>
            </a:extLst>
          </p:cNvPr>
          <p:cNvPicPr>
            <a:picLocks noChangeAspect="1"/>
          </p:cNvPicPr>
          <p:nvPr/>
        </p:nvPicPr>
        <p:blipFill>
          <a:blip r:embed="rId3"/>
          <a:srcRect b="3997"/>
          <a:stretch>
            <a:fillRect/>
          </a:stretch>
        </p:blipFill>
        <p:spPr>
          <a:xfrm flipH="1">
            <a:off x="0" y="0"/>
            <a:ext cx="12192000" cy="1142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pic>
        <p:nvPicPr>
          <p:cNvPr id="4" name="unknown.jpeg" descr="unknown.jpeg">
            <a:extLst>
              <a:ext uri="{FF2B5EF4-FFF2-40B4-BE49-F238E27FC236}">
                <a16:creationId xmlns:a16="http://schemas.microsoft.com/office/drawing/2014/main" id="{58C37A79-2540-EC62-1187-4F29BFD5F793}"/>
              </a:ext>
            </a:extLst>
          </p:cNvPr>
          <p:cNvPicPr>
            <a:picLocks noChangeAspect="1"/>
          </p:cNvPicPr>
          <p:nvPr/>
        </p:nvPicPr>
        <p:blipFill>
          <a:blip r:embed="rId3"/>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spTree>
    <p:extLst>
      <p:ext uri="{BB962C8B-B14F-4D97-AF65-F5344CB8AC3E}">
        <p14:creationId xmlns:p14="http://schemas.microsoft.com/office/powerpoint/2010/main" val="1209257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known.jpeg" descr="unknown.jpeg">
            <a:extLst>
              <a:ext uri="{FF2B5EF4-FFF2-40B4-BE49-F238E27FC236}">
                <a16:creationId xmlns:a16="http://schemas.microsoft.com/office/drawing/2014/main" id="{1B87B460-0BA4-2A93-97A7-81B53BA81A6E}"/>
              </a:ext>
            </a:extLst>
          </p:cNvPr>
          <p:cNvPicPr>
            <a:picLocks noChangeAspect="1"/>
          </p:cNvPicPr>
          <p:nvPr/>
        </p:nvPicPr>
        <p:blipFill>
          <a:blip r:embed="rId2"/>
          <a:srcRect b="3997"/>
          <a:stretch>
            <a:fillRect/>
          </a:stretch>
        </p:blipFill>
        <p:spPr>
          <a:xfrm flipH="1">
            <a:off x="0" y="0"/>
            <a:ext cx="12192000" cy="1142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pic>
        <p:nvPicPr>
          <p:cNvPr id="3" name="unknown.jpeg" descr="unknown.jpeg">
            <a:extLst>
              <a:ext uri="{FF2B5EF4-FFF2-40B4-BE49-F238E27FC236}">
                <a16:creationId xmlns:a16="http://schemas.microsoft.com/office/drawing/2014/main" id="{2A516A8B-7225-7BA0-23C9-42A68CC88BDB}"/>
              </a:ext>
            </a:extLst>
          </p:cNvPr>
          <p:cNvPicPr>
            <a:picLocks noChangeAspect="1"/>
          </p:cNvPicPr>
          <p:nvPr/>
        </p:nvPicPr>
        <p:blipFill>
          <a:blip r:embed="rId2"/>
          <a:srcRect b="3997"/>
          <a:stretch>
            <a:fillRect/>
          </a:stretch>
        </p:blipFill>
        <p:spPr>
          <a:xfrm rot="10800000" flipH="1">
            <a:off x="0" y="5715413"/>
            <a:ext cx="12191975" cy="11425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62" y="21600"/>
                </a:lnTo>
                <a:cubicBezTo>
                  <a:pt x="96" y="21600"/>
                  <a:pt x="449" y="21346"/>
                  <a:pt x="846" y="21038"/>
                </a:cubicBezTo>
                <a:cubicBezTo>
                  <a:pt x="1244" y="20730"/>
                  <a:pt x="1707" y="20374"/>
                  <a:pt x="1876" y="20247"/>
                </a:cubicBezTo>
                <a:cubicBezTo>
                  <a:pt x="2606" y="19697"/>
                  <a:pt x="4908" y="17921"/>
                  <a:pt x="5953" y="17100"/>
                </a:cubicBezTo>
                <a:cubicBezTo>
                  <a:pt x="6579" y="16609"/>
                  <a:pt x="7954" y="15541"/>
                  <a:pt x="9009" y="14728"/>
                </a:cubicBezTo>
                <a:cubicBezTo>
                  <a:pt x="10063" y="13916"/>
                  <a:pt x="11315" y="12952"/>
                  <a:pt x="11791" y="12585"/>
                </a:cubicBezTo>
                <a:cubicBezTo>
                  <a:pt x="13797" y="11037"/>
                  <a:pt x="15584" y="9663"/>
                  <a:pt x="15879" y="9442"/>
                </a:cubicBezTo>
                <a:cubicBezTo>
                  <a:pt x="16053" y="9311"/>
                  <a:pt x="17119" y="8501"/>
                  <a:pt x="18250" y="7640"/>
                </a:cubicBezTo>
                <a:cubicBezTo>
                  <a:pt x="19380" y="6779"/>
                  <a:pt x="20596" y="5854"/>
                  <a:pt x="20952" y="5583"/>
                </a:cubicBezTo>
                <a:lnTo>
                  <a:pt x="21600" y="5088"/>
                </a:lnTo>
                <a:lnTo>
                  <a:pt x="21600" y="2544"/>
                </a:lnTo>
                <a:lnTo>
                  <a:pt x="21600" y="0"/>
                </a:lnTo>
                <a:lnTo>
                  <a:pt x="10800" y="0"/>
                </a:lnTo>
                <a:lnTo>
                  <a:pt x="0" y="0"/>
                </a:lnTo>
                <a:close/>
              </a:path>
            </a:pathLst>
          </a:custGeom>
          <a:ln w="12700">
            <a:miter lim="400000"/>
          </a:ln>
        </p:spPr>
      </p:pic>
      <p:sp>
        <p:nvSpPr>
          <p:cNvPr id="4" name="TextBox 3">
            <a:extLst>
              <a:ext uri="{FF2B5EF4-FFF2-40B4-BE49-F238E27FC236}">
                <a16:creationId xmlns:a16="http://schemas.microsoft.com/office/drawing/2014/main" id="{9B98BB55-9781-3098-C05B-FF2C5B0B33BB}"/>
              </a:ext>
            </a:extLst>
          </p:cNvPr>
          <p:cNvSpPr txBox="1"/>
          <p:nvPr/>
        </p:nvSpPr>
        <p:spPr>
          <a:xfrm>
            <a:off x="1043240" y="2696908"/>
            <a:ext cx="10105519" cy="1754326"/>
          </a:xfrm>
          <a:prstGeom prst="rect">
            <a:avLst/>
          </a:prstGeom>
          <a:noFill/>
        </p:spPr>
        <p:txBody>
          <a:bodyPr wrap="square" rtlCol="0">
            <a:spAutoFit/>
          </a:bodyPr>
          <a:lstStyle/>
          <a:p>
            <a:r>
              <a:rPr lang="en-GB" sz="5400" b="1" dirty="0"/>
              <a:t> e:  gw15bonyclaire@glow.sch.uk</a:t>
            </a:r>
          </a:p>
          <a:p>
            <a:endParaRPr lang="en-GB" sz="5400" b="1" dirty="0"/>
          </a:p>
        </p:txBody>
      </p:sp>
      <p:pic>
        <p:nvPicPr>
          <p:cNvPr id="12292" name="Picture 4" descr="Twitter Logo, Twitter Symbol, Meaning, History and Evolution">
            <a:extLst>
              <a:ext uri="{FF2B5EF4-FFF2-40B4-BE49-F238E27FC236}">
                <a16:creationId xmlns:a16="http://schemas.microsoft.com/office/drawing/2014/main" id="{838CBD33-08C4-F904-250C-9C99E27001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240" y="3900852"/>
            <a:ext cx="1169843" cy="1302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23FEE6-D827-8A04-ADAE-9069F06EBC5C}"/>
              </a:ext>
            </a:extLst>
          </p:cNvPr>
          <p:cNvSpPr txBox="1"/>
          <p:nvPr/>
        </p:nvSpPr>
        <p:spPr>
          <a:xfrm>
            <a:off x="2443942" y="4241362"/>
            <a:ext cx="4754880" cy="830997"/>
          </a:xfrm>
          <a:prstGeom prst="rect">
            <a:avLst/>
          </a:prstGeom>
          <a:noFill/>
        </p:spPr>
        <p:txBody>
          <a:bodyPr wrap="square" rtlCol="0">
            <a:spAutoFit/>
          </a:bodyPr>
          <a:lstStyle/>
          <a:p>
            <a:r>
              <a:rPr lang="en-GB" sz="4800"/>
              <a:t>@claire_bony</a:t>
            </a:r>
          </a:p>
        </p:txBody>
      </p:sp>
    </p:spTree>
    <p:extLst>
      <p:ext uri="{BB962C8B-B14F-4D97-AF65-F5344CB8AC3E}">
        <p14:creationId xmlns:p14="http://schemas.microsoft.com/office/powerpoint/2010/main" val="3320388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847" y="1965451"/>
            <a:ext cx="6096000" cy="2369880"/>
          </a:xfrm>
          <a:prstGeom prst="rect">
            <a:avLst/>
          </a:prstGeom>
        </p:spPr>
        <p:txBody>
          <a:bodyPr>
            <a:spAutoFit/>
          </a:bodyPr>
          <a:lstStyle/>
          <a:p>
            <a:endParaRPr lang="en-GB" sz="2000" b="0" i="0" u="none" strike="noStrike" baseline="0" dirty="0" smtClean="0">
              <a:solidFill>
                <a:srgbClr val="000000"/>
              </a:solidFill>
              <a:latin typeface="Calibri" panose="020F0502020204030204" pitchFamily="34" charset="0"/>
            </a:endParaRPr>
          </a:p>
          <a:p>
            <a:r>
              <a:rPr lang="en-GB" sz="3200" dirty="0" smtClean="0">
                <a:solidFill>
                  <a:srgbClr val="000000"/>
                </a:solidFill>
                <a:latin typeface="Calibri" panose="020F0502020204030204" pitchFamily="34" charset="0"/>
              </a:rPr>
              <a:t>Supporting </a:t>
            </a:r>
            <a:r>
              <a:rPr lang="en-GB" sz="3200" dirty="0">
                <a:solidFill>
                  <a:srgbClr val="000000"/>
                </a:solidFill>
                <a:latin typeface="Calibri" panose="020F0502020204030204" pitchFamily="34" charset="0"/>
              </a:rPr>
              <a:t>parents to help young people staying safe on the IPad – </a:t>
            </a:r>
            <a:endParaRPr lang="en-GB" sz="3200" dirty="0" smtClean="0">
              <a:solidFill>
                <a:srgbClr val="000000"/>
              </a:solidFill>
              <a:latin typeface="Calibri" panose="020F0502020204030204" pitchFamily="34" charset="0"/>
            </a:endParaRPr>
          </a:p>
          <a:p>
            <a:endParaRPr lang="en-GB" sz="3200" dirty="0">
              <a:solidFill>
                <a:srgbClr val="000000"/>
              </a:solidFill>
              <a:latin typeface="Calibri" panose="020F0502020204030204" pitchFamily="34" charset="0"/>
            </a:endParaRPr>
          </a:p>
          <a:p>
            <a:r>
              <a:rPr lang="en-GB" sz="3200" dirty="0" smtClean="0">
                <a:solidFill>
                  <a:srgbClr val="000000"/>
                </a:solidFill>
                <a:latin typeface="Calibri" panose="020F0502020204030204" pitchFamily="34" charset="0"/>
              </a:rPr>
              <a:t>Catherine </a:t>
            </a:r>
            <a:r>
              <a:rPr lang="en-GB" sz="3200" dirty="0">
                <a:solidFill>
                  <a:srgbClr val="000000"/>
                </a:solidFill>
                <a:latin typeface="Calibri" panose="020F0502020204030204" pitchFamily="34" charset="0"/>
              </a:rPr>
              <a:t>Little </a:t>
            </a:r>
            <a:endParaRPr lang="en-GB"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5999" y="5068454"/>
            <a:ext cx="1286256" cy="1524000"/>
          </a:xfrm>
          <a:prstGeom prst="rect">
            <a:avLst/>
          </a:prstGeom>
        </p:spPr>
      </p:pic>
    </p:spTree>
    <p:extLst>
      <p:ext uri="{BB962C8B-B14F-4D97-AF65-F5344CB8AC3E}">
        <p14:creationId xmlns:p14="http://schemas.microsoft.com/office/powerpoint/2010/main" val="2413614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G_2988.jpeg" descr="IMG_2988.jpeg"/>
          <p:cNvPicPr>
            <a:picLocks noChangeAspect="1"/>
          </p:cNvPicPr>
          <p:nvPr/>
        </p:nvPicPr>
        <p:blipFill>
          <a:blip r:embed="rId2"/>
          <a:stretch>
            <a:fillRect/>
          </a:stretch>
        </p:blipFill>
        <p:spPr>
          <a:xfrm>
            <a:off x="1292930" y="-45386"/>
            <a:ext cx="9767258" cy="6962583"/>
          </a:xfrm>
          <a:prstGeom prst="rect">
            <a:avLst/>
          </a:prstGeom>
          <a:ln w="12700">
            <a:miter lim="400000"/>
          </a:ln>
        </p:spPr>
      </p:pic>
      <p:sp>
        <p:nvSpPr>
          <p:cNvPr id="152" name="Staying Safe on iPad"/>
          <p:cNvSpPr txBox="1"/>
          <p:nvPr/>
        </p:nvSpPr>
        <p:spPr>
          <a:xfrm>
            <a:off x="1315346" y="246136"/>
            <a:ext cx="9546096" cy="970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8300">
                <a:solidFill>
                  <a:srgbClr val="000000"/>
                </a:solidFill>
                <a:latin typeface="Kohinoor Bangla"/>
                <a:ea typeface="Kohinoor Bangla"/>
                <a:cs typeface="Kohinoor Bangla"/>
                <a:sym typeface="Kohinoor Bangla"/>
              </a:defRPr>
            </a:lvl1pPr>
          </a:lstStyle>
          <a:p>
            <a:r>
              <a:rPr sz="5836"/>
              <a:t>Staying Safe on iPad</a:t>
            </a:r>
          </a:p>
        </p:txBody>
      </p:sp>
      <p:sp>
        <p:nvSpPr>
          <p:cNvPr id="153" name="Peebles High School Jan 2023"/>
          <p:cNvSpPr txBox="1"/>
          <p:nvPr/>
        </p:nvSpPr>
        <p:spPr>
          <a:xfrm>
            <a:off x="1310252" y="1265337"/>
            <a:ext cx="9546096" cy="645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5300">
                <a:solidFill>
                  <a:srgbClr val="000000"/>
                </a:solidFill>
                <a:latin typeface="Kohinoor Bangla"/>
                <a:ea typeface="Kohinoor Bangla"/>
                <a:cs typeface="Kohinoor Bangla"/>
                <a:sym typeface="Kohinoor Bangla"/>
              </a:defRPr>
            </a:lvl1pPr>
          </a:lstStyle>
          <a:p>
            <a:r>
              <a:rPr sz="3726"/>
              <a:t>Peebles High School Jan 2023</a:t>
            </a:r>
          </a:p>
        </p:txBody>
      </p:sp>
    </p:spTree>
    <p:extLst>
      <p:ext uri="{BB962C8B-B14F-4D97-AF65-F5344CB8AC3E}">
        <p14:creationId xmlns:p14="http://schemas.microsoft.com/office/powerpoint/2010/main" val="2613891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56"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57"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158" name="Inbuilt safety features…"/>
          <p:cNvSpPr txBox="1"/>
          <p:nvPr/>
        </p:nvSpPr>
        <p:spPr>
          <a:xfrm>
            <a:off x="1667779" y="562949"/>
            <a:ext cx="8673886" cy="2993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7000">
                <a:latin typeface="DIN Alternate Bold"/>
                <a:ea typeface="DIN Alternate Bold"/>
                <a:cs typeface="DIN Alternate Bold"/>
                <a:sym typeface="DIN Alternate Bold"/>
              </a:defRPr>
            </a:pPr>
            <a:r>
              <a:rPr sz="4922"/>
              <a:t>Inbuilt safety features</a:t>
            </a:r>
          </a:p>
          <a:p>
            <a:pPr marL="446469" indent="-446469">
              <a:buSzPct val="40000"/>
              <a:buBlip>
                <a:blip r:embed="rId4"/>
              </a:buBlip>
              <a:defRPr sz="5000">
                <a:latin typeface="DIN Alternate Bold"/>
                <a:ea typeface="DIN Alternate Bold"/>
                <a:cs typeface="DIN Alternate Bold"/>
                <a:sym typeface="DIN Alternate Bold"/>
              </a:defRPr>
            </a:pPr>
            <a:r>
              <a:rPr sz="3516"/>
              <a:t>Remote Management System</a:t>
            </a:r>
          </a:p>
          <a:p>
            <a:pPr marL="446469" indent="-446469">
              <a:buSzPct val="40000"/>
              <a:buBlip>
                <a:blip r:embed="rId4"/>
              </a:buBlip>
              <a:defRPr sz="5000">
                <a:latin typeface="DIN Alternate Bold"/>
                <a:ea typeface="DIN Alternate Bold"/>
                <a:cs typeface="DIN Alternate Bold"/>
                <a:sym typeface="DIN Alternate Bold"/>
              </a:defRPr>
            </a:pPr>
            <a:r>
              <a:rPr sz="3516"/>
              <a:t>Firewalls</a:t>
            </a:r>
          </a:p>
          <a:p>
            <a:pPr marL="446469" indent="-446469">
              <a:buSzPct val="40000"/>
              <a:buBlip>
                <a:blip r:embed="rId4"/>
              </a:buBlip>
              <a:defRPr sz="5000">
                <a:latin typeface="DIN Alternate Bold"/>
                <a:ea typeface="DIN Alternate Bold"/>
                <a:cs typeface="DIN Alternate Bold"/>
                <a:sym typeface="DIN Alternate Bold"/>
              </a:defRPr>
            </a:pPr>
            <a:r>
              <a:rPr sz="3516"/>
              <a:t>Restricted setting in sites like YouTube</a:t>
            </a:r>
          </a:p>
          <a:p>
            <a:pPr marL="446469" indent="-446469">
              <a:buSzPct val="40000"/>
              <a:buBlip>
                <a:blip r:embed="rId4"/>
              </a:buBlip>
              <a:defRPr sz="5000">
                <a:latin typeface="DIN Alternate Bold"/>
                <a:ea typeface="DIN Alternate Bold"/>
                <a:cs typeface="DIN Alternate Bold"/>
                <a:sym typeface="DIN Alternate Bold"/>
              </a:defRPr>
            </a:pPr>
            <a:r>
              <a:rPr sz="3516"/>
              <a:t>Ability to block websites very quickly</a:t>
            </a:r>
          </a:p>
        </p:txBody>
      </p:sp>
      <p:pic>
        <p:nvPicPr>
          <p:cNvPr id="159" name="IMG_1559.jpeg" descr="IMG_1559.jpeg"/>
          <p:cNvPicPr>
            <a:picLocks noChangeAspect="1"/>
          </p:cNvPicPr>
          <p:nvPr/>
        </p:nvPicPr>
        <p:blipFill>
          <a:blip r:embed="rId5"/>
          <a:stretch>
            <a:fillRect/>
          </a:stretch>
        </p:blipFill>
        <p:spPr>
          <a:xfrm>
            <a:off x="1879594" y="4040858"/>
            <a:ext cx="3966930" cy="880793"/>
          </a:xfrm>
          <a:prstGeom prst="rect">
            <a:avLst/>
          </a:prstGeom>
          <a:ln w="25400">
            <a:solidFill>
              <a:srgbClr val="000000"/>
            </a:solidFill>
            <a:miter lim="400000"/>
          </a:ln>
        </p:spPr>
      </p:pic>
      <p:pic>
        <p:nvPicPr>
          <p:cNvPr id="160" name="IMG_1560.jpeg" descr="IMG_1560.jpeg"/>
          <p:cNvPicPr>
            <a:picLocks noChangeAspect="1"/>
          </p:cNvPicPr>
          <p:nvPr/>
        </p:nvPicPr>
        <p:blipFill>
          <a:blip r:embed="rId6"/>
          <a:stretch>
            <a:fillRect/>
          </a:stretch>
        </p:blipFill>
        <p:spPr>
          <a:xfrm>
            <a:off x="6526060" y="3724574"/>
            <a:ext cx="3714199" cy="1258133"/>
          </a:xfrm>
          <a:prstGeom prst="rect">
            <a:avLst/>
          </a:prstGeom>
          <a:ln w="25400">
            <a:solidFill>
              <a:srgbClr val="000000"/>
            </a:solidFill>
            <a:miter lim="400000"/>
          </a:ln>
        </p:spPr>
      </p:pic>
      <p:pic>
        <p:nvPicPr>
          <p:cNvPr id="161" name="IMG_1561.jpeg" descr="IMG_1561.jpeg"/>
          <p:cNvPicPr>
            <a:picLocks noChangeAspect="1"/>
          </p:cNvPicPr>
          <p:nvPr/>
        </p:nvPicPr>
        <p:blipFill>
          <a:blip r:embed="rId7"/>
          <a:stretch>
            <a:fillRect/>
          </a:stretch>
        </p:blipFill>
        <p:spPr>
          <a:xfrm>
            <a:off x="2917264" y="5014599"/>
            <a:ext cx="5962585" cy="1983047"/>
          </a:xfrm>
          <a:prstGeom prst="rect">
            <a:avLst/>
          </a:prstGeom>
          <a:ln w="25400">
            <a:solidFill>
              <a:srgbClr val="000000"/>
            </a:solidFill>
            <a:miter lim="400000"/>
          </a:ln>
        </p:spPr>
      </p:pic>
    </p:spTree>
    <p:extLst>
      <p:ext uri="{BB962C8B-B14F-4D97-AF65-F5344CB8AC3E}">
        <p14:creationId xmlns:p14="http://schemas.microsoft.com/office/powerpoint/2010/main" val="212696762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64"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65"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pic>
        <p:nvPicPr>
          <p:cNvPr id="166" name="IMG_1567.jpeg" descr="IMG_1567.jpeg"/>
          <p:cNvPicPr>
            <a:picLocks noChangeAspect="1"/>
          </p:cNvPicPr>
          <p:nvPr/>
        </p:nvPicPr>
        <p:blipFill>
          <a:blip r:embed="rId4"/>
          <a:stretch>
            <a:fillRect/>
          </a:stretch>
        </p:blipFill>
        <p:spPr>
          <a:xfrm>
            <a:off x="1475249" y="167575"/>
            <a:ext cx="4266716" cy="5433253"/>
          </a:xfrm>
          <a:prstGeom prst="rect">
            <a:avLst/>
          </a:prstGeom>
          <a:ln w="12700">
            <a:miter lim="400000"/>
          </a:ln>
        </p:spPr>
      </p:pic>
      <p:pic>
        <p:nvPicPr>
          <p:cNvPr id="167" name="IMG_1568.jpeg" descr="IMG_1568.jpeg"/>
          <p:cNvPicPr>
            <a:picLocks noChangeAspect="1"/>
          </p:cNvPicPr>
          <p:nvPr/>
        </p:nvPicPr>
        <p:blipFill>
          <a:blip r:embed="rId5"/>
          <a:stretch>
            <a:fillRect/>
          </a:stretch>
        </p:blipFill>
        <p:spPr>
          <a:xfrm>
            <a:off x="5117583" y="1173025"/>
            <a:ext cx="2940099" cy="5479699"/>
          </a:xfrm>
          <a:prstGeom prst="rect">
            <a:avLst/>
          </a:prstGeom>
          <a:ln w="12700">
            <a:miter lim="400000"/>
          </a:ln>
        </p:spPr>
      </p:pic>
      <p:pic>
        <p:nvPicPr>
          <p:cNvPr id="168" name="IMG_1569.jpeg" descr="IMG_1569.jpeg"/>
          <p:cNvPicPr>
            <a:picLocks noChangeAspect="1"/>
          </p:cNvPicPr>
          <p:nvPr/>
        </p:nvPicPr>
        <p:blipFill>
          <a:blip r:embed="rId6"/>
          <a:stretch>
            <a:fillRect/>
          </a:stretch>
        </p:blipFill>
        <p:spPr>
          <a:xfrm>
            <a:off x="7538082" y="1606084"/>
            <a:ext cx="3343228" cy="5448355"/>
          </a:xfrm>
          <a:prstGeom prst="rect">
            <a:avLst/>
          </a:prstGeom>
          <a:ln w="12700">
            <a:miter lim="400000"/>
          </a:ln>
        </p:spPr>
      </p:pic>
    </p:spTree>
    <p:extLst>
      <p:ext uri="{BB962C8B-B14F-4D97-AF65-F5344CB8AC3E}">
        <p14:creationId xmlns:p14="http://schemas.microsoft.com/office/powerpoint/2010/main" val="115154880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166"/>
                                        </p:tgtEl>
                                        <p:attrNameLst>
                                          <p:attrName>style.visibility</p:attrName>
                                        </p:attrNameLst>
                                      </p:cBhvr>
                                      <p:to>
                                        <p:strVal val="visible"/>
                                      </p:to>
                                    </p:set>
                                    <p:anim calcmode="lin" valueType="num">
                                      <p:cBhvr>
                                        <p:cTn id="7" dur="1000" fill="hold"/>
                                        <p:tgtEl>
                                          <p:spTgt spid="166"/>
                                        </p:tgtEl>
                                        <p:attrNameLst>
                                          <p:attrName>ppt_x</p:attrName>
                                        </p:attrNameLst>
                                      </p:cBhvr>
                                      <p:tavLst>
                                        <p:tav tm="0">
                                          <p:val>
                                            <p:strVal val="0-#ppt_w/2"/>
                                          </p:val>
                                        </p:tav>
                                        <p:tav tm="100000">
                                          <p:val>
                                            <p:strVal val="#ppt_x"/>
                                          </p:val>
                                        </p:tav>
                                      </p:tavLst>
                                    </p:anim>
                                    <p:anim calcmode="lin" valueType="num">
                                      <p:cBhvr>
                                        <p:cTn id="8" dur="1000" fill="hold"/>
                                        <p:tgtEl>
                                          <p:spTgt spid="1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167"/>
                                        </p:tgtEl>
                                        <p:attrNameLst>
                                          <p:attrName>style.visibility</p:attrName>
                                        </p:attrNameLst>
                                      </p:cBhvr>
                                      <p:to>
                                        <p:strVal val="visible"/>
                                      </p:to>
                                    </p:set>
                                    <p:anim calcmode="lin" valueType="num">
                                      <p:cBhvr>
                                        <p:cTn id="13" dur="1000" fill="hold"/>
                                        <p:tgtEl>
                                          <p:spTgt spid="167"/>
                                        </p:tgtEl>
                                        <p:attrNameLst>
                                          <p:attrName>ppt_x</p:attrName>
                                        </p:attrNameLst>
                                      </p:cBhvr>
                                      <p:tavLst>
                                        <p:tav tm="0">
                                          <p:val>
                                            <p:strVal val="0-#ppt_w/2"/>
                                          </p:val>
                                        </p:tav>
                                        <p:tav tm="100000">
                                          <p:val>
                                            <p:strVal val="#ppt_x"/>
                                          </p:val>
                                        </p:tav>
                                      </p:tavLst>
                                    </p:anim>
                                    <p:anim calcmode="lin" valueType="num">
                                      <p:cBhvr>
                                        <p:cTn id="14" dur="1000" fill="hold"/>
                                        <p:tgtEl>
                                          <p:spTgt spid="16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168"/>
                                        </p:tgtEl>
                                        <p:attrNameLst>
                                          <p:attrName>style.visibility</p:attrName>
                                        </p:attrNameLst>
                                      </p:cBhvr>
                                      <p:to>
                                        <p:strVal val="visible"/>
                                      </p:to>
                                    </p:set>
                                    <p:anim calcmode="lin" valueType="num">
                                      <p:cBhvr>
                                        <p:cTn id="19" dur="1000" fill="hold"/>
                                        <p:tgtEl>
                                          <p:spTgt spid="168"/>
                                        </p:tgtEl>
                                        <p:attrNameLst>
                                          <p:attrName>ppt_x</p:attrName>
                                        </p:attrNameLst>
                                      </p:cBhvr>
                                      <p:tavLst>
                                        <p:tav tm="0">
                                          <p:val>
                                            <p:strVal val="0-#ppt_w/2"/>
                                          </p:val>
                                        </p:tav>
                                        <p:tav tm="100000">
                                          <p:val>
                                            <p:strVal val="#ppt_x"/>
                                          </p:val>
                                        </p:tav>
                                      </p:tavLst>
                                    </p:anim>
                                    <p:anim calcmode="lin" valueType="num">
                                      <p:cBhvr>
                                        <p:cTn id="20" dur="1000" fill="hold"/>
                                        <p:tgtEl>
                                          <p:spTgt spid="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advAuto="0"/>
      <p:bldP spid="167" grpId="0" animBg="1" advAuto="0"/>
      <p:bldP spid="168"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71"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72"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173" name="Preventing Issues"/>
          <p:cNvSpPr txBox="1"/>
          <p:nvPr/>
        </p:nvSpPr>
        <p:spPr>
          <a:xfrm>
            <a:off x="1968481" y="551631"/>
            <a:ext cx="3653244"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DIN Alternate Bold"/>
                <a:ea typeface="DIN Alternate Bold"/>
                <a:cs typeface="DIN Alternate Bold"/>
                <a:sym typeface="DIN Alternate Bold"/>
              </a:defRPr>
            </a:lvl1pPr>
          </a:lstStyle>
          <a:p>
            <a:r>
              <a:rPr sz="3516"/>
              <a:t>Preventing Issues</a:t>
            </a:r>
          </a:p>
        </p:txBody>
      </p:sp>
      <p:pic>
        <p:nvPicPr>
          <p:cNvPr id="174" name="23:11:2020 4.png" descr="23:11:2020 4.png"/>
          <p:cNvPicPr>
            <a:picLocks noChangeAspect="1"/>
          </p:cNvPicPr>
          <p:nvPr/>
        </p:nvPicPr>
        <p:blipFill>
          <a:blip r:embed="rId4"/>
          <a:stretch>
            <a:fillRect/>
          </a:stretch>
        </p:blipFill>
        <p:spPr>
          <a:xfrm>
            <a:off x="1890132" y="1901462"/>
            <a:ext cx="4786534" cy="3387748"/>
          </a:xfrm>
          <a:prstGeom prst="rect">
            <a:avLst/>
          </a:prstGeom>
          <a:ln w="12700">
            <a:miter lim="400000"/>
          </a:ln>
        </p:spPr>
      </p:pic>
      <p:sp>
        <p:nvSpPr>
          <p:cNvPr id="175" name="Settings"/>
          <p:cNvSpPr txBox="1"/>
          <p:nvPr/>
        </p:nvSpPr>
        <p:spPr>
          <a:xfrm>
            <a:off x="6852406" y="1382706"/>
            <a:ext cx="2172438" cy="46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3600">
                <a:latin typeface="DIN Alternate Bold"/>
                <a:ea typeface="DIN Alternate Bold"/>
                <a:cs typeface="DIN Alternate Bold"/>
                <a:sym typeface="DIN Alternate Bold"/>
              </a:defRPr>
            </a:lvl1pPr>
          </a:lstStyle>
          <a:p>
            <a:r>
              <a:rPr sz="2531"/>
              <a:t>Settings</a:t>
            </a:r>
          </a:p>
        </p:txBody>
      </p:sp>
      <p:pic>
        <p:nvPicPr>
          <p:cNvPr id="176" name="Settings.png" descr="Settings.png"/>
          <p:cNvPicPr>
            <a:picLocks noChangeAspect="1"/>
          </p:cNvPicPr>
          <p:nvPr/>
        </p:nvPicPr>
        <p:blipFill>
          <a:blip r:embed="rId5"/>
          <a:stretch>
            <a:fillRect/>
          </a:stretch>
        </p:blipFill>
        <p:spPr>
          <a:xfrm>
            <a:off x="4915135" y="4681922"/>
            <a:ext cx="274906" cy="274906"/>
          </a:xfrm>
          <a:prstGeom prst="rect">
            <a:avLst/>
          </a:prstGeom>
          <a:ln w="12700">
            <a:miter lim="400000"/>
          </a:ln>
        </p:spPr>
      </p:pic>
      <p:sp>
        <p:nvSpPr>
          <p:cNvPr id="177" name="Software Updates…"/>
          <p:cNvSpPr txBox="1"/>
          <p:nvPr/>
        </p:nvSpPr>
        <p:spPr>
          <a:xfrm>
            <a:off x="6802297" y="3410488"/>
            <a:ext cx="3860597" cy="3187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321457" indent="-321457">
              <a:buSzPct val="123000"/>
              <a:buChar char="•"/>
              <a:defRPr sz="3600">
                <a:latin typeface="DIN Alternate Bold"/>
                <a:ea typeface="DIN Alternate Bold"/>
                <a:cs typeface="DIN Alternate Bold"/>
                <a:sym typeface="DIN Alternate Bold"/>
              </a:defRPr>
            </a:pPr>
            <a:r>
              <a:rPr sz="2531"/>
              <a:t>Software Updates</a:t>
            </a:r>
          </a:p>
          <a:p>
            <a:pPr marL="321457" indent="-321457">
              <a:buSzPct val="123000"/>
              <a:buChar char="•"/>
              <a:defRPr sz="3600">
                <a:latin typeface="DIN Alternate Bold"/>
                <a:ea typeface="DIN Alternate Bold"/>
                <a:cs typeface="DIN Alternate Bold"/>
                <a:sym typeface="DIN Alternate Bold"/>
              </a:defRPr>
            </a:pPr>
            <a:r>
              <a:rPr sz="2531"/>
              <a:t>Apps regularly update automatically through Self Service</a:t>
            </a:r>
          </a:p>
          <a:p>
            <a:pPr marL="321457" indent="-321457">
              <a:buSzPct val="123000"/>
              <a:buChar char="•"/>
              <a:defRPr sz="3600">
                <a:latin typeface="DIN Alternate Bold"/>
                <a:ea typeface="DIN Alternate Bold"/>
                <a:cs typeface="DIN Alternate Bold"/>
                <a:sym typeface="DIN Alternate Bold"/>
              </a:defRPr>
            </a:pPr>
            <a:r>
              <a:rPr sz="2531"/>
              <a:t>Stay signed in to Apple ID</a:t>
            </a:r>
          </a:p>
          <a:p>
            <a:pPr marL="321457" indent="-321457">
              <a:buSzPct val="123000"/>
              <a:buChar char="•"/>
              <a:defRPr sz="3600">
                <a:latin typeface="DIN Alternate Bold"/>
                <a:ea typeface="DIN Alternate Bold"/>
                <a:cs typeface="DIN Alternate Bold"/>
                <a:sym typeface="DIN Alternate Bold"/>
              </a:defRPr>
            </a:pPr>
            <a:r>
              <a:rPr sz="2531"/>
              <a:t>Notify School if any issues</a:t>
            </a:r>
          </a:p>
        </p:txBody>
      </p:sp>
    </p:spTree>
    <p:extLst>
      <p:ext uri="{BB962C8B-B14F-4D97-AF65-F5344CB8AC3E}">
        <p14:creationId xmlns:p14="http://schemas.microsoft.com/office/powerpoint/2010/main" val="81911946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C 0.020519 -0.023169 0.041038 -0.046337 0.062204 -0.069136 C 0.083370 -0.091935 0.105183 -0.114365 0.126534 -0.136547 C 0.147885 -0.158730 0.168774 -0.180666 0.192528 -0.202973 C 0.216282 -0.225279 0.242902 -0.247954 0.266933 -0.266193 C 0.290964 -0.284433 0.312408 -0.298235 0.333851 -0.312038" pathEditMode="relative">
                                      <p:cBhvr>
                                        <p:cTn id="10" dur="700" fill="hold"/>
                                        <p:tgtEl>
                                          <p:spTgt spid="176"/>
                                        </p:tgtEl>
                                        <p:attrNameLst>
                                          <p:attrName>ppt_x</p:attrName>
                                          <p:attrName>ppt_y</p:attrName>
                                        </p:attrNameLst>
                                      </p:cBhvr>
                                    </p:animMotion>
                                  </p:childTnLst>
                                </p:cTn>
                              </p:par>
                            </p:childTnLst>
                          </p:cTn>
                        </p:par>
                        <p:par>
                          <p:cTn id="11" fill="hold">
                            <p:stCondLst>
                              <p:cond delay="0"/>
                            </p:stCondLst>
                            <p:childTnLst>
                              <p:par>
                                <p:cTn id="12" presetID="6" presetClass="emph" presetSubtype="0" accel="50000" decel="50000" fill="hold" grpId="0" nodeType="afterEffect">
                                  <p:stCondLst>
                                    <p:cond delay="200"/>
                                  </p:stCondLst>
                                  <p:childTnLst>
                                    <p:animScale>
                                      <p:cBhvr>
                                        <p:cTn id="13" dur="1000" fill="hold"/>
                                        <p:tgtEl>
                                          <p:spTgt spid="176"/>
                                        </p:tgtEl>
                                      </p:cBhvr>
                                      <p:by x="559000" y="559000"/>
                                    </p:animScale>
                                  </p:childTnLst>
                                </p:cTn>
                              </p:par>
                            </p:childTnLst>
                          </p:cTn>
                        </p:par>
                        <p:par>
                          <p:cTn id="14" fill="hold">
                            <p:stCondLst>
                              <p:cond delay="1200"/>
                            </p:stCondLst>
                            <p:childTnLst>
                              <p:par>
                                <p:cTn id="15" presetID="1" presetClass="entr" presetSubtype="0" fill="hold" grpId="0" nodeType="afterEffect">
                                  <p:stCondLst>
                                    <p:cond delay="0"/>
                                  </p:stCondLst>
                                  <p:iterate>
                                    <p:tmAbs val="0"/>
                                  </p:iterate>
                                  <p:childTnLst>
                                    <p:set>
                                      <p:cBhvr>
                                        <p:cTn id="16" fill="hold"/>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advAuto="0"/>
      <p:bldP spid="176" grpId="0" animBg="1" advAuto="0"/>
      <p:bldP spid="177"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80"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81"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182" name="Keep Signed in to Apple ID"/>
          <p:cNvSpPr txBox="1"/>
          <p:nvPr/>
        </p:nvSpPr>
        <p:spPr>
          <a:xfrm>
            <a:off x="2025552" y="551631"/>
            <a:ext cx="5450980"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DIN Alternate Bold"/>
                <a:ea typeface="DIN Alternate Bold"/>
                <a:cs typeface="DIN Alternate Bold"/>
                <a:sym typeface="DIN Alternate Bold"/>
              </a:defRPr>
            </a:lvl1pPr>
          </a:lstStyle>
          <a:p>
            <a:r>
              <a:rPr sz="3516"/>
              <a:t>Keep Signed in to Apple ID</a:t>
            </a:r>
          </a:p>
        </p:txBody>
      </p:sp>
      <p:grpSp>
        <p:nvGrpSpPr>
          <p:cNvPr id="188" name="Group"/>
          <p:cNvGrpSpPr/>
          <p:nvPr/>
        </p:nvGrpSpPr>
        <p:grpSpPr>
          <a:xfrm>
            <a:off x="6109878" y="2638371"/>
            <a:ext cx="255790" cy="2077569"/>
            <a:chOff x="0" y="-21315"/>
            <a:chExt cx="363789" cy="2954763"/>
          </a:xfrm>
        </p:grpSpPr>
        <p:sp>
          <p:nvSpPr>
            <p:cNvPr id="183" name="5"/>
            <p:cNvSpPr/>
            <p:nvPr/>
          </p:nvSpPr>
          <p:spPr>
            <a:xfrm>
              <a:off x="6084" y="-21315"/>
              <a:ext cx="357705"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5</a:t>
              </a:r>
            </a:p>
          </p:txBody>
        </p:sp>
        <p:sp>
          <p:nvSpPr>
            <p:cNvPr id="184" name="6"/>
            <p:cNvSpPr/>
            <p:nvPr/>
          </p:nvSpPr>
          <p:spPr>
            <a:xfrm>
              <a:off x="0" y="627898"/>
              <a:ext cx="357703"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6</a:t>
              </a:r>
            </a:p>
          </p:txBody>
        </p:sp>
        <p:sp>
          <p:nvSpPr>
            <p:cNvPr id="185" name="7"/>
            <p:cNvSpPr/>
            <p:nvPr/>
          </p:nvSpPr>
          <p:spPr>
            <a:xfrm>
              <a:off x="4326" y="1270422"/>
              <a:ext cx="357705"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7</a:t>
              </a:r>
            </a:p>
          </p:txBody>
        </p:sp>
        <p:sp>
          <p:nvSpPr>
            <p:cNvPr id="186" name="8"/>
            <p:cNvSpPr/>
            <p:nvPr/>
          </p:nvSpPr>
          <p:spPr>
            <a:xfrm>
              <a:off x="38100" y="1908621"/>
              <a:ext cx="285456"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8</a:t>
              </a:r>
            </a:p>
          </p:txBody>
        </p:sp>
        <p:sp>
          <p:nvSpPr>
            <p:cNvPr id="187" name="9"/>
            <p:cNvSpPr/>
            <p:nvPr/>
          </p:nvSpPr>
          <p:spPr>
            <a:xfrm>
              <a:off x="36979" y="2553810"/>
              <a:ext cx="285456"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9</a:t>
              </a:r>
            </a:p>
          </p:txBody>
        </p:sp>
      </p:grpSp>
      <p:sp>
        <p:nvSpPr>
          <p:cNvPr id="189" name="Apple ID Verification…"/>
          <p:cNvSpPr txBox="1"/>
          <p:nvPr/>
        </p:nvSpPr>
        <p:spPr>
          <a:xfrm>
            <a:off x="2004053" y="1259153"/>
            <a:ext cx="8183894" cy="2408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3600">
                <a:latin typeface="DIN Alternate Bold"/>
                <a:ea typeface="DIN Alternate Bold"/>
                <a:cs typeface="DIN Alternate Bold"/>
                <a:sym typeface="DIN Alternate Bold"/>
              </a:defRPr>
            </a:pPr>
            <a:r>
              <a:rPr sz="2531"/>
              <a:t>Apple ID Verification</a:t>
            </a:r>
          </a:p>
          <a:p>
            <a:pPr algn="l">
              <a:defRPr sz="3600">
                <a:latin typeface="DIN Alternate Bold"/>
                <a:ea typeface="DIN Alternate Bold"/>
                <a:cs typeface="DIN Alternate Bold"/>
                <a:sym typeface="DIN Alternate Bold"/>
              </a:defRPr>
            </a:pPr>
            <a:r>
              <a:rPr sz="2531"/>
              <a:t>Your child should know their Apple ID password and it should be entered whenever prompted to allow them to stay signed in and optimise performance of the iPad. Staff in school can reset this so please ask for help if having issues. </a:t>
            </a:r>
          </a:p>
        </p:txBody>
      </p:sp>
      <p:pic>
        <p:nvPicPr>
          <p:cNvPr id="190" name="IMG_3028.jpeg" descr="IMG_3028.jpeg"/>
          <p:cNvPicPr>
            <a:picLocks/>
          </p:cNvPicPr>
          <p:nvPr/>
        </p:nvPicPr>
        <p:blipFill>
          <a:blip r:embed="rId4"/>
          <a:stretch>
            <a:fillRect/>
          </a:stretch>
        </p:blipFill>
        <p:spPr>
          <a:xfrm>
            <a:off x="7755311" y="4705463"/>
            <a:ext cx="2453139" cy="1426577"/>
          </a:xfrm>
          <a:prstGeom prst="rect">
            <a:avLst/>
          </a:prstGeom>
        </p:spPr>
      </p:pic>
      <p:sp>
        <p:nvSpPr>
          <p:cNvPr id="191" name="Username: jbloggs617@ea.scotborders.sch.uk…"/>
          <p:cNvSpPr txBox="1"/>
          <p:nvPr/>
        </p:nvSpPr>
        <p:spPr>
          <a:xfrm>
            <a:off x="2146011" y="3938453"/>
            <a:ext cx="6830396" cy="851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3600">
                <a:latin typeface="DIN Alternate Bold"/>
                <a:ea typeface="DIN Alternate Bold"/>
                <a:cs typeface="DIN Alternate Bold"/>
                <a:sym typeface="DIN Alternate Bold"/>
              </a:defRPr>
            </a:pPr>
            <a:r>
              <a:rPr sz="2531"/>
              <a:t>Username: jbloggs617@ea.scotborders.sch.uk</a:t>
            </a:r>
          </a:p>
          <a:p>
            <a:pPr>
              <a:defRPr sz="3600">
                <a:latin typeface="DIN Alternate Bold"/>
                <a:ea typeface="DIN Alternate Bold"/>
                <a:cs typeface="DIN Alternate Bold"/>
                <a:sym typeface="DIN Alternate Bold"/>
              </a:defRPr>
            </a:pPr>
            <a:r>
              <a:rPr sz="2531"/>
              <a:t>Password: usually a 6 digit number</a:t>
            </a:r>
          </a:p>
        </p:txBody>
      </p:sp>
    </p:spTree>
    <p:extLst>
      <p:ext uri="{BB962C8B-B14F-4D97-AF65-F5344CB8AC3E}">
        <p14:creationId xmlns:p14="http://schemas.microsoft.com/office/powerpoint/2010/main" val="99061679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94"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195"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196" name="Secure login with GLOW"/>
          <p:cNvSpPr txBox="1"/>
          <p:nvPr/>
        </p:nvSpPr>
        <p:spPr>
          <a:xfrm>
            <a:off x="1920461" y="551631"/>
            <a:ext cx="5001370"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DIN Alternate Bold"/>
                <a:ea typeface="DIN Alternate Bold"/>
                <a:cs typeface="DIN Alternate Bold"/>
                <a:sym typeface="DIN Alternate Bold"/>
              </a:defRPr>
            </a:lvl1pPr>
          </a:lstStyle>
          <a:p>
            <a:r>
              <a:rPr sz="3516"/>
              <a:t>Secure login with GLOW</a:t>
            </a:r>
          </a:p>
        </p:txBody>
      </p:sp>
      <p:grpSp>
        <p:nvGrpSpPr>
          <p:cNvPr id="202" name="Group"/>
          <p:cNvGrpSpPr/>
          <p:nvPr/>
        </p:nvGrpSpPr>
        <p:grpSpPr>
          <a:xfrm>
            <a:off x="6109878" y="2638371"/>
            <a:ext cx="255790" cy="2077569"/>
            <a:chOff x="0" y="-21315"/>
            <a:chExt cx="363789" cy="2954763"/>
          </a:xfrm>
        </p:grpSpPr>
        <p:sp>
          <p:nvSpPr>
            <p:cNvPr id="197" name="5"/>
            <p:cNvSpPr/>
            <p:nvPr/>
          </p:nvSpPr>
          <p:spPr>
            <a:xfrm>
              <a:off x="6084" y="-21315"/>
              <a:ext cx="357705"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5</a:t>
              </a:r>
            </a:p>
          </p:txBody>
        </p:sp>
        <p:sp>
          <p:nvSpPr>
            <p:cNvPr id="198" name="6"/>
            <p:cNvSpPr/>
            <p:nvPr/>
          </p:nvSpPr>
          <p:spPr>
            <a:xfrm>
              <a:off x="0" y="627898"/>
              <a:ext cx="357703"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6</a:t>
              </a:r>
            </a:p>
          </p:txBody>
        </p:sp>
        <p:sp>
          <p:nvSpPr>
            <p:cNvPr id="199" name="7"/>
            <p:cNvSpPr/>
            <p:nvPr/>
          </p:nvSpPr>
          <p:spPr>
            <a:xfrm>
              <a:off x="4326" y="1270422"/>
              <a:ext cx="357705"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7</a:t>
              </a:r>
            </a:p>
          </p:txBody>
        </p:sp>
        <p:sp>
          <p:nvSpPr>
            <p:cNvPr id="200" name="8"/>
            <p:cNvSpPr/>
            <p:nvPr/>
          </p:nvSpPr>
          <p:spPr>
            <a:xfrm>
              <a:off x="38100" y="1908621"/>
              <a:ext cx="285456"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8</a:t>
              </a:r>
            </a:p>
          </p:txBody>
        </p:sp>
        <p:sp>
          <p:nvSpPr>
            <p:cNvPr id="201" name="9"/>
            <p:cNvSpPr/>
            <p:nvPr/>
          </p:nvSpPr>
          <p:spPr>
            <a:xfrm>
              <a:off x="36979" y="2553810"/>
              <a:ext cx="285456"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9</a:t>
              </a:r>
            </a:p>
          </p:txBody>
        </p:sp>
      </p:grpSp>
      <p:sp>
        <p:nvSpPr>
          <p:cNvPr id="203" name="GLOW &amp; Microsoft Apps…"/>
          <p:cNvSpPr txBox="1"/>
          <p:nvPr/>
        </p:nvSpPr>
        <p:spPr>
          <a:xfrm>
            <a:off x="1784016" y="1652277"/>
            <a:ext cx="6131194" cy="3577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3600">
                <a:latin typeface="DIN Alternate Bold"/>
                <a:ea typeface="DIN Alternate Bold"/>
                <a:cs typeface="DIN Alternate Bold"/>
                <a:sym typeface="DIN Alternate Bold"/>
              </a:defRPr>
            </a:pPr>
            <a:r>
              <a:rPr sz="2531"/>
              <a:t>GLOW &amp; Microsoft Apps</a:t>
            </a:r>
          </a:p>
          <a:p>
            <a:pPr algn="l">
              <a:defRPr sz="3600">
                <a:latin typeface="DIN Alternate Bold"/>
                <a:ea typeface="DIN Alternate Bold"/>
                <a:cs typeface="DIN Alternate Bold"/>
                <a:sym typeface="DIN Alternate Bold"/>
              </a:defRPr>
            </a:pPr>
            <a:r>
              <a:rPr sz="2531"/>
              <a:t>Glow login is used to access email, Teams and any of the Microsoft Apps. </a:t>
            </a:r>
          </a:p>
          <a:p>
            <a:pPr algn="l">
              <a:defRPr sz="3600">
                <a:latin typeface="DIN Alternate Bold"/>
                <a:ea typeface="DIN Alternate Bold"/>
                <a:cs typeface="DIN Alternate Bold"/>
                <a:sym typeface="DIN Alternate Bold"/>
              </a:defRPr>
            </a:pPr>
            <a:r>
              <a:rPr sz="2531"/>
              <a:t>If they have lost or forgotten this login/password information any class teacher can help</a:t>
            </a:r>
          </a:p>
          <a:p>
            <a:pPr>
              <a:defRPr sz="3600">
                <a:latin typeface="DIN Alternate Bold"/>
                <a:ea typeface="DIN Alternate Bold"/>
                <a:cs typeface="DIN Alternate Bold"/>
                <a:sym typeface="DIN Alternate Bold"/>
              </a:defRPr>
            </a:pPr>
            <a:endParaRPr sz="2531"/>
          </a:p>
          <a:p>
            <a:pPr>
              <a:defRPr sz="3600">
                <a:latin typeface="DIN Alternate Bold"/>
                <a:ea typeface="DIN Alternate Bold"/>
                <a:cs typeface="DIN Alternate Bold"/>
                <a:sym typeface="DIN Alternate Bold"/>
              </a:defRPr>
            </a:pPr>
            <a:r>
              <a:rPr sz="2531"/>
              <a:t>Username: gw17bloggsjoe@glow.sch.uk</a:t>
            </a:r>
          </a:p>
          <a:p>
            <a:pPr>
              <a:defRPr sz="3600">
                <a:latin typeface="DIN Alternate Bold"/>
                <a:ea typeface="DIN Alternate Bold"/>
                <a:cs typeface="DIN Alternate Bold"/>
                <a:sym typeface="DIN Alternate Bold"/>
              </a:defRPr>
            </a:pPr>
            <a:r>
              <a:rPr sz="2531"/>
              <a:t>Password: Can be reset by teacher</a:t>
            </a:r>
          </a:p>
        </p:txBody>
      </p:sp>
      <p:pic>
        <p:nvPicPr>
          <p:cNvPr id="204" name="IMG_3024.jpeg" descr="IMG_3024.jpeg"/>
          <p:cNvPicPr>
            <a:picLocks noChangeAspect="1"/>
          </p:cNvPicPr>
          <p:nvPr/>
        </p:nvPicPr>
        <p:blipFill>
          <a:blip r:embed="rId4"/>
          <a:srcRect l="21541" t="21541" r="21541" b="21541"/>
          <a:stretch>
            <a:fillRect/>
          </a:stretch>
        </p:blipFill>
        <p:spPr>
          <a:xfrm>
            <a:off x="8274602" y="1477212"/>
            <a:ext cx="2044899" cy="1839516"/>
          </a:xfrm>
          <a:prstGeom prst="rect">
            <a:avLst/>
          </a:prstGeom>
          <a:ln w="12700">
            <a:miter lim="400000"/>
          </a:ln>
        </p:spPr>
      </p:pic>
      <p:pic>
        <p:nvPicPr>
          <p:cNvPr id="205" name="IMG_3025.png" descr="IMG_3025.png"/>
          <p:cNvPicPr>
            <a:picLocks noChangeAspect="1"/>
          </p:cNvPicPr>
          <p:nvPr/>
        </p:nvPicPr>
        <p:blipFill>
          <a:blip r:embed="rId5"/>
          <a:stretch>
            <a:fillRect/>
          </a:stretch>
        </p:blipFill>
        <p:spPr>
          <a:xfrm>
            <a:off x="7899908" y="4231433"/>
            <a:ext cx="2535413" cy="1901560"/>
          </a:xfrm>
          <a:prstGeom prst="rect">
            <a:avLst/>
          </a:prstGeom>
          <a:ln w="12700">
            <a:miter lim="400000"/>
          </a:ln>
        </p:spPr>
      </p:pic>
    </p:spTree>
    <p:extLst>
      <p:ext uri="{BB962C8B-B14F-4D97-AF65-F5344CB8AC3E}">
        <p14:creationId xmlns:p14="http://schemas.microsoft.com/office/powerpoint/2010/main" val="22254225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61D9-544D-4AB6-A556-F4F68AA043D5}"/>
              </a:ext>
            </a:extLst>
          </p:cNvPr>
          <p:cNvSpPr>
            <a:spLocks noGrp="1"/>
          </p:cNvSpPr>
          <p:nvPr>
            <p:ph type="title"/>
          </p:nvPr>
        </p:nvSpPr>
        <p:spPr/>
        <p:txBody>
          <a:bodyPr/>
          <a:lstStyle/>
          <a:p>
            <a:r>
              <a:rPr lang="en-GB"/>
              <a:t>Aims</a:t>
            </a:r>
          </a:p>
        </p:txBody>
      </p:sp>
      <p:sp>
        <p:nvSpPr>
          <p:cNvPr id="3" name="Content Placeholder 2">
            <a:extLst>
              <a:ext uri="{FF2B5EF4-FFF2-40B4-BE49-F238E27FC236}">
                <a16:creationId xmlns:a16="http://schemas.microsoft.com/office/drawing/2014/main" id="{025D4104-44DD-4E81-B148-0971367711DF}"/>
              </a:ext>
            </a:extLst>
          </p:cNvPr>
          <p:cNvSpPr>
            <a:spLocks noGrp="1"/>
          </p:cNvSpPr>
          <p:nvPr>
            <p:ph idx="1"/>
          </p:nvPr>
        </p:nvSpPr>
        <p:spPr/>
        <p:txBody>
          <a:bodyPr/>
          <a:lstStyle/>
          <a:p>
            <a:pPr marL="0" indent="0">
              <a:buNone/>
            </a:pPr>
            <a:r>
              <a:rPr lang="en-GB"/>
              <a:t>By the end of this session, you will know</a:t>
            </a:r>
          </a:p>
          <a:p>
            <a:r>
              <a:rPr lang="en-GB"/>
              <a:t>how students use technology to access their learning</a:t>
            </a:r>
          </a:p>
          <a:p>
            <a:r>
              <a:rPr lang="en-GB"/>
              <a:t>how teachers communicate homework</a:t>
            </a:r>
          </a:p>
          <a:p>
            <a:r>
              <a:rPr lang="en-GB"/>
              <a:t>how technology helps make learning more accessible</a:t>
            </a:r>
          </a:p>
        </p:txBody>
      </p:sp>
    </p:spTree>
    <p:extLst>
      <p:ext uri="{BB962C8B-B14F-4D97-AF65-F5344CB8AC3E}">
        <p14:creationId xmlns:p14="http://schemas.microsoft.com/office/powerpoint/2010/main" val="19216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08"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09"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10" name="Proxy Settings"/>
          <p:cNvSpPr txBox="1"/>
          <p:nvPr/>
        </p:nvSpPr>
        <p:spPr>
          <a:xfrm>
            <a:off x="1793937" y="551631"/>
            <a:ext cx="2978380"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DIN Alternate Bold"/>
                <a:ea typeface="DIN Alternate Bold"/>
                <a:cs typeface="DIN Alternate Bold"/>
                <a:sym typeface="DIN Alternate Bold"/>
              </a:defRPr>
            </a:lvl1pPr>
          </a:lstStyle>
          <a:p>
            <a:r>
              <a:rPr sz="3516"/>
              <a:t>Proxy Settings</a:t>
            </a:r>
          </a:p>
        </p:txBody>
      </p:sp>
      <p:grpSp>
        <p:nvGrpSpPr>
          <p:cNvPr id="216" name="Group"/>
          <p:cNvGrpSpPr/>
          <p:nvPr/>
        </p:nvGrpSpPr>
        <p:grpSpPr>
          <a:xfrm>
            <a:off x="6109878" y="2638371"/>
            <a:ext cx="255790" cy="2077569"/>
            <a:chOff x="0" y="-21315"/>
            <a:chExt cx="363789" cy="2954763"/>
          </a:xfrm>
        </p:grpSpPr>
        <p:sp>
          <p:nvSpPr>
            <p:cNvPr id="211" name="5"/>
            <p:cNvSpPr/>
            <p:nvPr/>
          </p:nvSpPr>
          <p:spPr>
            <a:xfrm>
              <a:off x="6084" y="-21315"/>
              <a:ext cx="357705"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5</a:t>
              </a:r>
            </a:p>
          </p:txBody>
        </p:sp>
        <p:sp>
          <p:nvSpPr>
            <p:cNvPr id="212" name="6"/>
            <p:cNvSpPr/>
            <p:nvPr/>
          </p:nvSpPr>
          <p:spPr>
            <a:xfrm>
              <a:off x="0" y="627898"/>
              <a:ext cx="357703"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6</a:t>
              </a:r>
            </a:p>
          </p:txBody>
        </p:sp>
        <p:sp>
          <p:nvSpPr>
            <p:cNvPr id="213" name="7"/>
            <p:cNvSpPr/>
            <p:nvPr/>
          </p:nvSpPr>
          <p:spPr>
            <a:xfrm>
              <a:off x="4326" y="1270422"/>
              <a:ext cx="357705"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7</a:t>
              </a:r>
            </a:p>
          </p:txBody>
        </p:sp>
        <p:sp>
          <p:nvSpPr>
            <p:cNvPr id="214" name="8"/>
            <p:cNvSpPr/>
            <p:nvPr/>
          </p:nvSpPr>
          <p:spPr>
            <a:xfrm>
              <a:off x="38100" y="1908621"/>
              <a:ext cx="285456"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8</a:t>
              </a:r>
            </a:p>
          </p:txBody>
        </p:sp>
        <p:sp>
          <p:nvSpPr>
            <p:cNvPr id="215" name="9"/>
            <p:cNvSpPr/>
            <p:nvPr/>
          </p:nvSpPr>
          <p:spPr>
            <a:xfrm>
              <a:off x="36979" y="2553810"/>
              <a:ext cx="285456" cy="3796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defRPr b="1">
                  <a:solidFill>
                    <a:srgbClr val="FFFFFF"/>
                  </a:solidFill>
                </a:defRPr>
              </a:lvl1pPr>
            </a:lstStyle>
            <a:p>
              <a:r>
                <a:rPr sz="1266"/>
                <a:t>9</a:t>
              </a:r>
            </a:p>
          </p:txBody>
        </p:sp>
      </p:grpSp>
      <p:sp>
        <p:nvSpPr>
          <p:cNvPr id="217" name="When this box pops up please do not click on Not Now, go to Settings. You will need to enter your child’s Proxy username and password. This is the beginning of their Apple ID e.g.…"/>
          <p:cNvSpPr txBox="1"/>
          <p:nvPr/>
        </p:nvSpPr>
        <p:spPr>
          <a:xfrm>
            <a:off x="1792946" y="1500147"/>
            <a:ext cx="5291589" cy="3577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3600">
                <a:latin typeface="DIN Alternate Bold"/>
                <a:ea typeface="DIN Alternate Bold"/>
                <a:cs typeface="DIN Alternate Bold"/>
                <a:sym typeface="DIN Alternate Bold"/>
              </a:defRPr>
            </a:pPr>
            <a:r>
              <a:rPr sz="2531"/>
              <a:t>When this box pops up please do not click on </a:t>
            </a:r>
            <a:r>
              <a:rPr sz="2531">
                <a:solidFill>
                  <a:schemeClr val="accent1"/>
                </a:solidFill>
              </a:rPr>
              <a:t>Not Now</a:t>
            </a:r>
            <a:r>
              <a:rPr sz="2531"/>
              <a:t>, go to </a:t>
            </a:r>
            <a:r>
              <a:rPr sz="2531">
                <a:solidFill>
                  <a:schemeClr val="accent1"/>
                </a:solidFill>
              </a:rPr>
              <a:t>Settings</a:t>
            </a:r>
            <a:r>
              <a:rPr sz="2531"/>
              <a:t>. You will need to enter your child’s Proxy username and password. This is the beginning of their Apple ID e.g.</a:t>
            </a:r>
          </a:p>
          <a:p>
            <a:pPr>
              <a:defRPr sz="3600">
                <a:latin typeface="DIN Alternate Bold"/>
                <a:ea typeface="DIN Alternate Bold"/>
                <a:cs typeface="DIN Alternate Bold"/>
                <a:sym typeface="DIN Alternate Bold"/>
              </a:defRPr>
            </a:pPr>
            <a:endParaRPr sz="2531"/>
          </a:p>
          <a:p>
            <a:pPr>
              <a:defRPr sz="3600">
                <a:latin typeface="DIN Alternate Bold"/>
                <a:ea typeface="DIN Alternate Bold"/>
                <a:cs typeface="DIN Alternate Bold"/>
                <a:sym typeface="DIN Alternate Bold"/>
              </a:defRPr>
            </a:pPr>
            <a:r>
              <a:rPr sz="2531"/>
              <a:t>Username: Cluster6\jbloggs617</a:t>
            </a:r>
          </a:p>
          <a:p>
            <a:pPr>
              <a:defRPr sz="3600">
                <a:latin typeface="DIN Alternate Bold"/>
                <a:ea typeface="DIN Alternate Bold"/>
                <a:cs typeface="DIN Alternate Bold"/>
                <a:sym typeface="DIN Alternate Bold"/>
              </a:defRPr>
            </a:pPr>
            <a:r>
              <a:rPr sz="2531"/>
              <a:t>Password: ****</a:t>
            </a:r>
          </a:p>
        </p:txBody>
      </p:sp>
      <p:pic>
        <p:nvPicPr>
          <p:cNvPr id="218" name="IMG_3020.jpeg" descr="IMG_3020.jpeg"/>
          <p:cNvPicPr>
            <a:picLocks noChangeAspect="1"/>
          </p:cNvPicPr>
          <p:nvPr/>
        </p:nvPicPr>
        <p:blipFill>
          <a:blip r:embed="rId4"/>
          <a:stretch>
            <a:fillRect/>
          </a:stretch>
        </p:blipFill>
        <p:spPr>
          <a:xfrm>
            <a:off x="7218987" y="2198983"/>
            <a:ext cx="3022208" cy="2179654"/>
          </a:xfrm>
          <a:prstGeom prst="rect">
            <a:avLst/>
          </a:prstGeom>
          <a:ln w="12700">
            <a:miter lim="400000"/>
          </a:ln>
        </p:spPr>
      </p:pic>
    </p:spTree>
    <p:extLst>
      <p:ext uri="{BB962C8B-B14F-4D97-AF65-F5344CB8AC3E}">
        <p14:creationId xmlns:p14="http://schemas.microsoft.com/office/powerpoint/2010/main" val="267564293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21"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22"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23" name="Classroom App"/>
          <p:cNvSpPr txBox="1"/>
          <p:nvPr/>
        </p:nvSpPr>
        <p:spPr>
          <a:xfrm>
            <a:off x="2035223" y="551631"/>
            <a:ext cx="3126626"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5000">
                <a:latin typeface="DIN Alternate Bold"/>
                <a:ea typeface="DIN Alternate Bold"/>
                <a:cs typeface="DIN Alternate Bold"/>
                <a:sym typeface="DIN Alternate Bold"/>
              </a:defRPr>
            </a:lvl1pPr>
          </a:lstStyle>
          <a:p>
            <a:r>
              <a:rPr sz="3516"/>
              <a:t>Classroom App</a:t>
            </a:r>
          </a:p>
        </p:txBody>
      </p:sp>
      <p:pic>
        <p:nvPicPr>
          <p:cNvPr id="224" name="2C36E719-863A-4647-9D4D-2AB8E8C2CC8A-L0-001.png" descr="2C36E719-863A-4647-9D4D-2AB8E8C2CC8A-L0-001.png"/>
          <p:cNvPicPr>
            <a:picLocks noChangeAspect="1"/>
          </p:cNvPicPr>
          <p:nvPr/>
        </p:nvPicPr>
        <p:blipFill>
          <a:blip r:embed="rId4"/>
          <a:stretch>
            <a:fillRect/>
          </a:stretch>
        </p:blipFill>
        <p:spPr>
          <a:xfrm>
            <a:off x="1743426" y="2323004"/>
            <a:ext cx="2222110" cy="2222110"/>
          </a:xfrm>
          <a:prstGeom prst="rect">
            <a:avLst/>
          </a:prstGeom>
          <a:ln w="12700">
            <a:miter lim="400000"/>
          </a:ln>
        </p:spPr>
      </p:pic>
      <p:sp>
        <p:nvSpPr>
          <p:cNvPr id="225" name="Allows staff to monitor iPad use in class…"/>
          <p:cNvSpPr txBox="1"/>
          <p:nvPr/>
        </p:nvSpPr>
        <p:spPr>
          <a:xfrm>
            <a:off x="4105070" y="1938571"/>
            <a:ext cx="6367297" cy="3577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321457" indent="-321457">
              <a:buSzPct val="123000"/>
              <a:buChar char="•"/>
              <a:defRPr sz="3600">
                <a:latin typeface="DIN Alternate Bold"/>
                <a:ea typeface="DIN Alternate Bold"/>
                <a:cs typeface="DIN Alternate Bold"/>
                <a:sym typeface="DIN Alternate Bold"/>
              </a:defRPr>
            </a:pPr>
            <a:r>
              <a:rPr sz="2531"/>
              <a:t>Allows staff to monitor iPad use in class</a:t>
            </a:r>
          </a:p>
          <a:p>
            <a:pPr marL="321457" indent="-321457">
              <a:buSzPct val="123000"/>
              <a:buChar char="•"/>
              <a:defRPr sz="3600">
                <a:latin typeface="DIN Alternate Bold"/>
                <a:ea typeface="DIN Alternate Bold"/>
                <a:cs typeface="DIN Alternate Bold"/>
                <a:sym typeface="DIN Alternate Bold"/>
              </a:defRPr>
            </a:pPr>
            <a:r>
              <a:rPr sz="2531"/>
              <a:t>Teacher can lock students in an App</a:t>
            </a:r>
          </a:p>
          <a:p>
            <a:pPr marL="321457" indent="-321457">
              <a:buSzPct val="123000"/>
              <a:buChar char="•"/>
              <a:defRPr sz="3600">
                <a:latin typeface="DIN Alternate Bold"/>
                <a:ea typeface="DIN Alternate Bold"/>
                <a:cs typeface="DIN Alternate Bold"/>
                <a:sym typeface="DIN Alternate Bold"/>
              </a:defRPr>
            </a:pPr>
            <a:r>
              <a:rPr sz="2531"/>
              <a:t>Students not using iPad appropriately can be locked out of their iPad</a:t>
            </a:r>
          </a:p>
          <a:p>
            <a:pPr marL="321457" indent="-321457">
              <a:buSzPct val="123000"/>
              <a:buChar char="•"/>
              <a:defRPr sz="3600">
                <a:latin typeface="DIN Alternate Bold"/>
                <a:ea typeface="DIN Alternate Bold"/>
                <a:cs typeface="DIN Alternate Bold"/>
                <a:sym typeface="DIN Alternate Bold"/>
              </a:defRPr>
            </a:pPr>
            <a:r>
              <a:rPr sz="2531"/>
              <a:t>Students can Airdrop work to teacher instantly</a:t>
            </a:r>
          </a:p>
          <a:p>
            <a:pPr marL="321457" indent="-321457">
              <a:buSzPct val="123000"/>
              <a:buChar char="•"/>
              <a:defRPr sz="3600">
                <a:latin typeface="DIN Alternate Bold"/>
                <a:ea typeface="DIN Alternate Bold"/>
                <a:cs typeface="DIN Alternate Bold"/>
                <a:sym typeface="DIN Alternate Bold"/>
              </a:defRPr>
            </a:pPr>
            <a:r>
              <a:rPr sz="2531"/>
              <a:t>Teacher can Airplay a student’s screen to SmartBoard so presentations can be shared directly from student device</a:t>
            </a:r>
          </a:p>
        </p:txBody>
      </p:sp>
    </p:spTree>
    <p:extLst>
      <p:ext uri="{BB962C8B-B14F-4D97-AF65-F5344CB8AC3E}">
        <p14:creationId xmlns:p14="http://schemas.microsoft.com/office/powerpoint/2010/main" val="127769111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28"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29"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30" name="Classroom App"/>
          <p:cNvSpPr txBox="1"/>
          <p:nvPr/>
        </p:nvSpPr>
        <p:spPr>
          <a:xfrm>
            <a:off x="2035223" y="551631"/>
            <a:ext cx="3126626"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defRPr sz="5000">
                <a:latin typeface="DIN Alternate Bold"/>
                <a:ea typeface="DIN Alternate Bold"/>
                <a:cs typeface="DIN Alternate Bold"/>
                <a:sym typeface="DIN Alternate Bold"/>
              </a:defRPr>
            </a:lvl1pPr>
          </a:lstStyle>
          <a:p>
            <a:r>
              <a:rPr sz="3516"/>
              <a:t>Classroom App</a:t>
            </a:r>
          </a:p>
        </p:txBody>
      </p:sp>
      <p:pic>
        <p:nvPicPr>
          <p:cNvPr id="231" name="IMG_1097.jpeg" descr="IMG_1097.jpeg"/>
          <p:cNvPicPr>
            <a:picLocks/>
          </p:cNvPicPr>
          <p:nvPr/>
        </p:nvPicPr>
        <p:blipFill>
          <a:blip r:embed="rId4"/>
          <a:stretch>
            <a:fillRect/>
          </a:stretch>
        </p:blipFill>
        <p:spPr>
          <a:xfrm>
            <a:off x="2579854" y="1222669"/>
            <a:ext cx="6739209" cy="4742697"/>
          </a:xfrm>
          <a:prstGeom prst="rect">
            <a:avLst/>
          </a:prstGeom>
        </p:spPr>
      </p:pic>
      <p:pic>
        <p:nvPicPr>
          <p:cNvPr id="232" name="IMG_1572.jpeg" descr="IMG_1572.jpeg"/>
          <p:cNvPicPr>
            <a:picLocks/>
          </p:cNvPicPr>
          <p:nvPr/>
        </p:nvPicPr>
        <p:blipFill>
          <a:blip r:embed="rId5"/>
          <a:stretch>
            <a:fillRect/>
          </a:stretch>
        </p:blipFill>
        <p:spPr>
          <a:xfrm>
            <a:off x="3501030" y="163682"/>
            <a:ext cx="5189940" cy="6539567"/>
          </a:xfrm>
          <a:prstGeom prst="rect">
            <a:avLst/>
          </a:prstGeom>
        </p:spPr>
      </p:pic>
    </p:spTree>
    <p:extLst>
      <p:ext uri="{BB962C8B-B14F-4D97-AF65-F5344CB8AC3E}">
        <p14:creationId xmlns:p14="http://schemas.microsoft.com/office/powerpoint/2010/main" val="374733471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iterate>
                                    <p:tmAbs val="0"/>
                                  </p:iterate>
                                  <p:childTnLst>
                                    <p:anim calcmode="lin" valueType="num">
                                      <p:cBhvr>
                                        <p:cTn id="6" dur="1000" fill="hold"/>
                                        <p:tgtEl>
                                          <p:spTgt spid="231"/>
                                        </p:tgtEl>
                                        <p:attrNameLst>
                                          <p:attrName>ppt_x</p:attrName>
                                        </p:attrNameLst>
                                      </p:cBhvr>
                                      <p:tavLst>
                                        <p:tav tm="0">
                                          <p:val>
                                            <p:strVal val="ppt_x"/>
                                          </p:val>
                                        </p:tav>
                                        <p:tav tm="100000">
                                          <p:val>
                                            <p:strVal val="1+ppt_w/2"/>
                                          </p:val>
                                        </p:tav>
                                      </p:tavLst>
                                    </p:anim>
                                    <p:anim calcmode="lin" valueType="num">
                                      <p:cBhvr>
                                        <p:cTn id="7" dur="1000" fill="hold"/>
                                        <p:tgtEl>
                                          <p:spTgt spid="231"/>
                                        </p:tgtEl>
                                        <p:attrNameLst>
                                          <p:attrName>ppt_y</p:attrName>
                                        </p:attrNameLst>
                                      </p:cBhvr>
                                      <p:tavLst>
                                        <p:tav tm="0">
                                          <p:val>
                                            <p:strVal val="ppt_y"/>
                                          </p:val>
                                        </p:tav>
                                        <p:tav tm="100000">
                                          <p:val>
                                            <p:strVal val="ppt_y"/>
                                          </p:val>
                                        </p:tav>
                                      </p:tavLst>
                                    </p:anim>
                                    <p:set>
                                      <p:cBhvr>
                                        <p:cTn id="8" fill="hold">
                                          <p:stCondLst>
                                            <p:cond delay="999"/>
                                          </p:stCondLst>
                                        </p:cTn>
                                        <p:tgtEl>
                                          <p:spTgt spid="231"/>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232"/>
                                        </p:tgtEl>
                                        <p:attrNameLst>
                                          <p:attrName>style.visibility</p:attrName>
                                        </p:attrNameLst>
                                      </p:cBhvr>
                                      <p:to>
                                        <p:strVal val="visible"/>
                                      </p:to>
                                    </p:set>
                                    <p:anim calcmode="lin" valueType="num">
                                      <p:cBhvr>
                                        <p:cTn id="12" dur="1000" fill="hold"/>
                                        <p:tgtEl>
                                          <p:spTgt spid="232"/>
                                        </p:tgtEl>
                                        <p:attrNameLst>
                                          <p:attrName>ppt_x</p:attrName>
                                        </p:attrNameLst>
                                      </p:cBhvr>
                                      <p:tavLst>
                                        <p:tav tm="0">
                                          <p:val>
                                            <p:strVal val="0-#ppt_w/2"/>
                                          </p:val>
                                        </p:tav>
                                        <p:tav tm="100000">
                                          <p:val>
                                            <p:strVal val="#ppt_x"/>
                                          </p:val>
                                        </p:tav>
                                      </p:tavLst>
                                    </p:anim>
                                    <p:anim calcmode="lin" valueType="num">
                                      <p:cBhvr>
                                        <p:cTn id="13" dur="1000" fill="hold"/>
                                        <p:tgtEl>
                                          <p:spTgt spid="2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advAuto="0"/>
      <p:bldP spid="232"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35"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36"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37" name="Acceptable Use Policy"/>
          <p:cNvSpPr txBox="1"/>
          <p:nvPr/>
        </p:nvSpPr>
        <p:spPr>
          <a:xfrm>
            <a:off x="1478279" y="551631"/>
            <a:ext cx="5309507"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5000">
                <a:latin typeface="DIN Alternate Bold"/>
                <a:ea typeface="DIN Alternate Bold"/>
                <a:cs typeface="DIN Alternate Bold"/>
                <a:sym typeface="DIN Alternate Bold"/>
              </a:defRPr>
            </a:lvl1pPr>
          </a:lstStyle>
          <a:p>
            <a:r>
              <a:rPr sz="3516"/>
              <a:t>Acceptable Use Policy </a:t>
            </a:r>
          </a:p>
        </p:txBody>
      </p:sp>
      <p:sp>
        <p:nvSpPr>
          <p:cNvPr id="238" name="Strong Passwords…"/>
          <p:cNvSpPr txBox="1"/>
          <p:nvPr/>
        </p:nvSpPr>
        <p:spPr>
          <a:xfrm>
            <a:off x="1990993" y="1597909"/>
            <a:ext cx="5309507" cy="2236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446469" indent="-446469">
              <a:buSzPct val="123000"/>
              <a:buChar char="•"/>
              <a:defRPr sz="5000">
                <a:latin typeface="DIN Alternate Bold"/>
                <a:ea typeface="DIN Alternate Bold"/>
                <a:cs typeface="DIN Alternate Bold"/>
                <a:sym typeface="DIN Alternate Bold"/>
              </a:defRPr>
            </a:pPr>
            <a:r>
              <a:rPr sz="3516"/>
              <a:t>Strong Passwords</a:t>
            </a:r>
          </a:p>
          <a:p>
            <a:pPr marL="446469" indent="-446469">
              <a:buSzPct val="123000"/>
              <a:buChar char="•"/>
              <a:defRPr sz="5000">
                <a:latin typeface="DIN Alternate Bold"/>
                <a:ea typeface="DIN Alternate Bold"/>
                <a:cs typeface="DIN Alternate Bold"/>
                <a:sym typeface="DIN Alternate Bold"/>
              </a:defRPr>
            </a:pPr>
            <a:r>
              <a:rPr sz="3516"/>
              <a:t>Photograph Permissions</a:t>
            </a:r>
          </a:p>
          <a:p>
            <a:pPr marL="446469" indent="-446469">
              <a:buSzPct val="123000"/>
              <a:buChar char="•"/>
              <a:defRPr sz="5000">
                <a:latin typeface="DIN Alternate Bold"/>
                <a:ea typeface="DIN Alternate Bold"/>
                <a:cs typeface="DIN Alternate Bold"/>
                <a:sym typeface="DIN Alternate Bold"/>
              </a:defRPr>
            </a:pPr>
            <a:r>
              <a:rPr sz="3516"/>
              <a:t>Respect </a:t>
            </a:r>
          </a:p>
        </p:txBody>
      </p:sp>
      <p:grpSp>
        <p:nvGrpSpPr>
          <p:cNvPr id="243" name="Group"/>
          <p:cNvGrpSpPr/>
          <p:nvPr/>
        </p:nvGrpSpPr>
        <p:grpSpPr>
          <a:xfrm>
            <a:off x="6926771" y="3594259"/>
            <a:ext cx="3201710" cy="2384213"/>
            <a:chOff x="12700" y="25399"/>
            <a:chExt cx="4553541" cy="3390879"/>
          </a:xfrm>
        </p:grpSpPr>
        <p:pic>
          <p:nvPicPr>
            <p:cNvPr id="239" name="IMG_1566.jpeg" descr="IMG_1566.jpeg"/>
            <p:cNvPicPr>
              <a:picLocks/>
            </p:cNvPicPr>
            <p:nvPr/>
          </p:nvPicPr>
          <p:blipFill>
            <a:blip r:embed="rId4"/>
            <a:stretch>
              <a:fillRect/>
            </a:stretch>
          </p:blipFill>
          <p:spPr>
            <a:xfrm>
              <a:off x="12700" y="25400"/>
              <a:ext cx="4553542" cy="3390880"/>
            </a:xfrm>
            <a:prstGeom prst="rect">
              <a:avLst/>
            </a:prstGeom>
            <a:effectLst/>
          </p:spPr>
        </p:pic>
        <p:grpSp>
          <p:nvGrpSpPr>
            <p:cNvPr id="242" name="Drawing"/>
            <p:cNvGrpSpPr/>
            <p:nvPr/>
          </p:nvGrpSpPr>
          <p:grpSpPr>
            <a:xfrm>
              <a:off x="1261187" y="2661086"/>
              <a:ext cx="2092408" cy="583475"/>
              <a:chOff x="0" y="0"/>
              <a:chExt cx="2092406" cy="583473"/>
            </a:xfrm>
          </p:grpSpPr>
          <p:sp>
            <p:nvSpPr>
              <p:cNvPr id="240" name="Shape"/>
              <p:cNvSpPr/>
              <p:nvPr/>
            </p:nvSpPr>
            <p:spPr>
              <a:xfrm>
                <a:off x="-1" y="0"/>
                <a:ext cx="2092409" cy="583474"/>
              </a:xfrm>
              <a:custGeom>
                <a:avLst/>
                <a:gdLst/>
                <a:ahLst/>
                <a:cxnLst>
                  <a:cxn ang="0">
                    <a:pos x="wd2" y="hd2"/>
                  </a:cxn>
                  <a:cxn ang="5400000">
                    <a:pos x="wd2" y="hd2"/>
                  </a:cxn>
                  <a:cxn ang="10800000">
                    <a:pos x="wd2" y="hd2"/>
                  </a:cxn>
                  <a:cxn ang="16200000">
                    <a:pos x="wd2" y="hd2"/>
                  </a:cxn>
                </a:cxnLst>
                <a:rect l="0" t="0" r="r" b="b"/>
                <a:pathLst>
                  <a:path w="21574" h="21577" extrusionOk="0">
                    <a:moveTo>
                      <a:pt x="649" y="18872"/>
                    </a:moveTo>
                    <a:cubicBezTo>
                      <a:pt x="561" y="18912"/>
                      <a:pt x="474" y="18951"/>
                      <a:pt x="402" y="18971"/>
                    </a:cubicBezTo>
                    <a:cubicBezTo>
                      <a:pt x="331" y="18990"/>
                      <a:pt x="276" y="18990"/>
                      <a:pt x="232" y="18892"/>
                    </a:cubicBezTo>
                    <a:cubicBezTo>
                      <a:pt x="188" y="18794"/>
                      <a:pt x="156" y="18597"/>
                      <a:pt x="156" y="18184"/>
                    </a:cubicBezTo>
                    <a:cubicBezTo>
                      <a:pt x="156" y="17771"/>
                      <a:pt x="188" y="17141"/>
                      <a:pt x="260" y="16354"/>
                    </a:cubicBezTo>
                    <a:cubicBezTo>
                      <a:pt x="331" y="15567"/>
                      <a:pt x="441" y="14623"/>
                      <a:pt x="594" y="13600"/>
                    </a:cubicBezTo>
                    <a:cubicBezTo>
                      <a:pt x="748" y="12577"/>
                      <a:pt x="945" y="11476"/>
                      <a:pt x="1110" y="10649"/>
                    </a:cubicBezTo>
                    <a:cubicBezTo>
                      <a:pt x="1274" y="9823"/>
                      <a:pt x="1406" y="9272"/>
                      <a:pt x="1576" y="8898"/>
                    </a:cubicBezTo>
                    <a:cubicBezTo>
                      <a:pt x="1746" y="8525"/>
                      <a:pt x="1955" y="8328"/>
                      <a:pt x="2141" y="8269"/>
                    </a:cubicBezTo>
                    <a:cubicBezTo>
                      <a:pt x="2328" y="8210"/>
                      <a:pt x="2492" y="8289"/>
                      <a:pt x="2706" y="8407"/>
                    </a:cubicBezTo>
                    <a:cubicBezTo>
                      <a:pt x="2920" y="8525"/>
                      <a:pt x="3183" y="8682"/>
                      <a:pt x="3441" y="8761"/>
                    </a:cubicBezTo>
                    <a:cubicBezTo>
                      <a:pt x="3699" y="8839"/>
                      <a:pt x="3951" y="8839"/>
                      <a:pt x="4214" y="8682"/>
                    </a:cubicBezTo>
                    <a:cubicBezTo>
                      <a:pt x="4478" y="8525"/>
                      <a:pt x="4752" y="8210"/>
                      <a:pt x="5037" y="7797"/>
                    </a:cubicBezTo>
                    <a:cubicBezTo>
                      <a:pt x="5322" y="7384"/>
                      <a:pt x="5619" y="6872"/>
                      <a:pt x="5811" y="6498"/>
                    </a:cubicBezTo>
                    <a:cubicBezTo>
                      <a:pt x="6003" y="6125"/>
                      <a:pt x="6090" y="5889"/>
                      <a:pt x="6145" y="5574"/>
                    </a:cubicBezTo>
                    <a:cubicBezTo>
                      <a:pt x="6200" y="5259"/>
                      <a:pt x="6222" y="4866"/>
                      <a:pt x="6266" y="4354"/>
                    </a:cubicBezTo>
                    <a:cubicBezTo>
                      <a:pt x="6310" y="3843"/>
                      <a:pt x="6376" y="3213"/>
                      <a:pt x="6419" y="2800"/>
                    </a:cubicBezTo>
                    <a:cubicBezTo>
                      <a:pt x="6463" y="2387"/>
                      <a:pt x="6485" y="2190"/>
                      <a:pt x="6546" y="2013"/>
                    </a:cubicBezTo>
                    <a:cubicBezTo>
                      <a:pt x="6606" y="1836"/>
                      <a:pt x="6705" y="1679"/>
                      <a:pt x="6864" y="1502"/>
                    </a:cubicBezTo>
                    <a:cubicBezTo>
                      <a:pt x="7023" y="1325"/>
                      <a:pt x="7242" y="1128"/>
                      <a:pt x="7505" y="1010"/>
                    </a:cubicBezTo>
                    <a:cubicBezTo>
                      <a:pt x="7769" y="892"/>
                      <a:pt x="8076" y="853"/>
                      <a:pt x="8372" y="813"/>
                    </a:cubicBezTo>
                    <a:cubicBezTo>
                      <a:pt x="8668" y="774"/>
                      <a:pt x="8954" y="735"/>
                      <a:pt x="9239" y="676"/>
                    </a:cubicBezTo>
                    <a:cubicBezTo>
                      <a:pt x="9524" y="616"/>
                      <a:pt x="9809" y="538"/>
                      <a:pt x="10083" y="420"/>
                    </a:cubicBezTo>
                    <a:cubicBezTo>
                      <a:pt x="10358" y="302"/>
                      <a:pt x="10621" y="144"/>
                      <a:pt x="10912" y="66"/>
                    </a:cubicBezTo>
                    <a:cubicBezTo>
                      <a:pt x="11202" y="-13"/>
                      <a:pt x="11521" y="-13"/>
                      <a:pt x="11839" y="26"/>
                    </a:cubicBezTo>
                    <a:cubicBezTo>
                      <a:pt x="12157" y="66"/>
                      <a:pt x="12475" y="144"/>
                      <a:pt x="12749" y="203"/>
                    </a:cubicBezTo>
                    <a:cubicBezTo>
                      <a:pt x="13023" y="262"/>
                      <a:pt x="13254" y="302"/>
                      <a:pt x="13473" y="400"/>
                    </a:cubicBezTo>
                    <a:cubicBezTo>
                      <a:pt x="13693" y="498"/>
                      <a:pt x="13901" y="656"/>
                      <a:pt x="14093" y="794"/>
                    </a:cubicBezTo>
                    <a:cubicBezTo>
                      <a:pt x="14285" y="931"/>
                      <a:pt x="14460" y="1049"/>
                      <a:pt x="14592" y="1226"/>
                    </a:cubicBezTo>
                    <a:cubicBezTo>
                      <a:pt x="14724" y="1403"/>
                      <a:pt x="14812" y="1639"/>
                      <a:pt x="14899" y="1935"/>
                    </a:cubicBezTo>
                    <a:cubicBezTo>
                      <a:pt x="14987" y="2230"/>
                      <a:pt x="15075" y="2584"/>
                      <a:pt x="15179" y="3036"/>
                    </a:cubicBezTo>
                    <a:cubicBezTo>
                      <a:pt x="15283" y="3489"/>
                      <a:pt x="15404" y="4039"/>
                      <a:pt x="15607" y="4630"/>
                    </a:cubicBezTo>
                    <a:cubicBezTo>
                      <a:pt x="15810" y="5220"/>
                      <a:pt x="16095" y="5849"/>
                      <a:pt x="16358" y="6203"/>
                    </a:cubicBezTo>
                    <a:cubicBezTo>
                      <a:pt x="16622" y="6557"/>
                      <a:pt x="16863" y="6636"/>
                      <a:pt x="17126" y="6695"/>
                    </a:cubicBezTo>
                    <a:cubicBezTo>
                      <a:pt x="17389" y="6754"/>
                      <a:pt x="17675" y="6794"/>
                      <a:pt x="17960" y="6892"/>
                    </a:cubicBezTo>
                    <a:cubicBezTo>
                      <a:pt x="18245" y="6990"/>
                      <a:pt x="18530" y="7148"/>
                      <a:pt x="18816" y="7285"/>
                    </a:cubicBezTo>
                    <a:cubicBezTo>
                      <a:pt x="19101" y="7423"/>
                      <a:pt x="19386" y="7541"/>
                      <a:pt x="19655" y="7836"/>
                    </a:cubicBezTo>
                    <a:cubicBezTo>
                      <a:pt x="19924" y="8131"/>
                      <a:pt x="20176" y="8603"/>
                      <a:pt x="20379" y="9174"/>
                    </a:cubicBezTo>
                    <a:cubicBezTo>
                      <a:pt x="20582" y="9744"/>
                      <a:pt x="20735" y="10413"/>
                      <a:pt x="20911" y="11239"/>
                    </a:cubicBezTo>
                    <a:cubicBezTo>
                      <a:pt x="21086" y="12066"/>
                      <a:pt x="21284" y="13049"/>
                      <a:pt x="21410" y="14072"/>
                    </a:cubicBezTo>
                    <a:cubicBezTo>
                      <a:pt x="21536" y="15095"/>
                      <a:pt x="21591" y="16158"/>
                      <a:pt x="21569" y="16984"/>
                    </a:cubicBezTo>
                    <a:cubicBezTo>
                      <a:pt x="21547" y="17810"/>
                      <a:pt x="21448" y="18400"/>
                      <a:pt x="21278" y="18892"/>
                    </a:cubicBezTo>
                    <a:cubicBezTo>
                      <a:pt x="21108" y="19384"/>
                      <a:pt x="20867" y="19777"/>
                      <a:pt x="20538" y="20033"/>
                    </a:cubicBezTo>
                    <a:cubicBezTo>
                      <a:pt x="20209" y="20289"/>
                      <a:pt x="19792" y="20407"/>
                      <a:pt x="19375" y="20466"/>
                    </a:cubicBezTo>
                    <a:cubicBezTo>
                      <a:pt x="18958" y="20525"/>
                      <a:pt x="18541" y="20525"/>
                      <a:pt x="18108" y="20525"/>
                    </a:cubicBezTo>
                    <a:cubicBezTo>
                      <a:pt x="17675" y="20525"/>
                      <a:pt x="17225" y="20525"/>
                      <a:pt x="16786" y="20544"/>
                    </a:cubicBezTo>
                    <a:cubicBezTo>
                      <a:pt x="16347" y="20564"/>
                      <a:pt x="15919" y="20603"/>
                      <a:pt x="15530" y="20643"/>
                    </a:cubicBezTo>
                    <a:cubicBezTo>
                      <a:pt x="15141" y="20682"/>
                      <a:pt x="14790" y="20721"/>
                      <a:pt x="14389" y="20761"/>
                    </a:cubicBezTo>
                    <a:cubicBezTo>
                      <a:pt x="13989" y="20800"/>
                      <a:pt x="13539" y="20839"/>
                      <a:pt x="13100" y="20898"/>
                    </a:cubicBezTo>
                    <a:cubicBezTo>
                      <a:pt x="12661" y="20957"/>
                      <a:pt x="12234" y="21036"/>
                      <a:pt x="11844" y="21115"/>
                    </a:cubicBezTo>
                    <a:cubicBezTo>
                      <a:pt x="11455" y="21194"/>
                      <a:pt x="11104" y="21272"/>
                      <a:pt x="10742" y="21351"/>
                    </a:cubicBezTo>
                    <a:cubicBezTo>
                      <a:pt x="10380" y="21430"/>
                      <a:pt x="10007" y="21508"/>
                      <a:pt x="9617" y="21548"/>
                    </a:cubicBezTo>
                    <a:cubicBezTo>
                      <a:pt x="9228" y="21587"/>
                      <a:pt x="8822" y="21587"/>
                      <a:pt x="8411" y="21548"/>
                    </a:cubicBezTo>
                    <a:cubicBezTo>
                      <a:pt x="7999" y="21508"/>
                      <a:pt x="7582" y="21430"/>
                      <a:pt x="7182" y="21331"/>
                    </a:cubicBezTo>
                    <a:cubicBezTo>
                      <a:pt x="6781" y="21233"/>
                      <a:pt x="6397" y="21115"/>
                      <a:pt x="6014" y="20958"/>
                    </a:cubicBezTo>
                    <a:cubicBezTo>
                      <a:pt x="5630" y="20800"/>
                      <a:pt x="5246" y="20603"/>
                      <a:pt x="4867" y="20426"/>
                    </a:cubicBezTo>
                    <a:cubicBezTo>
                      <a:pt x="4489" y="20249"/>
                      <a:pt x="4116" y="20092"/>
                      <a:pt x="3754" y="19915"/>
                    </a:cubicBezTo>
                    <a:cubicBezTo>
                      <a:pt x="3392" y="19738"/>
                      <a:pt x="3041" y="19541"/>
                      <a:pt x="2712" y="19384"/>
                    </a:cubicBezTo>
                    <a:cubicBezTo>
                      <a:pt x="2382" y="19226"/>
                      <a:pt x="2075" y="19108"/>
                      <a:pt x="1774" y="18931"/>
                    </a:cubicBezTo>
                    <a:cubicBezTo>
                      <a:pt x="1472" y="18754"/>
                      <a:pt x="1176" y="18518"/>
                      <a:pt x="929" y="18361"/>
                    </a:cubicBezTo>
                    <a:cubicBezTo>
                      <a:pt x="682" y="18203"/>
                      <a:pt x="485" y="18125"/>
                      <a:pt x="358" y="18046"/>
                    </a:cubicBezTo>
                    <a:cubicBezTo>
                      <a:pt x="232" y="17967"/>
                      <a:pt x="177" y="17889"/>
                      <a:pt x="128" y="17594"/>
                    </a:cubicBezTo>
                    <a:cubicBezTo>
                      <a:pt x="79" y="17298"/>
                      <a:pt x="35" y="16787"/>
                      <a:pt x="13" y="16335"/>
                    </a:cubicBezTo>
                    <a:cubicBezTo>
                      <a:pt x="-9" y="15882"/>
                      <a:pt x="-9" y="15489"/>
                      <a:pt x="51" y="14938"/>
                    </a:cubicBezTo>
                    <a:cubicBezTo>
                      <a:pt x="112" y="14387"/>
                      <a:pt x="232" y="13679"/>
                      <a:pt x="386" y="12892"/>
                    </a:cubicBezTo>
                    <a:cubicBezTo>
                      <a:pt x="540" y="12105"/>
                      <a:pt x="726" y="11239"/>
                      <a:pt x="951" y="10433"/>
                    </a:cubicBezTo>
                    <a:cubicBezTo>
                      <a:pt x="1176" y="9626"/>
                      <a:pt x="1439" y="8879"/>
                      <a:pt x="1697" y="8308"/>
                    </a:cubicBezTo>
                    <a:cubicBezTo>
                      <a:pt x="1955" y="7738"/>
                      <a:pt x="2207" y="7344"/>
                      <a:pt x="2470" y="7010"/>
                    </a:cubicBezTo>
                    <a:cubicBezTo>
                      <a:pt x="2734" y="6676"/>
                      <a:pt x="3008" y="6400"/>
                      <a:pt x="3200" y="6282"/>
                    </a:cubicBezTo>
                    <a:cubicBezTo>
                      <a:pt x="3392" y="6164"/>
                      <a:pt x="3501" y="6203"/>
                      <a:pt x="3644" y="6341"/>
                    </a:cubicBezTo>
                    <a:cubicBezTo>
                      <a:pt x="3787" y="6479"/>
                      <a:pt x="3962" y="6715"/>
                      <a:pt x="4193" y="6853"/>
                    </a:cubicBezTo>
                    <a:cubicBezTo>
                      <a:pt x="4423" y="6990"/>
                      <a:pt x="4708" y="7030"/>
                      <a:pt x="4922" y="7089"/>
                    </a:cubicBezTo>
                    <a:cubicBezTo>
                      <a:pt x="5136" y="7148"/>
                      <a:pt x="5279" y="7226"/>
                      <a:pt x="5405" y="7148"/>
                    </a:cubicBezTo>
                    <a:cubicBezTo>
                      <a:pt x="5531" y="7069"/>
                      <a:pt x="5641" y="6833"/>
                      <a:pt x="5717" y="6656"/>
                    </a:cubicBezTo>
                    <a:cubicBezTo>
                      <a:pt x="5794" y="6479"/>
                      <a:pt x="5838" y="6361"/>
                      <a:pt x="5909" y="6243"/>
                    </a:cubicBezTo>
                    <a:cubicBezTo>
                      <a:pt x="5981" y="6125"/>
                      <a:pt x="6079" y="6007"/>
                      <a:pt x="6107" y="6026"/>
                    </a:cubicBezTo>
                    <a:cubicBezTo>
                      <a:pt x="6134" y="6046"/>
                      <a:pt x="6090" y="6203"/>
                      <a:pt x="6046" y="6361"/>
                    </a:cubicBezTo>
                    <a:close/>
                  </a:path>
                </a:pathLst>
              </a:custGeom>
              <a:solidFill>
                <a:srgbClr val="FA6C46"/>
              </a:solidFill>
              <a:ln w="12700" cap="flat">
                <a:noFill/>
                <a:miter lim="400000"/>
              </a:ln>
              <a:effectLst/>
            </p:spPr>
            <p:txBody>
              <a:bodyPr wrap="square" lIns="0" tIns="0" rIns="0" bIns="0" numCol="1" anchor="t">
                <a:noAutofit/>
              </a:bodyPr>
              <a:lstStyle/>
              <a:p>
                <a:pPr defTabSz="321457">
                  <a:defRPr sz="1200">
                    <a:solidFill>
                      <a:srgbClr val="000000"/>
                    </a:solidFill>
                    <a:latin typeface="Helvetica"/>
                    <a:ea typeface="Helvetica"/>
                    <a:cs typeface="Helvetica"/>
                    <a:sym typeface="Helvetica"/>
                  </a:defRPr>
                </a:pPr>
                <a:endParaRPr sz="844"/>
              </a:p>
            </p:txBody>
          </p:sp>
          <p:sp>
            <p:nvSpPr>
              <p:cNvPr id="241" name="Line"/>
              <p:cNvSpPr/>
              <p:nvPr/>
            </p:nvSpPr>
            <p:spPr>
              <a:xfrm>
                <a:off x="620981" y="3169"/>
                <a:ext cx="701181" cy="42863"/>
              </a:xfrm>
              <a:custGeom>
                <a:avLst/>
                <a:gdLst/>
                <a:ahLst/>
                <a:cxnLst>
                  <a:cxn ang="0">
                    <a:pos x="wd2" y="hd2"/>
                  </a:cxn>
                  <a:cxn ang="5400000">
                    <a:pos x="wd2" y="hd2"/>
                  </a:cxn>
                  <a:cxn ang="10800000">
                    <a:pos x="wd2" y="hd2"/>
                  </a:cxn>
                  <a:cxn ang="16200000">
                    <a:pos x="wd2" y="hd2"/>
                  </a:cxn>
                </a:cxnLst>
                <a:rect l="0" t="0" r="r" b="b"/>
                <a:pathLst>
                  <a:path w="21593" h="21456" extrusionOk="0">
                    <a:moveTo>
                      <a:pt x="3801" y="21456"/>
                    </a:moveTo>
                    <a:cubicBezTo>
                      <a:pt x="4326" y="20451"/>
                      <a:pt x="4852" y="19447"/>
                      <a:pt x="5377" y="18944"/>
                    </a:cubicBezTo>
                    <a:cubicBezTo>
                      <a:pt x="5902" y="18442"/>
                      <a:pt x="6427" y="18442"/>
                      <a:pt x="6729" y="18317"/>
                    </a:cubicBezTo>
                    <a:cubicBezTo>
                      <a:pt x="7030" y="18191"/>
                      <a:pt x="7107" y="17940"/>
                      <a:pt x="7107" y="17689"/>
                    </a:cubicBezTo>
                    <a:cubicBezTo>
                      <a:pt x="7107" y="17437"/>
                      <a:pt x="7030" y="17186"/>
                      <a:pt x="6775" y="17186"/>
                    </a:cubicBezTo>
                    <a:cubicBezTo>
                      <a:pt x="6520" y="17186"/>
                      <a:pt x="6088" y="17437"/>
                      <a:pt x="5655" y="17437"/>
                    </a:cubicBezTo>
                    <a:cubicBezTo>
                      <a:pt x="5222" y="17437"/>
                      <a:pt x="4790" y="17186"/>
                      <a:pt x="4496" y="17186"/>
                    </a:cubicBezTo>
                    <a:cubicBezTo>
                      <a:pt x="4203" y="17186"/>
                      <a:pt x="4048" y="17437"/>
                      <a:pt x="3924" y="17689"/>
                    </a:cubicBezTo>
                    <a:cubicBezTo>
                      <a:pt x="3801" y="17940"/>
                      <a:pt x="3708" y="18191"/>
                      <a:pt x="3708" y="18317"/>
                    </a:cubicBezTo>
                    <a:cubicBezTo>
                      <a:pt x="3708" y="18442"/>
                      <a:pt x="3801" y="18442"/>
                      <a:pt x="4110" y="18442"/>
                    </a:cubicBezTo>
                    <a:cubicBezTo>
                      <a:pt x="4419" y="18442"/>
                      <a:pt x="4944" y="18442"/>
                      <a:pt x="5431" y="18191"/>
                    </a:cubicBezTo>
                    <a:cubicBezTo>
                      <a:pt x="5918" y="17940"/>
                      <a:pt x="6366" y="17437"/>
                      <a:pt x="6621" y="16809"/>
                    </a:cubicBezTo>
                    <a:cubicBezTo>
                      <a:pt x="6876" y="16182"/>
                      <a:pt x="6937" y="15428"/>
                      <a:pt x="6922" y="14926"/>
                    </a:cubicBezTo>
                    <a:cubicBezTo>
                      <a:pt x="6906" y="14424"/>
                      <a:pt x="6814" y="14172"/>
                      <a:pt x="6567" y="13921"/>
                    </a:cubicBezTo>
                    <a:cubicBezTo>
                      <a:pt x="6319" y="13670"/>
                      <a:pt x="5918" y="13419"/>
                      <a:pt x="5462" y="13042"/>
                    </a:cubicBezTo>
                    <a:cubicBezTo>
                      <a:pt x="5006" y="12665"/>
                      <a:pt x="4496" y="12163"/>
                      <a:pt x="4203" y="11912"/>
                    </a:cubicBezTo>
                    <a:cubicBezTo>
                      <a:pt x="3909" y="11660"/>
                      <a:pt x="3832" y="11660"/>
                      <a:pt x="3747" y="11786"/>
                    </a:cubicBezTo>
                    <a:cubicBezTo>
                      <a:pt x="3662" y="11912"/>
                      <a:pt x="3569" y="12163"/>
                      <a:pt x="3569" y="12163"/>
                    </a:cubicBezTo>
                    <a:cubicBezTo>
                      <a:pt x="3569" y="12163"/>
                      <a:pt x="3662" y="11912"/>
                      <a:pt x="4009" y="11284"/>
                    </a:cubicBezTo>
                    <a:cubicBezTo>
                      <a:pt x="4357" y="10656"/>
                      <a:pt x="4960" y="9651"/>
                      <a:pt x="5477" y="9149"/>
                    </a:cubicBezTo>
                    <a:cubicBezTo>
                      <a:pt x="5995" y="8647"/>
                      <a:pt x="6427" y="8647"/>
                      <a:pt x="6682" y="8521"/>
                    </a:cubicBezTo>
                    <a:cubicBezTo>
                      <a:pt x="6937" y="8395"/>
                      <a:pt x="7015" y="8144"/>
                      <a:pt x="6991" y="7893"/>
                    </a:cubicBezTo>
                    <a:cubicBezTo>
                      <a:pt x="6968" y="7642"/>
                      <a:pt x="6845" y="7391"/>
                      <a:pt x="6559" y="7391"/>
                    </a:cubicBezTo>
                    <a:cubicBezTo>
                      <a:pt x="6273" y="7391"/>
                      <a:pt x="5825" y="7642"/>
                      <a:pt x="5431" y="8144"/>
                    </a:cubicBezTo>
                    <a:cubicBezTo>
                      <a:pt x="5037" y="8647"/>
                      <a:pt x="4697" y="9400"/>
                      <a:pt x="4434" y="9902"/>
                    </a:cubicBezTo>
                    <a:cubicBezTo>
                      <a:pt x="4172" y="10405"/>
                      <a:pt x="3986" y="10656"/>
                      <a:pt x="3932" y="10782"/>
                    </a:cubicBezTo>
                    <a:cubicBezTo>
                      <a:pt x="3878" y="10907"/>
                      <a:pt x="3955" y="10907"/>
                      <a:pt x="4257" y="10656"/>
                    </a:cubicBezTo>
                    <a:cubicBezTo>
                      <a:pt x="4558" y="10405"/>
                      <a:pt x="5083" y="9902"/>
                      <a:pt x="5508" y="9400"/>
                    </a:cubicBezTo>
                    <a:cubicBezTo>
                      <a:pt x="5933" y="8898"/>
                      <a:pt x="6258" y="8395"/>
                      <a:pt x="6466" y="7893"/>
                    </a:cubicBezTo>
                    <a:cubicBezTo>
                      <a:pt x="6675" y="7391"/>
                      <a:pt x="6767" y="6888"/>
                      <a:pt x="6767" y="6512"/>
                    </a:cubicBezTo>
                    <a:cubicBezTo>
                      <a:pt x="6767" y="6135"/>
                      <a:pt x="6675" y="5884"/>
                      <a:pt x="6335" y="5758"/>
                    </a:cubicBezTo>
                    <a:cubicBezTo>
                      <a:pt x="5995" y="5633"/>
                      <a:pt x="5408" y="5633"/>
                      <a:pt x="4975" y="5758"/>
                    </a:cubicBezTo>
                    <a:cubicBezTo>
                      <a:pt x="4542" y="5884"/>
                      <a:pt x="4264" y="6135"/>
                      <a:pt x="4071" y="6261"/>
                    </a:cubicBezTo>
                    <a:cubicBezTo>
                      <a:pt x="3878" y="6386"/>
                      <a:pt x="3770" y="6386"/>
                      <a:pt x="3755" y="6386"/>
                    </a:cubicBezTo>
                    <a:cubicBezTo>
                      <a:pt x="3739" y="6386"/>
                      <a:pt x="3816" y="6386"/>
                      <a:pt x="4141" y="6386"/>
                    </a:cubicBezTo>
                    <a:cubicBezTo>
                      <a:pt x="4465" y="6386"/>
                      <a:pt x="5037" y="6386"/>
                      <a:pt x="5385" y="6261"/>
                    </a:cubicBezTo>
                    <a:cubicBezTo>
                      <a:pt x="5732" y="6135"/>
                      <a:pt x="5856" y="5884"/>
                      <a:pt x="5979" y="5382"/>
                    </a:cubicBezTo>
                    <a:cubicBezTo>
                      <a:pt x="6103" y="4879"/>
                      <a:pt x="6227" y="4126"/>
                      <a:pt x="6250" y="3749"/>
                    </a:cubicBezTo>
                    <a:cubicBezTo>
                      <a:pt x="6273" y="3372"/>
                      <a:pt x="6196" y="3372"/>
                      <a:pt x="5941" y="3498"/>
                    </a:cubicBezTo>
                    <a:cubicBezTo>
                      <a:pt x="5686" y="3623"/>
                      <a:pt x="5253" y="3874"/>
                      <a:pt x="4998" y="4126"/>
                    </a:cubicBezTo>
                    <a:cubicBezTo>
                      <a:pt x="4743" y="4377"/>
                      <a:pt x="4666" y="4628"/>
                      <a:pt x="4589" y="5130"/>
                    </a:cubicBezTo>
                    <a:cubicBezTo>
                      <a:pt x="4512" y="5633"/>
                      <a:pt x="4434" y="6386"/>
                      <a:pt x="4434" y="6763"/>
                    </a:cubicBezTo>
                    <a:cubicBezTo>
                      <a:pt x="4434" y="7140"/>
                      <a:pt x="4512" y="7140"/>
                      <a:pt x="4728" y="6889"/>
                    </a:cubicBezTo>
                    <a:cubicBezTo>
                      <a:pt x="4944" y="6637"/>
                      <a:pt x="5300" y="6135"/>
                      <a:pt x="5670" y="5633"/>
                    </a:cubicBezTo>
                    <a:cubicBezTo>
                      <a:pt x="6041" y="5130"/>
                      <a:pt x="6427" y="4628"/>
                      <a:pt x="6798" y="4126"/>
                    </a:cubicBezTo>
                    <a:cubicBezTo>
                      <a:pt x="7169" y="3623"/>
                      <a:pt x="7524" y="3121"/>
                      <a:pt x="7764" y="2870"/>
                    </a:cubicBezTo>
                    <a:cubicBezTo>
                      <a:pt x="8003" y="2619"/>
                      <a:pt x="8127" y="2619"/>
                      <a:pt x="8150" y="2870"/>
                    </a:cubicBezTo>
                    <a:cubicBezTo>
                      <a:pt x="8173" y="3121"/>
                      <a:pt x="8096" y="3623"/>
                      <a:pt x="7787" y="3874"/>
                    </a:cubicBezTo>
                    <a:cubicBezTo>
                      <a:pt x="7478" y="4126"/>
                      <a:pt x="6937" y="4126"/>
                      <a:pt x="6404" y="4502"/>
                    </a:cubicBezTo>
                    <a:cubicBezTo>
                      <a:pt x="5871" y="4879"/>
                      <a:pt x="5346" y="5633"/>
                      <a:pt x="4852" y="6261"/>
                    </a:cubicBezTo>
                    <a:cubicBezTo>
                      <a:pt x="4357" y="6888"/>
                      <a:pt x="3894" y="7391"/>
                      <a:pt x="3585" y="8019"/>
                    </a:cubicBezTo>
                    <a:cubicBezTo>
                      <a:pt x="3276" y="8647"/>
                      <a:pt x="3121" y="9400"/>
                      <a:pt x="3005" y="10028"/>
                    </a:cubicBezTo>
                    <a:cubicBezTo>
                      <a:pt x="2889" y="10656"/>
                      <a:pt x="2812" y="11158"/>
                      <a:pt x="2835" y="11409"/>
                    </a:cubicBezTo>
                    <a:cubicBezTo>
                      <a:pt x="2858" y="11660"/>
                      <a:pt x="2982" y="11660"/>
                      <a:pt x="3229" y="11158"/>
                    </a:cubicBezTo>
                    <a:cubicBezTo>
                      <a:pt x="3476" y="10656"/>
                      <a:pt x="3847" y="9651"/>
                      <a:pt x="4280" y="8898"/>
                    </a:cubicBezTo>
                    <a:cubicBezTo>
                      <a:pt x="4712" y="8144"/>
                      <a:pt x="5207" y="7642"/>
                      <a:pt x="5748" y="7140"/>
                    </a:cubicBezTo>
                    <a:cubicBezTo>
                      <a:pt x="6288" y="6637"/>
                      <a:pt x="6876" y="6135"/>
                      <a:pt x="7463" y="5884"/>
                    </a:cubicBezTo>
                    <a:cubicBezTo>
                      <a:pt x="8050" y="5633"/>
                      <a:pt x="8637" y="5633"/>
                      <a:pt x="9147" y="5758"/>
                    </a:cubicBezTo>
                    <a:cubicBezTo>
                      <a:pt x="9657" y="5884"/>
                      <a:pt x="10089" y="6135"/>
                      <a:pt x="10561" y="6261"/>
                    </a:cubicBezTo>
                    <a:cubicBezTo>
                      <a:pt x="11032" y="6386"/>
                      <a:pt x="11542" y="6386"/>
                      <a:pt x="11974" y="6637"/>
                    </a:cubicBezTo>
                    <a:cubicBezTo>
                      <a:pt x="12407" y="6888"/>
                      <a:pt x="12762" y="7391"/>
                      <a:pt x="13148" y="7767"/>
                    </a:cubicBezTo>
                    <a:cubicBezTo>
                      <a:pt x="13535" y="8144"/>
                      <a:pt x="13952" y="8395"/>
                      <a:pt x="14446" y="8521"/>
                    </a:cubicBezTo>
                    <a:cubicBezTo>
                      <a:pt x="14941" y="8647"/>
                      <a:pt x="15512" y="8647"/>
                      <a:pt x="16115" y="8647"/>
                    </a:cubicBezTo>
                    <a:cubicBezTo>
                      <a:pt x="16718" y="8647"/>
                      <a:pt x="17351" y="8647"/>
                      <a:pt x="17900" y="8521"/>
                    </a:cubicBezTo>
                    <a:cubicBezTo>
                      <a:pt x="18448" y="8395"/>
                      <a:pt x="18912" y="8144"/>
                      <a:pt x="19329" y="7767"/>
                    </a:cubicBezTo>
                    <a:cubicBezTo>
                      <a:pt x="19746" y="7391"/>
                      <a:pt x="20117" y="6888"/>
                      <a:pt x="20418" y="6763"/>
                    </a:cubicBezTo>
                    <a:cubicBezTo>
                      <a:pt x="20719" y="6637"/>
                      <a:pt x="20951" y="6889"/>
                      <a:pt x="21106" y="6889"/>
                    </a:cubicBezTo>
                    <a:cubicBezTo>
                      <a:pt x="21260" y="6889"/>
                      <a:pt x="21337" y="6637"/>
                      <a:pt x="21422" y="6386"/>
                    </a:cubicBezTo>
                    <a:cubicBezTo>
                      <a:pt x="21507" y="6135"/>
                      <a:pt x="21600" y="5884"/>
                      <a:pt x="21592" y="5758"/>
                    </a:cubicBezTo>
                    <a:cubicBezTo>
                      <a:pt x="21585" y="5633"/>
                      <a:pt x="21476" y="5633"/>
                      <a:pt x="21175" y="5507"/>
                    </a:cubicBezTo>
                    <a:cubicBezTo>
                      <a:pt x="20874" y="5381"/>
                      <a:pt x="20379" y="5130"/>
                      <a:pt x="19885" y="4754"/>
                    </a:cubicBezTo>
                    <a:cubicBezTo>
                      <a:pt x="19391" y="4377"/>
                      <a:pt x="18896" y="3875"/>
                      <a:pt x="18409" y="3247"/>
                    </a:cubicBezTo>
                    <a:cubicBezTo>
                      <a:pt x="17923" y="2619"/>
                      <a:pt x="17444" y="1865"/>
                      <a:pt x="16973" y="1363"/>
                    </a:cubicBezTo>
                    <a:cubicBezTo>
                      <a:pt x="16501" y="860"/>
                      <a:pt x="16038" y="609"/>
                      <a:pt x="15512" y="484"/>
                    </a:cubicBezTo>
                    <a:cubicBezTo>
                      <a:pt x="14987" y="358"/>
                      <a:pt x="14400" y="358"/>
                      <a:pt x="13936" y="233"/>
                    </a:cubicBezTo>
                    <a:cubicBezTo>
                      <a:pt x="13473" y="107"/>
                      <a:pt x="13133" y="-144"/>
                      <a:pt x="12809" y="107"/>
                    </a:cubicBezTo>
                    <a:cubicBezTo>
                      <a:pt x="12484" y="358"/>
                      <a:pt x="12175" y="1112"/>
                      <a:pt x="11866" y="1363"/>
                    </a:cubicBezTo>
                    <a:cubicBezTo>
                      <a:pt x="11557" y="1614"/>
                      <a:pt x="11248" y="1363"/>
                      <a:pt x="10939" y="1363"/>
                    </a:cubicBezTo>
                    <a:cubicBezTo>
                      <a:pt x="10630" y="1363"/>
                      <a:pt x="10321" y="1614"/>
                      <a:pt x="9935" y="1991"/>
                    </a:cubicBezTo>
                    <a:cubicBezTo>
                      <a:pt x="9548" y="2368"/>
                      <a:pt x="9085" y="2870"/>
                      <a:pt x="8598" y="3121"/>
                    </a:cubicBezTo>
                    <a:cubicBezTo>
                      <a:pt x="8112" y="3372"/>
                      <a:pt x="7602" y="3372"/>
                      <a:pt x="7146" y="3498"/>
                    </a:cubicBezTo>
                    <a:cubicBezTo>
                      <a:pt x="6690" y="3623"/>
                      <a:pt x="6288" y="3874"/>
                      <a:pt x="5956" y="4251"/>
                    </a:cubicBezTo>
                    <a:cubicBezTo>
                      <a:pt x="5624" y="4628"/>
                      <a:pt x="5361" y="5130"/>
                      <a:pt x="5037" y="5507"/>
                    </a:cubicBezTo>
                    <a:cubicBezTo>
                      <a:pt x="4712" y="5884"/>
                      <a:pt x="4326" y="6135"/>
                      <a:pt x="3955" y="6261"/>
                    </a:cubicBezTo>
                    <a:cubicBezTo>
                      <a:pt x="3585" y="6386"/>
                      <a:pt x="3229" y="6386"/>
                      <a:pt x="2843" y="6386"/>
                    </a:cubicBezTo>
                    <a:cubicBezTo>
                      <a:pt x="2457" y="6386"/>
                      <a:pt x="2039" y="6386"/>
                      <a:pt x="1707" y="6637"/>
                    </a:cubicBezTo>
                    <a:cubicBezTo>
                      <a:pt x="1375" y="6888"/>
                      <a:pt x="1128" y="7391"/>
                      <a:pt x="858" y="8647"/>
                    </a:cubicBezTo>
                    <a:cubicBezTo>
                      <a:pt x="587" y="9902"/>
                      <a:pt x="294" y="11912"/>
                      <a:pt x="0" y="13921"/>
                    </a:cubicBezTo>
                  </a:path>
                </a:pathLst>
              </a:custGeom>
              <a:noFill/>
              <a:ln w="25400" cap="rnd">
                <a:solidFill>
                  <a:srgbClr val="FA6C46"/>
                </a:solidFill>
                <a:prstDash val="solid"/>
                <a:round/>
              </a:ln>
              <a:effectLst/>
            </p:spPr>
            <p:txBody>
              <a:bodyPr wrap="square" lIns="0" tIns="0" rIns="0" bIns="0" numCol="1" anchor="t">
                <a:noAutofit/>
              </a:bodyPr>
              <a:lstStyle/>
              <a:p>
                <a:pPr defTabSz="321457">
                  <a:defRPr sz="1200">
                    <a:solidFill>
                      <a:srgbClr val="000000"/>
                    </a:solidFill>
                    <a:latin typeface="Helvetica"/>
                    <a:ea typeface="Helvetica"/>
                    <a:cs typeface="Helvetica"/>
                    <a:sym typeface="Helvetica"/>
                  </a:defRPr>
                </a:pPr>
                <a:endParaRPr sz="844"/>
              </a:p>
            </p:txBody>
          </p:sp>
        </p:grpSp>
      </p:grpSp>
    </p:spTree>
    <p:extLst>
      <p:ext uri="{BB962C8B-B14F-4D97-AF65-F5344CB8AC3E}">
        <p14:creationId xmlns:p14="http://schemas.microsoft.com/office/powerpoint/2010/main" val="54084539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46"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47"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48" name="Additional Measures at home"/>
          <p:cNvSpPr txBox="1"/>
          <p:nvPr/>
        </p:nvSpPr>
        <p:spPr>
          <a:xfrm>
            <a:off x="1675400" y="551631"/>
            <a:ext cx="6202001"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5000">
                <a:latin typeface="DIN Alternate Bold"/>
                <a:ea typeface="DIN Alternate Bold"/>
                <a:cs typeface="DIN Alternate Bold"/>
                <a:sym typeface="DIN Alternate Bold"/>
              </a:defRPr>
            </a:lvl1pPr>
          </a:lstStyle>
          <a:p>
            <a:r>
              <a:rPr sz="3516"/>
              <a:t>Additional Measures at home </a:t>
            </a:r>
          </a:p>
        </p:txBody>
      </p:sp>
      <p:sp>
        <p:nvSpPr>
          <p:cNvPr id="249" name="Maintain open communication - ask to see their iPad occasionally &amp; discuss use…"/>
          <p:cNvSpPr txBox="1"/>
          <p:nvPr/>
        </p:nvSpPr>
        <p:spPr>
          <a:xfrm>
            <a:off x="1902203" y="1402462"/>
            <a:ext cx="8387595" cy="4649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marL="419680" indent="-419680">
              <a:buSzPct val="123000"/>
              <a:buChar char="•"/>
              <a:defRPr sz="4700">
                <a:latin typeface="DIN Alternate Bold"/>
                <a:ea typeface="DIN Alternate Bold"/>
                <a:cs typeface="DIN Alternate Bold"/>
                <a:sym typeface="DIN Alternate Bold"/>
              </a:defRPr>
            </a:pPr>
            <a:r>
              <a:rPr sz="3305"/>
              <a:t>Maintain open communication - ask to see their iPad occasionally &amp; discuss use</a:t>
            </a:r>
          </a:p>
          <a:p>
            <a:pPr marL="419680" indent="-419680">
              <a:buSzPct val="123000"/>
              <a:buChar char="•"/>
              <a:defRPr sz="4700">
                <a:latin typeface="DIN Alternate Bold"/>
                <a:ea typeface="DIN Alternate Bold"/>
                <a:cs typeface="DIN Alternate Bold"/>
                <a:sym typeface="DIN Alternate Bold"/>
              </a:defRPr>
            </a:pPr>
            <a:r>
              <a:rPr sz="3305"/>
              <a:t>You can install your finger print</a:t>
            </a:r>
          </a:p>
          <a:p>
            <a:pPr marL="419680" indent="-419680">
              <a:buSzPct val="123000"/>
              <a:buChar char="•"/>
              <a:defRPr sz="4700">
                <a:latin typeface="DIN Alternate Bold"/>
                <a:ea typeface="DIN Alternate Bold"/>
                <a:cs typeface="DIN Alternate Bold"/>
                <a:sym typeface="DIN Alternate Bold"/>
              </a:defRPr>
            </a:pPr>
            <a:r>
              <a:rPr sz="3305"/>
              <a:t>Screen time limits can be enabled (NOT during school time please!) and a passcode set to restrict times or use of certain Apps</a:t>
            </a:r>
          </a:p>
          <a:p>
            <a:pPr marL="419680" indent="-419680">
              <a:buSzPct val="123000"/>
              <a:buChar char="•"/>
              <a:defRPr sz="4700">
                <a:latin typeface="DIN Alternate Bold"/>
                <a:ea typeface="DIN Alternate Bold"/>
                <a:cs typeface="DIN Alternate Bold"/>
                <a:sym typeface="DIN Alternate Bold"/>
              </a:defRPr>
            </a:pPr>
            <a:r>
              <a:rPr sz="3305"/>
              <a:t>Use Reader View</a:t>
            </a:r>
          </a:p>
          <a:p>
            <a:pPr marL="419680" indent="-419680">
              <a:buSzPct val="123000"/>
              <a:buChar char="•"/>
              <a:defRPr sz="4700">
                <a:latin typeface="DIN Alternate Bold"/>
                <a:ea typeface="DIN Alternate Bold"/>
                <a:cs typeface="DIN Alternate Bold"/>
                <a:sym typeface="DIN Alternate Bold"/>
              </a:defRPr>
            </a:pPr>
            <a:r>
              <a:rPr sz="3305"/>
              <a:t>Set up Guided Access for Apps </a:t>
            </a:r>
          </a:p>
        </p:txBody>
      </p:sp>
    </p:spTree>
    <p:extLst>
      <p:ext uri="{BB962C8B-B14F-4D97-AF65-F5344CB8AC3E}">
        <p14:creationId xmlns:p14="http://schemas.microsoft.com/office/powerpoint/2010/main" val="306950919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52"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53"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54" name="Reader View"/>
          <p:cNvSpPr txBox="1"/>
          <p:nvPr/>
        </p:nvSpPr>
        <p:spPr>
          <a:xfrm>
            <a:off x="1891604" y="366486"/>
            <a:ext cx="2641622"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DIN Alternate Bold"/>
                <a:ea typeface="DIN Alternate Bold"/>
                <a:cs typeface="DIN Alternate Bold"/>
                <a:sym typeface="DIN Alternate Bold"/>
              </a:defRPr>
            </a:lvl1pPr>
          </a:lstStyle>
          <a:p>
            <a:r>
              <a:rPr sz="3516"/>
              <a:t>Reader View</a:t>
            </a:r>
          </a:p>
        </p:txBody>
      </p:sp>
      <p:pic>
        <p:nvPicPr>
          <p:cNvPr id="255" name="IMG_1556.jpeg" descr="IMG_1556.jpeg"/>
          <p:cNvPicPr>
            <a:picLocks noChangeAspect="1"/>
          </p:cNvPicPr>
          <p:nvPr/>
        </p:nvPicPr>
        <p:blipFill>
          <a:blip r:embed="rId4"/>
          <a:stretch>
            <a:fillRect/>
          </a:stretch>
        </p:blipFill>
        <p:spPr>
          <a:xfrm>
            <a:off x="1696414" y="1055448"/>
            <a:ext cx="4620591" cy="3379878"/>
          </a:xfrm>
          <a:prstGeom prst="rect">
            <a:avLst/>
          </a:prstGeom>
          <a:ln w="12700">
            <a:miter lim="400000"/>
          </a:ln>
        </p:spPr>
      </p:pic>
      <p:pic>
        <p:nvPicPr>
          <p:cNvPr id="256" name="IMG_1557.jpeg" descr="IMG_1557.jpeg"/>
          <p:cNvPicPr>
            <a:picLocks noChangeAspect="1"/>
          </p:cNvPicPr>
          <p:nvPr/>
        </p:nvPicPr>
        <p:blipFill>
          <a:blip r:embed="rId5"/>
          <a:stretch>
            <a:fillRect/>
          </a:stretch>
        </p:blipFill>
        <p:spPr>
          <a:xfrm>
            <a:off x="2903308" y="1991357"/>
            <a:ext cx="4741258" cy="3468143"/>
          </a:xfrm>
          <a:prstGeom prst="rect">
            <a:avLst/>
          </a:prstGeom>
          <a:ln w="12700">
            <a:miter lim="400000"/>
          </a:ln>
        </p:spPr>
      </p:pic>
      <p:pic>
        <p:nvPicPr>
          <p:cNvPr id="257" name="IMG_1558.jpeg" descr="IMG_1558.jpeg"/>
          <p:cNvPicPr>
            <a:picLocks noChangeAspect="1"/>
          </p:cNvPicPr>
          <p:nvPr/>
        </p:nvPicPr>
        <p:blipFill>
          <a:blip r:embed="rId6"/>
          <a:stretch>
            <a:fillRect/>
          </a:stretch>
        </p:blipFill>
        <p:spPr>
          <a:xfrm>
            <a:off x="5241083" y="2772289"/>
            <a:ext cx="5366066" cy="3925178"/>
          </a:xfrm>
          <a:prstGeom prst="rect">
            <a:avLst/>
          </a:prstGeom>
          <a:ln w="12700">
            <a:miter lim="400000"/>
          </a:ln>
        </p:spPr>
      </p:pic>
      <p:pic>
        <p:nvPicPr>
          <p:cNvPr id="258" name="IMG_1577.jpeg" descr="IMG_1577.jpeg"/>
          <p:cNvPicPr>
            <a:picLocks noChangeAspect="1"/>
          </p:cNvPicPr>
          <p:nvPr/>
        </p:nvPicPr>
        <p:blipFill>
          <a:blip r:embed="rId7"/>
          <a:stretch>
            <a:fillRect/>
          </a:stretch>
        </p:blipFill>
        <p:spPr>
          <a:xfrm>
            <a:off x="1524000" y="4085203"/>
            <a:ext cx="9144001" cy="2696967"/>
          </a:xfrm>
          <a:prstGeom prst="rect">
            <a:avLst/>
          </a:prstGeom>
          <a:ln w="12700">
            <a:miter lim="400000"/>
          </a:ln>
        </p:spPr>
      </p:pic>
    </p:spTree>
    <p:extLst>
      <p:ext uri="{BB962C8B-B14F-4D97-AF65-F5344CB8AC3E}">
        <p14:creationId xmlns:p14="http://schemas.microsoft.com/office/powerpoint/2010/main" val="400138827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56"/>
                                        </p:tgtEl>
                                        <p:attrNameLst>
                                          <p:attrName>style.visibility</p:attrName>
                                        </p:attrNameLst>
                                      </p:cBhvr>
                                      <p:to>
                                        <p:strVal val="visible"/>
                                      </p:to>
                                    </p:set>
                                    <p:anim calcmode="lin" valueType="num">
                                      <p:cBhvr>
                                        <p:cTn id="7" dur="1000" fill="hold"/>
                                        <p:tgtEl>
                                          <p:spTgt spid="256"/>
                                        </p:tgtEl>
                                        <p:attrNameLst>
                                          <p:attrName>ppt_x</p:attrName>
                                        </p:attrNameLst>
                                      </p:cBhvr>
                                      <p:tavLst>
                                        <p:tav tm="0">
                                          <p:val>
                                            <p:strVal val="0-#ppt_w/2"/>
                                          </p:val>
                                        </p:tav>
                                        <p:tav tm="100000">
                                          <p:val>
                                            <p:strVal val="#ppt_x"/>
                                          </p:val>
                                        </p:tav>
                                      </p:tavLst>
                                    </p:anim>
                                    <p:anim calcmode="lin" valueType="num">
                                      <p:cBhvr>
                                        <p:cTn id="8" dur="10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257"/>
                                        </p:tgtEl>
                                        <p:attrNameLst>
                                          <p:attrName>style.visibility</p:attrName>
                                        </p:attrNameLst>
                                      </p:cBhvr>
                                      <p:to>
                                        <p:strVal val="visible"/>
                                      </p:to>
                                    </p:set>
                                    <p:anim calcmode="lin" valueType="num">
                                      <p:cBhvr>
                                        <p:cTn id="13" dur="1000" fill="hold"/>
                                        <p:tgtEl>
                                          <p:spTgt spid="257"/>
                                        </p:tgtEl>
                                        <p:attrNameLst>
                                          <p:attrName>ppt_x</p:attrName>
                                        </p:attrNameLst>
                                      </p:cBhvr>
                                      <p:tavLst>
                                        <p:tav tm="0">
                                          <p:val>
                                            <p:strVal val="0-#ppt_w/2"/>
                                          </p:val>
                                        </p:tav>
                                        <p:tav tm="100000">
                                          <p:val>
                                            <p:strVal val="#ppt_x"/>
                                          </p:val>
                                        </p:tav>
                                      </p:tavLst>
                                    </p:anim>
                                    <p:anim calcmode="lin" valueType="num">
                                      <p:cBhvr>
                                        <p:cTn id="14" dur="1000" fill="hold"/>
                                        <p:tgtEl>
                                          <p:spTgt spid="25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258"/>
                                        </p:tgtEl>
                                        <p:attrNameLst>
                                          <p:attrName>style.visibility</p:attrName>
                                        </p:attrNameLst>
                                      </p:cBhvr>
                                      <p:to>
                                        <p:strVal val="visible"/>
                                      </p:to>
                                    </p:set>
                                    <p:anim calcmode="lin" valueType="num">
                                      <p:cBhvr>
                                        <p:cTn id="19" dur="1000" fill="hold"/>
                                        <p:tgtEl>
                                          <p:spTgt spid="258"/>
                                        </p:tgtEl>
                                        <p:attrNameLst>
                                          <p:attrName>ppt_x</p:attrName>
                                        </p:attrNameLst>
                                      </p:cBhvr>
                                      <p:tavLst>
                                        <p:tav tm="0">
                                          <p:val>
                                            <p:strVal val="0-#ppt_w/2"/>
                                          </p:val>
                                        </p:tav>
                                        <p:tav tm="100000">
                                          <p:val>
                                            <p:strVal val="#ppt_x"/>
                                          </p:val>
                                        </p:tav>
                                      </p:tavLst>
                                    </p:anim>
                                    <p:anim calcmode="lin" valueType="num">
                                      <p:cBhvr>
                                        <p:cTn id="20" dur="1000" fill="hold"/>
                                        <p:tgtEl>
                                          <p:spTgt spid="2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advAuto="0"/>
      <p:bldP spid="257" grpId="0" animBg="1" advAuto="0"/>
      <p:bldP spid="258"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G_1570.jpeg" descr="IMG_1570.jpeg"/>
          <p:cNvPicPr>
            <a:picLocks noChangeAspect="1"/>
          </p:cNvPicPr>
          <p:nvPr/>
        </p:nvPicPr>
        <p:blipFill>
          <a:blip r:embed="rId3"/>
          <a:stretch>
            <a:fillRect/>
          </a:stretch>
        </p:blipFill>
        <p:spPr>
          <a:xfrm>
            <a:off x="1961154" y="1159314"/>
            <a:ext cx="6738095" cy="4549490"/>
          </a:xfrm>
          <a:prstGeom prst="rect">
            <a:avLst/>
          </a:prstGeom>
          <a:ln w="12700">
            <a:miter lim="400000"/>
          </a:ln>
        </p:spPr>
      </p:pic>
      <p:pic>
        <p:nvPicPr>
          <p:cNvPr id="262" name="IMG_1562.jpeg" descr="IMG_1562.jpeg"/>
          <p:cNvPicPr>
            <a:picLocks noChangeAspect="1"/>
          </p:cNvPicPr>
          <p:nvPr/>
        </p:nvPicPr>
        <p:blipFill>
          <a:blip r:embed="rId4"/>
          <a:stretch>
            <a:fillRect/>
          </a:stretch>
        </p:blipFill>
        <p:spPr>
          <a:xfrm>
            <a:off x="2020614" y="1159314"/>
            <a:ext cx="6619174" cy="4874446"/>
          </a:xfrm>
          <a:prstGeom prst="rect">
            <a:avLst/>
          </a:prstGeom>
          <a:ln w="12700">
            <a:miter lim="400000"/>
          </a:ln>
        </p:spPr>
      </p:pic>
      <p:pic>
        <p:nvPicPr>
          <p:cNvPr id="263" name="IMG_1563.jpeg" descr="IMG_1563.jpeg"/>
          <p:cNvPicPr>
            <a:picLocks noChangeAspect="1"/>
          </p:cNvPicPr>
          <p:nvPr/>
        </p:nvPicPr>
        <p:blipFill>
          <a:blip r:embed="rId5"/>
          <a:stretch>
            <a:fillRect/>
          </a:stretch>
        </p:blipFill>
        <p:spPr>
          <a:xfrm>
            <a:off x="1981001" y="1159314"/>
            <a:ext cx="6698400" cy="5053828"/>
          </a:xfrm>
          <a:prstGeom prst="rect">
            <a:avLst/>
          </a:prstGeom>
          <a:ln w="12700">
            <a:miter lim="400000"/>
          </a:ln>
        </p:spPr>
      </p:pic>
      <p:sp>
        <p:nvSpPr>
          <p:cNvPr id="260" name="https://youtu.be/JkDtljBD1Fw"/>
          <p:cNvSpPr txBox="1"/>
          <p:nvPr/>
        </p:nvSpPr>
        <p:spPr>
          <a:xfrm>
            <a:off x="3416531" y="4465297"/>
            <a:ext cx="4015908" cy="46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600">
                <a:solidFill>
                  <a:srgbClr val="21AAB4"/>
                </a:solidFill>
              </a:defRPr>
            </a:lvl1pPr>
          </a:lstStyle>
          <a:p>
            <a:r>
              <a:rPr sz="2531"/>
              <a:t>https://youtu.be/JkDtljBD1Fw</a:t>
            </a:r>
          </a:p>
        </p:txBody>
      </p:sp>
      <p:pic>
        <p:nvPicPr>
          <p:cNvPr id="264" name="unknown.jpeg" descr="unknown.jpeg"/>
          <p:cNvPicPr>
            <a:picLocks noChangeAspect="1"/>
          </p:cNvPicPr>
          <p:nvPr/>
        </p:nvPicPr>
        <p:blipFill>
          <a:blip r:embed="rId6"/>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65" name="unknown.jpeg" descr="unknown.jpeg"/>
          <p:cNvPicPr>
            <a:picLocks noChangeAspect="1"/>
          </p:cNvPicPr>
          <p:nvPr/>
        </p:nvPicPr>
        <p:blipFill>
          <a:blip r:embed="rId6"/>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66" name="IMG_2989.jpeg" descr="IMG_2989.jpeg"/>
          <p:cNvPicPr>
            <a:picLocks noChangeAspect="1"/>
          </p:cNvPicPr>
          <p:nvPr/>
        </p:nvPicPr>
        <p:blipFill>
          <a:blip r:embed="rId7"/>
          <a:stretch>
            <a:fillRect/>
          </a:stretch>
        </p:blipFill>
        <p:spPr>
          <a:xfrm>
            <a:off x="8954095" y="297108"/>
            <a:ext cx="1502486" cy="1122228"/>
          </a:xfrm>
          <a:prstGeom prst="rect">
            <a:avLst/>
          </a:prstGeom>
          <a:ln w="12700">
            <a:miter lim="400000"/>
          </a:ln>
        </p:spPr>
      </p:pic>
      <p:sp>
        <p:nvSpPr>
          <p:cNvPr id="267" name="Guided Access"/>
          <p:cNvSpPr txBox="1"/>
          <p:nvPr/>
        </p:nvSpPr>
        <p:spPr>
          <a:xfrm>
            <a:off x="1928686" y="551631"/>
            <a:ext cx="3317809"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5000">
                <a:latin typeface="DIN Alternate Bold"/>
                <a:ea typeface="DIN Alternate Bold"/>
                <a:cs typeface="DIN Alternate Bold"/>
                <a:sym typeface="DIN Alternate Bold"/>
              </a:defRPr>
            </a:lvl1pPr>
          </a:lstStyle>
          <a:p>
            <a:r>
              <a:rPr sz="3516"/>
              <a:t>Guided Access </a:t>
            </a:r>
          </a:p>
        </p:txBody>
      </p:sp>
    </p:spTree>
    <p:extLst>
      <p:ext uri="{BB962C8B-B14F-4D97-AF65-F5344CB8AC3E}">
        <p14:creationId xmlns:p14="http://schemas.microsoft.com/office/powerpoint/2010/main" val="309453312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iterate>
                                    <p:tmAbs val="0"/>
                                  </p:iterate>
                                  <p:childTnLst>
                                    <p:anim calcmode="lin" valueType="num">
                                      <p:cBhvr>
                                        <p:cTn id="6" dur="1000" fill="hold"/>
                                        <p:tgtEl>
                                          <p:spTgt spid="261"/>
                                        </p:tgtEl>
                                        <p:attrNameLst>
                                          <p:attrName>ppt_x</p:attrName>
                                        </p:attrNameLst>
                                      </p:cBhvr>
                                      <p:tavLst>
                                        <p:tav tm="0">
                                          <p:val>
                                            <p:strVal val="ppt_x"/>
                                          </p:val>
                                        </p:tav>
                                        <p:tav tm="100000">
                                          <p:val>
                                            <p:strVal val="1+ppt_w/2"/>
                                          </p:val>
                                        </p:tav>
                                      </p:tavLst>
                                    </p:anim>
                                    <p:anim calcmode="lin" valueType="num">
                                      <p:cBhvr>
                                        <p:cTn id="7" dur="1000" fill="hold"/>
                                        <p:tgtEl>
                                          <p:spTgt spid="261"/>
                                        </p:tgtEl>
                                        <p:attrNameLst>
                                          <p:attrName>ppt_y</p:attrName>
                                        </p:attrNameLst>
                                      </p:cBhvr>
                                      <p:tavLst>
                                        <p:tav tm="0">
                                          <p:val>
                                            <p:strVal val="ppt_y"/>
                                          </p:val>
                                        </p:tav>
                                        <p:tav tm="100000">
                                          <p:val>
                                            <p:strVal val="ppt_y"/>
                                          </p:val>
                                        </p:tav>
                                      </p:tavLst>
                                    </p:anim>
                                    <p:set>
                                      <p:cBhvr>
                                        <p:cTn id="8" fill="hold">
                                          <p:stCondLst>
                                            <p:cond delay="999"/>
                                          </p:stCondLst>
                                        </p:cTn>
                                        <p:tgtEl>
                                          <p:spTgt spid="261"/>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0" nodeType="afterEffect">
                                  <p:stCondLst>
                                    <p:cond delay="0"/>
                                  </p:stCondLst>
                                  <p:iterate>
                                    <p:tmAbs val="0"/>
                                  </p:iterate>
                                  <p:childTnLst>
                                    <p:set>
                                      <p:cBhvr>
                                        <p:cTn id="11" fill="hold"/>
                                        <p:tgtEl>
                                          <p:spTgt spid="262"/>
                                        </p:tgtEl>
                                        <p:attrNameLst>
                                          <p:attrName>style.visibility</p:attrName>
                                        </p:attrNameLst>
                                      </p:cBhvr>
                                      <p:to>
                                        <p:strVal val="visible"/>
                                      </p:to>
                                    </p:set>
                                    <p:anim calcmode="lin" valueType="num">
                                      <p:cBhvr>
                                        <p:cTn id="12" dur="1000" fill="hold"/>
                                        <p:tgtEl>
                                          <p:spTgt spid="262"/>
                                        </p:tgtEl>
                                        <p:attrNameLst>
                                          <p:attrName>ppt_x</p:attrName>
                                        </p:attrNameLst>
                                      </p:cBhvr>
                                      <p:tavLst>
                                        <p:tav tm="0">
                                          <p:val>
                                            <p:strVal val="0-#ppt_w/2"/>
                                          </p:val>
                                        </p:tav>
                                        <p:tav tm="100000">
                                          <p:val>
                                            <p:strVal val="#ppt_x"/>
                                          </p:val>
                                        </p:tav>
                                      </p:tavLst>
                                    </p:anim>
                                    <p:anim calcmode="lin" valueType="num">
                                      <p:cBhvr>
                                        <p:cTn id="13" dur="1000" fill="hold"/>
                                        <p:tgtEl>
                                          <p:spTgt spid="26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grpId="1" nodeType="clickEffect">
                                  <p:stCondLst>
                                    <p:cond delay="0"/>
                                  </p:stCondLst>
                                  <p:iterate>
                                    <p:tmAbs val="0"/>
                                  </p:iterate>
                                  <p:childTnLst>
                                    <p:anim calcmode="lin" valueType="num">
                                      <p:cBhvr>
                                        <p:cTn id="17" dur="1000" fill="hold"/>
                                        <p:tgtEl>
                                          <p:spTgt spid="262"/>
                                        </p:tgtEl>
                                        <p:attrNameLst>
                                          <p:attrName>ppt_x</p:attrName>
                                        </p:attrNameLst>
                                      </p:cBhvr>
                                      <p:tavLst>
                                        <p:tav tm="0">
                                          <p:val>
                                            <p:strVal val="ppt_x"/>
                                          </p:val>
                                        </p:tav>
                                        <p:tav tm="100000">
                                          <p:val>
                                            <p:strVal val="1+ppt_w/2"/>
                                          </p:val>
                                        </p:tav>
                                      </p:tavLst>
                                    </p:anim>
                                    <p:anim calcmode="lin" valueType="num">
                                      <p:cBhvr>
                                        <p:cTn id="18" dur="1000" fill="hold"/>
                                        <p:tgtEl>
                                          <p:spTgt spid="262"/>
                                        </p:tgtEl>
                                        <p:attrNameLst>
                                          <p:attrName>ppt_y</p:attrName>
                                        </p:attrNameLst>
                                      </p:cBhvr>
                                      <p:tavLst>
                                        <p:tav tm="0">
                                          <p:val>
                                            <p:strVal val="ppt_y"/>
                                          </p:val>
                                        </p:tav>
                                        <p:tav tm="100000">
                                          <p:val>
                                            <p:strVal val="ppt_y"/>
                                          </p:val>
                                        </p:tav>
                                      </p:tavLst>
                                    </p:anim>
                                    <p:set>
                                      <p:cBhvr>
                                        <p:cTn id="19" fill="hold">
                                          <p:stCondLst>
                                            <p:cond delay="999"/>
                                          </p:stCondLst>
                                        </p:cTn>
                                        <p:tgtEl>
                                          <p:spTgt spid="262"/>
                                        </p:tgtEl>
                                        <p:attrNameLst>
                                          <p:attrName>style.visibility</p:attrName>
                                        </p:attrNameLst>
                                      </p:cBhvr>
                                      <p:to>
                                        <p:strVal val="hidden"/>
                                      </p:to>
                                    </p:set>
                                  </p:childTnLst>
                                </p:cTn>
                              </p:par>
                            </p:childTnLst>
                          </p:cTn>
                        </p:par>
                        <p:par>
                          <p:cTn id="20" fill="hold">
                            <p:stCondLst>
                              <p:cond delay="1000"/>
                            </p:stCondLst>
                            <p:childTnLst>
                              <p:par>
                                <p:cTn id="21" presetID="2" presetClass="entr" presetSubtype="8" fill="hold" grpId="0" nodeType="afterEffect">
                                  <p:stCondLst>
                                    <p:cond delay="0"/>
                                  </p:stCondLst>
                                  <p:iterate>
                                    <p:tmAbs val="0"/>
                                  </p:iterate>
                                  <p:childTnLst>
                                    <p:set>
                                      <p:cBhvr>
                                        <p:cTn id="22" fill="hold"/>
                                        <p:tgtEl>
                                          <p:spTgt spid="263"/>
                                        </p:tgtEl>
                                        <p:attrNameLst>
                                          <p:attrName>style.visibility</p:attrName>
                                        </p:attrNameLst>
                                      </p:cBhvr>
                                      <p:to>
                                        <p:strVal val="visible"/>
                                      </p:to>
                                    </p:set>
                                    <p:anim calcmode="lin" valueType="num">
                                      <p:cBhvr>
                                        <p:cTn id="23" dur="1000" fill="hold"/>
                                        <p:tgtEl>
                                          <p:spTgt spid="263"/>
                                        </p:tgtEl>
                                        <p:attrNameLst>
                                          <p:attrName>ppt_x</p:attrName>
                                        </p:attrNameLst>
                                      </p:cBhvr>
                                      <p:tavLst>
                                        <p:tav tm="0">
                                          <p:val>
                                            <p:strVal val="0-#ppt_w/2"/>
                                          </p:val>
                                        </p:tav>
                                        <p:tav tm="100000">
                                          <p:val>
                                            <p:strVal val="#ppt_x"/>
                                          </p:val>
                                        </p:tav>
                                      </p:tavLst>
                                    </p:anim>
                                    <p:anim calcmode="lin" valueType="num">
                                      <p:cBhvr>
                                        <p:cTn id="24" dur="1000" fill="hold"/>
                                        <p:tgtEl>
                                          <p:spTgt spid="26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grpId="1" nodeType="clickEffect">
                                  <p:stCondLst>
                                    <p:cond delay="0"/>
                                  </p:stCondLst>
                                  <p:iterate>
                                    <p:tmAbs val="0"/>
                                  </p:iterate>
                                  <p:childTnLst>
                                    <p:anim calcmode="lin" valueType="num">
                                      <p:cBhvr>
                                        <p:cTn id="28" dur="1000" fill="hold"/>
                                        <p:tgtEl>
                                          <p:spTgt spid="263"/>
                                        </p:tgtEl>
                                        <p:attrNameLst>
                                          <p:attrName>ppt_x</p:attrName>
                                        </p:attrNameLst>
                                      </p:cBhvr>
                                      <p:tavLst>
                                        <p:tav tm="0">
                                          <p:val>
                                            <p:strVal val="ppt_x"/>
                                          </p:val>
                                        </p:tav>
                                        <p:tav tm="100000">
                                          <p:val>
                                            <p:strVal val="1+ppt_w/2"/>
                                          </p:val>
                                        </p:tav>
                                      </p:tavLst>
                                    </p:anim>
                                    <p:anim calcmode="lin" valueType="num">
                                      <p:cBhvr>
                                        <p:cTn id="29" dur="1000" fill="hold"/>
                                        <p:tgtEl>
                                          <p:spTgt spid="263"/>
                                        </p:tgtEl>
                                        <p:attrNameLst>
                                          <p:attrName>ppt_y</p:attrName>
                                        </p:attrNameLst>
                                      </p:cBhvr>
                                      <p:tavLst>
                                        <p:tav tm="0">
                                          <p:val>
                                            <p:strVal val="ppt_y"/>
                                          </p:val>
                                        </p:tav>
                                        <p:tav tm="100000">
                                          <p:val>
                                            <p:strVal val="ppt_y"/>
                                          </p:val>
                                        </p:tav>
                                      </p:tavLst>
                                    </p:anim>
                                    <p:set>
                                      <p:cBhvr>
                                        <p:cTn id="30" fill="hold">
                                          <p:stCondLst>
                                            <p:cond delay="999"/>
                                          </p:stCondLst>
                                        </p:cTn>
                                        <p:tgtEl>
                                          <p:spTgt spid="26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animBg="1" advAuto="0"/>
      <p:bldP spid="262" grpId="0" animBg="1" advAuto="0"/>
      <p:bldP spid="262" grpId="1" animBg="1" advAuto="0"/>
      <p:bldP spid="263" grpId="0" animBg="1" advAuto="0"/>
      <p:bldP spid="263" grpId="1" animBg="1" advAuto="0"/>
      <p:bldP spid="26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72"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73"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74" name="What happens to old iPads?"/>
          <p:cNvSpPr txBox="1"/>
          <p:nvPr/>
        </p:nvSpPr>
        <p:spPr>
          <a:xfrm>
            <a:off x="1925958" y="551631"/>
            <a:ext cx="5825314"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DIN Alternate Bold"/>
                <a:ea typeface="DIN Alternate Bold"/>
                <a:cs typeface="DIN Alternate Bold"/>
                <a:sym typeface="DIN Alternate Bold"/>
              </a:defRPr>
            </a:lvl1pPr>
          </a:lstStyle>
          <a:p>
            <a:r>
              <a:rPr sz="3516"/>
              <a:t>What happens to old iPads? </a:t>
            </a:r>
          </a:p>
        </p:txBody>
      </p:sp>
      <p:sp>
        <p:nvSpPr>
          <p:cNvPr id="275" name="When student leaves school or when a refresh happens (after roughly 4 years) all devices are securely wiped and returned to factory settings. They remain the property of Scottish Borders Council and will be reused."/>
          <p:cNvSpPr txBox="1"/>
          <p:nvPr/>
        </p:nvSpPr>
        <p:spPr>
          <a:xfrm>
            <a:off x="1802793" y="1022071"/>
            <a:ext cx="8586414" cy="3318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defRPr sz="5000">
                <a:latin typeface="DIN Alternate Bold"/>
                <a:ea typeface="DIN Alternate Bold"/>
                <a:cs typeface="DIN Alternate Bold"/>
                <a:sym typeface="DIN Alternate Bold"/>
              </a:defRPr>
            </a:lvl1pPr>
          </a:lstStyle>
          <a:p>
            <a:r>
              <a:rPr sz="3516"/>
              <a:t>When student leaves school or when a refresh happens (after roughly 4 years) all devices are securely wiped and returned to factory settings. They remain the property of Scottish Borders Council and will be reused.</a:t>
            </a:r>
          </a:p>
        </p:txBody>
      </p:sp>
      <p:pic>
        <p:nvPicPr>
          <p:cNvPr id="276" name="IMG_1564.jpeg" descr="IMG_1564.jpeg"/>
          <p:cNvPicPr>
            <a:picLocks/>
          </p:cNvPicPr>
          <p:nvPr/>
        </p:nvPicPr>
        <p:blipFill>
          <a:blip r:embed="rId4"/>
          <a:stretch>
            <a:fillRect/>
          </a:stretch>
        </p:blipFill>
        <p:spPr>
          <a:xfrm>
            <a:off x="3550955" y="4203072"/>
            <a:ext cx="1704095" cy="1640789"/>
          </a:xfrm>
          <a:prstGeom prst="rect">
            <a:avLst/>
          </a:prstGeom>
        </p:spPr>
      </p:pic>
      <p:pic>
        <p:nvPicPr>
          <p:cNvPr id="277" name="IMG_1565.png" descr="IMG_1565.png"/>
          <p:cNvPicPr>
            <a:picLocks noChangeAspect="1"/>
          </p:cNvPicPr>
          <p:nvPr/>
        </p:nvPicPr>
        <p:blipFill>
          <a:blip r:embed="rId5"/>
          <a:stretch>
            <a:fillRect/>
          </a:stretch>
        </p:blipFill>
        <p:spPr>
          <a:xfrm>
            <a:off x="7433487" y="3972987"/>
            <a:ext cx="2820193" cy="2168847"/>
          </a:xfrm>
          <a:prstGeom prst="rect">
            <a:avLst/>
          </a:prstGeom>
          <a:ln w="12700">
            <a:miter lim="400000"/>
          </a:ln>
        </p:spPr>
      </p:pic>
    </p:spTree>
    <p:extLst>
      <p:ext uri="{BB962C8B-B14F-4D97-AF65-F5344CB8AC3E}">
        <p14:creationId xmlns:p14="http://schemas.microsoft.com/office/powerpoint/2010/main" val="424154022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unknown.jpeg" descr="unknown.jpeg"/>
          <p:cNvPicPr>
            <a:picLocks noChangeAspect="1"/>
          </p:cNvPicPr>
          <p:nvPr/>
        </p:nvPicPr>
        <p:blipFill>
          <a:blip r:embed="rId2"/>
          <a:srcRect b="3986"/>
          <a:stretch>
            <a:fillRect/>
          </a:stretch>
        </p:blipFill>
        <p:spPr>
          <a:xfrm flipH="1">
            <a:off x="1485216" y="-25101"/>
            <a:ext cx="9221555" cy="8580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80" name="unknown.jpeg" descr="unknown.jpeg"/>
          <p:cNvPicPr>
            <a:picLocks noChangeAspect="1"/>
          </p:cNvPicPr>
          <p:nvPr/>
        </p:nvPicPr>
        <p:blipFill>
          <a:blip r:embed="rId2"/>
          <a:srcRect b="3986"/>
          <a:stretch>
            <a:fillRect/>
          </a:stretch>
        </p:blipFill>
        <p:spPr>
          <a:xfrm rot="10800000" flipH="1">
            <a:off x="1485216" y="6035132"/>
            <a:ext cx="9221555" cy="8580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6"/>
                </a:lnTo>
                <a:lnTo>
                  <a:pt x="0" y="21600"/>
                </a:lnTo>
                <a:lnTo>
                  <a:pt x="61" y="21600"/>
                </a:lnTo>
                <a:cubicBezTo>
                  <a:pt x="95" y="21600"/>
                  <a:pt x="449" y="21346"/>
                  <a:pt x="846" y="21038"/>
                </a:cubicBezTo>
                <a:cubicBezTo>
                  <a:pt x="1244" y="20730"/>
                  <a:pt x="1707" y="20371"/>
                  <a:pt x="1875" y="20244"/>
                </a:cubicBezTo>
                <a:cubicBezTo>
                  <a:pt x="2606" y="19694"/>
                  <a:pt x="4908" y="17918"/>
                  <a:pt x="5953" y="17097"/>
                </a:cubicBezTo>
                <a:cubicBezTo>
                  <a:pt x="6579" y="16606"/>
                  <a:pt x="7954" y="15543"/>
                  <a:pt x="9009" y="14730"/>
                </a:cubicBezTo>
                <a:cubicBezTo>
                  <a:pt x="10064" y="13917"/>
                  <a:pt x="11315" y="12947"/>
                  <a:pt x="11790" y="12581"/>
                </a:cubicBezTo>
                <a:cubicBezTo>
                  <a:pt x="13797" y="11033"/>
                  <a:pt x="15584" y="9662"/>
                  <a:pt x="15879" y="9441"/>
                </a:cubicBezTo>
                <a:cubicBezTo>
                  <a:pt x="16053" y="9310"/>
                  <a:pt x="17119" y="8503"/>
                  <a:pt x="18249" y="7643"/>
                </a:cubicBezTo>
                <a:cubicBezTo>
                  <a:pt x="19380" y="6782"/>
                  <a:pt x="20596" y="5849"/>
                  <a:pt x="20952" y="5577"/>
                </a:cubicBezTo>
                <a:lnTo>
                  <a:pt x="21600" y="5086"/>
                </a:lnTo>
                <a:lnTo>
                  <a:pt x="21600" y="2543"/>
                </a:lnTo>
                <a:lnTo>
                  <a:pt x="21600" y="0"/>
                </a:lnTo>
                <a:lnTo>
                  <a:pt x="10800" y="0"/>
                </a:lnTo>
                <a:lnTo>
                  <a:pt x="0" y="0"/>
                </a:lnTo>
                <a:close/>
              </a:path>
            </a:pathLst>
          </a:custGeom>
          <a:ln w="12700">
            <a:miter lim="400000"/>
          </a:ln>
        </p:spPr>
      </p:pic>
      <p:pic>
        <p:nvPicPr>
          <p:cNvPr id="281" name="IMG_2989.jpeg" descr="IMG_2989.jpeg"/>
          <p:cNvPicPr>
            <a:picLocks noChangeAspect="1"/>
          </p:cNvPicPr>
          <p:nvPr/>
        </p:nvPicPr>
        <p:blipFill>
          <a:blip r:embed="rId3"/>
          <a:stretch>
            <a:fillRect/>
          </a:stretch>
        </p:blipFill>
        <p:spPr>
          <a:xfrm>
            <a:off x="8954095" y="297108"/>
            <a:ext cx="1502486" cy="1122228"/>
          </a:xfrm>
          <a:prstGeom prst="rect">
            <a:avLst/>
          </a:prstGeom>
          <a:ln w="12700">
            <a:miter lim="400000"/>
          </a:ln>
        </p:spPr>
      </p:pic>
      <p:sp>
        <p:nvSpPr>
          <p:cNvPr id="282" name="Any Questions?"/>
          <p:cNvSpPr txBox="1"/>
          <p:nvPr/>
        </p:nvSpPr>
        <p:spPr>
          <a:xfrm>
            <a:off x="2854190" y="2841853"/>
            <a:ext cx="5764784" cy="1154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0000"/>
            </a:lvl1pPr>
          </a:lstStyle>
          <a:p>
            <a:r>
              <a:rPr sz="7031"/>
              <a:t>Any Questions?</a:t>
            </a:r>
          </a:p>
        </p:txBody>
      </p:sp>
    </p:spTree>
    <p:extLst>
      <p:ext uri="{BB962C8B-B14F-4D97-AF65-F5344CB8AC3E}">
        <p14:creationId xmlns:p14="http://schemas.microsoft.com/office/powerpoint/2010/main" val="40327910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5228" y="1908744"/>
            <a:ext cx="6096000" cy="2554545"/>
          </a:xfrm>
          <a:prstGeom prst="rect">
            <a:avLst/>
          </a:prstGeom>
        </p:spPr>
        <p:txBody>
          <a:bodyPr>
            <a:spAutoFit/>
          </a:bodyPr>
          <a:lstStyle/>
          <a:p>
            <a:r>
              <a:rPr lang="en-GB" sz="3200" dirty="0" smtClean="0">
                <a:solidFill>
                  <a:srgbClr val="000000"/>
                </a:solidFill>
                <a:latin typeface="Calibri" panose="020F0502020204030204" pitchFamily="34" charset="0"/>
              </a:rPr>
              <a:t>Supporting </a:t>
            </a:r>
            <a:r>
              <a:rPr lang="en-GB" sz="3200" dirty="0">
                <a:solidFill>
                  <a:srgbClr val="000000"/>
                </a:solidFill>
                <a:latin typeface="Calibri" panose="020F0502020204030204" pitchFamily="34" charset="0"/>
              </a:rPr>
              <a:t>parents to help young people with protective factors for mental Health – </a:t>
            </a:r>
            <a:endParaRPr lang="en-GB" sz="3200" dirty="0" smtClean="0">
              <a:solidFill>
                <a:srgbClr val="000000"/>
              </a:solidFill>
              <a:latin typeface="Calibri" panose="020F0502020204030204" pitchFamily="34" charset="0"/>
            </a:endParaRPr>
          </a:p>
          <a:p>
            <a:endParaRPr lang="en-GB" sz="3200" dirty="0">
              <a:solidFill>
                <a:srgbClr val="000000"/>
              </a:solidFill>
              <a:latin typeface="Calibri" panose="020F0502020204030204" pitchFamily="34" charset="0"/>
            </a:endParaRPr>
          </a:p>
          <a:p>
            <a:r>
              <a:rPr lang="en-GB" sz="3200" dirty="0" smtClean="0">
                <a:solidFill>
                  <a:srgbClr val="000000"/>
                </a:solidFill>
                <a:latin typeface="Calibri" panose="020F0502020204030204" pitchFamily="34" charset="0"/>
              </a:rPr>
              <a:t>Sarah </a:t>
            </a:r>
            <a:r>
              <a:rPr lang="en-GB" sz="3200" dirty="0">
                <a:solidFill>
                  <a:srgbClr val="000000"/>
                </a:solidFill>
                <a:latin typeface="Calibri" panose="020F0502020204030204" pitchFamily="34" charset="0"/>
              </a:rPr>
              <a:t>Hatch </a:t>
            </a:r>
            <a:endParaRPr lang="en-GB"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5999" y="5068454"/>
            <a:ext cx="1286256" cy="1524000"/>
          </a:xfrm>
          <a:prstGeom prst="rect">
            <a:avLst/>
          </a:prstGeom>
        </p:spPr>
      </p:pic>
    </p:spTree>
    <p:extLst>
      <p:ext uri="{BB962C8B-B14F-4D97-AF65-F5344CB8AC3E}">
        <p14:creationId xmlns:p14="http://schemas.microsoft.com/office/powerpoint/2010/main" val="1362345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6843-104D-4C8C-AB5D-EC2BA673DBF7}"/>
              </a:ext>
            </a:extLst>
          </p:cNvPr>
          <p:cNvSpPr>
            <a:spLocks noGrp="1"/>
          </p:cNvSpPr>
          <p:nvPr>
            <p:ph type="title"/>
          </p:nvPr>
        </p:nvSpPr>
        <p:spPr/>
        <p:txBody>
          <a:bodyPr>
            <a:normAutofit/>
          </a:bodyPr>
          <a:lstStyle/>
          <a:p>
            <a:r>
              <a:rPr lang="en-GB"/>
              <a:t>how students use technology to access their learning</a:t>
            </a:r>
          </a:p>
        </p:txBody>
      </p:sp>
      <p:sp>
        <p:nvSpPr>
          <p:cNvPr id="3" name="Content Placeholder 2">
            <a:extLst>
              <a:ext uri="{FF2B5EF4-FFF2-40B4-BE49-F238E27FC236}">
                <a16:creationId xmlns:a16="http://schemas.microsoft.com/office/drawing/2014/main" id="{1BC2ABEC-B735-4B6D-8886-72E6B6FF0AFD}"/>
              </a:ext>
            </a:extLst>
          </p:cNvPr>
          <p:cNvSpPr>
            <a:spLocks noGrp="1"/>
          </p:cNvSpPr>
          <p:nvPr>
            <p:ph idx="1"/>
          </p:nvPr>
        </p:nvSpPr>
        <p:spPr/>
        <p:txBody>
          <a:bodyPr/>
          <a:lstStyle/>
          <a:p>
            <a:pPr marL="0" indent="0">
              <a:buNone/>
            </a:pPr>
            <a:r>
              <a:rPr lang="en-GB"/>
              <a:t>Teachers at PHS use technology to support all stages of the learning structure in their classes. </a:t>
            </a:r>
          </a:p>
        </p:txBody>
      </p:sp>
    </p:spTree>
    <p:extLst>
      <p:ext uri="{BB962C8B-B14F-4D97-AF65-F5344CB8AC3E}">
        <p14:creationId xmlns:p14="http://schemas.microsoft.com/office/powerpoint/2010/main" val="86704839"/>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18267" y="1761301"/>
            <a:ext cx="3947467" cy="1399967"/>
          </a:xfrm>
          <a:prstGeom prst="rect">
            <a:avLst/>
          </a:prstGeom>
          <a:noFill/>
          <a:ln>
            <a:noFill/>
          </a:ln>
        </p:spPr>
      </p:pic>
      <p:sp>
        <p:nvSpPr>
          <p:cNvPr id="55" name="Google Shape;55;p13"/>
          <p:cNvSpPr txBox="1"/>
          <p:nvPr/>
        </p:nvSpPr>
        <p:spPr>
          <a:xfrm>
            <a:off x="550633" y="3226700"/>
            <a:ext cx="6966800" cy="1107941"/>
          </a:xfrm>
          <a:prstGeom prst="rect">
            <a:avLst/>
          </a:prstGeom>
          <a:noFill/>
          <a:ln>
            <a:noFill/>
          </a:ln>
        </p:spPr>
        <p:txBody>
          <a:bodyPr spcFirstLastPara="1" wrap="square" lIns="121900" tIns="60933" rIns="121900" bIns="60933" anchor="t" anchorCtr="0">
            <a:spAutoFit/>
          </a:bodyPr>
          <a:lstStyle/>
          <a:p>
            <a:pPr>
              <a:buClr>
                <a:schemeClr val="dk1"/>
              </a:buClr>
              <a:buSzPts val="1100"/>
            </a:pPr>
            <a:r>
              <a:rPr lang="en" sz="3200">
                <a:solidFill>
                  <a:schemeClr val="dk1"/>
                </a:solidFill>
                <a:latin typeface="Montserrat Light"/>
                <a:ea typeface="Montserrat Light"/>
                <a:cs typeface="Montserrat Light"/>
                <a:sym typeface="Montserrat Light"/>
              </a:rPr>
              <a:t>Your online mental </a:t>
            </a:r>
            <a:br>
              <a:rPr lang="en" sz="3200">
                <a:solidFill>
                  <a:schemeClr val="dk1"/>
                </a:solidFill>
                <a:latin typeface="Montserrat Light"/>
                <a:ea typeface="Montserrat Light"/>
                <a:cs typeface="Montserrat Light"/>
                <a:sym typeface="Montserrat Light"/>
              </a:rPr>
            </a:br>
            <a:r>
              <a:rPr lang="en" sz="3200">
                <a:solidFill>
                  <a:schemeClr val="dk1"/>
                </a:solidFill>
                <a:latin typeface="Montserrat Light"/>
                <a:ea typeface="Montserrat Light"/>
                <a:cs typeface="Montserrat Light"/>
                <a:sym typeface="Montserrat Light"/>
              </a:rPr>
              <a:t>wellbeing community</a:t>
            </a:r>
            <a:endParaRPr sz="3200">
              <a:solidFill>
                <a:schemeClr val="dk1"/>
              </a:solidFill>
              <a:latin typeface="Montserrat Light"/>
              <a:ea typeface="Montserrat Light"/>
              <a:cs typeface="Montserrat Light"/>
              <a:sym typeface="Montserrat Light"/>
            </a:endParaRPr>
          </a:p>
        </p:txBody>
      </p:sp>
      <p:sp>
        <p:nvSpPr>
          <p:cNvPr id="56" name="Google Shape;56;p13"/>
          <p:cNvSpPr txBox="1"/>
          <p:nvPr/>
        </p:nvSpPr>
        <p:spPr>
          <a:xfrm>
            <a:off x="550633" y="6006300"/>
            <a:ext cx="1724000" cy="861720"/>
          </a:xfrm>
          <a:prstGeom prst="rect">
            <a:avLst/>
          </a:prstGeom>
          <a:noFill/>
          <a:ln>
            <a:noFill/>
          </a:ln>
        </p:spPr>
        <p:txBody>
          <a:bodyPr spcFirstLastPara="1" wrap="square" lIns="121900" tIns="60933" rIns="121900" bIns="60933" anchor="t" anchorCtr="0">
            <a:spAutoFit/>
          </a:bodyPr>
          <a:lstStyle/>
          <a:p>
            <a:pPr>
              <a:buClr>
                <a:schemeClr val="dk1"/>
              </a:buClr>
              <a:buSzPts val="1100"/>
            </a:pPr>
            <a:r>
              <a:rPr lang="en" sz="2400" b="1">
                <a:solidFill>
                  <a:schemeClr val="dk1"/>
                </a:solidFill>
                <a:latin typeface="Montserrat"/>
                <a:ea typeface="Montserrat"/>
                <a:cs typeface="Montserrat"/>
                <a:sym typeface="Montserrat"/>
              </a:rPr>
              <a:t>kooth.com</a:t>
            </a:r>
            <a:endParaRPr sz="24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640325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4194395" y="980551"/>
            <a:ext cx="6823600" cy="1066841"/>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5333" b="1">
                <a:solidFill>
                  <a:srgbClr val="0A6973"/>
                </a:solidFill>
                <a:latin typeface="Sarabun"/>
                <a:ea typeface="Sarabun"/>
                <a:cs typeface="Sarabun"/>
                <a:sym typeface="Sarabun"/>
              </a:rPr>
              <a:t>Aims</a:t>
            </a:r>
            <a:r>
              <a:rPr lang="en" sz="5333" b="1">
                <a:solidFill>
                  <a:srgbClr val="0D172C"/>
                </a:solidFill>
                <a:latin typeface="Sarabun"/>
                <a:ea typeface="Sarabun"/>
                <a:cs typeface="Sarabun"/>
                <a:sym typeface="Sarabun"/>
              </a:rPr>
              <a:t> </a:t>
            </a:r>
            <a:r>
              <a:rPr lang="en" sz="5333">
                <a:solidFill>
                  <a:srgbClr val="0D172C"/>
                </a:solidFill>
                <a:latin typeface="Sarabun"/>
                <a:ea typeface="Sarabun"/>
                <a:cs typeface="Sarabun"/>
                <a:sym typeface="Sarabun"/>
              </a:rPr>
              <a:t>for the session</a:t>
            </a:r>
            <a:endParaRPr sz="5333">
              <a:solidFill>
                <a:srgbClr val="0D172C"/>
              </a:solidFill>
              <a:latin typeface="Sarabun"/>
              <a:ea typeface="Sarabun"/>
              <a:cs typeface="Sarabun"/>
              <a:sym typeface="Sarabun"/>
            </a:endParaRPr>
          </a:p>
        </p:txBody>
      </p:sp>
      <p:pic>
        <p:nvPicPr>
          <p:cNvPr id="62" name="Google Shape;62;p14"/>
          <p:cNvPicPr preferRelativeResize="0"/>
          <p:nvPr/>
        </p:nvPicPr>
        <p:blipFill rotWithShape="1">
          <a:blip r:embed="rId3">
            <a:alphaModFix/>
          </a:blip>
          <a:srcRect/>
          <a:stretch/>
        </p:blipFill>
        <p:spPr>
          <a:xfrm>
            <a:off x="11607900" y="6297833"/>
            <a:ext cx="297800" cy="297800"/>
          </a:xfrm>
          <a:prstGeom prst="rect">
            <a:avLst/>
          </a:prstGeom>
          <a:noFill/>
          <a:ln>
            <a:noFill/>
          </a:ln>
        </p:spPr>
      </p:pic>
      <p:sp>
        <p:nvSpPr>
          <p:cNvPr id="63" name="Google Shape;63;p14"/>
          <p:cNvSpPr txBox="1"/>
          <p:nvPr/>
        </p:nvSpPr>
        <p:spPr>
          <a:xfrm>
            <a:off x="4888733" y="2165600"/>
            <a:ext cx="6616800" cy="3484426"/>
          </a:xfrm>
          <a:prstGeom prst="rect">
            <a:avLst/>
          </a:prstGeom>
          <a:noFill/>
          <a:ln>
            <a:noFill/>
          </a:ln>
        </p:spPr>
        <p:txBody>
          <a:bodyPr spcFirstLastPara="1" wrap="square" lIns="121900" tIns="60933" rIns="121900" bIns="60933" anchor="t" anchorCtr="0">
            <a:spAutoFit/>
          </a:bodyPr>
          <a:lstStyle/>
          <a:p>
            <a:pPr marL="609585" indent="-448722">
              <a:lnSpc>
                <a:spcPct val="90000"/>
              </a:lnSpc>
              <a:spcBef>
                <a:spcPts val="1067"/>
              </a:spcBef>
              <a:buClr>
                <a:schemeClr val="dk1"/>
              </a:buClr>
              <a:buSzPts val="1700"/>
              <a:buFont typeface="Maitree"/>
              <a:buChar char="●"/>
            </a:pPr>
            <a:r>
              <a:rPr lang="en" sz="2267">
                <a:solidFill>
                  <a:srgbClr val="0F1F30"/>
                </a:solidFill>
                <a:latin typeface="Maitree"/>
                <a:ea typeface="Maitree"/>
                <a:cs typeface="Maitree"/>
                <a:sym typeface="Maitree"/>
              </a:rPr>
              <a:t>Consider what is mental health </a:t>
            </a:r>
            <a:endParaRPr sz="2267">
              <a:solidFill>
                <a:srgbClr val="0F1F30"/>
              </a:solidFill>
              <a:latin typeface="Maitree"/>
              <a:ea typeface="Maitree"/>
              <a:cs typeface="Maitree"/>
              <a:sym typeface="Maitree"/>
            </a:endParaRPr>
          </a:p>
          <a:p>
            <a:pPr marL="609585" indent="-448722">
              <a:lnSpc>
                <a:spcPct val="90000"/>
              </a:lnSpc>
              <a:spcBef>
                <a:spcPts val="1067"/>
              </a:spcBef>
              <a:buClr>
                <a:schemeClr val="dk1"/>
              </a:buClr>
              <a:buSzPts val="1700"/>
              <a:buFont typeface="Maitree"/>
              <a:buChar char="●"/>
            </a:pPr>
            <a:r>
              <a:rPr lang="en" sz="2267">
                <a:solidFill>
                  <a:srgbClr val="0F1F30"/>
                </a:solidFill>
                <a:latin typeface="Maitree"/>
                <a:ea typeface="Maitree"/>
                <a:cs typeface="Maitree"/>
                <a:sym typeface="Maitree"/>
              </a:rPr>
              <a:t>Recognise the signs and symptoms of poor mental health </a:t>
            </a:r>
            <a:endParaRPr sz="2267">
              <a:solidFill>
                <a:srgbClr val="0F1F30"/>
              </a:solidFill>
              <a:latin typeface="Maitree"/>
              <a:ea typeface="Maitree"/>
              <a:cs typeface="Maitree"/>
              <a:sym typeface="Maitree"/>
            </a:endParaRPr>
          </a:p>
          <a:p>
            <a:pPr marL="609585" indent="-448722">
              <a:lnSpc>
                <a:spcPct val="90000"/>
              </a:lnSpc>
              <a:spcBef>
                <a:spcPts val="1067"/>
              </a:spcBef>
              <a:buClr>
                <a:schemeClr val="dk1"/>
              </a:buClr>
              <a:buSzPts val="1700"/>
              <a:buFont typeface="Maitree"/>
              <a:buChar char="●"/>
            </a:pPr>
            <a:r>
              <a:rPr lang="en" sz="2267">
                <a:solidFill>
                  <a:srgbClr val="0F1F30"/>
                </a:solidFill>
                <a:latin typeface="Maitree"/>
                <a:ea typeface="Maitree"/>
                <a:cs typeface="Maitree"/>
                <a:sym typeface="Maitree"/>
              </a:rPr>
              <a:t>Explore helpful and unhelpful coping mechanisms</a:t>
            </a:r>
            <a:endParaRPr sz="2267">
              <a:solidFill>
                <a:schemeClr val="dk1"/>
              </a:solidFill>
              <a:latin typeface="Maitree"/>
              <a:ea typeface="Maitree"/>
              <a:cs typeface="Maitree"/>
              <a:sym typeface="Maitree"/>
            </a:endParaRPr>
          </a:p>
          <a:p>
            <a:pPr marL="609585" indent="-448722">
              <a:lnSpc>
                <a:spcPct val="115000"/>
              </a:lnSpc>
              <a:spcBef>
                <a:spcPts val="1067"/>
              </a:spcBef>
              <a:buClr>
                <a:schemeClr val="dk1"/>
              </a:buClr>
              <a:buSzPts val="1700"/>
              <a:buFont typeface="Maitree"/>
              <a:buChar char="●"/>
            </a:pPr>
            <a:r>
              <a:rPr lang="en" sz="2267">
                <a:solidFill>
                  <a:srgbClr val="0F1F30"/>
                </a:solidFill>
                <a:latin typeface="Maitree"/>
                <a:ea typeface="Maitree"/>
                <a:cs typeface="Maitree"/>
                <a:sym typeface="Maitree"/>
              </a:rPr>
              <a:t>Preventative Steps</a:t>
            </a:r>
            <a:endParaRPr sz="2267">
              <a:solidFill>
                <a:srgbClr val="0F1F30"/>
              </a:solidFill>
              <a:latin typeface="Maitree"/>
              <a:ea typeface="Maitree"/>
              <a:cs typeface="Maitree"/>
              <a:sym typeface="Maitree"/>
            </a:endParaRPr>
          </a:p>
          <a:p>
            <a:pPr marL="609585" indent="-448722">
              <a:lnSpc>
                <a:spcPct val="115000"/>
              </a:lnSpc>
              <a:buClr>
                <a:srgbClr val="12172B"/>
              </a:buClr>
              <a:buSzPts val="1700"/>
              <a:buFont typeface="Maitree"/>
              <a:buChar char="●"/>
            </a:pPr>
            <a:r>
              <a:rPr lang="en" sz="2267">
                <a:solidFill>
                  <a:srgbClr val="12172B"/>
                </a:solidFill>
                <a:latin typeface="Maitree"/>
                <a:ea typeface="Maitree"/>
                <a:cs typeface="Maitree"/>
                <a:sym typeface="Maitree"/>
              </a:rPr>
              <a:t>Kooth</a:t>
            </a:r>
            <a:endParaRPr sz="2267">
              <a:solidFill>
                <a:srgbClr val="12172B"/>
              </a:solidFill>
              <a:latin typeface="Maitree"/>
              <a:ea typeface="Maitree"/>
              <a:cs typeface="Maitree"/>
              <a:sym typeface="Maitree"/>
            </a:endParaRPr>
          </a:p>
          <a:p>
            <a:pPr marL="609585">
              <a:lnSpc>
                <a:spcPct val="115000"/>
              </a:lnSpc>
              <a:buClr>
                <a:srgbClr val="000000"/>
              </a:buClr>
              <a:buSzPts val="1800"/>
            </a:pPr>
            <a:endParaRPr sz="2400">
              <a:solidFill>
                <a:srgbClr val="12172B"/>
              </a:solidFill>
              <a:latin typeface="Maitree"/>
              <a:ea typeface="Maitree"/>
              <a:cs typeface="Maitree"/>
              <a:sym typeface="Maitree"/>
            </a:endParaRPr>
          </a:p>
        </p:txBody>
      </p:sp>
    </p:spTree>
    <p:extLst>
      <p:ext uri="{BB962C8B-B14F-4D97-AF65-F5344CB8AC3E}">
        <p14:creationId xmlns:p14="http://schemas.microsoft.com/office/powerpoint/2010/main" val="3336315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3814033" y="2918268"/>
            <a:ext cx="6625600" cy="830942"/>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b="1">
                <a:solidFill>
                  <a:schemeClr val="dk1"/>
                </a:solidFill>
                <a:latin typeface="Montserrat"/>
                <a:ea typeface="Montserrat"/>
                <a:cs typeface="Montserrat"/>
                <a:sym typeface="Montserrat"/>
              </a:rPr>
              <a:t>Mental Health</a:t>
            </a:r>
            <a:endParaRPr sz="40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763219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0" y="519800"/>
            <a:ext cx="11360800" cy="763600"/>
          </a:xfrm>
          <a:prstGeom prst="rect">
            <a:avLst/>
          </a:prstGeom>
        </p:spPr>
        <p:txBody>
          <a:bodyPr spcFirstLastPara="1" vert="horz" wrap="square" lIns="121900" tIns="121900" rIns="121900" bIns="121900" rtlCol="0" anchor="t" anchorCtr="0">
            <a:normAutofit fontScale="90000"/>
          </a:bodyPr>
          <a:lstStyle/>
          <a:p>
            <a:r>
              <a:rPr lang="en"/>
              <a:t>Mental Health Illness and Prevalence </a:t>
            </a:r>
            <a:endParaRPr/>
          </a:p>
        </p:txBody>
      </p:sp>
      <p:sp>
        <p:nvSpPr>
          <p:cNvPr id="74" name="Google Shape;74;p16"/>
          <p:cNvSpPr txBox="1">
            <a:spLocks noGrp="1"/>
          </p:cNvSpPr>
          <p:nvPr>
            <p:ph type="body" idx="1"/>
          </p:nvPr>
        </p:nvSpPr>
        <p:spPr>
          <a:xfrm>
            <a:off x="415600" y="1477767"/>
            <a:ext cx="11360800" cy="4555200"/>
          </a:xfrm>
          <a:prstGeom prst="rect">
            <a:avLst/>
          </a:prstGeom>
        </p:spPr>
        <p:txBody>
          <a:bodyPr spcFirstLastPara="1" vert="horz" wrap="square" lIns="121900" tIns="121900" rIns="121900" bIns="121900" rtlCol="0" anchor="t" anchorCtr="0">
            <a:normAutofit/>
          </a:bodyPr>
          <a:lstStyle/>
          <a:p>
            <a:r>
              <a:rPr lang="en"/>
              <a:t>Emotional Disorders</a:t>
            </a:r>
            <a:endParaRPr/>
          </a:p>
          <a:p>
            <a:r>
              <a:rPr lang="en"/>
              <a:t>Behavioural Disorders</a:t>
            </a:r>
            <a:endParaRPr/>
          </a:p>
          <a:p>
            <a:r>
              <a:rPr lang="en"/>
              <a:t>Eating Disorders</a:t>
            </a:r>
            <a:endParaRPr/>
          </a:p>
          <a:p>
            <a:r>
              <a:rPr lang="en"/>
              <a:t>Self harm and Suicide </a:t>
            </a:r>
            <a:endParaRPr/>
          </a:p>
          <a:p>
            <a:r>
              <a:rPr lang="en"/>
              <a:t>Risk Taking behaviours</a:t>
            </a:r>
            <a:endParaRPr/>
          </a:p>
        </p:txBody>
      </p:sp>
      <p:pic>
        <p:nvPicPr>
          <p:cNvPr id="75" name="Google Shape;75;p16"/>
          <p:cNvPicPr preferRelativeResize="0"/>
          <p:nvPr/>
        </p:nvPicPr>
        <p:blipFill>
          <a:blip r:embed="rId3">
            <a:alphaModFix/>
          </a:blip>
          <a:stretch>
            <a:fillRect/>
          </a:stretch>
        </p:blipFill>
        <p:spPr>
          <a:xfrm flipH="1">
            <a:off x="7277085" y="-15"/>
            <a:ext cx="4914900" cy="2552700"/>
          </a:xfrm>
          <a:prstGeom prst="rect">
            <a:avLst/>
          </a:prstGeom>
          <a:noFill/>
          <a:ln>
            <a:noFill/>
          </a:ln>
        </p:spPr>
      </p:pic>
      <p:pic>
        <p:nvPicPr>
          <p:cNvPr id="76" name="Google Shape;76;p16"/>
          <p:cNvPicPr preferRelativeResize="0"/>
          <p:nvPr/>
        </p:nvPicPr>
        <p:blipFill>
          <a:blip r:embed="rId4">
            <a:alphaModFix/>
          </a:blip>
          <a:stretch>
            <a:fillRect/>
          </a:stretch>
        </p:blipFill>
        <p:spPr>
          <a:xfrm>
            <a:off x="4724400" y="4445000"/>
            <a:ext cx="7467600" cy="2413000"/>
          </a:xfrm>
          <a:prstGeom prst="rect">
            <a:avLst/>
          </a:prstGeom>
          <a:noFill/>
          <a:ln>
            <a:noFill/>
          </a:ln>
        </p:spPr>
      </p:pic>
      <p:pic>
        <p:nvPicPr>
          <p:cNvPr id="77" name="Google Shape;77;p16"/>
          <p:cNvPicPr preferRelativeResize="0"/>
          <p:nvPr/>
        </p:nvPicPr>
        <p:blipFill>
          <a:blip r:embed="rId5">
            <a:alphaModFix/>
          </a:blip>
          <a:stretch>
            <a:fillRect/>
          </a:stretch>
        </p:blipFill>
        <p:spPr>
          <a:xfrm flipH="1">
            <a:off x="1" y="3625400"/>
            <a:ext cx="3281833" cy="3232600"/>
          </a:xfrm>
          <a:prstGeom prst="rect">
            <a:avLst/>
          </a:prstGeom>
          <a:noFill/>
          <a:ln>
            <a:noFill/>
          </a:ln>
        </p:spPr>
      </p:pic>
    </p:spTree>
    <p:extLst>
      <p:ext uri="{BB962C8B-B14F-4D97-AF65-F5344CB8AC3E}">
        <p14:creationId xmlns:p14="http://schemas.microsoft.com/office/powerpoint/2010/main" val="40753751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p:nvPr/>
        </p:nvSpPr>
        <p:spPr>
          <a:xfrm>
            <a:off x="586276" y="600901"/>
            <a:ext cx="9383600" cy="1538828"/>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4000" b="1">
                <a:solidFill>
                  <a:schemeClr val="dk1"/>
                </a:solidFill>
                <a:latin typeface="Montserrat"/>
                <a:ea typeface="Montserrat"/>
                <a:cs typeface="Montserrat"/>
                <a:sym typeface="Montserrat"/>
              </a:rPr>
              <a:t>Ill Mental Health can cause problems….</a:t>
            </a:r>
            <a:endParaRPr sz="4000">
              <a:solidFill>
                <a:schemeClr val="dk1"/>
              </a:solidFill>
              <a:latin typeface="Montserrat Light"/>
              <a:ea typeface="Montserrat Light"/>
              <a:cs typeface="Montserrat Light"/>
              <a:sym typeface="Montserrat Light"/>
            </a:endParaRPr>
          </a:p>
        </p:txBody>
      </p:sp>
      <p:sp>
        <p:nvSpPr>
          <p:cNvPr id="83" name="Google Shape;83;p17"/>
          <p:cNvSpPr txBox="1"/>
          <p:nvPr/>
        </p:nvSpPr>
        <p:spPr>
          <a:xfrm>
            <a:off x="586267" y="1339700"/>
            <a:ext cx="7651600" cy="926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1333"/>
              </a:spcBef>
              <a:buClr>
                <a:srgbClr val="000000"/>
              </a:buClr>
              <a:buSzPts val="1600"/>
            </a:pPr>
            <a:endParaRPr sz="1867">
              <a:solidFill>
                <a:schemeClr val="dk1"/>
              </a:solidFill>
              <a:latin typeface="Montserrat Medium"/>
              <a:ea typeface="Montserrat Medium"/>
              <a:cs typeface="Montserrat Medium"/>
              <a:sym typeface="Montserrat Medium"/>
            </a:endParaRPr>
          </a:p>
        </p:txBody>
      </p:sp>
      <p:sp>
        <p:nvSpPr>
          <p:cNvPr id="84" name="Google Shape;84;p17"/>
          <p:cNvSpPr txBox="1"/>
          <p:nvPr/>
        </p:nvSpPr>
        <p:spPr>
          <a:xfrm>
            <a:off x="818867" y="2681800"/>
            <a:ext cx="1985600" cy="697523"/>
          </a:xfrm>
          <a:prstGeom prst="rect">
            <a:avLst/>
          </a:prstGeom>
          <a:noFill/>
          <a:ln>
            <a:noFill/>
          </a:ln>
        </p:spPr>
        <p:txBody>
          <a:bodyPr spcFirstLastPara="1" wrap="square" lIns="121900" tIns="121900" rIns="121900" bIns="121900" anchor="t" anchorCtr="0">
            <a:spAutoFit/>
          </a:bodyPr>
          <a:lstStyle/>
          <a:p>
            <a:r>
              <a:rPr lang="en" sz="2933">
                <a:latin typeface="Montserrat"/>
                <a:ea typeface="Montserrat"/>
                <a:cs typeface="Montserrat"/>
                <a:sym typeface="Montserrat"/>
              </a:rPr>
              <a:t>Sleep</a:t>
            </a:r>
            <a:endParaRPr sz="2933">
              <a:latin typeface="Montserrat"/>
              <a:ea typeface="Montserrat"/>
              <a:cs typeface="Montserrat"/>
              <a:sym typeface="Montserrat"/>
            </a:endParaRPr>
          </a:p>
        </p:txBody>
      </p:sp>
      <p:sp>
        <p:nvSpPr>
          <p:cNvPr id="85" name="Google Shape;85;p17"/>
          <p:cNvSpPr txBox="1"/>
          <p:nvPr/>
        </p:nvSpPr>
        <p:spPr>
          <a:xfrm>
            <a:off x="4504200" y="2472234"/>
            <a:ext cx="2804000" cy="697523"/>
          </a:xfrm>
          <a:prstGeom prst="rect">
            <a:avLst/>
          </a:prstGeom>
          <a:noFill/>
          <a:ln>
            <a:noFill/>
          </a:ln>
        </p:spPr>
        <p:txBody>
          <a:bodyPr spcFirstLastPara="1" wrap="square" lIns="121900" tIns="121900" rIns="121900" bIns="121900" anchor="t" anchorCtr="0">
            <a:spAutoFit/>
          </a:bodyPr>
          <a:lstStyle/>
          <a:p>
            <a:r>
              <a:rPr lang="en" sz="2933">
                <a:latin typeface="Montserrat"/>
                <a:ea typeface="Montserrat"/>
                <a:cs typeface="Montserrat"/>
                <a:sym typeface="Montserrat"/>
              </a:rPr>
              <a:t>Loss of interest</a:t>
            </a:r>
            <a:endParaRPr sz="2933">
              <a:latin typeface="Montserrat"/>
              <a:ea typeface="Montserrat"/>
              <a:cs typeface="Montserrat"/>
              <a:sym typeface="Montserrat"/>
            </a:endParaRPr>
          </a:p>
        </p:txBody>
      </p:sp>
      <p:sp>
        <p:nvSpPr>
          <p:cNvPr id="86" name="Google Shape;86;p17"/>
          <p:cNvSpPr txBox="1"/>
          <p:nvPr/>
        </p:nvSpPr>
        <p:spPr>
          <a:xfrm>
            <a:off x="1239900" y="3979333"/>
            <a:ext cx="2993200" cy="697523"/>
          </a:xfrm>
          <a:prstGeom prst="rect">
            <a:avLst/>
          </a:prstGeom>
          <a:noFill/>
          <a:ln>
            <a:noFill/>
          </a:ln>
        </p:spPr>
        <p:txBody>
          <a:bodyPr spcFirstLastPara="1" wrap="square" lIns="121900" tIns="121900" rIns="121900" bIns="121900" anchor="t" anchorCtr="0">
            <a:spAutoFit/>
          </a:bodyPr>
          <a:lstStyle/>
          <a:p>
            <a:r>
              <a:rPr lang="en" sz="2933">
                <a:latin typeface="Montserrat"/>
                <a:ea typeface="Montserrat"/>
                <a:cs typeface="Montserrat"/>
                <a:sym typeface="Montserrat"/>
              </a:rPr>
              <a:t>Withdrawing</a:t>
            </a:r>
            <a:endParaRPr sz="2933">
              <a:latin typeface="Montserrat"/>
              <a:ea typeface="Montserrat"/>
              <a:cs typeface="Montserrat"/>
              <a:sym typeface="Montserrat"/>
            </a:endParaRPr>
          </a:p>
        </p:txBody>
      </p:sp>
      <p:sp>
        <p:nvSpPr>
          <p:cNvPr id="87" name="Google Shape;87;p17"/>
          <p:cNvSpPr txBox="1"/>
          <p:nvPr/>
        </p:nvSpPr>
        <p:spPr>
          <a:xfrm>
            <a:off x="4315000" y="5048867"/>
            <a:ext cx="2993200" cy="1148864"/>
          </a:xfrm>
          <a:prstGeom prst="rect">
            <a:avLst/>
          </a:prstGeom>
          <a:noFill/>
          <a:ln>
            <a:noFill/>
          </a:ln>
        </p:spPr>
        <p:txBody>
          <a:bodyPr spcFirstLastPara="1" wrap="square" lIns="121900" tIns="121900" rIns="121900" bIns="121900" anchor="t" anchorCtr="0">
            <a:spAutoFit/>
          </a:bodyPr>
          <a:lstStyle/>
          <a:p>
            <a:r>
              <a:rPr lang="en" sz="2933">
                <a:latin typeface="Montserrat"/>
                <a:ea typeface="Montserrat"/>
                <a:cs typeface="Montserrat"/>
                <a:sym typeface="Montserrat"/>
              </a:rPr>
              <a:t>Obsessive behaviours</a:t>
            </a:r>
            <a:endParaRPr sz="2933">
              <a:latin typeface="Montserrat"/>
              <a:ea typeface="Montserrat"/>
              <a:cs typeface="Montserrat"/>
              <a:sym typeface="Montserrat"/>
            </a:endParaRPr>
          </a:p>
        </p:txBody>
      </p:sp>
      <p:sp>
        <p:nvSpPr>
          <p:cNvPr id="88" name="Google Shape;88;p17"/>
          <p:cNvSpPr txBox="1"/>
          <p:nvPr/>
        </p:nvSpPr>
        <p:spPr>
          <a:xfrm>
            <a:off x="1345067" y="5562234"/>
            <a:ext cx="1985600" cy="1148864"/>
          </a:xfrm>
          <a:prstGeom prst="rect">
            <a:avLst/>
          </a:prstGeom>
          <a:noFill/>
          <a:ln>
            <a:noFill/>
          </a:ln>
        </p:spPr>
        <p:txBody>
          <a:bodyPr spcFirstLastPara="1" wrap="square" lIns="121900" tIns="121900" rIns="121900" bIns="121900" anchor="t" anchorCtr="0">
            <a:spAutoFit/>
          </a:bodyPr>
          <a:lstStyle/>
          <a:p>
            <a:r>
              <a:rPr lang="en" sz="2933">
                <a:latin typeface="Montserrat"/>
                <a:ea typeface="Montserrat"/>
                <a:cs typeface="Montserrat"/>
                <a:sym typeface="Montserrat"/>
              </a:rPr>
              <a:t>Outside influence</a:t>
            </a:r>
            <a:endParaRPr sz="2933">
              <a:latin typeface="Montserrat"/>
              <a:ea typeface="Montserrat"/>
              <a:cs typeface="Montserrat"/>
              <a:sym typeface="Montserrat"/>
            </a:endParaRPr>
          </a:p>
        </p:txBody>
      </p:sp>
      <p:sp>
        <p:nvSpPr>
          <p:cNvPr id="89" name="Google Shape;89;p17"/>
          <p:cNvSpPr txBox="1"/>
          <p:nvPr/>
        </p:nvSpPr>
        <p:spPr>
          <a:xfrm>
            <a:off x="3696700" y="3915900"/>
            <a:ext cx="2804000" cy="697523"/>
          </a:xfrm>
          <a:prstGeom prst="rect">
            <a:avLst/>
          </a:prstGeom>
          <a:noFill/>
          <a:ln>
            <a:noFill/>
          </a:ln>
        </p:spPr>
        <p:txBody>
          <a:bodyPr spcFirstLastPara="1" wrap="square" lIns="121900" tIns="121900" rIns="121900" bIns="121900" anchor="t" anchorCtr="0">
            <a:spAutoFit/>
          </a:bodyPr>
          <a:lstStyle/>
          <a:p>
            <a:r>
              <a:rPr lang="en" sz="2933">
                <a:latin typeface="Montserrat"/>
                <a:ea typeface="Montserrat"/>
                <a:cs typeface="Montserrat"/>
                <a:sym typeface="Montserrat"/>
              </a:rPr>
              <a:t>Self harm</a:t>
            </a:r>
            <a:endParaRPr sz="2933">
              <a:latin typeface="Montserrat"/>
              <a:ea typeface="Montserrat"/>
              <a:cs typeface="Montserrat"/>
              <a:sym typeface="Montserrat"/>
            </a:endParaRPr>
          </a:p>
        </p:txBody>
      </p:sp>
    </p:spTree>
    <p:extLst>
      <p:ext uri="{BB962C8B-B14F-4D97-AF65-F5344CB8AC3E}">
        <p14:creationId xmlns:p14="http://schemas.microsoft.com/office/powerpoint/2010/main" val="3768543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p:nvPr/>
        </p:nvSpPr>
        <p:spPr>
          <a:xfrm>
            <a:off x="702867" y="355225"/>
            <a:ext cx="8286400" cy="571320"/>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2533" b="1">
                <a:solidFill>
                  <a:schemeClr val="dk1"/>
                </a:solidFill>
                <a:latin typeface="Montserrat"/>
                <a:ea typeface="Montserrat"/>
                <a:cs typeface="Montserrat"/>
                <a:sym typeface="Montserrat"/>
              </a:rPr>
              <a:t>Unhelpful coping mechanisms could look like…</a:t>
            </a:r>
            <a:endParaRPr sz="2533">
              <a:solidFill>
                <a:schemeClr val="dk1"/>
              </a:solidFill>
              <a:latin typeface="Montserrat Light"/>
              <a:ea typeface="Montserrat Light"/>
              <a:cs typeface="Montserrat Light"/>
              <a:sym typeface="Montserrat Light"/>
            </a:endParaRPr>
          </a:p>
        </p:txBody>
      </p:sp>
      <p:sp>
        <p:nvSpPr>
          <p:cNvPr id="95" name="Google Shape;95;p18"/>
          <p:cNvSpPr/>
          <p:nvPr/>
        </p:nvSpPr>
        <p:spPr>
          <a:xfrm>
            <a:off x="336265" y="1067317"/>
            <a:ext cx="3053952" cy="2065968"/>
          </a:xfrm>
          <a:prstGeom prst="cloud">
            <a:avLst/>
          </a:prstGeom>
          <a:solidFill>
            <a:srgbClr val="FFFFFF"/>
          </a:solidFill>
          <a:ln w="19050" cap="flat" cmpd="sng">
            <a:solidFill>
              <a:srgbClr val="1BABA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chemeClr val="dk1"/>
              </a:buClr>
              <a:buSzPts val="1500"/>
            </a:pPr>
            <a:r>
              <a:rPr lang="en" sz="2400">
                <a:solidFill>
                  <a:schemeClr val="dk1"/>
                </a:solidFill>
                <a:latin typeface="Montserrat SemiBold"/>
                <a:ea typeface="Montserrat SemiBold"/>
                <a:cs typeface="Montserrat SemiBold"/>
                <a:sym typeface="Montserrat SemiBold"/>
              </a:rPr>
              <a:t>Spending too much time on hobbies and interests</a:t>
            </a:r>
            <a:endParaRPr sz="5333">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96" name="Google Shape;96;p18"/>
          <p:cNvSpPr/>
          <p:nvPr/>
        </p:nvSpPr>
        <p:spPr>
          <a:xfrm rot="341">
            <a:off x="4919559" y="4822220"/>
            <a:ext cx="2901024" cy="1586448"/>
          </a:xfrm>
          <a:prstGeom prst="cloud">
            <a:avLst/>
          </a:prstGeom>
          <a:solidFill>
            <a:srgbClr val="FFFFFF"/>
          </a:solidFill>
          <a:ln w="19050" cap="flat" cmpd="sng">
            <a:solidFill>
              <a:srgbClr val="1BABA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chemeClr val="dk1"/>
              </a:buClr>
              <a:buSzPts val="1500"/>
            </a:pPr>
            <a:r>
              <a:rPr lang="en" sz="2400">
                <a:solidFill>
                  <a:schemeClr val="dk1"/>
                </a:solidFill>
                <a:latin typeface="Montserrat SemiBold"/>
                <a:ea typeface="Montserrat SemiBold"/>
                <a:cs typeface="Montserrat SemiBold"/>
                <a:sym typeface="Montserrat SemiBold"/>
              </a:rPr>
              <a:t>Lashing out at other people</a:t>
            </a:r>
            <a:endParaRPr sz="5333">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97" name="Google Shape;97;p18"/>
          <p:cNvSpPr/>
          <p:nvPr/>
        </p:nvSpPr>
        <p:spPr>
          <a:xfrm rot="-181">
            <a:off x="5081103" y="1067396"/>
            <a:ext cx="2739456" cy="1854864"/>
          </a:xfrm>
          <a:prstGeom prst="cloud">
            <a:avLst/>
          </a:prstGeom>
          <a:solidFill>
            <a:srgbClr val="FFFFFF"/>
          </a:solidFill>
          <a:ln w="19050" cap="flat" cmpd="sng">
            <a:solidFill>
              <a:srgbClr val="1BABA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2400">
                <a:solidFill>
                  <a:srgbClr val="666666"/>
                </a:solidFill>
                <a:latin typeface="Montserrat Medium"/>
                <a:ea typeface="Montserrat Medium"/>
                <a:cs typeface="Montserrat Medium"/>
                <a:sym typeface="Montserrat Medium"/>
              </a:rPr>
              <a:t>			</a:t>
            </a:r>
            <a:endParaRPr sz="2400">
              <a:solidFill>
                <a:srgbClr val="666666"/>
              </a:solidFill>
              <a:latin typeface="Montserrat Medium"/>
              <a:ea typeface="Montserrat Medium"/>
              <a:cs typeface="Montserrat Medium"/>
              <a:sym typeface="Montserrat Medium"/>
            </a:endParaRPr>
          </a:p>
          <a:p>
            <a:pPr algn="ctr">
              <a:buClr>
                <a:schemeClr val="dk1"/>
              </a:buClr>
              <a:buSzPts val="1500"/>
            </a:pPr>
            <a:r>
              <a:rPr lang="en" sz="2400">
                <a:solidFill>
                  <a:schemeClr val="dk1"/>
                </a:solidFill>
                <a:latin typeface="Montserrat SemiBold"/>
                <a:ea typeface="Montserrat SemiBold"/>
                <a:cs typeface="Montserrat SemiBold"/>
                <a:sym typeface="Montserrat SemiBold"/>
              </a:rPr>
              <a:t>Sleeping too much or not enough</a:t>
            </a:r>
            <a:endParaRPr sz="2400">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98" name="Google Shape;98;p18"/>
          <p:cNvSpPr/>
          <p:nvPr/>
        </p:nvSpPr>
        <p:spPr>
          <a:xfrm>
            <a:off x="7955633" y="2008400"/>
            <a:ext cx="2901024" cy="1663200"/>
          </a:xfrm>
          <a:prstGeom prst="cloud">
            <a:avLst/>
          </a:prstGeom>
          <a:solidFill>
            <a:srgbClr val="FFFFFF"/>
          </a:solidFill>
          <a:ln w="19050" cap="flat" cmpd="sng">
            <a:solidFill>
              <a:srgbClr val="1BABA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chemeClr val="dk1"/>
              </a:buClr>
              <a:buSzPts val="1500"/>
            </a:pPr>
            <a:r>
              <a:rPr lang="en" sz="2400">
                <a:solidFill>
                  <a:schemeClr val="dk1"/>
                </a:solidFill>
                <a:latin typeface="Montserrat SemiBold"/>
                <a:ea typeface="Montserrat SemiBold"/>
                <a:cs typeface="Montserrat SemiBold"/>
                <a:sym typeface="Montserrat SemiBold"/>
              </a:rPr>
              <a:t>Relying on caffeine and energy drinks</a:t>
            </a:r>
            <a:endParaRPr sz="5333">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99" name="Google Shape;99;p18"/>
          <p:cNvSpPr/>
          <p:nvPr/>
        </p:nvSpPr>
        <p:spPr>
          <a:xfrm>
            <a:off x="2721441" y="3121223"/>
            <a:ext cx="2982384" cy="1820880"/>
          </a:xfrm>
          <a:prstGeom prst="cloud">
            <a:avLst/>
          </a:prstGeom>
          <a:solidFill>
            <a:srgbClr val="FFFFFF"/>
          </a:solidFill>
          <a:ln w="19050" cap="flat" cmpd="sng">
            <a:solidFill>
              <a:srgbClr val="1BABA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r>
              <a:rPr lang="en" sz="1733">
                <a:solidFill>
                  <a:srgbClr val="666666"/>
                </a:solidFill>
                <a:latin typeface="Montserrat Medium"/>
                <a:ea typeface="Montserrat Medium"/>
                <a:cs typeface="Montserrat Medium"/>
                <a:sym typeface="Montserrat Medium"/>
              </a:rPr>
              <a:t>	</a:t>
            </a:r>
            <a:endParaRPr sz="1733">
              <a:solidFill>
                <a:srgbClr val="666666"/>
              </a:solidFill>
              <a:latin typeface="Montserrat Medium"/>
              <a:ea typeface="Montserrat Medium"/>
              <a:cs typeface="Montserrat Medium"/>
              <a:sym typeface="Montserrat Medium"/>
            </a:endParaRPr>
          </a:p>
          <a:p>
            <a:pPr algn="ctr">
              <a:buClr>
                <a:schemeClr val="dk1"/>
              </a:buClr>
              <a:buSzPts val="1500"/>
            </a:pPr>
            <a:r>
              <a:rPr lang="en" sz="2400">
                <a:solidFill>
                  <a:schemeClr val="dk1"/>
                </a:solidFill>
                <a:latin typeface="Montserrat SemiBold"/>
                <a:ea typeface="Montserrat SemiBold"/>
                <a:cs typeface="Montserrat SemiBold"/>
                <a:sym typeface="Montserrat SemiBold"/>
              </a:rPr>
              <a:t>Eating too much or not enough</a:t>
            </a:r>
            <a:endParaRPr sz="5333">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100" name="Google Shape;100;p18"/>
          <p:cNvSpPr/>
          <p:nvPr/>
        </p:nvSpPr>
        <p:spPr>
          <a:xfrm rot="-181">
            <a:off x="336252" y="4790363"/>
            <a:ext cx="2739456" cy="1854864"/>
          </a:xfrm>
          <a:prstGeom prst="cloud">
            <a:avLst/>
          </a:prstGeom>
          <a:solidFill>
            <a:srgbClr val="FFFFFF"/>
          </a:solidFill>
          <a:ln w="19050" cap="flat" cmpd="sng">
            <a:solidFill>
              <a:srgbClr val="1BABA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chemeClr val="dk1"/>
              </a:buClr>
              <a:buSzPts val="1500"/>
            </a:pPr>
            <a:endParaRPr sz="54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101" name="Google Shape;101;p18"/>
          <p:cNvSpPr txBox="1"/>
          <p:nvPr/>
        </p:nvSpPr>
        <p:spPr>
          <a:xfrm>
            <a:off x="457184" y="5348634"/>
            <a:ext cx="2497600" cy="615513"/>
          </a:xfrm>
          <a:prstGeom prst="rect">
            <a:avLst/>
          </a:prstGeom>
          <a:noFill/>
          <a:ln>
            <a:noFill/>
          </a:ln>
        </p:spPr>
        <p:txBody>
          <a:bodyPr spcFirstLastPara="1" wrap="square" lIns="121900" tIns="121900" rIns="121900" bIns="121900" anchor="t" anchorCtr="0">
            <a:spAutoFit/>
          </a:bodyPr>
          <a:lstStyle/>
          <a:p>
            <a:pPr algn="ctr"/>
            <a:r>
              <a:rPr lang="en" sz="2400">
                <a:latin typeface="Montserrat SemiBold"/>
                <a:ea typeface="Montserrat SemiBold"/>
                <a:cs typeface="Montserrat SemiBold"/>
                <a:sym typeface="Montserrat SemiBold"/>
              </a:rPr>
              <a:t>Procrastinating</a:t>
            </a:r>
            <a:endParaRPr sz="2400">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686798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p:nvPr/>
        </p:nvSpPr>
        <p:spPr>
          <a:xfrm>
            <a:off x="1719165" y="2309667"/>
            <a:ext cx="3053952" cy="2065968"/>
          </a:xfrm>
          <a:prstGeom prst="cloud">
            <a:avLst/>
          </a:prstGeom>
          <a:solidFill>
            <a:srgbClr val="FFFFFF"/>
          </a:solid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chemeClr val="dk1"/>
              </a:buClr>
              <a:buSzPts val="1400"/>
            </a:pPr>
            <a:r>
              <a:rPr lang="en" sz="2400">
                <a:solidFill>
                  <a:schemeClr val="dk1"/>
                </a:solidFill>
                <a:latin typeface="Montserrat SemiBold"/>
                <a:ea typeface="Montserrat SemiBold"/>
                <a:cs typeface="Montserrat SemiBold"/>
                <a:sym typeface="Montserrat SemiBold"/>
              </a:rPr>
              <a:t>Using mindfulness or meditation techniques</a:t>
            </a:r>
            <a:endParaRPr sz="5333">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107" name="Google Shape;107;p19"/>
          <p:cNvSpPr txBox="1"/>
          <p:nvPr/>
        </p:nvSpPr>
        <p:spPr>
          <a:xfrm>
            <a:off x="9577300" y="4063334"/>
            <a:ext cx="2614800" cy="2482998"/>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2667" b="1">
                <a:solidFill>
                  <a:schemeClr val="lt1"/>
                </a:solidFill>
                <a:latin typeface="Montserrat"/>
                <a:ea typeface="Montserrat"/>
                <a:cs typeface="Montserrat"/>
                <a:sym typeface="Montserrat"/>
              </a:rPr>
              <a:t>HELPFUL  </a:t>
            </a:r>
            <a:r>
              <a:rPr lang="en" sz="2667">
                <a:solidFill>
                  <a:schemeClr val="lt1"/>
                </a:solidFill>
                <a:latin typeface="Montserrat Light"/>
                <a:ea typeface="Montserrat Light"/>
                <a:cs typeface="Montserrat Light"/>
                <a:sym typeface="Montserrat Light"/>
              </a:rPr>
              <a:t>coping mechanisms could look like…</a:t>
            </a:r>
            <a:endParaRPr sz="2667">
              <a:solidFill>
                <a:schemeClr val="lt1"/>
              </a:solidFill>
              <a:latin typeface="Montserrat Light"/>
              <a:ea typeface="Montserrat Light"/>
              <a:cs typeface="Montserrat Light"/>
              <a:sym typeface="Montserrat Light"/>
            </a:endParaRPr>
          </a:p>
        </p:txBody>
      </p:sp>
      <p:sp>
        <p:nvSpPr>
          <p:cNvPr id="108" name="Google Shape;108;p19"/>
          <p:cNvSpPr/>
          <p:nvPr/>
        </p:nvSpPr>
        <p:spPr>
          <a:xfrm rot="341">
            <a:off x="4773125" y="428937"/>
            <a:ext cx="2901024" cy="1586448"/>
          </a:xfrm>
          <a:prstGeom prst="cloud">
            <a:avLst/>
          </a:prstGeom>
          <a:solidFill>
            <a:srgbClr val="FFFFFF"/>
          </a:solidFill>
          <a:ln w="19050" cap="flat" cmpd="sng">
            <a:solidFill>
              <a:srgbClr val="E44D6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chemeClr val="dk1"/>
              </a:buClr>
              <a:buSzPts val="1400"/>
            </a:pPr>
            <a:r>
              <a:rPr lang="en" sz="2400">
                <a:solidFill>
                  <a:schemeClr val="dk1"/>
                </a:solidFill>
                <a:latin typeface="Montserrat SemiBold"/>
                <a:ea typeface="Montserrat SemiBold"/>
                <a:cs typeface="Montserrat SemiBold"/>
                <a:sym typeface="Montserrat SemiBold"/>
              </a:rPr>
              <a:t>Trying to exercise daily</a:t>
            </a:r>
            <a:endParaRPr sz="54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109" name="Google Shape;109;p19"/>
          <p:cNvSpPr/>
          <p:nvPr/>
        </p:nvSpPr>
        <p:spPr>
          <a:xfrm>
            <a:off x="678045" y="4669803"/>
            <a:ext cx="3184416" cy="2073024"/>
          </a:xfrm>
          <a:prstGeom prst="cloud">
            <a:avLst/>
          </a:prstGeom>
          <a:solidFill>
            <a:srgbClr val="FFFFFF"/>
          </a:solidFill>
          <a:ln w="19050" cap="flat" cmpd="sng">
            <a:solidFill>
              <a:srgbClr val="92D050"/>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chemeClr val="dk1"/>
              </a:buClr>
              <a:buSzPts val="1400"/>
            </a:pPr>
            <a:r>
              <a:rPr lang="en" sz="2400">
                <a:solidFill>
                  <a:schemeClr val="dk1"/>
                </a:solidFill>
                <a:latin typeface="Montserrat SemiBold"/>
                <a:ea typeface="Montserrat SemiBold"/>
                <a:cs typeface="Montserrat SemiBold"/>
                <a:sym typeface="Montserrat SemiBold"/>
              </a:rPr>
              <a:t>Having an evening routine &amp; getting enough rest</a:t>
            </a:r>
            <a:endParaRPr sz="54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110" name="Google Shape;110;p19"/>
          <p:cNvSpPr/>
          <p:nvPr/>
        </p:nvSpPr>
        <p:spPr>
          <a:xfrm rot="-322">
            <a:off x="4379228" y="4170321"/>
            <a:ext cx="3070656" cy="1958400"/>
          </a:xfrm>
          <a:prstGeom prst="cloud">
            <a:avLst/>
          </a:prstGeom>
          <a:solidFill>
            <a:srgbClr val="FFFFFF"/>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chemeClr val="dk1"/>
              </a:buClr>
              <a:buSzPts val="1400"/>
            </a:pPr>
            <a:r>
              <a:rPr lang="en" sz="2400">
                <a:solidFill>
                  <a:schemeClr val="dk1"/>
                </a:solidFill>
                <a:latin typeface="Montserrat SemiBold"/>
                <a:ea typeface="Montserrat SemiBold"/>
                <a:cs typeface="Montserrat SemiBold"/>
                <a:sym typeface="Montserrat SemiBold"/>
              </a:rPr>
              <a:t>Planning ahead &amp; sticking to a revision timetable</a:t>
            </a:r>
            <a:endParaRPr sz="54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111" name="Google Shape;111;p19"/>
          <p:cNvSpPr/>
          <p:nvPr/>
        </p:nvSpPr>
        <p:spPr>
          <a:xfrm>
            <a:off x="8404383" y="428788"/>
            <a:ext cx="2982384" cy="1820880"/>
          </a:xfrm>
          <a:prstGeom prst="cloud">
            <a:avLst/>
          </a:prstGeom>
          <a:solidFill>
            <a:srgbClr val="FFFFFF"/>
          </a:solidFill>
          <a:ln w="19050" cap="flat" cmpd="sng">
            <a:solidFill>
              <a:srgbClr val="FF00FF"/>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chemeClr val="dk1"/>
              </a:buClr>
              <a:buSzPts val="1500"/>
            </a:pPr>
            <a:r>
              <a:rPr lang="en" sz="2000">
                <a:solidFill>
                  <a:schemeClr val="dk1"/>
                </a:solidFill>
                <a:latin typeface="Montserrat SemiBold"/>
                <a:ea typeface="Montserrat SemiBold"/>
                <a:cs typeface="Montserrat SemiBold"/>
                <a:sym typeface="Montserrat SemiBold"/>
              </a:rPr>
              <a:t>Breathe slow…</a:t>
            </a:r>
            <a:endParaRPr sz="54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
        <p:nvSpPr>
          <p:cNvPr id="112" name="Google Shape;112;p19"/>
          <p:cNvSpPr/>
          <p:nvPr/>
        </p:nvSpPr>
        <p:spPr>
          <a:xfrm>
            <a:off x="6566460" y="2456875"/>
            <a:ext cx="3157056" cy="1433520"/>
          </a:xfrm>
          <a:prstGeom prst="cloud">
            <a:avLst/>
          </a:prstGeom>
          <a:solidFill>
            <a:srgbClr val="FFFFFF"/>
          </a:solidFill>
          <a:ln w="19050" cap="flat" cmpd="sng">
            <a:solidFill>
              <a:srgbClr val="1BABA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666666"/>
                </a:solidFill>
                <a:latin typeface="Montserrat Medium"/>
                <a:ea typeface="Montserrat Medium"/>
                <a:cs typeface="Montserrat Medium"/>
                <a:sym typeface="Montserrat Medium"/>
              </a:rPr>
              <a:t>			</a:t>
            </a:r>
            <a:endParaRPr sz="18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chemeClr val="dk1"/>
              </a:buClr>
              <a:buSzPts val="1400"/>
            </a:pPr>
            <a:r>
              <a:rPr lang="en" sz="2400">
                <a:solidFill>
                  <a:schemeClr val="dk1"/>
                </a:solidFill>
                <a:latin typeface="Montserrat SemiBold"/>
                <a:ea typeface="Montserrat SemiBold"/>
                <a:cs typeface="Montserrat SemiBold"/>
                <a:sym typeface="Montserrat SemiBold"/>
              </a:rPr>
              <a:t>Talking to someone you trust</a:t>
            </a:r>
            <a:endParaRPr sz="5467">
              <a:solidFill>
                <a:srgbClr val="666666"/>
              </a:solidFill>
              <a:latin typeface="Montserrat Medium"/>
              <a:ea typeface="Montserrat Medium"/>
              <a:cs typeface="Montserrat Medium"/>
              <a:sym typeface="Montserrat Medium"/>
            </a:endParaRPr>
          </a:p>
          <a:p>
            <a:pPr algn="ctr">
              <a:buClr>
                <a:srgbClr val="000000"/>
              </a:buClr>
              <a:buSzPts val="1400"/>
            </a:pPr>
            <a:endParaRPr sz="1867">
              <a:solidFill>
                <a:srgbClr val="666666"/>
              </a:solidFill>
              <a:latin typeface="Montserrat Medium"/>
              <a:ea typeface="Montserrat Medium"/>
              <a:cs typeface="Montserrat Medium"/>
              <a:sym typeface="Montserrat Medium"/>
            </a:endParaRPr>
          </a:p>
          <a:p>
            <a:pPr algn="ctr">
              <a:buClr>
                <a:srgbClr val="000000"/>
              </a:buClr>
              <a:buSzPts val="1300"/>
            </a:pPr>
            <a:endParaRPr sz="1733">
              <a:solidFill>
                <a:srgbClr val="666666"/>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668835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p:nvPr/>
        </p:nvSpPr>
        <p:spPr>
          <a:xfrm>
            <a:off x="729567" y="989860"/>
            <a:ext cx="8286400" cy="830942"/>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4000" b="1">
                <a:solidFill>
                  <a:schemeClr val="dk1"/>
                </a:solidFill>
                <a:latin typeface="Montserrat"/>
                <a:ea typeface="Montserrat"/>
                <a:cs typeface="Montserrat"/>
                <a:sym typeface="Montserrat"/>
              </a:rPr>
              <a:t>Preventive steps!</a:t>
            </a:r>
            <a:endParaRPr sz="4000">
              <a:solidFill>
                <a:schemeClr val="dk1"/>
              </a:solidFill>
              <a:latin typeface="Montserrat Light"/>
              <a:ea typeface="Montserrat Light"/>
              <a:cs typeface="Montserrat Light"/>
              <a:sym typeface="Montserrat Light"/>
            </a:endParaRPr>
          </a:p>
        </p:txBody>
      </p:sp>
      <p:sp>
        <p:nvSpPr>
          <p:cNvPr id="118" name="Google Shape;118;p20"/>
          <p:cNvSpPr txBox="1"/>
          <p:nvPr/>
        </p:nvSpPr>
        <p:spPr>
          <a:xfrm>
            <a:off x="633133" y="1728667"/>
            <a:ext cx="7926800" cy="3254400"/>
          </a:xfrm>
          <a:prstGeom prst="rect">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marL="609585" indent="-440256">
              <a:lnSpc>
                <a:spcPct val="115000"/>
              </a:lnSpc>
              <a:spcBef>
                <a:spcPts val="2400"/>
              </a:spcBef>
              <a:buClr>
                <a:srgbClr val="373737"/>
              </a:buClr>
              <a:buSzPts val="1600"/>
              <a:buChar char="●"/>
            </a:pPr>
            <a:r>
              <a:rPr lang="en" sz="2133">
                <a:solidFill>
                  <a:srgbClr val="3C4245"/>
                </a:solidFill>
              </a:rPr>
              <a:t>Protective and supportive environments in the family, at school and in the wider community are important.</a:t>
            </a:r>
            <a:endParaRPr sz="2133">
              <a:solidFill>
                <a:srgbClr val="373737"/>
              </a:solidFill>
            </a:endParaRPr>
          </a:p>
          <a:p>
            <a:pPr>
              <a:lnSpc>
                <a:spcPct val="115000"/>
              </a:lnSpc>
              <a:spcBef>
                <a:spcPts val="2400"/>
              </a:spcBef>
            </a:pPr>
            <a:r>
              <a:rPr lang="en" sz="2133" b="1">
                <a:solidFill>
                  <a:srgbClr val="373737"/>
                </a:solidFill>
              </a:rPr>
              <a:t>Things to encourage</a:t>
            </a:r>
            <a:r>
              <a:rPr lang="en" sz="2133">
                <a:solidFill>
                  <a:srgbClr val="373737"/>
                </a:solidFill>
              </a:rPr>
              <a:t>;</a:t>
            </a:r>
            <a:endParaRPr sz="2133">
              <a:solidFill>
                <a:srgbClr val="373737"/>
              </a:solidFill>
            </a:endParaRPr>
          </a:p>
          <a:p>
            <a:pPr marL="609585" indent="-440256">
              <a:lnSpc>
                <a:spcPct val="115000"/>
              </a:lnSpc>
              <a:spcBef>
                <a:spcPts val="2400"/>
              </a:spcBef>
              <a:buSzPts val="1600"/>
              <a:buChar char="●"/>
            </a:pPr>
            <a:r>
              <a:rPr lang="en" sz="2133">
                <a:solidFill>
                  <a:srgbClr val="373737"/>
                </a:solidFill>
              </a:rPr>
              <a:t>Get a good night’s </a:t>
            </a:r>
            <a:r>
              <a:rPr lang="en" sz="2133" b="1" u="sng">
                <a:solidFill>
                  <a:srgbClr val="44787D"/>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sleep</a:t>
            </a:r>
            <a:r>
              <a:rPr lang="en" sz="2133">
                <a:solidFill>
                  <a:srgbClr val="373737"/>
                </a:solidFill>
              </a:rPr>
              <a:t> </a:t>
            </a:r>
            <a:endParaRPr sz="2133">
              <a:solidFill>
                <a:srgbClr val="373737"/>
              </a:solidFill>
            </a:endParaRPr>
          </a:p>
          <a:p>
            <a:pPr marL="609585" indent="-440256">
              <a:lnSpc>
                <a:spcPct val="115000"/>
              </a:lnSpc>
              <a:buSzPts val="1600"/>
              <a:buChar char="●"/>
            </a:pPr>
            <a:r>
              <a:rPr lang="en" sz="2133" b="1" u="sng">
                <a:solidFill>
                  <a:srgbClr val="44787D"/>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Eat well</a:t>
            </a:r>
            <a:r>
              <a:rPr lang="en" sz="2133">
                <a:solidFill>
                  <a:srgbClr val="373737"/>
                </a:solidFill>
              </a:rPr>
              <a:t> </a:t>
            </a:r>
            <a:endParaRPr sz="2133">
              <a:solidFill>
                <a:srgbClr val="373737"/>
              </a:solidFill>
            </a:endParaRPr>
          </a:p>
          <a:p>
            <a:pPr marL="609585" indent="-440256">
              <a:lnSpc>
                <a:spcPct val="115000"/>
              </a:lnSpc>
              <a:buClr>
                <a:srgbClr val="373737"/>
              </a:buClr>
              <a:buSzPts val="1600"/>
              <a:buChar char="●"/>
            </a:pPr>
            <a:r>
              <a:rPr lang="en" sz="2133">
                <a:solidFill>
                  <a:srgbClr val="373737"/>
                </a:solidFill>
              </a:rPr>
              <a:t>Talk about feelings </a:t>
            </a:r>
            <a:endParaRPr sz="2133" b="1">
              <a:solidFill>
                <a:srgbClr val="373737"/>
              </a:solidFill>
            </a:endParaRPr>
          </a:p>
          <a:p>
            <a:pPr marL="609585" indent="-440256">
              <a:lnSpc>
                <a:spcPct val="115000"/>
              </a:lnSpc>
              <a:buSzPts val="1600"/>
              <a:buChar char="●"/>
            </a:pPr>
            <a:r>
              <a:rPr lang="en" sz="2133">
                <a:solidFill>
                  <a:srgbClr val="373737"/>
                </a:solidFill>
              </a:rPr>
              <a:t>Staying </a:t>
            </a:r>
            <a:r>
              <a:rPr lang="en" sz="2133" b="1" u="sng">
                <a:solidFill>
                  <a:srgbClr val="44787D"/>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active</a:t>
            </a:r>
            <a:r>
              <a:rPr lang="en" sz="2133">
                <a:solidFill>
                  <a:srgbClr val="373737"/>
                </a:solidFill>
              </a:rPr>
              <a:t>. </a:t>
            </a:r>
            <a:endParaRPr sz="2133">
              <a:solidFill>
                <a:srgbClr val="373737"/>
              </a:solidFill>
            </a:endParaRPr>
          </a:p>
          <a:p>
            <a:pPr marL="609585" indent="-440256">
              <a:lnSpc>
                <a:spcPct val="115000"/>
              </a:lnSpc>
              <a:buSzPts val="1600"/>
              <a:buChar char="●"/>
            </a:pPr>
            <a:r>
              <a:rPr lang="en" sz="2133">
                <a:solidFill>
                  <a:srgbClr val="373737"/>
                </a:solidFill>
              </a:rPr>
              <a:t>Practice </a:t>
            </a:r>
            <a:r>
              <a:rPr lang="en" sz="2133" b="1" u="sng">
                <a:solidFill>
                  <a:srgbClr val="44787D"/>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mindfulness</a:t>
            </a:r>
            <a:r>
              <a:rPr lang="en" sz="2133">
                <a:solidFill>
                  <a:srgbClr val="373737"/>
                </a:solidFill>
              </a:rPr>
              <a:t>, a way to be fully engaged and present in the moment.</a:t>
            </a:r>
            <a:endParaRPr sz="2133">
              <a:solidFill>
                <a:srgbClr val="373737"/>
              </a:solidFill>
            </a:endParaRPr>
          </a:p>
          <a:p>
            <a:pPr marL="609585" indent="-440256">
              <a:lnSpc>
                <a:spcPct val="115000"/>
              </a:lnSpc>
              <a:buClr>
                <a:srgbClr val="373737"/>
              </a:buClr>
              <a:buSzPts val="1600"/>
              <a:buChar char="●"/>
            </a:pPr>
            <a:r>
              <a:rPr lang="en" sz="2133">
                <a:solidFill>
                  <a:srgbClr val="373737"/>
                </a:solidFill>
              </a:rPr>
              <a:t>Care for others</a:t>
            </a:r>
            <a:endParaRPr sz="2133">
              <a:solidFill>
                <a:srgbClr val="373737"/>
              </a:solidFill>
            </a:endParaRPr>
          </a:p>
          <a:p>
            <a:pPr marL="609585" indent="-440256">
              <a:lnSpc>
                <a:spcPct val="115000"/>
              </a:lnSpc>
              <a:buClr>
                <a:srgbClr val="373737"/>
              </a:buClr>
              <a:buSzPts val="1600"/>
              <a:buChar char="●"/>
            </a:pPr>
            <a:r>
              <a:rPr lang="en" sz="2133">
                <a:solidFill>
                  <a:srgbClr val="373737"/>
                </a:solidFill>
              </a:rPr>
              <a:t>Keep in touch. </a:t>
            </a:r>
            <a:endParaRPr sz="2133">
              <a:solidFill>
                <a:srgbClr val="373737"/>
              </a:solidFill>
            </a:endParaRPr>
          </a:p>
          <a:p>
            <a:pPr algn="ctr">
              <a:lnSpc>
                <a:spcPct val="115000"/>
              </a:lnSpc>
              <a:spcBef>
                <a:spcPts val="2400"/>
              </a:spcBef>
              <a:buClr>
                <a:srgbClr val="000000"/>
              </a:buClr>
              <a:buSzPts val="1100"/>
            </a:pPr>
            <a:endParaRPr sz="3333">
              <a:latin typeface="Montserrat"/>
              <a:ea typeface="Montserrat"/>
              <a:cs typeface="Montserrat"/>
              <a:sym typeface="Montserrat"/>
            </a:endParaRPr>
          </a:p>
          <a:p>
            <a:pPr algn="ctr">
              <a:buClr>
                <a:srgbClr val="000000"/>
              </a:buClr>
              <a:buSzPts val="1400"/>
            </a:pP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1441328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p:nvPr/>
        </p:nvSpPr>
        <p:spPr>
          <a:xfrm>
            <a:off x="1934267" y="2083601"/>
            <a:ext cx="6272000" cy="2954600"/>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a:solidFill>
                  <a:schemeClr val="dk1"/>
                </a:solidFill>
                <a:latin typeface="Montserrat"/>
                <a:ea typeface="Montserrat"/>
                <a:cs typeface="Montserrat"/>
                <a:sym typeface="Montserrat"/>
              </a:rPr>
              <a:t>We offer</a:t>
            </a:r>
            <a:r>
              <a:rPr lang="en" sz="4000" b="1">
                <a:solidFill>
                  <a:srgbClr val="0A6973"/>
                </a:solidFill>
                <a:latin typeface="Montserrat"/>
                <a:ea typeface="Montserrat"/>
                <a:cs typeface="Montserrat"/>
                <a:sym typeface="Montserrat"/>
              </a:rPr>
              <a:t> a range of support options</a:t>
            </a:r>
            <a:r>
              <a:rPr lang="en" sz="4000">
                <a:solidFill>
                  <a:schemeClr val="dk1"/>
                </a:solidFill>
                <a:latin typeface="Montserrat"/>
                <a:ea typeface="Montserrat"/>
                <a:cs typeface="Montserrat"/>
                <a:sym typeface="Montserrat"/>
              </a:rPr>
              <a:t> and you have </a:t>
            </a:r>
            <a:r>
              <a:rPr lang="en" sz="4000" b="1">
                <a:solidFill>
                  <a:srgbClr val="0A6973"/>
                </a:solidFill>
                <a:latin typeface="Montserrat"/>
                <a:ea typeface="Montserrat"/>
                <a:cs typeface="Montserrat"/>
                <a:sym typeface="Montserrat"/>
              </a:rPr>
              <a:t>complete control </a:t>
            </a:r>
            <a:r>
              <a:rPr lang="en" sz="4000">
                <a:solidFill>
                  <a:schemeClr val="dk1"/>
                </a:solidFill>
                <a:latin typeface="Montserrat"/>
                <a:ea typeface="Montserrat"/>
                <a:cs typeface="Montserrat"/>
                <a:sym typeface="Montserrat"/>
              </a:rPr>
              <a:t>of what to use.</a:t>
            </a:r>
            <a:endParaRPr sz="3467">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124116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title="Kooth_Captions_Overview_CSE_(1) (1).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1307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https://euc-powerpoint.officeapps.live.com/pods/GetClipboardImage.ashx?Id=295d3e89-3c9c-4f45-b565-e3ca4dfc1ced&amp;DC=GEU6&amp;pkey=9bf70346-f6f2-46cc-8822-48f19c56f47e&amp;wdwaccluster=GEU6">
            <a:extLst>
              <a:ext uri="{FF2B5EF4-FFF2-40B4-BE49-F238E27FC236}">
                <a16:creationId xmlns:a16="http://schemas.microsoft.com/office/drawing/2014/main" id="{8DBCF55A-09B3-4996-B2B2-4EC71F2F306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63B255FA-6192-43B1-9078-946CE12FABCC}"/>
              </a:ext>
            </a:extLst>
          </p:cNvPr>
          <p:cNvPicPr>
            <a:picLocks noChangeAspect="1"/>
          </p:cNvPicPr>
          <p:nvPr/>
        </p:nvPicPr>
        <p:blipFill>
          <a:blip r:embed="rId2"/>
          <a:stretch>
            <a:fillRect/>
          </a:stretch>
        </p:blipFill>
        <p:spPr>
          <a:xfrm>
            <a:off x="1073791" y="1310106"/>
            <a:ext cx="2563958" cy="4237788"/>
          </a:xfrm>
          <a:prstGeom prst="rect">
            <a:avLst/>
          </a:prstGeom>
        </p:spPr>
      </p:pic>
      <p:sp>
        <p:nvSpPr>
          <p:cNvPr id="14" name="Rectangle 13">
            <a:extLst>
              <a:ext uri="{FF2B5EF4-FFF2-40B4-BE49-F238E27FC236}">
                <a16:creationId xmlns:a16="http://schemas.microsoft.com/office/drawing/2014/main" id="{DD97371D-F374-4311-81AD-4CCB37AC4805}"/>
              </a:ext>
            </a:extLst>
          </p:cNvPr>
          <p:cNvSpPr/>
          <p:nvPr/>
        </p:nvSpPr>
        <p:spPr>
          <a:xfrm>
            <a:off x="5974813" y="3244334"/>
            <a:ext cx="257943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26" name="Group 25">
            <a:extLst>
              <a:ext uri="{FF2B5EF4-FFF2-40B4-BE49-F238E27FC236}">
                <a16:creationId xmlns:a16="http://schemas.microsoft.com/office/drawing/2014/main" id="{114A5F96-0BE1-422E-8AC1-C3C943BC901A}"/>
              </a:ext>
            </a:extLst>
          </p:cNvPr>
          <p:cNvGrpSpPr/>
          <p:nvPr/>
        </p:nvGrpSpPr>
        <p:grpSpPr>
          <a:xfrm>
            <a:off x="4423598" y="319114"/>
            <a:ext cx="6583960" cy="6273514"/>
            <a:chOff x="4423598" y="319114"/>
            <a:chExt cx="6583960" cy="6273514"/>
          </a:xfrm>
        </p:grpSpPr>
        <p:sp>
          <p:nvSpPr>
            <p:cNvPr id="16" name="Rectangle: Rounded Corners 15">
              <a:extLst>
                <a:ext uri="{FF2B5EF4-FFF2-40B4-BE49-F238E27FC236}">
                  <a16:creationId xmlns:a16="http://schemas.microsoft.com/office/drawing/2014/main" id="{27FC1FCD-620B-4046-8F52-8A0846333C25}"/>
                </a:ext>
              </a:extLst>
            </p:cNvPr>
            <p:cNvSpPr/>
            <p:nvPr/>
          </p:nvSpPr>
          <p:spPr>
            <a:xfrm>
              <a:off x="4442586" y="319114"/>
              <a:ext cx="6522440" cy="746620"/>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DAILY REVIEW: Kahoot, Whiteboard, Microsoft Forms</a:t>
              </a:r>
            </a:p>
          </p:txBody>
        </p:sp>
        <p:sp>
          <p:nvSpPr>
            <p:cNvPr id="17" name="Rectangle: Rounded Corners 16">
              <a:extLst>
                <a:ext uri="{FF2B5EF4-FFF2-40B4-BE49-F238E27FC236}">
                  <a16:creationId xmlns:a16="http://schemas.microsoft.com/office/drawing/2014/main" id="{077FE8F8-208A-4B6A-AE2D-F0B7D92202A2}"/>
                </a:ext>
              </a:extLst>
            </p:cNvPr>
            <p:cNvSpPr/>
            <p:nvPr/>
          </p:nvSpPr>
          <p:spPr>
            <a:xfrm>
              <a:off x="4423598" y="1236871"/>
              <a:ext cx="6553200" cy="746620"/>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LEARNING INTENTIONS: Teams, OneNote</a:t>
              </a:r>
            </a:p>
          </p:txBody>
        </p:sp>
        <p:sp>
          <p:nvSpPr>
            <p:cNvPr id="18" name="Rectangle: Rounded Corners 17">
              <a:extLst>
                <a:ext uri="{FF2B5EF4-FFF2-40B4-BE49-F238E27FC236}">
                  <a16:creationId xmlns:a16="http://schemas.microsoft.com/office/drawing/2014/main" id="{07967B12-394E-4D67-A5D2-EDFF482F0335}"/>
                </a:ext>
              </a:extLst>
            </p:cNvPr>
            <p:cNvSpPr/>
            <p:nvPr/>
          </p:nvSpPr>
          <p:spPr>
            <a:xfrm>
              <a:off x="4423598" y="2152462"/>
              <a:ext cx="6522440" cy="746620"/>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SUCCESS CRITERIA: Teams, OneNote </a:t>
              </a:r>
            </a:p>
          </p:txBody>
        </p:sp>
        <p:sp>
          <p:nvSpPr>
            <p:cNvPr id="22" name="Rectangle: Rounded Corners 21">
              <a:extLst>
                <a:ext uri="{FF2B5EF4-FFF2-40B4-BE49-F238E27FC236}">
                  <a16:creationId xmlns:a16="http://schemas.microsoft.com/office/drawing/2014/main" id="{88EF248A-6329-4A96-B2E0-D05490E19AFB}"/>
                </a:ext>
              </a:extLst>
            </p:cNvPr>
            <p:cNvSpPr/>
            <p:nvPr/>
          </p:nvSpPr>
          <p:spPr>
            <a:xfrm>
              <a:off x="4485118" y="3098185"/>
              <a:ext cx="6522440" cy="746620"/>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NEW MATERIAL:  A range of apps and resources, shared on Teams or OneNote</a:t>
              </a:r>
            </a:p>
          </p:txBody>
        </p:sp>
        <p:sp>
          <p:nvSpPr>
            <p:cNvPr id="23" name="Rectangle: Rounded Corners 22">
              <a:extLst>
                <a:ext uri="{FF2B5EF4-FFF2-40B4-BE49-F238E27FC236}">
                  <a16:creationId xmlns:a16="http://schemas.microsoft.com/office/drawing/2014/main" id="{CA94239B-686F-4EBB-B7D5-7B16BB2B5E67}"/>
                </a:ext>
              </a:extLst>
            </p:cNvPr>
            <p:cNvSpPr/>
            <p:nvPr/>
          </p:nvSpPr>
          <p:spPr>
            <a:xfrm>
              <a:off x="4485118" y="4014126"/>
              <a:ext cx="6522440" cy="746620"/>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PRACTICE: A range of apps including Word, </a:t>
              </a:r>
              <a:r>
                <a:rPr kumimoji="0" lang="en-GB" sz="2000" b="0" i="0" u="none" strike="noStrike" kern="1200" cap="none" spc="0" normalizeH="0" baseline="0" noProof="0" err="1">
                  <a:ln>
                    <a:noFill/>
                  </a:ln>
                  <a:solidFill>
                    <a:srgbClr val="FF0000"/>
                  </a:solidFill>
                  <a:effectLst/>
                  <a:uLnTx/>
                  <a:uFillTx/>
                  <a:latin typeface="Tw Cen MT" panose="020B0602020104020603"/>
                  <a:ea typeface="+mn-ea"/>
                  <a:cs typeface="+mn-cs"/>
                </a:rPr>
                <a:t>Powerpoint</a:t>
              </a: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 Teams, OneNote, Camera, Microsoft Lens</a:t>
              </a:r>
            </a:p>
          </p:txBody>
        </p:sp>
        <p:sp>
          <p:nvSpPr>
            <p:cNvPr id="24" name="Rectangle: Rounded Corners 23">
              <a:extLst>
                <a:ext uri="{FF2B5EF4-FFF2-40B4-BE49-F238E27FC236}">
                  <a16:creationId xmlns:a16="http://schemas.microsoft.com/office/drawing/2014/main" id="{7DE75791-751F-474D-B4DB-674C3BCB5FFD}"/>
                </a:ext>
              </a:extLst>
            </p:cNvPr>
            <p:cNvSpPr/>
            <p:nvPr/>
          </p:nvSpPr>
          <p:spPr>
            <a:xfrm>
              <a:off x="4454358" y="4930067"/>
              <a:ext cx="6522440" cy="746620"/>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PROVE IT: Whiteboard, Quizlet </a:t>
              </a:r>
            </a:p>
          </p:txBody>
        </p:sp>
        <p:sp>
          <p:nvSpPr>
            <p:cNvPr id="25" name="Rectangle: Rounded Corners 24">
              <a:extLst>
                <a:ext uri="{FF2B5EF4-FFF2-40B4-BE49-F238E27FC236}">
                  <a16:creationId xmlns:a16="http://schemas.microsoft.com/office/drawing/2014/main" id="{1B5FDBFA-DB48-4859-B920-84C5B7DF824F}"/>
                </a:ext>
              </a:extLst>
            </p:cNvPr>
            <p:cNvSpPr/>
            <p:nvPr/>
          </p:nvSpPr>
          <p:spPr>
            <a:xfrm>
              <a:off x="4454358" y="5846008"/>
              <a:ext cx="6522440" cy="746620"/>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0000"/>
                  </a:solidFill>
                  <a:effectLst/>
                  <a:uLnTx/>
                  <a:uFillTx/>
                  <a:latin typeface="Tw Cen MT" panose="020B0602020104020603"/>
                  <a:ea typeface="+mn-ea"/>
                  <a:cs typeface="+mn-cs"/>
                </a:rPr>
                <a:t>PLENARY: Post-Its, Forms, Kahoot, Glow blogs</a:t>
              </a:r>
            </a:p>
          </p:txBody>
        </p:sp>
      </p:grpSp>
    </p:spTree>
    <p:extLst>
      <p:ext uri="{BB962C8B-B14F-4D97-AF65-F5344CB8AC3E}">
        <p14:creationId xmlns:p14="http://schemas.microsoft.com/office/powerpoint/2010/main" val="3104405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p:nvPr/>
        </p:nvSpPr>
        <p:spPr>
          <a:xfrm>
            <a:off x="5207500" y="4412867"/>
            <a:ext cx="1539200" cy="5844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r>
              <a:rPr lang="en" sz="1600" b="1">
                <a:solidFill>
                  <a:schemeClr val="dk1"/>
                </a:solidFill>
                <a:latin typeface="Montserrat"/>
                <a:ea typeface="Montserrat"/>
                <a:cs typeface="Montserrat"/>
                <a:sym typeface="Montserrat"/>
              </a:rPr>
              <a:t>Activities</a:t>
            </a:r>
            <a:endParaRPr sz="1600" b="1">
              <a:solidFill>
                <a:schemeClr val="dk1"/>
              </a:solidFill>
              <a:latin typeface="Montserrat"/>
              <a:ea typeface="Montserrat"/>
              <a:cs typeface="Montserrat"/>
              <a:sym typeface="Montserrat"/>
            </a:endParaRPr>
          </a:p>
        </p:txBody>
      </p:sp>
      <p:sp>
        <p:nvSpPr>
          <p:cNvPr id="134" name="Google Shape;134;p23"/>
          <p:cNvSpPr txBox="1"/>
          <p:nvPr/>
        </p:nvSpPr>
        <p:spPr>
          <a:xfrm>
            <a:off x="6746700" y="4412867"/>
            <a:ext cx="1713600" cy="9516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endParaRPr sz="1600" b="1">
              <a:solidFill>
                <a:schemeClr val="dk1"/>
              </a:solidFill>
              <a:latin typeface="Montserrat"/>
              <a:ea typeface="Montserrat"/>
              <a:cs typeface="Montserrat"/>
              <a:sym typeface="Montserrat"/>
            </a:endParaRPr>
          </a:p>
          <a:p>
            <a:pPr algn="ctr">
              <a:buClr>
                <a:schemeClr val="lt1"/>
              </a:buClr>
              <a:buSzPts val="4000"/>
            </a:pPr>
            <a:r>
              <a:rPr lang="en" sz="1600" b="1">
                <a:solidFill>
                  <a:schemeClr val="dk1"/>
                </a:solidFill>
                <a:latin typeface="Montserrat"/>
                <a:ea typeface="Montserrat"/>
                <a:cs typeface="Montserrat"/>
                <a:sym typeface="Montserrat"/>
              </a:rPr>
              <a:t>Journal Space and Goal Setting</a:t>
            </a:r>
            <a:endParaRPr sz="1600" b="1">
              <a:solidFill>
                <a:schemeClr val="dk1"/>
              </a:solidFill>
              <a:latin typeface="Montserrat"/>
              <a:ea typeface="Montserrat"/>
              <a:cs typeface="Montserrat"/>
              <a:sym typeface="Montserrat"/>
            </a:endParaRPr>
          </a:p>
        </p:txBody>
      </p:sp>
      <p:sp>
        <p:nvSpPr>
          <p:cNvPr id="135" name="Google Shape;135;p23"/>
          <p:cNvSpPr txBox="1"/>
          <p:nvPr/>
        </p:nvSpPr>
        <p:spPr>
          <a:xfrm>
            <a:off x="10590084" y="4604367"/>
            <a:ext cx="1539200" cy="7792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endParaRPr sz="1600" b="1">
              <a:solidFill>
                <a:schemeClr val="dk1"/>
              </a:solidFill>
              <a:latin typeface="Montserrat"/>
              <a:ea typeface="Montserrat"/>
              <a:cs typeface="Montserrat"/>
              <a:sym typeface="Montserrat"/>
            </a:endParaRPr>
          </a:p>
          <a:p>
            <a:pPr algn="ctr">
              <a:buClr>
                <a:srgbClr val="FFFFFF"/>
              </a:buClr>
              <a:buSzPts val="4000"/>
            </a:pPr>
            <a:r>
              <a:rPr lang="en" sz="1600" b="1">
                <a:solidFill>
                  <a:schemeClr val="dk1"/>
                </a:solidFill>
                <a:latin typeface="Montserrat"/>
                <a:ea typeface="Montserrat"/>
                <a:cs typeface="Montserrat"/>
                <a:sym typeface="Montserrat"/>
              </a:rPr>
              <a:t>Live forums </a:t>
            </a:r>
            <a:endParaRPr sz="1600" b="1">
              <a:solidFill>
                <a:schemeClr val="dk1"/>
              </a:solidFill>
              <a:latin typeface="Montserrat"/>
              <a:ea typeface="Montserrat"/>
              <a:cs typeface="Montserrat"/>
              <a:sym typeface="Montserrat"/>
            </a:endParaRPr>
          </a:p>
        </p:txBody>
      </p:sp>
      <p:sp>
        <p:nvSpPr>
          <p:cNvPr id="136" name="Google Shape;136;p23"/>
          <p:cNvSpPr txBox="1"/>
          <p:nvPr/>
        </p:nvSpPr>
        <p:spPr>
          <a:xfrm>
            <a:off x="1621233" y="4412867"/>
            <a:ext cx="1713600" cy="9516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r>
              <a:rPr lang="en" sz="1600" b="1">
                <a:solidFill>
                  <a:schemeClr val="dk1"/>
                </a:solidFill>
                <a:latin typeface="Montserrat"/>
                <a:ea typeface="Montserrat"/>
                <a:cs typeface="Montserrat"/>
                <a:sym typeface="Montserrat"/>
              </a:rPr>
              <a:t>Send a message to our team</a:t>
            </a:r>
            <a:endParaRPr sz="1600" b="1">
              <a:solidFill>
                <a:schemeClr val="dk1"/>
              </a:solidFill>
              <a:latin typeface="Montserrat"/>
              <a:ea typeface="Montserrat"/>
              <a:cs typeface="Montserrat"/>
              <a:sym typeface="Montserrat"/>
            </a:endParaRPr>
          </a:p>
        </p:txBody>
      </p:sp>
      <p:sp>
        <p:nvSpPr>
          <p:cNvPr id="137" name="Google Shape;137;p23"/>
          <p:cNvSpPr txBox="1"/>
          <p:nvPr/>
        </p:nvSpPr>
        <p:spPr>
          <a:xfrm>
            <a:off x="-92367" y="4412867"/>
            <a:ext cx="1713600" cy="951600"/>
          </a:xfrm>
          <a:prstGeom prst="rect">
            <a:avLst/>
          </a:prstGeom>
          <a:noFill/>
          <a:ln>
            <a:noFill/>
          </a:ln>
        </p:spPr>
        <p:txBody>
          <a:bodyPr spcFirstLastPara="1" wrap="square" lIns="162533" tIns="162533" rIns="162533" bIns="162533" anchor="b" anchorCtr="0">
            <a:noAutofit/>
          </a:bodyPr>
          <a:lstStyle/>
          <a:p>
            <a:pPr algn="ctr">
              <a:buClr>
                <a:schemeClr val="lt1"/>
              </a:buClr>
              <a:buSzPts val="4000"/>
            </a:pPr>
            <a:r>
              <a:rPr lang="en" sz="1600" b="1">
                <a:solidFill>
                  <a:schemeClr val="dk1"/>
                </a:solidFill>
                <a:latin typeface="Montserrat"/>
                <a:ea typeface="Montserrat"/>
                <a:cs typeface="Montserrat"/>
                <a:sym typeface="Montserrat"/>
              </a:rPr>
              <a:t>Live text-based chat</a:t>
            </a:r>
            <a:endParaRPr sz="1600" b="1">
              <a:solidFill>
                <a:schemeClr val="dk1"/>
              </a:solidFill>
              <a:latin typeface="Montserrat"/>
              <a:ea typeface="Montserrat"/>
              <a:cs typeface="Montserrat"/>
              <a:sym typeface="Montserrat"/>
            </a:endParaRPr>
          </a:p>
        </p:txBody>
      </p:sp>
      <p:sp>
        <p:nvSpPr>
          <p:cNvPr id="138" name="Google Shape;138;p23"/>
          <p:cNvSpPr txBox="1"/>
          <p:nvPr/>
        </p:nvSpPr>
        <p:spPr>
          <a:xfrm>
            <a:off x="3934900" y="4142667"/>
            <a:ext cx="1505600" cy="951600"/>
          </a:xfrm>
          <a:prstGeom prst="rect">
            <a:avLst/>
          </a:prstGeom>
          <a:noFill/>
          <a:ln>
            <a:noFill/>
          </a:ln>
        </p:spPr>
        <p:txBody>
          <a:bodyPr spcFirstLastPara="1" wrap="square" lIns="162533" tIns="162533" rIns="162533" bIns="162533" anchor="b" anchorCtr="0">
            <a:noAutofit/>
          </a:bodyPr>
          <a:lstStyle/>
          <a:p>
            <a:pPr>
              <a:buClr>
                <a:srgbClr val="FFFFFF"/>
              </a:buClr>
              <a:buSzPts val="4000"/>
            </a:pPr>
            <a:r>
              <a:rPr lang="en" sz="1600" b="1">
                <a:solidFill>
                  <a:schemeClr val="dk1"/>
                </a:solidFill>
                <a:latin typeface="Montserrat"/>
                <a:ea typeface="Montserrat"/>
                <a:cs typeface="Montserrat"/>
                <a:sym typeface="Montserrat"/>
              </a:rPr>
              <a:t>Helpful articles</a:t>
            </a:r>
            <a:endParaRPr sz="1600" b="1">
              <a:solidFill>
                <a:schemeClr val="dk1"/>
              </a:solidFill>
              <a:latin typeface="Montserrat"/>
              <a:ea typeface="Montserrat"/>
              <a:cs typeface="Montserrat"/>
              <a:sym typeface="Montserrat"/>
            </a:endParaRPr>
          </a:p>
        </p:txBody>
      </p:sp>
      <p:sp>
        <p:nvSpPr>
          <p:cNvPr id="139" name="Google Shape;139;p23"/>
          <p:cNvSpPr txBox="1"/>
          <p:nvPr/>
        </p:nvSpPr>
        <p:spPr>
          <a:xfrm>
            <a:off x="9050884" y="4736767"/>
            <a:ext cx="1539200" cy="6468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r>
              <a:rPr lang="en" sz="1600" b="1">
                <a:solidFill>
                  <a:schemeClr val="dk1"/>
                </a:solidFill>
                <a:latin typeface="Montserrat"/>
                <a:ea typeface="Montserrat"/>
                <a:cs typeface="Montserrat"/>
                <a:sym typeface="Montserrat"/>
              </a:rPr>
              <a:t>Discussion boards</a:t>
            </a:r>
            <a:endParaRPr sz="1600" b="1">
              <a:solidFill>
                <a:schemeClr val="dk1"/>
              </a:solidFill>
              <a:latin typeface="Montserrat"/>
              <a:ea typeface="Montserrat"/>
              <a:cs typeface="Montserrat"/>
              <a:sym typeface="Montserrat"/>
            </a:endParaRPr>
          </a:p>
        </p:txBody>
      </p:sp>
      <p:sp>
        <p:nvSpPr>
          <p:cNvPr id="140" name="Google Shape;140;p23"/>
          <p:cNvSpPr txBox="1"/>
          <p:nvPr/>
        </p:nvSpPr>
        <p:spPr>
          <a:xfrm>
            <a:off x="8857333" y="2710316"/>
            <a:ext cx="3227600" cy="6468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r>
              <a:rPr lang="en" sz="2400" b="1">
                <a:solidFill>
                  <a:schemeClr val="dk1"/>
                </a:solidFill>
                <a:latin typeface="Montserrat"/>
                <a:ea typeface="Montserrat"/>
                <a:cs typeface="Montserrat"/>
                <a:sym typeface="Montserrat"/>
              </a:rPr>
              <a:t>Community </a:t>
            </a:r>
            <a:endParaRPr sz="2400" b="1">
              <a:solidFill>
                <a:schemeClr val="dk1"/>
              </a:solidFill>
              <a:latin typeface="Montserrat"/>
              <a:ea typeface="Montserrat"/>
              <a:cs typeface="Montserrat"/>
              <a:sym typeface="Montserrat"/>
            </a:endParaRPr>
          </a:p>
          <a:p>
            <a:pPr algn="ctr">
              <a:buClr>
                <a:srgbClr val="FFFFFF"/>
              </a:buClr>
              <a:buSzPts val="4000"/>
            </a:pPr>
            <a:r>
              <a:rPr lang="en" sz="2400" b="1">
                <a:solidFill>
                  <a:schemeClr val="dk1"/>
                </a:solidFill>
                <a:latin typeface="Montserrat"/>
                <a:ea typeface="Montserrat"/>
                <a:cs typeface="Montserrat"/>
                <a:sym typeface="Montserrat"/>
              </a:rPr>
              <a:t>support</a:t>
            </a:r>
            <a:endParaRPr sz="2400" b="1">
              <a:solidFill>
                <a:schemeClr val="dk1"/>
              </a:solidFill>
              <a:latin typeface="Montserrat"/>
              <a:ea typeface="Montserrat"/>
              <a:cs typeface="Montserrat"/>
              <a:sym typeface="Montserrat"/>
            </a:endParaRPr>
          </a:p>
        </p:txBody>
      </p:sp>
      <p:sp>
        <p:nvSpPr>
          <p:cNvPr id="141" name="Google Shape;141;p23"/>
          <p:cNvSpPr txBox="1"/>
          <p:nvPr/>
        </p:nvSpPr>
        <p:spPr>
          <a:xfrm>
            <a:off x="4500367" y="2710316"/>
            <a:ext cx="3227600" cy="6468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r>
              <a:rPr lang="en" sz="2400" b="1">
                <a:solidFill>
                  <a:schemeClr val="dk1"/>
                </a:solidFill>
                <a:latin typeface="Montserrat"/>
                <a:ea typeface="Montserrat"/>
                <a:cs typeface="Montserrat"/>
                <a:sym typeface="Montserrat"/>
              </a:rPr>
              <a:t>Self-directed </a:t>
            </a:r>
            <a:endParaRPr sz="2400" b="1">
              <a:solidFill>
                <a:schemeClr val="dk1"/>
              </a:solidFill>
              <a:latin typeface="Montserrat"/>
              <a:ea typeface="Montserrat"/>
              <a:cs typeface="Montserrat"/>
              <a:sym typeface="Montserrat"/>
            </a:endParaRPr>
          </a:p>
          <a:p>
            <a:pPr algn="ctr">
              <a:buClr>
                <a:srgbClr val="FFFFFF"/>
              </a:buClr>
              <a:buSzPts val="4000"/>
            </a:pPr>
            <a:r>
              <a:rPr lang="en" sz="2400" b="1">
                <a:solidFill>
                  <a:schemeClr val="dk1"/>
                </a:solidFill>
                <a:latin typeface="Montserrat"/>
                <a:ea typeface="Montserrat"/>
                <a:cs typeface="Montserrat"/>
                <a:sym typeface="Montserrat"/>
              </a:rPr>
              <a:t>support</a:t>
            </a:r>
            <a:endParaRPr sz="2400" b="1">
              <a:solidFill>
                <a:schemeClr val="dk1"/>
              </a:solidFill>
              <a:latin typeface="Montserrat"/>
              <a:ea typeface="Montserrat"/>
              <a:cs typeface="Montserrat"/>
              <a:sym typeface="Montserrat"/>
            </a:endParaRPr>
          </a:p>
        </p:txBody>
      </p:sp>
      <p:sp>
        <p:nvSpPr>
          <p:cNvPr id="142" name="Google Shape;142;p23"/>
          <p:cNvSpPr txBox="1"/>
          <p:nvPr/>
        </p:nvSpPr>
        <p:spPr>
          <a:xfrm>
            <a:off x="855233" y="2710316"/>
            <a:ext cx="1980400" cy="646800"/>
          </a:xfrm>
          <a:prstGeom prst="rect">
            <a:avLst/>
          </a:prstGeom>
          <a:noFill/>
          <a:ln>
            <a:noFill/>
          </a:ln>
        </p:spPr>
        <p:txBody>
          <a:bodyPr spcFirstLastPara="1" wrap="square" lIns="162533" tIns="162533" rIns="162533" bIns="162533" anchor="b" anchorCtr="0">
            <a:noAutofit/>
          </a:bodyPr>
          <a:lstStyle/>
          <a:p>
            <a:pPr algn="ctr">
              <a:buClr>
                <a:srgbClr val="FFFFFF"/>
              </a:buClr>
              <a:buSzPts val="4000"/>
            </a:pPr>
            <a:r>
              <a:rPr lang="en" sz="2400" b="1">
                <a:solidFill>
                  <a:schemeClr val="dk1"/>
                </a:solidFill>
                <a:latin typeface="Montserrat"/>
                <a:ea typeface="Montserrat"/>
                <a:cs typeface="Montserrat"/>
                <a:sym typeface="Montserrat"/>
              </a:rPr>
              <a:t>Professional</a:t>
            </a:r>
            <a:br>
              <a:rPr lang="en" sz="2400" b="1">
                <a:solidFill>
                  <a:schemeClr val="dk1"/>
                </a:solidFill>
                <a:latin typeface="Montserrat"/>
                <a:ea typeface="Montserrat"/>
                <a:cs typeface="Montserrat"/>
                <a:sym typeface="Montserrat"/>
              </a:rPr>
            </a:br>
            <a:r>
              <a:rPr lang="en" sz="2400" b="1">
                <a:solidFill>
                  <a:schemeClr val="dk1"/>
                </a:solidFill>
                <a:latin typeface="Montserrat"/>
                <a:ea typeface="Montserrat"/>
                <a:cs typeface="Montserrat"/>
                <a:sym typeface="Montserrat"/>
              </a:rPr>
              <a:t>support</a:t>
            </a:r>
            <a:endParaRPr sz="24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5218651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p:nvPr/>
        </p:nvSpPr>
        <p:spPr>
          <a:xfrm>
            <a:off x="4088833" y="2351601"/>
            <a:ext cx="6048800" cy="2954600"/>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b="1">
                <a:solidFill>
                  <a:schemeClr val="dk1"/>
                </a:solidFill>
                <a:latin typeface="Montserrat"/>
                <a:ea typeface="Montserrat"/>
                <a:cs typeface="Montserrat"/>
                <a:sym typeface="Montserrat"/>
              </a:rPr>
              <a:t>Live text-based chat</a:t>
            </a:r>
            <a:r>
              <a:rPr lang="en" sz="4000">
                <a:solidFill>
                  <a:srgbClr val="00BDFF"/>
                </a:solidFill>
                <a:latin typeface="Montserrat Light"/>
                <a:ea typeface="Montserrat Light"/>
                <a:cs typeface="Montserrat Light"/>
                <a:sym typeface="Montserrat Light"/>
              </a:rPr>
              <a:t> </a:t>
            </a:r>
            <a:r>
              <a:rPr lang="en" sz="4000">
                <a:solidFill>
                  <a:schemeClr val="dk1"/>
                </a:solidFill>
                <a:latin typeface="Montserrat Light"/>
                <a:ea typeface="Montserrat Light"/>
                <a:cs typeface="Montserrat Light"/>
                <a:sym typeface="Montserrat Light"/>
              </a:rPr>
              <a:t>with a member of our team. We’re here to listen.</a:t>
            </a:r>
            <a:endParaRPr sz="4000">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851013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p:nvPr/>
        </p:nvSpPr>
        <p:spPr>
          <a:xfrm>
            <a:off x="1117600" y="2814233"/>
            <a:ext cx="5456400" cy="4370373"/>
          </a:xfrm>
          <a:prstGeom prst="rect">
            <a:avLst/>
          </a:prstGeom>
          <a:noFill/>
          <a:ln>
            <a:noFill/>
          </a:ln>
        </p:spPr>
        <p:txBody>
          <a:bodyPr spcFirstLastPara="1" wrap="square" lIns="121900" tIns="60933" rIns="121900" bIns="60933" anchor="t" anchorCtr="0">
            <a:spAutoFit/>
          </a:bodyPr>
          <a:lstStyle/>
          <a:p>
            <a:pPr>
              <a:lnSpc>
                <a:spcPct val="115000"/>
              </a:lnSpc>
            </a:pPr>
            <a:r>
              <a:rPr lang="en" sz="2400" b="1">
                <a:solidFill>
                  <a:schemeClr val="dk1"/>
                </a:solidFill>
                <a:latin typeface="Montserrat"/>
                <a:ea typeface="Montserrat"/>
                <a:cs typeface="Montserrat"/>
                <a:sym typeface="Montserrat"/>
              </a:rPr>
              <a:t>When you first come to chat, we will talk with you about:</a:t>
            </a:r>
            <a:endParaRPr sz="2400" b="1">
              <a:solidFill>
                <a:schemeClr val="dk1"/>
              </a:solidFill>
              <a:latin typeface="Montserrat"/>
              <a:ea typeface="Montserrat"/>
              <a:cs typeface="Montserrat"/>
              <a:sym typeface="Montserrat"/>
            </a:endParaRPr>
          </a:p>
          <a:p>
            <a:pPr>
              <a:lnSpc>
                <a:spcPct val="115000"/>
              </a:lnSpc>
              <a:buClr>
                <a:schemeClr val="dk1"/>
              </a:buClr>
              <a:buSzPts val="1100"/>
            </a:pPr>
            <a:endParaRPr sz="2400" b="1">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Understanding a little bit about you</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Exploring your current difficulties and what's brought you to Kooth</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Thinking together about the best way we can support you</a:t>
            </a:r>
            <a:endParaRPr sz="2400">
              <a:solidFill>
                <a:schemeClr val="dk1"/>
              </a:solidFill>
              <a:latin typeface="Montserrat"/>
              <a:ea typeface="Montserrat"/>
              <a:cs typeface="Montserrat"/>
              <a:sym typeface="Montserrat"/>
            </a:endParaRPr>
          </a:p>
          <a:p>
            <a:pPr>
              <a:lnSpc>
                <a:spcPct val="115000"/>
              </a:lnSpc>
            </a:pPr>
            <a:endParaRPr sz="2400" b="1">
              <a:solidFill>
                <a:schemeClr val="dk1"/>
              </a:solidFill>
              <a:latin typeface="Montserrat"/>
              <a:ea typeface="Montserrat"/>
              <a:cs typeface="Montserrat"/>
              <a:sym typeface="Montserrat"/>
            </a:endParaRPr>
          </a:p>
        </p:txBody>
      </p:sp>
      <p:sp>
        <p:nvSpPr>
          <p:cNvPr id="153" name="Google Shape;153;p25"/>
          <p:cNvSpPr txBox="1"/>
          <p:nvPr/>
        </p:nvSpPr>
        <p:spPr>
          <a:xfrm>
            <a:off x="1117600" y="1728252"/>
            <a:ext cx="6909600" cy="830942"/>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4000" b="1">
                <a:solidFill>
                  <a:schemeClr val="dk1"/>
                </a:solidFill>
                <a:latin typeface="Montserrat"/>
                <a:ea typeface="Montserrat"/>
                <a:cs typeface="Montserrat"/>
                <a:sym typeface="Montserrat"/>
              </a:rPr>
              <a:t>Your first chat session</a:t>
            </a:r>
            <a:endParaRPr sz="40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5088719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p:nvPr/>
        </p:nvSpPr>
        <p:spPr>
          <a:xfrm>
            <a:off x="432600" y="2590801"/>
            <a:ext cx="6146000" cy="2246714"/>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a:solidFill>
                  <a:schemeClr val="dk1"/>
                </a:solidFill>
                <a:latin typeface="Montserrat Light"/>
                <a:ea typeface="Montserrat Light"/>
                <a:cs typeface="Montserrat Light"/>
                <a:sym typeface="Montserrat Light"/>
              </a:rPr>
              <a:t>Our team are </a:t>
            </a:r>
            <a:br>
              <a:rPr lang="en" sz="4000">
                <a:solidFill>
                  <a:schemeClr val="dk1"/>
                </a:solidFill>
                <a:latin typeface="Montserrat Light"/>
                <a:ea typeface="Montserrat Light"/>
                <a:cs typeface="Montserrat Light"/>
                <a:sym typeface="Montserrat Light"/>
              </a:rPr>
            </a:br>
            <a:r>
              <a:rPr lang="en" sz="4000">
                <a:solidFill>
                  <a:schemeClr val="dk1"/>
                </a:solidFill>
                <a:latin typeface="Montserrat Light"/>
                <a:ea typeface="Montserrat Light"/>
                <a:cs typeface="Montserrat Light"/>
                <a:sym typeface="Montserrat Light"/>
              </a:rPr>
              <a:t>here for you</a:t>
            </a:r>
            <a:br>
              <a:rPr lang="en" sz="4000">
                <a:solidFill>
                  <a:schemeClr val="dk1"/>
                </a:solidFill>
                <a:latin typeface="Montserrat Light"/>
                <a:ea typeface="Montserrat Light"/>
                <a:cs typeface="Montserrat Light"/>
                <a:sym typeface="Montserrat Light"/>
              </a:rPr>
            </a:br>
            <a:r>
              <a:rPr lang="en" sz="4000" b="1">
                <a:solidFill>
                  <a:schemeClr val="dk1"/>
                </a:solidFill>
                <a:latin typeface="Montserrat"/>
                <a:ea typeface="Montserrat"/>
                <a:cs typeface="Montserrat"/>
                <a:sym typeface="Montserrat"/>
              </a:rPr>
              <a:t>365 days a year</a:t>
            </a:r>
            <a:endParaRPr sz="4000" b="1">
              <a:solidFill>
                <a:schemeClr val="dk1"/>
              </a:solidFill>
              <a:latin typeface="Montserrat"/>
              <a:ea typeface="Montserrat"/>
              <a:cs typeface="Montserrat"/>
              <a:sym typeface="Montserrat"/>
            </a:endParaRPr>
          </a:p>
        </p:txBody>
      </p:sp>
      <p:sp>
        <p:nvSpPr>
          <p:cNvPr id="159" name="Google Shape;159;p26"/>
          <p:cNvSpPr txBox="1"/>
          <p:nvPr/>
        </p:nvSpPr>
        <p:spPr>
          <a:xfrm>
            <a:off x="6680200" y="3698901"/>
            <a:ext cx="3983600" cy="3096178"/>
          </a:xfrm>
          <a:prstGeom prst="rect">
            <a:avLst/>
          </a:prstGeom>
          <a:noFill/>
          <a:ln>
            <a:noFill/>
          </a:ln>
        </p:spPr>
        <p:txBody>
          <a:bodyPr spcFirstLastPara="1" wrap="square" lIns="121900" tIns="60933" rIns="121900" bIns="60933" anchor="t" anchorCtr="0">
            <a:spAutoFit/>
          </a:bodyPr>
          <a:lstStyle/>
          <a:p>
            <a:pPr algn="ctr">
              <a:lnSpc>
                <a:spcPct val="115000"/>
              </a:lnSpc>
            </a:pPr>
            <a:r>
              <a:rPr lang="en" sz="2400">
                <a:solidFill>
                  <a:schemeClr val="dk1"/>
                </a:solidFill>
                <a:latin typeface="Montserrat"/>
                <a:ea typeface="Montserrat"/>
                <a:cs typeface="Montserrat"/>
                <a:sym typeface="Montserrat"/>
              </a:rPr>
              <a:t>You can chat with us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during the following hours:</a:t>
            </a:r>
            <a:endParaRPr sz="2400">
              <a:solidFill>
                <a:schemeClr val="dk1"/>
              </a:solidFill>
              <a:latin typeface="Montserrat"/>
              <a:ea typeface="Montserrat"/>
              <a:cs typeface="Montserrat"/>
              <a:sym typeface="Montserrat"/>
            </a:endParaRPr>
          </a:p>
          <a:p>
            <a:pPr algn="ctr">
              <a:lnSpc>
                <a:spcPct val="115000"/>
              </a:lnSpc>
            </a:pPr>
            <a:endParaRPr sz="2400" b="1">
              <a:solidFill>
                <a:schemeClr val="dk1"/>
              </a:solidFill>
              <a:latin typeface="Montserrat"/>
              <a:ea typeface="Montserrat"/>
              <a:cs typeface="Montserrat"/>
              <a:sym typeface="Montserrat"/>
            </a:endParaRPr>
          </a:p>
          <a:p>
            <a:pPr algn="ctr">
              <a:lnSpc>
                <a:spcPct val="115000"/>
              </a:lnSpc>
            </a:pPr>
            <a:r>
              <a:rPr lang="en" sz="2400">
                <a:solidFill>
                  <a:schemeClr val="dk1"/>
                </a:solidFill>
                <a:latin typeface="Montserrat"/>
                <a:ea typeface="Montserrat"/>
                <a:cs typeface="Montserrat"/>
                <a:sym typeface="Montserrat"/>
              </a:rPr>
              <a:t>Monday - Friday</a:t>
            </a:r>
            <a:br>
              <a:rPr lang="en" sz="2400">
                <a:solidFill>
                  <a:schemeClr val="dk1"/>
                </a:solidFill>
                <a:latin typeface="Montserrat"/>
                <a:ea typeface="Montserrat"/>
                <a:cs typeface="Montserrat"/>
                <a:sym typeface="Montserrat"/>
              </a:rPr>
            </a:br>
            <a:r>
              <a:rPr lang="en" sz="2400" b="1">
                <a:solidFill>
                  <a:schemeClr val="dk1"/>
                </a:solidFill>
                <a:latin typeface="Montserrat"/>
                <a:ea typeface="Montserrat"/>
                <a:cs typeface="Montserrat"/>
                <a:sym typeface="Montserrat"/>
              </a:rPr>
              <a:t>12pm - 10pm</a:t>
            </a:r>
            <a:endParaRPr sz="2400" b="1">
              <a:solidFill>
                <a:schemeClr val="dk1"/>
              </a:solidFill>
              <a:latin typeface="Montserrat"/>
              <a:ea typeface="Montserrat"/>
              <a:cs typeface="Montserrat"/>
              <a:sym typeface="Montserrat"/>
            </a:endParaRPr>
          </a:p>
          <a:p>
            <a:pPr algn="ctr">
              <a:lnSpc>
                <a:spcPct val="115000"/>
              </a:lnSpc>
            </a:pPr>
            <a:r>
              <a:rPr lang="en" sz="2400">
                <a:solidFill>
                  <a:schemeClr val="dk1"/>
                </a:solidFill>
                <a:latin typeface="Montserrat"/>
                <a:ea typeface="Montserrat"/>
                <a:cs typeface="Montserrat"/>
                <a:sym typeface="Montserrat"/>
              </a:rPr>
              <a:t>Saturday and Sunday</a:t>
            </a:r>
            <a:br>
              <a:rPr lang="en" sz="2400">
                <a:solidFill>
                  <a:schemeClr val="dk1"/>
                </a:solidFill>
                <a:latin typeface="Montserrat"/>
                <a:ea typeface="Montserrat"/>
                <a:cs typeface="Montserrat"/>
                <a:sym typeface="Montserrat"/>
              </a:rPr>
            </a:br>
            <a:r>
              <a:rPr lang="en" sz="2400" b="1">
                <a:solidFill>
                  <a:schemeClr val="dk1"/>
                </a:solidFill>
                <a:latin typeface="Montserrat"/>
                <a:ea typeface="Montserrat"/>
                <a:cs typeface="Montserrat"/>
                <a:sym typeface="Montserrat"/>
              </a:rPr>
              <a:t>6pm - 10pm</a:t>
            </a:r>
            <a:endParaRPr sz="24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6840083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p:nvPr/>
        </p:nvSpPr>
        <p:spPr>
          <a:xfrm>
            <a:off x="1088967" y="1553968"/>
            <a:ext cx="4977200" cy="2246714"/>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4000">
                <a:solidFill>
                  <a:schemeClr val="dk1"/>
                </a:solidFill>
                <a:latin typeface="Montserrat Light"/>
                <a:ea typeface="Montserrat Light"/>
                <a:cs typeface="Montserrat Light"/>
                <a:sym typeface="Montserrat Light"/>
              </a:rPr>
              <a:t>A range of </a:t>
            </a:r>
            <a:r>
              <a:rPr lang="en" sz="4000" b="1">
                <a:solidFill>
                  <a:schemeClr val="dk1"/>
                </a:solidFill>
                <a:latin typeface="Montserrat"/>
                <a:ea typeface="Montserrat"/>
                <a:cs typeface="Montserrat"/>
                <a:sym typeface="Montserrat"/>
              </a:rPr>
              <a:t>self-help tools</a:t>
            </a:r>
            <a:r>
              <a:rPr lang="en" sz="4000">
                <a:solidFill>
                  <a:schemeClr val="dk1"/>
                </a:solidFill>
                <a:latin typeface="Montserrat Light"/>
                <a:ea typeface="Montserrat Light"/>
                <a:cs typeface="Montserrat Light"/>
                <a:sym typeface="Montserrat Light"/>
              </a:rPr>
              <a:t> all in one place</a:t>
            </a:r>
            <a:endParaRPr sz="4000" b="1">
              <a:solidFill>
                <a:schemeClr val="dk1"/>
              </a:solidFill>
              <a:latin typeface="Montserrat"/>
              <a:ea typeface="Montserrat"/>
              <a:cs typeface="Montserrat"/>
              <a:sym typeface="Montserrat"/>
            </a:endParaRPr>
          </a:p>
        </p:txBody>
      </p:sp>
      <p:sp>
        <p:nvSpPr>
          <p:cNvPr id="165" name="Google Shape;165;p27"/>
          <p:cNvSpPr txBox="1"/>
          <p:nvPr/>
        </p:nvSpPr>
        <p:spPr>
          <a:xfrm>
            <a:off x="1088976" y="3792400"/>
            <a:ext cx="4551600" cy="972519"/>
          </a:xfrm>
          <a:prstGeom prst="rect">
            <a:avLst/>
          </a:prstGeom>
          <a:noFill/>
          <a:ln>
            <a:noFill/>
          </a:ln>
        </p:spPr>
        <p:txBody>
          <a:bodyPr spcFirstLastPara="1" wrap="square" lIns="121900" tIns="60933" rIns="121900" bIns="60933" anchor="t" anchorCtr="0">
            <a:spAutoFit/>
          </a:bodyPr>
          <a:lstStyle/>
          <a:p>
            <a:pPr>
              <a:lnSpc>
                <a:spcPct val="115000"/>
              </a:lnSpc>
            </a:pPr>
            <a:r>
              <a:rPr lang="en" sz="2400" b="1">
                <a:solidFill>
                  <a:schemeClr val="dk1"/>
                </a:solidFill>
                <a:latin typeface="Montserrat"/>
                <a:ea typeface="Montserrat"/>
                <a:cs typeface="Montserrat"/>
                <a:sym typeface="Montserrat"/>
              </a:rPr>
              <a:t>You can use these tools at any time.</a:t>
            </a:r>
            <a:endParaRPr sz="2400" b="1">
              <a:solidFill>
                <a:schemeClr val="dk1"/>
              </a:solidFill>
              <a:latin typeface="Montserrat"/>
              <a:ea typeface="Montserrat"/>
              <a:cs typeface="Montserrat"/>
              <a:sym typeface="Montserrat"/>
            </a:endParaRPr>
          </a:p>
        </p:txBody>
      </p:sp>
      <p:sp>
        <p:nvSpPr>
          <p:cNvPr id="166" name="Google Shape;166;p27"/>
          <p:cNvSpPr txBox="1"/>
          <p:nvPr/>
        </p:nvSpPr>
        <p:spPr>
          <a:xfrm>
            <a:off x="1088976" y="4616834"/>
            <a:ext cx="5477600" cy="2246714"/>
          </a:xfrm>
          <a:prstGeom prst="rect">
            <a:avLst/>
          </a:prstGeom>
          <a:noFill/>
          <a:ln>
            <a:noFill/>
          </a:ln>
        </p:spPr>
        <p:txBody>
          <a:bodyPr spcFirstLastPara="1" wrap="square" lIns="121900" tIns="60933" rIns="121900" bIns="60933" anchor="t" anchorCtr="0">
            <a:spAutoFit/>
          </a:bodyPr>
          <a:lstStyle/>
          <a:p>
            <a:pPr>
              <a:lnSpc>
                <a:spcPct val="115000"/>
              </a:lnSpc>
            </a:pPr>
            <a:r>
              <a:rPr lang="en" sz="2400" b="1">
                <a:solidFill>
                  <a:schemeClr val="dk1"/>
                </a:solidFill>
                <a:latin typeface="Montserrat"/>
                <a:ea typeface="Montserrat"/>
                <a:cs typeface="Montserrat"/>
                <a:sym typeface="Montserrat"/>
              </a:rPr>
              <a:t>Options include:</a:t>
            </a:r>
            <a:endParaRPr sz="2400" b="1">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Wellbeing mini activity hub </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Journal space</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Goal setting </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Articles</a:t>
            </a:r>
            <a:endParaRPr sz="24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901674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p:nvPr/>
        </p:nvSpPr>
        <p:spPr>
          <a:xfrm>
            <a:off x="1460500" y="2250001"/>
            <a:ext cx="7188000" cy="2860472"/>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3867">
                <a:solidFill>
                  <a:schemeClr val="dk1"/>
                </a:solidFill>
                <a:latin typeface="Montserrat Light"/>
                <a:ea typeface="Montserrat Light"/>
                <a:cs typeface="Montserrat Light"/>
                <a:sym typeface="Montserrat Light"/>
              </a:rPr>
              <a:t>Choose from a range of </a:t>
            </a:r>
            <a:r>
              <a:rPr lang="en" sz="3867" b="1">
                <a:solidFill>
                  <a:schemeClr val="dk1"/>
                </a:solidFill>
                <a:latin typeface="Montserrat"/>
                <a:ea typeface="Montserrat"/>
                <a:cs typeface="Montserrat"/>
                <a:sym typeface="Montserrat"/>
              </a:rPr>
              <a:t>helpful articles</a:t>
            </a:r>
            <a:r>
              <a:rPr lang="en" sz="3867">
                <a:solidFill>
                  <a:schemeClr val="dk1"/>
                </a:solidFill>
                <a:latin typeface="Montserrat Light"/>
                <a:ea typeface="Montserrat Light"/>
                <a:cs typeface="Montserrat Light"/>
                <a:sym typeface="Montserrat Light"/>
              </a:rPr>
              <a:t> written </a:t>
            </a:r>
            <a:br>
              <a:rPr lang="en" sz="3867">
                <a:solidFill>
                  <a:schemeClr val="dk1"/>
                </a:solidFill>
                <a:latin typeface="Montserrat Light"/>
                <a:ea typeface="Montserrat Light"/>
                <a:cs typeface="Montserrat Light"/>
                <a:sym typeface="Montserrat Light"/>
              </a:rPr>
            </a:br>
            <a:r>
              <a:rPr lang="en" sz="3867">
                <a:solidFill>
                  <a:schemeClr val="dk1"/>
                </a:solidFill>
                <a:latin typeface="Montserrat Light"/>
                <a:ea typeface="Montserrat Light"/>
                <a:cs typeface="Montserrat Light"/>
                <a:sym typeface="Montserrat Light"/>
              </a:rPr>
              <a:t>by both young people and our professional team.</a:t>
            </a:r>
            <a:endParaRPr sz="3867"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66124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p:nvPr/>
        </p:nvSpPr>
        <p:spPr>
          <a:xfrm>
            <a:off x="450000" y="546100"/>
            <a:ext cx="6883600" cy="1016263"/>
          </a:xfrm>
          <a:prstGeom prst="rect">
            <a:avLst/>
          </a:prstGeom>
          <a:noFill/>
          <a:ln>
            <a:noFill/>
          </a:ln>
        </p:spPr>
        <p:txBody>
          <a:bodyPr spcFirstLastPara="1" wrap="square" lIns="121900" tIns="121900" rIns="121900" bIns="121900" anchor="t" anchorCtr="0">
            <a:spAutoFit/>
          </a:bodyPr>
          <a:lstStyle/>
          <a:p>
            <a:pPr>
              <a:lnSpc>
                <a:spcPct val="138750"/>
              </a:lnSpc>
            </a:pPr>
            <a:r>
              <a:rPr lang="en" sz="3600" b="1">
                <a:solidFill>
                  <a:schemeClr val="dk1"/>
                </a:solidFill>
                <a:latin typeface="Montserrat"/>
                <a:ea typeface="Montserrat"/>
                <a:cs typeface="Montserrat"/>
                <a:sym typeface="Montserrat"/>
              </a:rPr>
              <a:t>Article topics include:</a:t>
            </a:r>
            <a:endParaRPr sz="3600" b="1">
              <a:solidFill>
                <a:schemeClr val="dk1"/>
              </a:solidFill>
              <a:latin typeface="Montserrat"/>
              <a:ea typeface="Montserrat"/>
              <a:cs typeface="Montserrat"/>
              <a:sym typeface="Montserrat"/>
            </a:endParaRPr>
          </a:p>
        </p:txBody>
      </p:sp>
      <p:sp>
        <p:nvSpPr>
          <p:cNvPr id="177" name="Google Shape;177;p29"/>
          <p:cNvSpPr txBox="1"/>
          <p:nvPr/>
        </p:nvSpPr>
        <p:spPr>
          <a:xfrm>
            <a:off x="300367" y="1346501"/>
            <a:ext cx="2964800" cy="3326255"/>
          </a:xfrm>
          <a:prstGeom prst="rect">
            <a:avLst/>
          </a:prstGeom>
          <a:noFill/>
          <a:ln>
            <a:noFill/>
          </a:ln>
        </p:spPr>
        <p:txBody>
          <a:bodyPr spcFirstLastPara="1" wrap="square" lIns="121900" tIns="121900" rIns="121900" bIns="121900" anchor="t" anchorCtr="0">
            <a:spAutoFit/>
          </a:bodyPr>
          <a:lstStyle/>
          <a:p>
            <a:pPr marL="609585" indent="-423323">
              <a:lnSpc>
                <a:spcPct val="138750"/>
              </a:lnSpc>
              <a:buClr>
                <a:schemeClr val="dk1"/>
              </a:buClr>
              <a:buSzPts val="1400"/>
              <a:buFont typeface="Montserrat Medium"/>
              <a:buChar char="●"/>
            </a:pPr>
            <a:r>
              <a:rPr lang="en" sz="2400">
                <a:solidFill>
                  <a:schemeClr val="dk1"/>
                </a:solidFill>
                <a:latin typeface="Montserrat Medium"/>
                <a:ea typeface="Montserrat Medium"/>
                <a:cs typeface="Montserrat Medium"/>
                <a:sym typeface="Montserrat Medium"/>
              </a:rPr>
              <a:t>Personal stories </a:t>
            </a:r>
            <a:endParaRPr sz="2400">
              <a:solidFill>
                <a:schemeClr val="dk1"/>
              </a:solidFill>
              <a:latin typeface="Montserrat Medium"/>
              <a:ea typeface="Montserrat Medium"/>
              <a:cs typeface="Montserrat Medium"/>
              <a:sym typeface="Montserrat Medium"/>
            </a:endParaRPr>
          </a:p>
          <a:p>
            <a:pPr marL="609585" indent="-423323">
              <a:lnSpc>
                <a:spcPct val="138750"/>
              </a:lnSpc>
              <a:buClr>
                <a:schemeClr val="dk1"/>
              </a:buClr>
              <a:buSzPts val="1400"/>
              <a:buFont typeface="Montserrat Medium"/>
              <a:buChar char="●"/>
            </a:pPr>
            <a:r>
              <a:rPr lang="en" sz="2400">
                <a:solidFill>
                  <a:schemeClr val="dk1"/>
                </a:solidFill>
                <a:latin typeface="Montserrat Medium"/>
                <a:ea typeface="Montserrat Medium"/>
                <a:cs typeface="Montserrat Medium"/>
                <a:sym typeface="Montserrat Medium"/>
              </a:rPr>
              <a:t>Bullying </a:t>
            </a:r>
            <a:endParaRPr sz="2400">
              <a:solidFill>
                <a:schemeClr val="dk1"/>
              </a:solidFill>
              <a:latin typeface="Montserrat Medium"/>
              <a:ea typeface="Montserrat Medium"/>
              <a:cs typeface="Montserrat Medium"/>
              <a:sym typeface="Montserrat Medium"/>
            </a:endParaRPr>
          </a:p>
          <a:p>
            <a:pPr marL="609585" indent="-423323">
              <a:lnSpc>
                <a:spcPct val="138750"/>
              </a:lnSpc>
              <a:buClr>
                <a:schemeClr val="dk1"/>
              </a:buClr>
              <a:buSzPts val="1400"/>
              <a:buFont typeface="Montserrat Medium"/>
              <a:buChar char="●"/>
            </a:pPr>
            <a:r>
              <a:rPr lang="en" sz="2400">
                <a:solidFill>
                  <a:schemeClr val="dk1"/>
                </a:solidFill>
                <a:latin typeface="Montserrat Medium"/>
                <a:ea typeface="Montserrat Medium"/>
                <a:cs typeface="Montserrat Medium"/>
                <a:sym typeface="Montserrat Medium"/>
              </a:rPr>
              <a:t>Relationships</a:t>
            </a:r>
            <a:endParaRPr sz="2400">
              <a:solidFill>
                <a:schemeClr val="dk1"/>
              </a:solidFill>
              <a:latin typeface="Montserrat Medium"/>
              <a:ea typeface="Montserrat Medium"/>
              <a:cs typeface="Montserrat Medium"/>
              <a:sym typeface="Montserrat Medium"/>
            </a:endParaRPr>
          </a:p>
          <a:p>
            <a:pPr marL="609585" indent="-423323">
              <a:lnSpc>
                <a:spcPct val="138750"/>
              </a:lnSpc>
              <a:buClr>
                <a:schemeClr val="dk1"/>
              </a:buClr>
              <a:buSzPts val="1400"/>
              <a:buFont typeface="Montserrat Medium"/>
              <a:buChar char="●"/>
            </a:pPr>
            <a:r>
              <a:rPr lang="en" sz="2400">
                <a:solidFill>
                  <a:schemeClr val="dk1"/>
                </a:solidFill>
                <a:latin typeface="Montserrat Medium"/>
                <a:ea typeface="Montserrat Medium"/>
                <a:cs typeface="Montserrat Medium"/>
                <a:sym typeface="Montserrat Medium"/>
              </a:rPr>
              <a:t>Identity</a:t>
            </a:r>
            <a:r>
              <a:rPr lang="en" sz="2400">
                <a:solidFill>
                  <a:srgbClr val="0000FF"/>
                </a:solidFill>
                <a:latin typeface="Montserrat Medium"/>
                <a:ea typeface="Montserrat Medium"/>
                <a:cs typeface="Montserrat Medium"/>
                <a:sym typeface="Montserrat Medium"/>
              </a:rPr>
              <a:t> </a:t>
            </a:r>
            <a:endParaRPr sz="2400">
              <a:solidFill>
                <a:schemeClr val="dk1"/>
              </a:solidFill>
              <a:latin typeface="Montserrat Medium"/>
              <a:ea typeface="Montserrat Medium"/>
              <a:cs typeface="Montserrat Medium"/>
              <a:sym typeface="Montserrat Medium"/>
            </a:endParaRPr>
          </a:p>
          <a:p>
            <a:pPr>
              <a:lnSpc>
                <a:spcPct val="138750"/>
              </a:lnSpc>
            </a:pPr>
            <a:endParaRPr sz="2400">
              <a:solidFill>
                <a:schemeClr val="dk1"/>
              </a:solidFill>
              <a:latin typeface="Montserrat Medium"/>
              <a:ea typeface="Montserrat Medium"/>
              <a:cs typeface="Montserrat Medium"/>
              <a:sym typeface="Montserrat Medium"/>
            </a:endParaRPr>
          </a:p>
        </p:txBody>
      </p:sp>
      <p:sp>
        <p:nvSpPr>
          <p:cNvPr id="178" name="Google Shape;178;p29"/>
          <p:cNvSpPr txBox="1"/>
          <p:nvPr/>
        </p:nvSpPr>
        <p:spPr>
          <a:xfrm>
            <a:off x="3098467" y="1346500"/>
            <a:ext cx="4429600" cy="2299563"/>
          </a:xfrm>
          <a:prstGeom prst="rect">
            <a:avLst/>
          </a:prstGeom>
          <a:noFill/>
          <a:ln>
            <a:noFill/>
          </a:ln>
        </p:spPr>
        <p:txBody>
          <a:bodyPr spcFirstLastPara="1" wrap="square" lIns="121900" tIns="121900" rIns="121900" bIns="121900" anchor="t" anchorCtr="0">
            <a:spAutoFit/>
          </a:bodyPr>
          <a:lstStyle/>
          <a:p>
            <a:pPr marL="609585" indent="-423323">
              <a:lnSpc>
                <a:spcPct val="138750"/>
              </a:lnSpc>
              <a:buClr>
                <a:schemeClr val="dk1"/>
              </a:buClr>
              <a:buSzPts val="1400"/>
              <a:buFont typeface="Montserrat Medium"/>
              <a:buChar char="●"/>
            </a:pPr>
            <a:r>
              <a:rPr lang="en" sz="2400">
                <a:solidFill>
                  <a:schemeClr val="dk1"/>
                </a:solidFill>
                <a:latin typeface="Montserrat Medium"/>
                <a:ea typeface="Montserrat Medium"/>
                <a:cs typeface="Montserrat Medium"/>
                <a:sym typeface="Montserrat Medium"/>
              </a:rPr>
              <a:t>Hobbies and interests</a:t>
            </a:r>
            <a:endParaRPr sz="2400">
              <a:solidFill>
                <a:srgbClr val="0000FF"/>
              </a:solidFill>
              <a:latin typeface="Montserrat Medium"/>
              <a:ea typeface="Montserrat Medium"/>
              <a:cs typeface="Montserrat Medium"/>
              <a:sym typeface="Montserrat Medium"/>
            </a:endParaRPr>
          </a:p>
          <a:p>
            <a:pPr marL="609585" indent="-423323">
              <a:lnSpc>
                <a:spcPct val="138750"/>
              </a:lnSpc>
              <a:buClr>
                <a:schemeClr val="dk1"/>
              </a:buClr>
              <a:buSzPts val="1400"/>
              <a:buFont typeface="Montserrat Medium"/>
              <a:buChar char="●"/>
            </a:pPr>
            <a:r>
              <a:rPr lang="en" sz="2400">
                <a:solidFill>
                  <a:schemeClr val="dk1"/>
                </a:solidFill>
                <a:latin typeface="Montserrat Medium"/>
                <a:ea typeface="Montserrat Medium"/>
                <a:cs typeface="Montserrat Medium"/>
                <a:sym typeface="Montserrat Medium"/>
              </a:rPr>
              <a:t>General health </a:t>
            </a:r>
            <a:br>
              <a:rPr lang="en" sz="2400">
                <a:solidFill>
                  <a:schemeClr val="dk1"/>
                </a:solidFill>
                <a:latin typeface="Montserrat Medium"/>
                <a:ea typeface="Montserrat Medium"/>
                <a:cs typeface="Montserrat Medium"/>
                <a:sym typeface="Montserrat Medium"/>
              </a:rPr>
            </a:br>
            <a:r>
              <a:rPr lang="en" sz="2400">
                <a:solidFill>
                  <a:schemeClr val="dk1"/>
                </a:solidFill>
                <a:latin typeface="Montserrat Medium"/>
                <a:ea typeface="Montserrat Medium"/>
                <a:cs typeface="Montserrat Medium"/>
                <a:sym typeface="Montserrat Medium"/>
              </a:rPr>
              <a:t>and wellbeing</a:t>
            </a:r>
            <a:endParaRPr sz="2400">
              <a:solidFill>
                <a:schemeClr val="dk1"/>
              </a:solidFill>
              <a:latin typeface="Montserrat Medium"/>
              <a:ea typeface="Montserrat Medium"/>
              <a:cs typeface="Montserrat Medium"/>
              <a:sym typeface="Montserrat Medium"/>
            </a:endParaRPr>
          </a:p>
          <a:p>
            <a:pPr marL="609585">
              <a:lnSpc>
                <a:spcPct val="138750"/>
              </a:lnSpc>
            </a:pPr>
            <a:endParaRPr sz="2400">
              <a:solidFill>
                <a:schemeClr val="dk1"/>
              </a:solidFill>
              <a:latin typeface="Montserrat Medium"/>
              <a:ea typeface="Montserrat Medium"/>
              <a:cs typeface="Montserrat Medium"/>
              <a:sym typeface="Montserrat Medium"/>
            </a:endParaRPr>
          </a:p>
        </p:txBody>
      </p:sp>
      <p:pic>
        <p:nvPicPr>
          <p:cNvPr id="179" name="Google Shape;179;p29"/>
          <p:cNvPicPr preferRelativeResize="0"/>
          <p:nvPr/>
        </p:nvPicPr>
        <p:blipFill>
          <a:blip r:embed="rId3">
            <a:alphaModFix/>
          </a:blip>
          <a:stretch>
            <a:fillRect/>
          </a:stretch>
        </p:blipFill>
        <p:spPr>
          <a:xfrm>
            <a:off x="8181811" y="476768"/>
            <a:ext cx="4503912" cy="6858001"/>
          </a:xfrm>
          <a:prstGeom prst="rect">
            <a:avLst/>
          </a:prstGeom>
          <a:noFill/>
          <a:ln>
            <a:noFill/>
          </a:ln>
        </p:spPr>
      </p:pic>
      <p:pic>
        <p:nvPicPr>
          <p:cNvPr id="180" name="Google Shape;180;p29"/>
          <p:cNvPicPr preferRelativeResize="0"/>
          <p:nvPr/>
        </p:nvPicPr>
        <p:blipFill>
          <a:blip r:embed="rId4">
            <a:alphaModFix/>
          </a:blip>
          <a:stretch>
            <a:fillRect/>
          </a:stretch>
        </p:blipFill>
        <p:spPr>
          <a:xfrm>
            <a:off x="5588668" y="1824470"/>
            <a:ext cx="3954465" cy="6021365"/>
          </a:xfrm>
          <a:prstGeom prst="rect">
            <a:avLst/>
          </a:prstGeom>
          <a:noFill/>
          <a:ln>
            <a:noFill/>
          </a:ln>
        </p:spPr>
      </p:pic>
    </p:spTree>
    <p:extLst>
      <p:ext uri="{BB962C8B-B14F-4D97-AF65-F5344CB8AC3E}">
        <p14:creationId xmlns:p14="http://schemas.microsoft.com/office/powerpoint/2010/main" val="3062721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p:nvPr/>
        </p:nvSpPr>
        <p:spPr>
          <a:xfrm>
            <a:off x="527568" y="1751641"/>
            <a:ext cx="8506400" cy="2954600"/>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4000">
                <a:solidFill>
                  <a:schemeClr val="dk1"/>
                </a:solidFill>
                <a:latin typeface="Montserrat Light"/>
                <a:ea typeface="Montserrat Light"/>
                <a:cs typeface="Montserrat Light"/>
                <a:sym typeface="Montserrat Light"/>
              </a:rPr>
              <a:t>Find support from other </a:t>
            </a:r>
            <a:br>
              <a:rPr lang="en" sz="4000">
                <a:solidFill>
                  <a:schemeClr val="dk1"/>
                </a:solidFill>
                <a:latin typeface="Montserrat Light"/>
                <a:ea typeface="Montserrat Light"/>
                <a:cs typeface="Montserrat Light"/>
                <a:sym typeface="Montserrat Light"/>
              </a:rPr>
            </a:br>
            <a:r>
              <a:rPr lang="en" sz="4000">
                <a:solidFill>
                  <a:schemeClr val="dk1"/>
                </a:solidFill>
                <a:latin typeface="Montserrat Light"/>
                <a:ea typeface="Montserrat Light"/>
                <a:cs typeface="Montserrat Light"/>
                <a:sym typeface="Montserrat Light"/>
              </a:rPr>
              <a:t>young people in our </a:t>
            </a:r>
            <a:br>
              <a:rPr lang="en" sz="4000">
                <a:solidFill>
                  <a:schemeClr val="dk1"/>
                </a:solidFill>
                <a:latin typeface="Montserrat Light"/>
                <a:ea typeface="Montserrat Light"/>
                <a:cs typeface="Montserrat Light"/>
                <a:sym typeface="Montserrat Light"/>
              </a:rPr>
            </a:br>
            <a:r>
              <a:rPr lang="en" sz="4000" b="1">
                <a:solidFill>
                  <a:schemeClr val="dk1"/>
                </a:solidFill>
                <a:latin typeface="Montserrat"/>
                <a:ea typeface="Montserrat"/>
                <a:cs typeface="Montserrat"/>
                <a:sym typeface="Montserrat"/>
              </a:rPr>
              <a:t>discussion boards </a:t>
            </a:r>
            <a:br>
              <a:rPr lang="en" sz="4000" b="1">
                <a:solidFill>
                  <a:schemeClr val="dk1"/>
                </a:solidFill>
                <a:latin typeface="Montserrat"/>
                <a:ea typeface="Montserrat"/>
                <a:cs typeface="Montserrat"/>
                <a:sym typeface="Montserrat"/>
              </a:rPr>
            </a:br>
            <a:r>
              <a:rPr lang="en" sz="4000" b="1">
                <a:solidFill>
                  <a:schemeClr val="dk1"/>
                </a:solidFill>
                <a:latin typeface="Montserrat"/>
                <a:ea typeface="Montserrat"/>
                <a:cs typeface="Montserrat"/>
                <a:sym typeface="Montserrat"/>
              </a:rPr>
              <a:t>and live forums</a:t>
            </a:r>
            <a:endParaRPr sz="4000" b="1">
              <a:solidFill>
                <a:schemeClr val="dk1"/>
              </a:solidFill>
              <a:latin typeface="Montserrat"/>
              <a:ea typeface="Montserrat"/>
              <a:cs typeface="Montserrat"/>
              <a:sym typeface="Montserrat"/>
            </a:endParaRPr>
          </a:p>
        </p:txBody>
      </p:sp>
      <p:sp>
        <p:nvSpPr>
          <p:cNvPr id="186" name="Google Shape;186;p30"/>
          <p:cNvSpPr txBox="1"/>
          <p:nvPr/>
        </p:nvSpPr>
        <p:spPr>
          <a:xfrm>
            <a:off x="527567" y="4614434"/>
            <a:ext cx="6247600" cy="1821983"/>
          </a:xfrm>
          <a:prstGeom prst="rect">
            <a:avLst/>
          </a:prstGeom>
          <a:noFill/>
          <a:ln>
            <a:noFill/>
          </a:ln>
        </p:spPr>
        <p:txBody>
          <a:bodyPr spcFirstLastPara="1" wrap="square" lIns="121900" tIns="60933" rIns="121900" bIns="60933" anchor="t" anchorCtr="0">
            <a:spAutoFit/>
          </a:bodyPr>
          <a:lstStyle/>
          <a:p>
            <a:pPr>
              <a:lnSpc>
                <a:spcPct val="115000"/>
              </a:lnSpc>
            </a:pPr>
            <a:endParaRPr sz="2400">
              <a:solidFill>
                <a:schemeClr val="dk1"/>
              </a:solidFill>
              <a:latin typeface="Montserrat"/>
              <a:ea typeface="Montserrat"/>
              <a:cs typeface="Montserrat"/>
              <a:sym typeface="Montserrat"/>
            </a:endParaRPr>
          </a:p>
          <a:p>
            <a:pPr>
              <a:lnSpc>
                <a:spcPct val="115000"/>
              </a:lnSpc>
            </a:pPr>
            <a:r>
              <a:rPr lang="en" sz="2400">
                <a:solidFill>
                  <a:schemeClr val="dk1"/>
                </a:solidFill>
                <a:latin typeface="Montserrat"/>
                <a:ea typeface="Montserrat"/>
                <a:cs typeface="Montserrat"/>
                <a:sym typeface="Montserrat"/>
              </a:rPr>
              <a:t>You can start or join any discussion and there’s lots of different topics to choose from!</a:t>
            </a:r>
            <a:endParaRPr sz="24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3775628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p:nvPr/>
        </p:nvSpPr>
        <p:spPr>
          <a:xfrm>
            <a:off x="1946800" y="1983301"/>
            <a:ext cx="6272000" cy="2954600"/>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a:solidFill>
                  <a:schemeClr val="dk1"/>
                </a:solidFill>
                <a:latin typeface="Montserrat"/>
                <a:ea typeface="Montserrat"/>
                <a:cs typeface="Montserrat"/>
                <a:sym typeface="Montserrat"/>
              </a:rPr>
              <a:t>Joining Kooth is quick and easy. Simply visit </a:t>
            </a:r>
            <a:r>
              <a:rPr lang="en" sz="4000" b="1">
                <a:solidFill>
                  <a:schemeClr val="dk1"/>
                </a:solidFill>
                <a:latin typeface="Montserrat"/>
                <a:ea typeface="Montserrat"/>
                <a:cs typeface="Montserrat"/>
                <a:sym typeface="Montserrat"/>
              </a:rPr>
              <a:t>kooth.com</a:t>
            </a:r>
            <a:r>
              <a:rPr lang="en" sz="4000">
                <a:solidFill>
                  <a:schemeClr val="dk1"/>
                </a:solidFill>
                <a:latin typeface="Montserrat"/>
                <a:ea typeface="Montserrat"/>
                <a:cs typeface="Montserrat"/>
                <a:sym typeface="Montserrat"/>
              </a:rPr>
              <a:t> on any internet enabled device.</a:t>
            </a:r>
            <a:endParaRPr sz="40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4289369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p:nvPr/>
        </p:nvSpPr>
        <p:spPr>
          <a:xfrm>
            <a:off x="223101" y="3695367"/>
            <a:ext cx="2570000" cy="2105137"/>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2800">
                <a:solidFill>
                  <a:schemeClr val="dk1"/>
                </a:solidFill>
                <a:latin typeface="Montserrat Light"/>
                <a:ea typeface="Montserrat Light"/>
                <a:cs typeface="Montserrat Light"/>
                <a:sym typeface="Montserrat Light"/>
              </a:rPr>
              <a:t>Click on the </a:t>
            </a:r>
            <a:br>
              <a:rPr lang="en" sz="2800">
                <a:solidFill>
                  <a:schemeClr val="dk1"/>
                </a:solidFill>
                <a:latin typeface="Montserrat Light"/>
                <a:ea typeface="Montserrat Light"/>
                <a:cs typeface="Montserrat Light"/>
                <a:sym typeface="Montserrat Light"/>
              </a:rPr>
            </a:br>
            <a:r>
              <a:rPr lang="en" sz="2800" b="1">
                <a:solidFill>
                  <a:schemeClr val="dk1"/>
                </a:solidFill>
                <a:latin typeface="Montserrat"/>
                <a:ea typeface="Montserrat"/>
                <a:cs typeface="Montserrat"/>
                <a:sym typeface="Montserrat"/>
              </a:rPr>
              <a:t>‘Join Kooth’ </a:t>
            </a:r>
            <a:br>
              <a:rPr lang="en" sz="2800" b="1">
                <a:solidFill>
                  <a:schemeClr val="dk1"/>
                </a:solidFill>
                <a:latin typeface="Montserrat"/>
                <a:ea typeface="Montserrat"/>
                <a:cs typeface="Montserrat"/>
                <a:sym typeface="Montserrat"/>
              </a:rPr>
            </a:br>
            <a:r>
              <a:rPr lang="en" sz="2800">
                <a:solidFill>
                  <a:schemeClr val="dk1"/>
                </a:solidFill>
                <a:latin typeface="Montserrat Light"/>
                <a:ea typeface="Montserrat Light"/>
                <a:cs typeface="Montserrat Light"/>
                <a:sym typeface="Montserrat Light"/>
              </a:rPr>
              <a:t>button to </a:t>
            </a:r>
            <a:br>
              <a:rPr lang="en" sz="2800">
                <a:solidFill>
                  <a:schemeClr val="dk1"/>
                </a:solidFill>
                <a:latin typeface="Montserrat Light"/>
                <a:ea typeface="Montserrat Light"/>
                <a:cs typeface="Montserrat Light"/>
                <a:sym typeface="Montserrat Light"/>
              </a:rPr>
            </a:br>
            <a:r>
              <a:rPr lang="en" sz="2800">
                <a:solidFill>
                  <a:schemeClr val="dk1"/>
                </a:solidFill>
                <a:latin typeface="Montserrat Light"/>
                <a:ea typeface="Montserrat Light"/>
                <a:cs typeface="Montserrat Light"/>
                <a:sym typeface="Montserrat Light"/>
              </a:rPr>
              <a:t>get started</a:t>
            </a:r>
            <a:endParaRPr sz="2800">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70409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B1AE-47E9-4438-B50C-5684F57334A6}"/>
              </a:ext>
            </a:extLst>
          </p:cNvPr>
          <p:cNvSpPr>
            <a:spLocks noGrp="1"/>
          </p:cNvSpPr>
          <p:nvPr>
            <p:ph type="title"/>
          </p:nvPr>
        </p:nvSpPr>
        <p:spPr>
          <a:xfrm>
            <a:off x="1141413" y="481358"/>
            <a:ext cx="9905998" cy="1478570"/>
          </a:xfrm>
        </p:spPr>
        <p:txBody>
          <a:bodyPr/>
          <a:lstStyle/>
          <a:p>
            <a:r>
              <a:rPr lang="en-GB"/>
              <a:t>MICROSOFT </a:t>
            </a:r>
            <a:r>
              <a:rPr lang="en-GB" err="1"/>
              <a:t>tEAMS</a:t>
            </a:r>
            <a:endParaRPr lang="en-GB"/>
          </a:p>
        </p:txBody>
      </p:sp>
      <p:sp>
        <p:nvSpPr>
          <p:cNvPr id="3" name="Content Placeholder 2">
            <a:extLst>
              <a:ext uri="{FF2B5EF4-FFF2-40B4-BE49-F238E27FC236}">
                <a16:creationId xmlns:a16="http://schemas.microsoft.com/office/drawing/2014/main" id="{701F9D8E-7374-44A8-BD5F-F35A735FA842}"/>
              </a:ext>
            </a:extLst>
          </p:cNvPr>
          <p:cNvSpPr>
            <a:spLocks noGrp="1"/>
          </p:cNvSpPr>
          <p:nvPr>
            <p:ph sz="half" idx="1"/>
          </p:nvPr>
        </p:nvSpPr>
        <p:spPr>
          <a:xfrm>
            <a:off x="1141411" y="2249486"/>
            <a:ext cx="4655886" cy="3989996"/>
          </a:xfrm>
        </p:spPr>
        <p:txBody>
          <a:bodyPr>
            <a:normAutofit fontScale="92500" lnSpcReduction="10000"/>
          </a:bodyPr>
          <a:lstStyle/>
          <a:p>
            <a:pPr marL="0" indent="0">
              <a:buNone/>
            </a:pPr>
            <a:r>
              <a:rPr lang="en-GB"/>
              <a:t>On the year group teams, students can :</a:t>
            </a:r>
          </a:p>
          <a:p>
            <a:r>
              <a:rPr lang="en-GB"/>
              <a:t>Access the daily bulletin and assemblies</a:t>
            </a:r>
          </a:p>
          <a:p>
            <a:r>
              <a:rPr lang="en-GB"/>
              <a:t>Find support about mental health or ICT issues</a:t>
            </a:r>
          </a:p>
          <a:p>
            <a:r>
              <a:rPr lang="en-GB"/>
              <a:t>Communicate their views with the Student Parliament</a:t>
            </a:r>
          </a:p>
          <a:p>
            <a:r>
              <a:rPr lang="en-GB"/>
              <a:t>Learn about careers opportunities, PE and school trips</a:t>
            </a:r>
          </a:p>
        </p:txBody>
      </p:sp>
      <p:pic>
        <p:nvPicPr>
          <p:cNvPr id="6" name="Picture 6">
            <a:extLst>
              <a:ext uri="{FF2B5EF4-FFF2-40B4-BE49-F238E27FC236}">
                <a16:creationId xmlns:a16="http://schemas.microsoft.com/office/drawing/2014/main" id="{099D0C69-2BF1-3813-008B-73BAB8A882A1}"/>
              </a:ext>
            </a:extLst>
          </p:cNvPr>
          <p:cNvPicPr>
            <a:picLocks noGrp="1" noChangeAspect="1"/>
          </p:cNvPicPr>
          <p:nvPr>
            <p:ph sz="half" idx="2"/>
          </p:nvPr>
        </p:nvPicPr>
        <p:blipFill>
          <a:blip r:embed="rId2"/>
          <a:stretch>
            <a:fillRect/>
          </a:stretch>
        </p:blipFill>
        <p:spPr>
          <a:xfrm>
            <a:off x="7706228" y="2389606"/>
            <a:ext cx="2053644" cy="4226409"/>
          </a:xfrm>
        </p:spPr>
      </p:pic>
      <p:sp>
        <p:nvSpPr>
          <p:cNvPr id="5" name="Rectangle 4">
            <a:extLst>
              <a:ext uri="{FF2B5EF4-FFF2-40B4-BE49-F238E27FC236}">
                <a16:creationId xmlns:a16="http://schemas.microsoft.com/office/drawing/2014/main" id="{82A8FCFE-929F-4E9E-AC5E-CEA944533F48}"/>
              </a:ext>
            </a:extLst>
          </p:cNvPr>
          <p:cNvSpPr/>
          <p:nvPr/>
        </p:nvSpPr>
        <p:spPr>
          <a:xfrm>
            <a:off x="1207008" y="1600200"/>
            <a:ext cx="9840403" cy="6492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Tw Cen MT" panose="020B0602020104020603"/>
                <a:ea typeface="+mn-ea"/>
                <a:cs typeface="+mn-cs"/>
              </a:rPr>
              <a:t>Teams acts a central hub for classes, voluntary groups and year groups.</a:t>
            </a:r>
          </a:p>
        </p:txBody>
      </p:sp>
    </p:spTree>
    <p:extLst>
      <p:ext uri="{BB962C8B-B14F-4D97-AF65-F5344CB8AC3E}">
        <p14:creationId xmlns:p14="http://schemas.microsoft.com/office/powerpoint/2010/main" val="817541366"/>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p:nvPr/>
        </p:nvSpPr>
        <p:spPr>
          <a:xfrm>
            <a:off x="8174967" y="5961467"/>
            <a:ext cx="4779600" cy="736622"/>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3467">
                <a:solidFill>
                  <a:schemeClr val="lt1"/>
                </a:solidFill>
                <a:latin typeface="Montserrat Light"/>
                <a:ea typeface="Montserrat Light"/>
                <a:cs typeface="Montserrat Light"/>
                <a:sym typeface="Montserrat Light"/>
              </a:rPr>
              <a:t>How to</a:t>
            </a:r>
            <a:r>
              <a:rPr lang="en" sz="3467" b="1">
                <a:solidFill>
                  <a:schemeClr val="lt1"/>
                </a:solidFill>
                <a:latin typeface="Montserrat"/>
                <a:ea typeface="Montserrat"/>
                <a:cs typeface="Montserrat"/>
                <a:sym typeface="Montserrat"/>
              </a:rPr>
              <a:t> sign up</a:t>
            </a:r>
            <a:endParaRPr sz="3467">
              <a:solidFill>
                <a:schemeClr val="lt1"/>
              </a:solidFill>
              <a:latin typeface="Montserrat Light"/>
              <a:ea typeface="Montserrat Light"/>
              <a:cs typeface="Montserrat Light"/>
              <a:sym typeface="Montserrat Light"/>
            </a:endParaRPr>
          </a:p>
        </p:txBody>
      </p:sp>
      <p:sp>
        <p:nvSpPr>
          <p:cNvPr id="202" name="Google Shape;202;p33"/>
          <p:cNvSpPr txBox="1"/>
          <p:nvPr/>
        </p:nvSpPr>
        <p:spPr>
          <a:xfrm>
            <a:off x="177151" y="5141634"/>
            <a:ext cx="4000000" cy="670913"/>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b="1">
                <a:solidFill>
                  <a:schemeClr val="dk1"/>
                </a:solidFill>
                <a:latin typeface="Montserrat"/>
                <a:ea typeface="Montserrat"/>
                <a:cs typeface="Montserrat"/>
                <a:sym typeface="Montserrat"/>
              </a:rPr>
              <a:t>1.</a:t>
            </a:r>
            <a:r>
              <a:rPr lang="en" sz="2400">
                <a:solidFill>
                  <a:schemeClr val="dk1"/>
                </a:solidFill>
                <a:latin typeface="Montserrat"/>
                <a:ea typeface="Montserrat"/>
                <a:cs typeface="Montserrat"/>
                <a:sym typeface="Montserrat"/>
              </a:rPr>
              <a:t> Select </a:t>
            </a:r>
            <a:r>
              <a:rPr lang="en" sz="2400" b="1">
                <a:solidFill>
                  <a:schemeClr val="dk1"/>
                </a:solidFill>
                <a:latin typeface="Montserrat"/>
                <a:ea typeface="Montserrat"/>
                <a:cs typeface="Montserrat"/>
                <a:sym typeface="Montserrat"/>
              </a:rPr>
              <a:t>Join Kooth</a:t>
            </a:r>
            <a:r>
              <a:rPr lang="en" sz="2400">
                <a:solidFill>
                  <a:schemeClr val="dk1"/>
                </a:solidFill>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203" name="Google Shape;203;p33"/>
          <p:cNvSpPr txBox="1"/>
          <p:nvPr/>
        </p:nvSpPr>
        <p:spPr>
          <a:xfrm>
            <a:off x="3892784" y="5116034"/>
            <a:ext cx="4000000" cy="1520376"/>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b="1">
                <a:solidFill>
                  <a:schemeClr val="dk1"/>
                </a:solidFill>
                <a:latin typeface="Montserrat"/>
                <a:ea typeface="Montserrat"/>
                <a:cs typeface="Montserrat"/>
                <a:sym typeface="Montserrat"/>
              </a:rPr>
              <a:t>2.</a:t>
            </a:r>
            <a:r>
              <a:rPr lang="en" sz="2400">
                <a:solidFill>
                  <a:schemeClr val="dk1"/>
                </a:solidFill>
                <a:latin typeface="Montserrat"/>
                <a:ea typeface="Montserrat"/>
                <a:cs typeface="Montserrat"/>
                <a:sym typeface="Montserrat"/>
              </a:rPr>
              <a:t> Sign up by postcode or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select your location from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the drop-down list.</a:t>
            </a:r>
            <a:endParaRPr sz="2400">
              <a:solidFill>
                <a:schemeClr val="dk1"/>
              </a:solidFill>
              <a:latin typeface="Montserrat"/>
              <a:ea typeface="Montserrat"/>
              <a:cs typeface="Montserrat"/>
              <a:sym typeface="Montserrat"/>
            </a:endParaRPr>
          </a:p>
        </p:txBody>
      </p:sp>
      <p:pic>
        <p:nvPicPr>
          <p:cNvPr id="204" name="Google Shape;204;p33"/>
          <p:cNvPicPr preferRelativeResize="0"/>
          <p:nvPr/>
        </p:nvPicPr>
        <p:blipFill>
          <a:blip r:embed="rId3">
            <a:alphaModFix/>
          </a:blip>
          <a:stretch>
            <a:fillRect/>
          </a:stretch>
        </p:blipFill>
        <p:spPr>
          <a:xfrm>
            <a:off x="885371" y="555600"/>
            <a:ext cx="2127700" cy="4448000"/>
          </a:xfrm>
          <a:prstGeom prst="rect">
            <a:avLst/>
          </a:prstGeom>
          <a:noFill/>
          <a:ln>
            <a:noFill/>
          </a:ln>
        </p:spPr>
      </p:pic>
      <p:pic>
        <p:nvPicPr>
          <p:cNvPr id="205" name="Google Shape;205;p33"/>
          <p:cNvPicPr preferRelativeResize="0"/>
          <p:nvPr/>
        </p:nvPicPr>
        <p:blipFill>
          <a:blip r:embed="rId4">
            <a:alphaModFix/>
          </a:blip>
          <a:stretch>
            <a:fillRect/>
          </a:stretch>
        </p:blipFill>
        <p:spPr>
          <a:xfrm>
            <a:off x="4828955" y="555600"/>
            <a:ext cx="2127700" cy="4448000"/>
          </a:xfrm>
          <a:prstGeom prst="rect">
            <a:avLst/>
          </a:prstGeom>
          <a:noFill/>
          <a:ln>
            <a:noFill/>
          </a:ln>
        </p:spPr>
      </p:pic>
    </p:spTree>
    <p:extLst>
      <p:ext uri="{BB962C8B-B14F-4D97-AF65-F5344CB8AC3E}">
        <p14:creationId xmlns:p14="http://schemas.microsoft.com/office/powerpoint/2010/main" val="10884055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p:nvPr/>
        </p:nvSpPr>
        <p:spPr>
          <a:xfrm>
            <a:off x="296231" y="5141634"/>
            <a:ext cx="3306000" cy="1095644"/>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b="1">
                <a:solidFill>
                  <a:schemeClr val="dk1"/>
                </a:solidFill>
                <a:latin typeface="Montserrat"/>
                <a:ea typeface="Montserrat"/>
                <a:cs typeface="Montserrat"/>
                <a:sym typeface="Montserrat"/>
              </a:rPr>
              <a:t>3. </a:t>
            </a:r>
            <a:r>
              <a:rPr lang="en" sz="2400">
                <a:solidFill>
                  <a:schemeClr val="dk1"/>
                </a:solidFill>
                <a:latin typeface="Montserrat"/>
                <a:ea typeface="Montserrat"/>
                <a:cs typeface="Montserrat"/>
                <a:sym typeface="Montserrat"/>
              </a:rPr>
              <a:t>Select your month</a:t>
            </a:r>
            <a:endParaRPr sz="2400">
              <a:solidFill>
                <a:schemeClr val="dk1"/>
              </a:solidFill>
              <a:latin typeface="Montserrat"/>
              <a:ea typeface="Montserrat"/>
              <a:cs typeface="Montserrat"/>
              <a:sym typeface="Montserrat"/>
            </a:endParaRPr>
          </a:p>
          <a:p>
            <a:pPr algn="ctr">
              <a:lnSpc>
                <a:spcPct val="115000"/>
              </a:lnSpc>
            </a:pPr>
            <a:r>
              <a:rPr lang="en" sz="2400">
                <a:solidFill>
                  <a:schemeClr val="dk1"/>
                </a:solidFill>
                <a:latin typeface="Montserrat"/>
                <a:ea typeface="Montserrat"/>
                <a:cs typeface="Montserrat"/>
                <a:sym typeface="Montserrat"/>
              </a:rPr>
              <a:t>and year of birth.</a:t>
            </a:r>
            <a:endParaRPr sz="2400">
              <a:solidFill>
                <a:schemeClr val="dk1"/>
              </a:solidFill>
              <a:latin typeface="Montserrat"/>
              <a:ea typeface="Montserrat"/>
              <a:cs typeface="Montserrat"/>
              <a:sym typeface="Montserrat"/>
            </a:endParaRPr>
          </a:p>
        </p:txBody>
      </p:sp>
      <p:sp>
        <p:nvSpPr>
          <p:cNvPr id="211" name="Google Shape;211;p34"/>
          <p:cNvSpPr txBox="1"/>
          <p:nvPr/>
        </p:nvSpPr>
        <p:spPr>
          <a:xfrm>
            <a:off x="4394200" y="5141634"/>
            <a:ext cx="2997200" cy="1520376"/>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b="1">
                <a:solidFill>
                  <a:schemeClr val="dk1"/>
                </a:solidFill>
                <a:latin typeface="Montserrat"/>
                <a:ea typeface="Montserrat"/>
                <a:cs typeface="Montserrat"/>
                <a:sym typeface="Montserrat"/>
              </a:rPr>
              <a:t>4.</a:t>
            </a:r>
            <a:r>
              <a:rPr lang="en" sz="2400">
                <a:solidFill>
                  <a:schemeClr val="dk1"/>
                </a:solidFill>
                <a:latin typeface="Montserrat"/>
                <a:ea typeface="Montserrat"/>
                <a:cs typeface="Montserrat"/>
                <a:sym typeface="Montserrat"/>
              </a:rPr>
              <a:t> Select your gender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and ethnicity.</a:t>
            </a:r>
            <a:endParaRPr sz="2400">
              <a:solidFill>
                <a:schemeClr val="dk1"/>
              </a:solidFill>
              <a:latin typeface="Montserrat"/>
              <a:ea typeface="Montserrat"/>
              <a:cs typeface="Montserrat"/>
              <a:sym typeface="Montserrat"/>
            </a:endParaRPr>
          </a:p>
        </p:txBody>
      </p:sp>
      <p:sp>
        <p:nvSpPr>
          <p:cNvPr id="212" name="Google Shape;212;p34"/>
          <p:cNvSpPr txBox="1"/>
          <p:nvPr/>
        </p:nvSpPr>
        <p:spPr>
          <a:xfrm>
            <a:off x="8337817" y="5141634"/>
            <a:ext cx="2997200" cy="3219302"/>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b="1">
                <a:solidFill>
                  <a:schemeClr val="dk1"/>
                </a:solidFill>
                <a:latin typeface="Montserrat"/>
                <a:ea typeface="Montserrat"/>
                <a:cs typeface="Montserrat"/>
                <a:sym typeface="Montserrat"/>
              </a:rPr>
              <a:t>5.</a:t>
            </a:r>
            <a:r>
              <a:rPr lang="en" sz="2400">
                <a:solidFill>
                  <a:schemeClr val="dk1"/>
                </a:solidFill>
                <a:latin typeface="Montserrat"/>
                <a:ea typeface="Montserrat"/>
                <a:cs typeface="Montserrat"/>
                <a:sym typeface="Montserrat"/>
              </a:rPr>
              <a:t> Create an </a:t>
            </a:r>
            <a:br>
              <a:rPr lang="en" sz="2400">
                <a:solidFill>
                  <a:schemeClr val="dk1"/>
                </a:solidFill>
                <a:latin typeface="Montserrat"/>
                <a:ea typeface="Montserrat"/>
                <a:cs typeface="Montserrat"/>
                <a:sym typeface="Montserrat"/>
              </a:rPr>
            </a:br>
            <a:r>
              <a:rPr lang="en" sz="2400" b="1">
                <a:solidFill>
                  <a:schemeClr val="dk1"/>
                </a:solidFill>
                <a:latin typeface="Montserrat"/>
                <a:ea typeface="Montserrat"/>
                <a:cs typeface="Montserrat"/>
                <a:sym typeface="Montserrat"/>
              </a:rPr>
              <a:t>anonymous (not your </a:t>
            </a:r>
            <a:br>
              <a:rPr lang="en" sz="2400" b="1">
                <a:solidFill>
                  <a:schemeClr val="dk1"/>
                </a:solidFill>
                <a:latin typeface="Montserrat"/>
                <a:ea typeface="Montserrat"/>
                <a:cs typeface="Montserrat"/>
                <a:sym typeface="Montserrat"/>
              </a:rPr>
            </a:br>
            <a:r>
              <a:rPr lang="en" sz="2400" b="1">
                <a:solidFill>
                  <a:schemeClr val="dk1"/>
                </a:solidFill>
                <a:latin typeface="Montserrat"/>
                <a:ea typeface="Montserrat"/>
                <a:cs typeface="Montserrat"/>
                <a:sym typeface="Montserrat"/>
              </a:rPr>
              <a:t>real name) </a:t>
            </a:r>
            <a:r>
              <a:rPr lang="en" sz="2400">
                <a:solidFill>
                  <a:schemeClr val="dk1"/>
                </a:solidFill>
                <a:latin typeface="Montserrat"/>
                <a:ea typeface="Montserrat"/>
                <a:cs typeface="Montserrat"/>
                <a:sym typeface="Montserrat"/>
              </a:rPr>
              <a:t>username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and secure password.</a:t>
            </a:r>
            <a:endParaRPr sz="2400">
              <a:solidFill>
                <a:schemeClr val="dk1"/>
              </a:solidFill>
              <a:latin typeface="Montserrat"/>
              <a:ea typeface="Montserrat"/>
              <a:cs typeface="Montserrat"/>
              <a:sym typeface="Montserrat"/>
            </a:endParaRPr>
          </a:p>
        </p:txBody>
      </p:sp>
      <p:pic>
        <p:nvPicPr>
          <p:cNvPr id="213" name="Google Shape;213;p34"/>
          <p:cNvPicPr preferRelativeResize="0"/>
          <p:nvPr/>
        </p:nvPicPr>
        <p:blipFill>
          <a:blip r:embed="rId3">
            <a:alphaModFix/>
          </a:blip>
          <a:stretch>
            <a:fillRect/>
          </a:stretch>
        </p:blipFill>
        <p:spPr>
          <a:xfrm>
            <a:off x="885371" y="555600"/>
            <a:ext cx="2127700" cy="4448000"/>
          </a:xfrm>
          <a:prstGeom prst="rect">
            <a:avLst/>
          </a:prstGeom>
          <a:noFill/>
          <a:ln>
            <a:noFill/>
          </a:ln>
        </p:spPr>
      </p:pic>
      <p:pic>
        <p:nvPicPr>
          <p:cNvPr id="214" name="Google Shape;214;p34"/>
          <p:cNvPicPr preferRelativeResize="0"/>
          <p:nvPr/>
        </p:nvPicPr>
        <p:blipFill>
          <a:blip r:embed="rId4">
            <a:alphaModFix/>
          </a:blip>
          <a:stretch>
            <a:fillRect/>
          </a:stretch>
        </p:blipFill>
        <p:spPr>
          <a:xfrm>
            <a:off x="4828971" y="555600"/>
            <a:ext cx="2127700" cy="4448000"/>
          </a:xfrm>
          <a:prstGeom prst="rect">
            <a:avLst/>
          </a:prstGeom>
          <a:noFill/>
          <a:ln>
            <a:noFill/>
          </a:ln>
        </p:spPr>
      </p:pic>
      <p:pic>
        <p:nvPicPr>
          <p:cNvPr id="215" name="Google Shape;215;p34"/>
          <p:cNvPicPr preferRelativeResize="0"/>
          <p:nvPr/>
        </p:nvPicPr>
        <p:blipFill>
          <a:blip r:embed="rId5">
            <a:alphaModFix/>
          </a:blip>
          <a:stretch>
            <a:fillRect/>
          </a:stretch>
        </p:blipFill>
        <p:spPr>
          <a:xfrm>
            <a:off x="8772571" y="555600"/>
            <a:ext cx="2127700" cy="4448000"/>
          </a:xfrm>
          <a:prstGeom prst="rect">
            <a:avLst/>
          </a:prstGeom>
          <a:noFill/>
          <a:ln>
            <a:noFill/>
          </a:ln>
        </p:spPr>
      </p:pic>
    </p:spTree>
    <p:extLst>
      <p:ext uri="{BB962C8B-B14F-4D97-AF65-F5344CB8AC3E}">
        <p14:creationId xmlns:p14="http://schemas.microsoft.com/office/powerpoint/2010/main" val="3042334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p:nvPr/>
        </p:nvSpPr>
        <p:spPr>
          <a:xfrm>
            <a:off x="558900" y="1981201"/>
            <a:ext cx="5816400" cy="3662487"/>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a:solidFill>
                  <a:schemeClr val="dk1"/>
                </a:solidFill>
                <a:latin typeface="Montserrat"/>
                <a:ea typeface="Montserrat"/>
                <a:cs typeface="Montserrat"/>
                <a:sym typeface="Montserrat"/>
              </a:rPr>
              <a:t>Here are some </a:t>
            </a:r>
            <a:br>
              <a:rPr lang="en" sz="4000">
                <a:solidFill>
                  <a:schemeClr val="dk1"/>
                </a:solidFill>
                <a:latin typeface="Montserrat"/>
                <a:ea typeface="Montserrat"/>
                <a:cs typeface="Montserrat"/>
                <a:sym typeface="Montserrat"/>
              </a:rPr>
            </a:br>
            <a:r>
              <a:rPr lang="en" sz="4000">
                <a:solidFill>
                  <a:schemeClr val="dk1"/>
                </a:solidFill>
                <a:latin typeface="Montserrat"/>
                <a:ea typeface="Montserrat"/>
                <a:cs typeface="Montserrat"/>
                <a:sym typeface="Montserrat"/>
              </a:rPr>
              <a:t>things we’d like </a:t>
            </a:r>
            <a:br>
              <a:rPr lang="en" sz="4000">
                <a:solidFill>
                  <a:schemeClr val="dk1"/>
                </a:solidFill>
                <a:latin typeface="Montserrat"/>
                <a:ea typeface="Montserrat"/>
                <a:cs typeface="Montserrat"/>
                <a:sym typeface="Montserrat"/>
              </a:rPr>
            </a:br>
            <a:r>
              <a:rPr lang="en" sz="4000">
                <a:solidFill>
                  <a:schemeClr val="dk1"/>
                </a:solidFill>
                <a:latin typeface="Montserrat"/>
                <a:ea typeface="Montserrat"/>
                <a:cs typeface="Montserrat"/>
                <a:sym typeface="Montserrat"/>
              </a:rPr>
              <a:t>you to </a:t>
            </a:r>
            <a:r>
              <a:rPr lang="en" sz="4000" b="1">
                <a:solidFill>
                  <a:schemeClr val="dk1"/>
                </a:solidFill>
                <a:latin typeface="Montserrat"/>
                <a:ea typeface="Montserrat"/>
                <a:cs typeface="Montserrat"/>
                <a:sym typeface="Montserrat"/>
              </a:rPr>
              <a:t>always remember</a:t>
            </a:r>
            <a:r>
              <a:rPr lang="en" sz="4000">
                <a:solidFill>
                  <a:schemeClr val="dk1"/>
                </a:solidFill>
                <a:latin typeface="Montserrat"/>
                <a:ea typeface="Montserrat"/>
                <a:cs typeface="Montserrat"/>
                <a:sym typeface="Montserrat"/>
              </a:rPr>
              <a:t> </a:t>
            </a:r>
            <a:r>
              <a:rPr lang="en" sz="4000" b="1">
                <a:solidFill>
                  <a:schemeClr val="dk1"/>
                </a:solidFill>
                <a:latin typeface="Montserrat"/>
                <a:ea typeface="Montserrat"/>
                <a:cs typeface="Montserrat"/>
                <a:sym typeface="Montserrat"/>
              </a:rPr>
              <a:t>about Kooth</a:t>
            </a:r>
            <a:r>
              <a:rPr lang="en" sz="4000">
                <a:solidFill>
                  <a:schemeClr val="dk1"/>
                </a:solidFill>
                <a:latin typeface="Montserrat"/>
                <a:ea typeface="Montserrat"/>
                <a:cs typeface="Montserrat"/>
                <a:sym typeface="Montserrat"/>
              </a:rPr>
              <a:t>…</a:t>
            </a:r>
            <a:endParaRPr sz="400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534401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p:nvPr/>
        </p:nvSpPr>
        <p:spPr>
          <a:xfrm>
            <a:off x="1032300" y="2629600"/>
            <a:ext cx="4779600" cy="2577318"/>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3467" b="1">
                <a:solidFill>
                  <a:schemeClr val="dk1"/>
                </a:solidFill>
                <a:latin typeface="Montserrat"/>
                <a:ea typeface="Montserrat"/>
                <a:cs typeface="Montserrat"/>
                <a:sym typeface="Montserrat"/>
              </a:rPr>
              <a:t>Kooth</a:t>
            </a:r>
            <a:r>
              <a:rPr lang="en" sz="3467">
                <a:solidFill>
                  <a:schemeClr val="dk1"/>
                </a:solidFill>
                <a:latin typeface="Montserrat Light"/>
                <a:ea typeface="Montserrat Light"/>
                <a:cs typeface="Montserrat Light"/>
                <a:sym typeface="Montserrat Light"/>
              </a:rPr>
              <a:t> </a:t>
            </a:r>
            <a:r>
              <a:rPr lang="en" sz="3467" b="1">
                <a:solidFill>
                  <a:schemeClr val="dk1"/>
                </a:solidFill>
                <a:latin typeface="Montserrat"/>
                <a:ea typeface="Montserrat"/>
                <a:cs typeface="Montserrat"/>
                <a:sym typeface="Montserrat"/>
              </a:rPr>
              <a:t>isn’t an app</a:t>
            </a:r>
            <a:r>
              <a:rPr lang="en" sz="3467" b="1">
                <a:solidFill>
                  <a:srgbClr val="00BDFF"/>
                </a:solidFill>
                <a:latin typeface="Montserrat"/>
                <a:ea typeface="Montserrat"/>
                <a:cs typeface="Montserrat"/>
                <a:sym typeface="Montserrat"/>
              </a:rPr>
              <a:t> </a:t>
            </a:r>
            <a:r>
              <a:rPr lang="en" sz="3467">
                <a:solidFill>
                  <a:srgbClr val="00BDFF"/>
                </a:solidFill>
                <a:latin typeface="Montserrat Light"/>
                <a:ea typeface="Montserrat Light"/>
                <a:cs typeface="Montserrat Light"/>
                <a:sym typeface="Montserrat Light"/>
              </a:rPr>
              <a:t> </a:t>
            </a:r>
            <a:r>
              <a:rPr lang="en" sz="3467">
                <a:solidFill>
                  <a:schemeClr val="dk1"/>
                </a:solidFill>
                <a:latin typeface="Montserrat Light"/>
                <a:ea typeface="Montserrat Light"/>
                <a:cs typeface="Montserrat Light"/>
                <a:sym typeface="Montserrat Light"/>
              </a:rPr>
              <a:t/>
            </a:r>
            <a:br>
              <a:rPr lang="en" sz="3467">
                <a:solidFill>
                  <a:schemeClr val="dk1"/>
                </a:solidFill>
                <a:latin typeface="Montserrat Light"/>
                <a:ea typeface="Montserrat Light"/>
                <a:cs typeface="Montserrat Light"/>
                <a:sym typeface="Montserrat Light"/>
              </a:rPr>
            </a:br>
            <a:r>
              <a:rPr lang="en" sz="3467">
                <a:solidFill>
                  <a:schemeClr val="dk1"/>
                </a:solidFill>
                <a:latin typeface="Montserrat Light"/>
                <a:ea typeface="Montserrat Light"/>
                <a:cs typeface="Montserrat Light"/>
                <a:sym typeface="Montserrat Light"/>
              </a:rPr>
              <a:t>so you won’t be able to find us on any app stores.</a:t>
            </a:r>
            <a:endParaRPr sz="3467">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0010949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p:nvPr/>
        </p:nvSpPr>
        <p:spPr>
          <a:xfrm>
            <a:off x="964200" y="3059601"/>
            <a:ext cx="6250000" cy="830942"/>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a:solidFill>
                  <a:schemeClr val="dk1"/>
                </a:solidFill>
                <a:latin typeface="Montserrat Light"/>
                <a:ea typeface="Montserrat Light"/>
                <a:cs typeface="Montserrat Light"/>
                <a:sym typeface="Montserrat Light"/>
              </a:rPr>
              <a:t>It’s </a:t>
            </a:r>
            <a:r>
              <a:rPr lang="en" sz="4000" b="1">
                <a:solidFill>
                  <a:schemeClr val="dk1"/>
                </a:solidFill>
                <a:latin typeface="Montserrat"/>
                <a:ea typeface="Montserrat"/>
                <a:cs typeface="Montserrat"/>
                <a:sym typeface="Montserrat"/>
              </a:rPr>
              <a:t>completely free.</a:t>
            </a:r>
            <a:r>
              <a:rPr lang="en" sz="4000">
                <a:solidFill>
                  <a:schemeClr val="dk1"/>
                </a:solidFill>
                <a:latin typeface="Montserrat Light"/>
                <a:ea typeface="Montserrat Light"/>
                <a:cs typeface="Montserrat Light"/>
                <a:sym typeface="Montserrat Light"/>
              </a:rPr>
              <a:t> </a:t>
            </a:r>
            <a:endParaRPr sz="4000">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394029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p:nvPr/>
        </p:nvSpPr>
        <p:spPr>
          <a:xfrm>
            <a:off x="938100" y="1997601"/>
            <a:ext cx="7427600" cy="2954600"/>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a:solidFill>
                  <a:schemeClr val="dk1"/>
                </a:solidFill>
                <a:latin typeface="Montserrat Light"/>
                <a:ea typeface="Montserrat Light"/>
                <a:cs typeface="Montserrat Light"/>
                <a:sym typeface="Montserrat Light"/>
              </a:rPr>
              <a:t>You don’t need to be referred by anyone. </a:t>
            </a:r>
            <a:br>
              <a:rPr lang="en" sz="4000">
                <a:solidFill>
                  <a:schemeClr val="dk1"/>
                </a:solidFill>
                <a:latin typeface="Montserrat Light"/>
                <a:ea typeface="Montserrat Light"/>
                <a:cs typeface="Montserrat Light"/>
                <a:sym typeface="Montserrat Light"/>
              </a:rPr>
            </a:br>
            <a:r>
              <a:rPr lang="en" sz="4000">
                <a:solidFill>
                  <a:schemeClr val="dk1"/>
                </a:solidFill>
                <a:latin typeface="Montserrat Light"/>
                <a:ea typeface="Montserrat Light"/>
                <a:cs typeface="Montserrat Light"/>
                <a:sym typeface="Montserrat Light"/>
              </a:rPr>
              <a:t/>
            </a:r>
            <a:br>
              <a:rPr lang="en" sz="4000">
                <a:solidFill>
                  <a:schemeClr val="dk1"/>
                </a:solidFill>
                <a:latin typeface="Montserrat Light"/>
                <a:ea typeface="Montserrat Light"/>
                <a:cs typeface="Montserrat Light"/>
                <a:sym typeface="Montserrat Light"/>
              </a:rPr>
            </a:br>
            <a:r>
              <a:rPr lang="en" sz="4000">
                <a:solidFill>
                  <a:schemeClr val="dk1"/>
                </a:solidFill>
                <a:latin typeface="Montserrat Light"/>
                <a:ea typeface="Montserrat Light"/>
                <a:cs typeface="Montserrat Light"/>
                <a:sym typeface="Montserrat Light"/>
              </a:rPr>
              <a:t>You can </a:t>
            </a:r>
            <a:r>
              <a:rPr lang="en" sz="4000" b="1">
                <a:solidFill>
                  <a:schemeClr val="dk1"/>
                </a:solidFill>
                <a:latin typeface="Montserrat"/>
                <a:ea typeface="Montserrat"/>
                <a:cs typeface="Montserrat"/>
                <a:sym typeface="Montserrat"/>
              </a:rPr>
              <a:t>sign up anytime.</a:t>
            </a:r>
            <a:endParaRPr sz="40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0395388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p:nvPr/>
        </p:nvSpPr>
        <p:spPr>
          <a:xfrm>
            <a:off x="2158300" y="2879701"/>
            <a:ext cx="6462000" cy="2246714"/>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b="1">
                <a:solidFill>
                  <a:schemeClr val="dk1"/>
                </a:solidFill>
                <a:latin typeface="Montserrat"/>
                <a:ea typeface="Montserrat"/>
                <a:cs typeface="Montserrat"/>
                <a:sym typeface="Montserrat"/>
              </a:rPr>
              <a:t>Bullying and trolling </a:t>
            </a:r>
            <a:r>
              <a:rPr lang="en" sz="4000">
                <a:solidFill>
                  <a:schemeClr val="dk1"/>
                </a:solidFill>
                <a:latin typeface="Montserrat Light"/>
                <a:ea typeface="Montserrat Light"/>
                <a:cs typeface="Montserrat Light"/>
                <a:sym typeface="Montserrat Light"/>
              </a:rPr>
              <a:t>can’t take place </a:t>
            </a:r>
            <a:endParaRPr sz="4000">
              <a:solidFill>
                <a:schemeClr val="dk1"/>
              </a:solidFill>
              <a:latin typeface="Montserrat Light"/>
              <a:ea typeface="Montserrat Light"/>
              <a:cs typeface="Montserrat Light"/>
              <a:sym typeface="Montserrat Light"/>
            </a:endParaRPr>
          </a:p>
          <a:p>
            <a:pPr algn="ctr">
              <a:lnSpc>
                <a:spcPct val="115000"/>
              </a:lnSpc>
              <a:buClr>
                <a:schemeClr val="dk1"/>
              </a:buClr>
              <a:buSzPts val="1100"/>
            </a:pPr>
            <a:r>
              <a:rPr lang="en" sz="4000">
                <a:solidFill>
                  <a:schemeClr val="dk1"/>
                </a:solidFill>
                <a:latin typeface="Montserrat Light"/>
                <a:ea typeface="Montserrat Light"/>
                <a:cs typeface="Montserrat Light"/>
                <a:sym typeface="Montserrat Light"/>
              </a:rPr>
              <a:t>on the site.</a:t>
            </a:r>
            <a:endParaRPr sz="4000">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7936027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txBox="1"/>
          <p:nvPr/>
        </p:nvSpPr>
        <p:spPr>
          <a:xfrm>
            <a:off x="260833" y="1905984"/>
            <a:ext cx="5577600" cy="1255674"/>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r>
              <a:rPr lang="en" sz="3200" b="1">
                <a:solidFill>
                  <a:schemeClr val="dk1"/>
                </a:solidFill>
                <a:latin typeface="Montserrat"/>
                <a:ea typeface="Montserrat"/>
                <a:cs typeface="Montserrat"/>
                <a:sym typeface="Montserrat"/>
              </a:rPr>
              <a:t>No problem is ever </a:t>
            </a:r>
            <a:br>
              <a:rPr lang="en" sz="3200" b="1">
                <a:solidFill>
                  <a:schemeClr val="dk1"/>
                </a:solidFill>
                <a:latin typeface="Montserrat"/>
                <a:ea typeface="Montserrat"/>
                <a:cs typeface="Montserrat"/>
                <a:sym typeface="Montserrat"/>
              </a:rPr>
            </a:br>
            <a:r>
              <a:rPr lang="en" sz="3200" b="1">
                <a:solidFill>
                  <a:schemeClr val="dk1"/>
                </a:solidFill>
                <a:latin typeface="Montserrat"/>
                <a:ea typeface="Montserrat"/>
                <a:cs typeface="Montserrat"/>
                <a:sym typeface="Montserrat"/>
              </a:rPr>
              <a:t>too small at Kooth</a:t>
            </a:r>
            <a:endParaRPr sz="3200" b="1">
              <a:solidFill>
                <a:schemeClr val="dk1"/>
              </a:solidFill>
              <a:latin typeface="Montserrat"/>
              <a:ea typeface="Montserrat"/>
              <a:cs typeface="Montserrat"/>
              <a:sym typeface="Montserrat"/>
            </a:endParaRPr>
          </a:p>
        </p:txBody>
      </p:sp>
      <p:sp>
        <p:nvSpPr>
          <p:cNvPr id="246" name="Google Shape;246;p40"/>
          <p:cNvSpPr txBox="1"/>
          <p:nvPr/>
        </p:nvSpPr>
        <p:spPr>
          <a:xfrm>
            <a:off x="260833" y="3233267"/>
            <a:ext cx="7557600" cy="1397251"/>
          </a:xfrm>
          <a:prstGeom prst="rect">
            <a:avLst/>
          </a:prstGeom>
          <a:noFill/>
          <a:ln>
            <a:noFill/>
          </a:ln>
        </p:spPr>
        <p:txBody>
          <a:bodyPr spcFirstLastPara="1" wrap="square" lIns="121900" tIns="60933" rIns="121900" bIns="60933" anchor="t" anchorCtr="0">
            <a:spAutoFit/>
          </a:bodyPr>
          <a:lstStyle/>
          <a:p>
            <a:pPr>
              <a:lnSpc>
                <a:spcPct val="115000"/>
              </a:lnSpc>
            </a:pPr>
            <a:r>
              <a:rPr lang="en" sz="2400">
                <a:solidFill>
                  <a:schemeClr val="dk1"/>
                </a:solidFill>
                <a:latin typeface="Montserrat"/>
                <a:ea typeface="Montserrat"/>
                <a:cs typeface="Montserrat"/>
                <a:sym typeface="Montserrat"/>
              </a:rPr>
              <a:t>If it’s on your mind, we’re here to help. Some of the feelings or difficulties we can support you with could include:</a:t>
            </a:r>
            <a:endParaRPr sz="2667">
              <a:solidFill>
                <a:schemeClr val="dk1"/>
              </a:solidFill>
              <a:latin typeface="Montserrat"/>
              <a:ea typeface="Montserrat"/>
              <a:cs typeface="Montserrat"/>
              <a:sym typeface="Montserrat"/>
            </a:endParaRPr>
          </a:p>
        </p:txBody>
      </p:sp>
      <p:sp>
        <p:nvSpPr>
          <p:cNvPr id="247" name="Google Shape;247;p40"/>
          <p:cNvSpPr txBox="1"/>
          <p:nvPr/>
        </p:nvSpPr>
        <p:spPr>
          <a:xfrm>
            <a:off x="260833" y="4119334"/>
            <a:ext cx="3496000" cy="3520909"/>
          </a:xfrm>
          <a:prstGeom prst="rect">
            <a:avLst/>
          </a:prstGeom>
          <a:noFill/>
          <a:ln>
            <a:noFill/>
          </a:ln>
        </p:spPr>
        <p:txBody>
          <a:bodyPr spcFirstLastPara="1" wrap="square" lIns="121900" tIns="60933" rIns="121900" bIns="60933" anchor="t" anchorCtr="0">
            <a:spAutoFit/>
          </a:bodyPr>
          <a:lstStyle/>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Stress</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Anxiety</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Friendships</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Life at home</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Exam or coursework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pressures</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Eating difficulties</a:t>
            </a:r>
            <a:endParaRPr sz="3067">
              <a:solidFill>
                <a:schemeClr val="dk1"/>
              </a:solidFill>
              <a:latin typeface="Montserrat"/>
              <a:ea typeface="Montserrat"/>
              <a:cs typeface="Montserrat"/>
              <a:sym typeface="Montserrat"/>
            </a:endParaRPr>
          </a:p>
        </p:txBody>
      </p:sp>
      <p:sp>
        <p:nvSpPr>
          <p:cNvPr id="248" name="Google Shape;248;p40"/>
          <p:cNvSpPr txBox="1"/>
          <p:nvPr/>
        </p:nvSpPr>
        <p:spPr>
          <a:xfrm>
            <a:off x="3863433" y="4119334"/>
            <a:ext cx="3820400" cy="3638955"/>
          </a:xfrm>
          <a:prstGeom prst="rect">
            <a:avLst/>
          </a:prstGeom>
          <a:noFill/>
          <a:ln>
            <a:noFill/>
          </a:ln>
        </p:spPr>
        <p:txBody>
          <a:bodyPr spcFirstLastPara="1" wrap="square" lIns="121900" tIns="60933" rIns="121900" bIns="60933" anchor="t" anchorCtr="0">
            <a:spAutoFit/>
          </a:bodyPr>
          <a:lstStyle/>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Loneliness</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Body image concerns</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Anger</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Confidence</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Big changes</a:t>
            </a:r>
            <a:endParaRPr sz="2400">
              <a:solidFill>
                <a:schemeClr val="dk1"/>
              </a:solidFill>
              <a:latin typeface="Montserrat"/>
              <a:ea typeface="Montserrat"/>
              <a:cs typeface="Montserrat"/>
              <a:sym typeface="Montserrat"/>
            </a:endParaRPr>
          </a:p>
          <a:p>
            <a:pPr marL="609585" indent="-423323">
              <a:lnSpc>
                <a:spcPct val="115000"/>
              </a:lnSpc>
              <a:buClr>
                <a:schemeClr val="dk1"/>
              </a:buClr>
              <a:buSzPts val="1400"/>
              <a:buFont typeface="Montserrat"/>
              <a:buChar char="●"/>
            </a:pPr>
            <a:r>
              <a:rPr lang="en" sz="2400">
                <a:solidFill>
                  <a:schemeClr val="dk1"/>
                </a:solidFill>
                <a:latin typeface="Montserrat"/>
                <a:ea typeface="Montserrat"/>
                <a:cs typeface="Montserrat"/>
                <a:sym typeface="Montserrat"/>
              </a:rPr>
              <a:t>Social media</a:t>
            </a:r>
            <a:endParaRPr sz="2400">
              <a:solidFill>
                <a:schemeClr val="dk1"/>
              </a:solidFill>
              <a:latin typeface="Montserrat"/>
              <a:ea typeface="Montserrat"/>
              <a:cs typeface="Montserrat"/>
              <a:sym typeface="Montserrat"/>
            </a:endParaRPr>
          </a:p>
          <a:p>
            <a:pPr marL="609585">
              <a:lnSpc>
                <a:spcPct val="115000"/>
              </a:lnSpc>
            </a:pPr>
            <a:endParaRPr sz="2400" b="1">
              <a:solidFill>
                <a:srgbClr val="FF4566"/>
              </a:solidFill>
              <a:latin typeface="Montserrat"/>
              <a:ea typeface="Montserrat"/>
              <a:cs typeface="Montserrat"/>
              <a:sym typeface="Montserrat"/>
            </a:endParaRPr>
          </a:p>
          <a:p>
            <a:pPr marL="609585">
              <a:lnSpc>
                <a:spcPct val="115000"/>
              </a:lnSpc>
            </a:pPr>
            <a:endParaRPr sz="3067"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0013653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p:nvPr/>
        </p:nvSpPr>
        <p:spPr>
          <a:xfrm>
            <a:off x="2418077" y="3059601"/>
            <a:ext cx="6030800" cy="1538828"/>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b="1">
                <a:solidFill>
                  <a:schemeClr val="dk1"/>
                </a:solidFill>
                <a:latin typeface="Montserrat"/>
                <a:ea typeface="Montserrat"/>
                <a:cs typeface="Montserrat"/>
                <a:sym typeface="Montserrat"/>
              </a:rPr>
              <a:t>You’re</a:t>
            </a:r>
            <a:r>
              <a:rPr lang="en" sz="4000">
                <a:solidFill>
                  <a:schemeClr val="dk1"/>
                </a:solidFill>
                <a:latin typeface="Montserrat Light"/>
                <a:ea typeface="Montserrat Light"/>
                <a:cs typeface="Montserrat Light"/>
                <a:sym typeface="Montserrat Light"/>
              </a:rPr>
              <a:t> </a:t>
            </a:r>
            <a:r>
              <a:rPr lang="en" sz="4000" b="1">
                <a:solidFill>
                  <a:schemeClr val="dk1"/>
                </a:solidFill>
                <a:latin typeface="Montserrat"/>
                <a:ea typeface="Montserrat"/>
                <a:cs typeface="Montserrat"/>
                <a:sym typeface="Montserrat"/>
              </a:rPr>
              <a:t>anonymous</a:t>
            </a:r>
            <a:r>
              <a:rPr lang="en" sz="4000">
                <a:solidFill>
                  <a:schemeClr val="dk1"/>
                </a:solidFill>
                <a:latin typeface="Montserrat Light"/>
                <a:ea typeface="Montserrat Light"/>
                <a:cs typeface="Montserrat Light"/>
                <a:sym typeface="Montserrat Light"/>
              </a:rPr>
              <a:t> </a:t>
            </a:r>
            <a:br>
              <a:rPr lang="en" sz="4000">
                <a:solidFill>
                  <a:schemeClr val="dk1"/>
                </a:solidFill>
                <a:latin typeface="Montserrat Light"/>
                <a:ea typeface="Montserrat Light"/>
                <a:cs typeface="Montserrat Light"/>
                <a:sym typeface="Montserrat Light"/>
              </a:rPr>
            </a:br>
            <a:r>
              <a:rPr lang="en" sz="4000">
                <a:solidFill>
                  <a:schemeClr val="dk1"/>
                </a:solidFill>
                <a:latin typeface="Montserrat Light"/>
                <a:ea typeface="Montserrat Light"/>
                <a:cs typeface="Montserrat Light"/>
                <a:sym typeface="Montserrat Light"/>
              </a:rPr>
              <a:t>to us. </a:t>
            </a:r>
            <a:endParaRPr sz="4000">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985017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txBox="1"/>
          <p:nvPr/>
        </p:nvSpPr>
        <p:spPr>
          <a:xfrm>
            <a:off x="865967" y="2807201"/>
            <a:ext cx="4356800" cy="2246714"/>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4000" b="1">
                <a:solidFill>
                  <a:schemeClr val="dk1"/>
                </a:solidFill>
                <a:latin typeface="Montserrat"/>
                <a:ea typeface="Montserrat"/>
                <a:cs typeface="Montserrat"/>
                <a:sym typeface="Montserrat"/>
              </a:rPr>
              <a:t>You can </a:t>
            </a:r>
            <a:endParaRPr sz="4000" b="1">
              <a:solidFill>
                <a:schemeClr val="dk1"/>
              </a:solidFill>
              <a:latin typeface="Montserrat"/>
              <a:ea typeface="Montserrat"/>
              <a:cs typeface="Montserrat"/>
              <a:sym typeface="Montserrat"/>
            </a:endParaRPr>
          </a:p>
          <a:p>
            <a:pPr algn="ctr">
              <a:lnSpc>
                <a:spcPct val="115000"/>
              </a:lnSpc>
              <a:buClr>
                <a:schemeClr val="dk1"/>
              </a:buClr>
              <a:buSzPts val="1100"/>
            </a:pPr>
            <a:r>
              <a:rPr lang="en" sz="4000" b="1">
                <a:solidFill>
                  <a:schemeClr val="dk1"/>
                </a:solidFill>
                <a:latin typeface="Montserrat"/>
                <a:ea typeface="Montserrat"/>
                <a:cs typeface="Montserrat"/>
                <a:sym typeface="Montserrat"/>
              </a:rPr>
              <a:t>trust us </a:t>
            </a:r>
            <a:endParaRPr sz="4000" b="1">
              <a:solidFill>
                <a:schemeClr val="dk1"/>
              </a:solidFill>
              <a:latin typeface="Montserrat"/>
              <a:ea typeface="Montserrat"/>
              <a:cs typeface="Montserrat"/>
              <a:sym typeface="Montserrat"/>
            </a:endParaRPr>
          </a:p>
          <a:p>
            <a:pPr>
              <a:lnSpc>
                <a:spcPct val="115000"/>
              </a:lnSpc>
              <a:buClr>
                <a:schemeClr val="dk1"/>
              </a:buClr>
              <a:buSzPts val="1100"/>
            </a:pPr>
            <a:endParaRPr sz="4000" b="1">
              <a:solidFill>
                <a:schemeClr val="dk1"/>
              </a:solidFill>
              <a:latin typeface="Montserrat"/>
              <a:ea typeface="Montserrat"/>
              <a:cs typeface="Montserrat"/>
              <a:sym typeface="Montserrat"/>
            </a:endParaRPr>
          </a:p>
        </p:txBody>
      </p:sp>
      <p:sp>
        <p:nvSpPr>
          <p:cNvPr id="259" name="Google Shape;259;p42"/>
          <p:cNvSpPr txBox="1"/>
          <p:nvPr/>
        </p:nvSpPr>
        <p:spPr>
          <a:xfrm>
            <a:off x="5703733" y="1462400"/>
            <a:ext cx="2805600" cy="1520376"/>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a:solidFill>
                  <a:schemeClr val="dk1"/>
                </a:solidFill>
                <a:latin typeface="Montserrat"/>
                <a:ea typeface="Montserrat"/>
                <a:cs typeface="Montserrat"/>
                <a:sym typeface="Montserrat"/>
              </a:rPr>
              <a:t>of our users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would recommend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Kooth to a friend</a:t>
            </a:r>
            <a:endParaRPr sz="2400">
              <a:solidFill>
                <a:schemeClr val="dk1"/>
              </a:solidFill>
              <a:latin typeface="Montserrat"/>
              <a:ea typeface="Montserrat"/>
              <a:cs typeface="Montserrat"/>
              <a:sym typeface="Montserrat"/>
            </a:endParaRPr>
          </a:p>
        </p:txBody>
      </p:sp>
      <p:sp>
        <p:nvSpPr>
          <p:cNvPr id="260" name="Google Shape;260;p42"/>
          <p:cNvSpPr txBox="1"/>
          <p:nvPr/>
        </p:nvSpPr>
        <p:spPr>
          <a:xfrm>
            <a:off x="5847767" y="4119267"/>
            <a:ext cx="3000000" cy="2369839"/>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2400">
                <a:solidFill>
                  <a:schemeClr val="dk1"/>
                </a:solidFill>
                <a:latin typeface="Montserrat"/>
                <a:ea typeface="Montserrat"/>
                <a:cs typeface="Montserrat"/>
                <a:sym typeface="Montserrat"/>
              </a:rPr>
              <a:t>Our team are </a:t>
            </a:r>
            <a:endParaRPr sz="2400">
              <a:solidFill>
                <a:schemeClr val="dk1"/>
              </a:solidFill>
              <a:latin typeface="Montserrat"/>
              <a:ea typeface="Montserrat"/>
              <a:cs typeface="Montserrat"/>
              <a:sym typeface="Montserrat"/>
            </a:endParaRPr>
          </a:p>
          <a:p>
            <a:pPr algn="ctr">
              <a:lnSpc>
                <a:spcPct val="115000"/>
              </a:lnSpc>
            </a:pPr>
            <a:r>
              <a:rPr lang="en" sz="2400" b="1">
                <a:solidFill>
                  <a:schemeClr val="dk1"/>
                </a:solidFill>
                <a:latin typeface="Montserrat"/>
                <a:ea typeface="Montserrat"/>
                <a:cs typeface="Montserrat"/>
                <a:sym typeface="Montserrat"/>
              </a:rPr>
              <a:t>real people who </a:t>
            </a:r>
            <a:br>
              <a:rPr lang="en" sz="2400" b="1">
                <a:solidFill>
                  <a:schemeClr val="dk1"/>
                </a:solidFill>
                <a:latin typeface="Montserrat"/>
                <a:ea typeface="Montserrat"/>
                <a:cs typeface="Montserrat"/>
                <a:sym typeface="Montserrat"/>
              </a:rPr>
            </a:br>
            <a:r>
              <a:rPr lang="en" sz="2400" b="1">
                <a:solidFill>
                  <a:schemeClr val="dk1"/>
                </a:solidFill>
                <a:latin typeface="Montserrat"/>
                <a:ea typeface="Montserrat"/>
                <a:cs typeface="Montserrat"/>
                <a:sym typeface="Montserrat"/>
              </a:rPr>
              <a:t>want to listen </a:t>
            </a:r>
            <a:br>
              <a:rPr lang="en" sz="2400" b="1">
                <a:solidFill>
                  <a:schemeClr val="dk1"/>
                </a:solidFill>
                <a:latin typeface="Montserrat"/>
                <a:ea typeface="Montserrat"/>
                <a:cs typeface="Montserrat"/>
                <a:sym typeface="Montserrat"/>
              </a:rPr>
            </a:br>
            <a:r>
              <a:rPr lang="en" sz="2400" b="1">
                <a:solidFill>
                  <a:schemeClr val="dk1"/>
                </a:solidFill>
                <a:latin typeface="Montserrat"/>
                <a:ea typeface="Montserrat"/>
                <a:cs typeface="Montserrat"/>
                <a:sym typeface="Montserrat"/>
              </a:rPr>
              <a:t>and help</a:t>
            </a:r>
            <a:r>
              <a:rPr lang="en"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algn="ctr">
              <a:lnSpc>
                <a:spcPct val="115000"/>
              </a:lnSpc>
            </a:pPr>
            <a:r>
              <a:rPr lang="en" sz="2400">
                <a:solidFill>
                  <a:schemeClr val="dk1"/>
                </a:solidFill>
                <a:latin typeface="Montserrat"/>
                <a:ea typeface="Montserrat"/>
                <a:cs typeface="Montserrat"/>
                <a:sym typeface="Montserrat"/>
              </a:rPr>
              <a:t>They’re not bots</a:t>
            </a:r>
            <a:endParaRPr sz="2400">
              <a:solidFill>
                <a:schemeClr val="dk1"/>
              </a:solidFill>
              <a:latin typeface="Montserrat"/>
              <a:ea typeface="Montserrat"/>
              <a:cs typeface="Montserrat"/>
              <a:sym typeface="Montserrat"/>
            </a:endParaRPr>
          </a:p>
        </p:txBody>
      </p:sp>
      <p:sp>
        <p:nvSpPr>
          <p:cNvPr id="261" name="Google Shape;261;p42"/>
          <p:cNvSpPr txBox="1"/>
          <p:nvPr/>
        </p:nvSpPr>
        <p:spPr>
          <a:xfrm>
            <a:off x="8847767" y="2097268"/>
            <a:ext cx="2675200" cy="3219302"/>
          </a:xfrm>
          <a:prstGeom prst="rect">
            <a:avLst/>
          </a:prstGeom>
          <a:noFill/>
          <a:ln>
            <a:noFill/>
          </a:ln>
        </p:spPr>
        <p:txBody>
          <a:bodyPr spcFirstLastPara="1" wrap="square" lIns="121900" tIns="121900" rIns="121900" bIns="121900" anchor="t" anchorCtr="0">
            <a:spAutoFit/>
          </a:bodyPr>
          <a:lstStyle/>
          <a:p>
            <a:pPr algn="ctr">
              <a:lnSpc>
                <a:spcPct val="115000"/>
              </a:lnSpc>
            </a:pPr>
            <a:endParaRPr sz="2400">
              <a:solidFill>
                <a:schemeClr val="dk1"/>
              </a:solidFill>
              <a:latin typeface="Montserrat"/>
              <a:ea typeface="Montserrat"/>
              <a:cs typeface="Montserrat"/>
              <a:sym typeface="Montserrat"/>
            </a:endParaRPr>
          </a:p>
          <a:p>
            <a:pPr algn="ctr">
              <a:lnSpc>
                <a:spcPct val="115000"/>
              </a:lnSpc>
            </a:pPr>
            <a:r>
              <a:rPr lang="en" sz="2400">
                <a:solidFill>
                  <a:schemeClr val="dk1"/>
                </a:solidFill>
                <a:latin typeface="Montserrat"/>
                <a:ea typeface="Montserrat"/>
                <a:cs typeface="Montserrat"/>
                <a:sym typeface="Montserrat"/>
              </a:rPr>
              <a:t>Urgent support </a:t>
            </a:r>
            <a:br>
              <a:rPr lang="en" sz="2400">
                <a:solidFill>
                  <a:schemeClr val="dk1"/>
                </a:solidFill>
                <a:latin typeface="Montserrat"/>
                <a:ea typeface="Montserrat"/>
                <a:cs typeface="Montserrat"/>
                <a:sym typeface="Montserrat"/>
              </a:rPr>
            </a:br>
            <a:r>
              <a:rPr lang="en" sz="2400">
                <a:solidFill>
                  <a:schemeClr val="dk1"/>
                </a:solidFill>
                <a:latin typeface="Montserrat"/>
                <a:ea typeface="Montserrat"/>
                <a:cs typeface="Montserrat"/>
                <a:sym typeface="Montserrat"/>
              </a:rPr>
              <a:t>page if you need it:</a:t>
            </a:r>
            <a:endParaRPr sz="2400">
              <a:solidFill>
                <a:schemeClr val="dk1"/>
              </a:solidFill>
              <a:latin typeface="Montserrat"/>
              <a:ea typeface="Montserrat"/>
              <a:cs typeface="Montserrat"/>
              <a:sym typeface="Montserrat"/>
            </a:endParaRPr>
          </a:p>
          <a:p>
            <a:pPr algn="ctr">
              <a:lnSpc>
                <a:spcPct val="115000"/>
              </a:lnSpc>
            </a:pPr>
            <a:r>
              <a:rPr lang="en" sz="2400">
                <a:solidFill>
                  <a:schemeClr val="dk1"/>
                </a:solidFill>
                <a:latin typeface="Montserrat"/>
                <a:ea typeface="Montserrat"/>
                <a:cs typeface="Montserrat"/>
                <a:sym typeface="Montserrat"/>
              </a:rPr>
              <a:t>Simply visit</a:t>
            </a:r>
            <a:endParaRPr sz="2400">
              <a:solidFill>
                <a:schemeClr val="dk1"/>
              </a:solidFill>
              <a:latin typeface="Montserrat"/>
              <a:ea typeface="Montserrat"/>
              <a:cs typeface="Montserrat"/>
              <a:sym typeface="Montserrat"/>
            </a:endParaRPr>
          </a:p>
          <a:p>
            <a:pPr algn="ctr">
              <a:lnSpc>
                <a:spcPct val="115000"/>
              </a:lnSpc>
            </a:pPr>
            <a:r>
              <a:rPr lang="en" sz="2400" b="1">
                <a:solidFill>
                  <a:schemeClr val="dk1"/>
                </a:solidFill>
                <a:latin typeface="Montserrat"/>
                <a:ea typeface="Montserrat"/>
                <a:cs typeface="Montserrat"/>
                <a:sym typeface="Montserrat"/>
              </a:rPr>
              <a:t>kooth.com/</a:t>
            </a:r>
            <a:endParaRPr sz="2400" b="1">
              <a:solidFill>
                <a:schemeClr val="dk1"/>
              </a:solidFill>
              <a:latin typeface="Montserrat"/>
              <a:ea typeface="Montserrat"/>
              <a:cs typeface="Montserrat"/>
              <a:sym typeface="Montserrat"/>
            </a:endParaRPr>
          </a:p>
          <a:p>
            <a:pPr algn="ctr">
              <a:lnSpc>
                <a:spcPct val="115000"/>
              </a:lnSpc>
            </a:pPr>
            <a:r>
              <a:rPr lang="en" sz="2400" b="1">
                <a:solidFill>
                  <a:schemeClr val="dk1"/>
                </a:solidFill>
                <a:latin typeface="Montserrat"/>
                <a:ea typeface="Montserrat"/>
                <a:cs typeface="Montserrat"/>
                <a:sym typeface="Montserrat"/>
              </a:rPr>
              <a:t>urgent-support</a:t>
            </a:r>
            <a:endParaRPr sz="2400" b="1">
              <a:solidFill>
                <a:schemeClr val="dk1"/>
              </a:solidFill>
              <a:latin typeface="Montserrat"/>
              <a:ea typeface="Montserrat"/>
              <a:cs typeface="Montserrat"/>
              <a:sym typeface="Montserrat"/>
            </a:endParaRPr>
          </a:p>
        </p:txBody>
      </p:sp>
      <p:sp>
        <p:nvSpPr>
          <p:cNvPr id="262" name="Google Shape;262;p42"/>
          <p:cNvSpPr txBox="1"/>
          <p:nvPr/>
        </p:nvSpPr>
        <p:spPr>
          <a:xfrm>
            <a:off x="5951333" y="750334"/>
            <a:ext cx="2310400" cy="954067"/>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4000" b="1">
                <a:solidFill>
                  <a:schemeClr val="dk1"/>
                </a:solidFill>
                <a:latin typeface="Montserrat"/>
                <a:ea typeface="Montserrat"/>
                <a:cs typeface="Montserrat"/>
                <a:sym typeface="Montserrat"/>
              </a:rPr>
              <a:t>95%</a:t>
            </a:r>
            <a:r>
              <a:rPr lang="en" sz="4000" b="1">
                <a:solidFill>
                  <a:srgbClr val="FF4566"/>
                </a:solidFill>
                <a:latin typeface="Montserrat"/>
                <a:ea typeface="Montserrat"/>
                <a:cs typeface="Montserrat"/>
                <a:sym typeface="Montserrat"/>
              </a:rPr>
              <a:t> </a:t>
            </a:r>
            <a:endParaRPr sz="4000">
              <a:solidFill>
                <a:srgbClr val="FF4566"/>
              </a:solidFill>
            </a:endParaRPr>
          </a:p>
        </p:txBody>
      </p:sp>
    </p:spTree>
    <p:extLst>
      <p:ext uri="{BB962C8B-B14F-4D97-AF65-F5344CB8AC3E}">
        <p14:creationId xmlns:p14="http://schemas.microsoft.com/office/powerpoint/2010/main" val="162076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31A4-24BA-4B77-B251-DDB95DF834EE}"/>
              </a:ext>
            </a:extLst>
          </p:cNvPr>
          <p:cNvSpPr>
            <a:spLocks noGrp="1"/>
          </p:cNvSpPr>
          <p:nvPr>
            <p:ph type="title"/>
          </p:nvPr>
        </p:nvSpPr>
        <p:spPr/>
        <p:txBody>
          <a:bodyPr/>
          <a:lstStyle/>
          <a:p>
            <a:r>
              <a:rPr lang="en-GB"/>
              <a:t>Class teams</a:t>
            </a:r>
          </a:p>
        </p:txBody>
      </p:sp>
      <p:sp>
        <p:nvSpPr>
          <p:cNvPr id="3" name="Content Placeholder 2">
            <a:extLst>
              <a:ext uri="{FF2B5EF4-FFF2-40B4-BE49-F238E27FC236}">
                <a16:creationId xmlns:a16="http://schemas.microsoft.com/office/drawing/2014/main" id="{3E87D812-4C53-4176-A9D8-BB855ADA0722}"/>
              </a:ext>
            </a:extLst>
          </p:cNvPr>
          <p:cNvSpPr>
            <a:spLocks noGrp="1"/>
          </p:cNvSpPr>
          <p:nvPr>
            <p:ph sz="half" idx="1"/>
          </p:nvPr>
        </p:nvSpPr>
        <p:spPr>
          <a:xfrm>
            <a:off x="1141410" y="2249486"/>
            <a:ext cx="4878389" cy="3748978"/>
          </a:xfrm>
        </p:spPr>
        <p:txBody>
          <a:bodyPr>
            <a:normAutofit fontScale="92500" lnSpcReduction="10000"/>
          </a:bodyPr>
          <a:lstStyle/>
          <a:p>
            <a:pPr marL="0" indent="0">
              <a:buNone/>
            </a:pPr>
            <a:r>
              <a:rPr lang="en-GB"/>
              <a:t>Here, students can:</a:t>
            </a:r>
          </a:p>
          <a:p>
            <a:r>
              <a:rPr lang="en-GB"/>
              <a:t>Access classwork and homework assignments</a:t>
            </a:r>
          </a:p>
          <a:p>
            <a:r>
              <a:rPr lang="en-GB"/>
              <a:t>Share work they have completed in class for feedback</a:t>
            </a:r>
          </a:p>
          <a:p>
            <a:r>
              <a:rPr lang="en-GB"/>
              <a:t>Ask teachers questions about their learning</a:t>
            </a:r>
          </a:p>
          <a:p>
            <a:r>
              <a:rPr lang="en-GB"/>
              <a:t>Access files and the class notebook</a:t>
            </a:r>
          </a:p>
          <a:p>
            <a:pPr marL="0" indent="0">
              <a:buNone/>
            </a:pPr>
            <a:endParaRPr lang="en-GB"/>
          </a:p>
        </p:txBody>
      </p:sp>
      <p:pic>
        <p:nvPicPr>
          <p:cNvPr id="5" name="Picture 5" descr="Graphical user interface, application&#10;&#10;Description automatically generated">
            <a:extLst>
              <a:ext uri="{FF2B5EF4-FFF2-40B4-BE49-F238E27FC236}">
                <a16:creationId xmlns:a16="http://schemas.microsoft.com/office/drawing/2014/main" id="{A2224E75-F6E7-E1D6-E6AD-E6EF547A5920}"/>
              </a:ext>
            </a:extLst>
          </p:cNvPr>
          <p:cNvPicPr>
            <a:picLocks noGrp="1" noChangeAspect="1"/>
          </p:cNvPicPr>
          <p:nvPr>
            <p:ph sz="half" idx="2"/>
          </p:nvPr>
        </p:nvPicPr>
        <p:blipFill>
          <a:blip r:embed="rId2"/>
          <a:stretch>
            <a:fillRect/>
          </a:stretch>
        </p:blipFill>
        <p:spPr>
          <a:xfrm>
            <a:off x="6869625" y="625334"/>
            <a:ext cx="3291860" cy="5709471"/>
          </a:xfrm>
        </p:spPr>
      </p:pic>
    </p:spTree>
    <p:extLst>
      <p:ext uri="{BB962C8B-B14F-4D97-AF65-F5344CB8AC3E}">
        <p14:creationId xmlns:p14="http://schemas.microsoft.com/office/powerpoint/2010/main" val="3629898628"/>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p:nvPr/>
        </p:nvSpPr>
        <p:spPr>
          <a:xfrm>
            <a:off x="254000" y="724634"/>
            <a:ext cx="5167600" cy="642109"/>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endParaRPr sz="2933" b="1">
              <a:solidFill>
                <a:schemeClr val="dk1"/>
              </a:solidFill>
              <a:latin typeface="Montserrat"/>
              <a:ea typeface="Montserrat"/>
              <a:cs typeface="Montserrat"/>
              <a:sym typeface="Montserrat"/>
            </a:endParaRPr>
          </a:p>
        </p:txBody>
      </p:sp>
      <p:sp>
        <p:nvSpPr>
          <p:cNvPr id="268" name="Google Shape;268;p43"/>
          <p:cNvSpPr txBox="1"/>
          <p:nvPr/>
        </p:nvSpPr>
        <p:spPr>
          <a:xfrm>
            <a:off x="1643600" y="2774334"/>
            <a:ext cx="4356800" cy="1892579"/>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3333" b="1">
                <a:solidFill>
                  <a:schemeClr val="dk1"/>
                </a:solidFill>
                <a:latin typeface="Montserrat"/>
                <a:ea typeface="Montserrat"/>
                <a:cs typeface="Montserrat"/>
                <a:sym typeface="Montserrat"/>
              </a:rPr>
              <a:t>“I feel safe to explore my feelings.”</a:t>
            </a:r>
            <a:endParaRPr sz="3333" b="1">
              <a:solidFill>
                <a:schemeClr val="dk1"/>
              </a:solidFill>
              <a:latin typeface="Montserrat"/>
              <a:ea typeface="Montserrat"/>
              <a:cs typeface="Montserrat"/>
              <a:sym typeface="Montserrat"/>
            </a:endParaRPr>
          </a:p>
        </p:txBody>
      </p:sp>
      <p:sp>
        <p:nvSpPr>
          <p:cNvPr id="269" name="Google Shape;269;p43"/>
          <p:cNvSpPr txBox="1"/>
          <p:nvPr/>
        </p:nvSpPr>
        <p:spPr>
          <a:xfrm>
            <a:off x="6300067" y="1504333"/>
            <a:ext cx="4168400" cy="2482420"/>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3333" b="1">
                <a:solidFill>
                  <a:schemeClr val="dk1"/>
                </a:solidFill>
                <a:latin typeface="Montserrat"/>
                <a:ea typeface="Montserrat"/>
                <a:cs typeface="Montserrat"/>
                <a:sym typeface="Montserrat"/>
              </a:rPr>
              <a:t>“I’m more able </a:t>
            </a:r>
            <a:endParaRPr sz="3333" b="1">
              <a:solidFill>
                <a:schemeClr val="dk1"/>
              </a:solidFill>
              <a:latin typeface="Montserrat"/>
              <a:ea typeface="Montserrat"/>
              <a:cs typeface="Montserrat"/>
              <a:sym typeface="Montserrat"/>
            </a:endParaRPr>
          </a:p>
          <a:p>
            <a:pPr algn="ctr">
              <a:lnSpc>
                <a:spcPct val="115000"/>
              </a:lnSpc>
              <a:buClr>
                <a:schemeClr val="dk1"/>
              </a:buClr>
              <a:buSzPts val="1100"/>
            </a:pPr>
            <a:r>
              <a:rPr lang="en" sz="3333" b="1">
                <a:solidFill>
                  <a:schemeClr val="dk1"/>
                </a:solidFill>
                <a:latin typeface="Montserrat"/>
                <a:ea typeface="Montserrat"/>
                <a:cs typeface="Montserrat"/>
                <a:sym typeface="Montserrat"/>
              </a:rPr>
              <a:t>to manage low periods in </a:t>
            </a:r>
            <a:br>
              <a:rPr lang="en" sz="3333" b="1">
                <a:solidFill>
                  <a:schemeClr val="dk1"/>
                </a:solidFill>
                <a:latin typeface="Montserrat"/>
                <a:ea typeface="Montserrat"/>
                <a:cs typeface="Montserrat"/>
                <a:sym typeface="Montserrat"/>
              </a:rPr>
            </a:br>
            <a:r>
              <a:rPr lang="en" sz="3333" b="1">
                <a:solidFill>
                  <a:schemeClr val="dk1"/>
                </a:solidFill>
                <a:latin typeface="Montserrat"/>
                <a:ea typeface="Montserrat"/>
                <a:cs typeface="Montserrat"/>
                <a:sym typeface="Montserrat"/>
              </a:rPr>
              <a:t>my life.”</a:t>
            </a:r>
            <a:endParaRPr sz="3333"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9823643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p:nvPr/>
        </p:nvSpPr>
        <p:spPr>
          <a:xfrm>
            <a:off x="254000" y="724634"/>
            <a:ext cx="5167600" cy="642109"/>
          </a:xfrm>
          <a:prstGeom prst="rect">
            <a:avLst/>
          </a:prstGeom>
          <a:noFill/>
          <a:ln>
            <a:noFill/>
          </a:ln>
        </p:spPr>
        <p:txBody>
          <a:bodyPr spcFirstLastPara="1" wrap="square" lIns="121900" tIns="60933" rIns="121900" bIns="60933" anchor="t" anchorCtr="0">
            <a:spAutoFit/>
          </a:bodyPr>
          <a:lstStyle/>
          <a:p>
            <a:pPr>
              <a:lnSpc>
                <a:spcPct val="115000"/>
              </a:lnSpc>
              <a:buClr>
                <a:schemeClr val="dk1"/>
              </a:buClr>
              <a:buSzPts val="1100"/>
            </a:pPr>
            <a:endParaRPr sz="2933" b="1">
              <a:solidFill>
                <a:schemeClr val="dk1"/>
              </a:solidFill>
              <a:latin typeface="Montserrat"/>
              <a:ea typeface="Montserrat"/>
              <a:cs typeface="Montserrat"/>
              <a:sym typeface="Montserrat"/>
            </a:endParaRPr>
          </a:p>
        </p:txBody>
      </p:sp>
      <p:sp>
        <p:nvSpPr>
          <p:cNvPr id="275" name="Google Shape;275;p44"/>
          <p:cNvSpPr txBox="1"/>
          <p:nvPr/>
        </p:nvSpPr>
        <p:spPr>
          <a:xfrm>
            <a:off x="1563067" y="1420500"/>
            <a:ext cx="4356800" cy="2482420"/>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3333" b="1">
                <a:solidFill>
                  <a:schemeClr val="dk1"/>
                </a:solidFill>
                <a:latin typeface="Montserrat"/>
                <a:ea typeface="Montserrat"/>
                <a:cs typeface="Montserrat"/>
                <a:sym typeface="Montserrat"/>
              </a:rPr>
              <a:t>“I’ve never felt pressured using Kooth. I’m in full control.”</a:t>
            </a:r>
            <a:endParaRPr sz="3333" b="1">
              <a:solidFill>
                <a:schemeClr val="dk1"/>
              </a:solidFill>
              <a:latin typeface="Montserrat"/>
              <a:ea typeface="Montserrat"/>
              <a:cs typeface="Montserrat"/>
              <a:sym typeface="Montserrat"/>
            </a:endParaRPr>
          </a:p>
        </p:txBody>
      </p:sp>
      <p:sp>
        <p:nvSpPr>
          <p:cNvPr id="276" name="Google Shape;276;p44"/>
          <p:cNvSpPr txBox="1"/>
          <p:nvPr/>
        </p:nvSpPr>
        <p:spPr>
          <a:xfrm>
            <a:off x="6271233" y="2574567"/>
            <a:ext cx="4168400" cy="2482420"/>
          </a:xfrm>
          <a:prstGeom prst="rect">
            <a:avLst/>
          </a:prstGeom>
          <a:noFill/>
          <a:ln>
            <a:noFill/>
          </a:ln>
        </p:spPr>
        <p:txBody>
          <a:bodyPr spcFirstLastPara="1" wrap="square" lIns="121900" tIns="60933" rIns="121900" bIns="60933" anchor="t" anchorCtr="0">
            <a:spAutoFit/>
          </a:bodyPr>
          <a:lstStyle/>
          <a:p>
            <a:pPr algn="ctr">
              <a:lnSpc>
                <a:spcPct val="115000"/>
              </a:lnSpc>
              <a:buClr>
                <a:schemeClr val="dk1"/>
              </a:buClr>
              <a:buSzPts val="1100"/>
            </a:pPr>
            <a:r>
              <a:rPr lang="en" sz="3333" b="1">
                <a:solidFill>
                  <a:schemeClr val="dk1"/>
                </a:solidFill>
                <a:latin typeface="Montserrat"/>
                <a:ea typeface="Montserrat"/>
                <a:cs typeface="Montserrat"/>
                <a:sym typeface="Montserrat"/>
              </a:rPr>
              <a:t>“Kooth feels like a family and I can’t thank you enough.”</a:t>
            </a:r>
            <a:endParaRPr sz="3333"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763231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p:nvPr/>
        </p:nvSpPr>
        <p:spPr>
          <a:xfrm>
            <a:off x="6980933" y="1120268"/>
            <a:ext cx="4941600" cy="1538828"/>
          </a:xfrm>
          <a:prstGeom prst="rect">
            <a:avLst/>
          </a:prstGeom>
          <a:noFill/>
          <a:ln>
            <a:noFill/>
          </a:ln>
        </p:spPr>
        <p:txBody>
          <a:bodyPr spcFirstLastPara="1" wrap="square" lIns="121900" tIns="60933" rIns="121900" bIns="60933" anchor="t" anchorCtr="0">
            <a:spAutoFit/>
          </a:bodyPr>
          <a:lstStyle/>
          <a:p>
            <a:pPr algn="r">
              <a:lnSpc>
                <a:spcPct val="115000"/>
              </a:lnSpc>
              <a:buClr>
                <a:schemeClr val="dk1"/>
              </a:buClr>
              <a:buSzPts val="1100"/>
            </a:pPr>
            <a:r>
              <a:rPr lang="en" sz="4000">
                <a:solidFill>
                  <a:schemeClr val="dk1"/>
                </a:solidFill>
                <a:latin typeface="Montserrat Light"/>
                <a:ea typeface="Montserrat Light"/>
                <a:cs typeface="Montserrat Light"/>
                <a:sym typeface="Montserrat Light"/>
              </a:rPr>
              <a:t>Finding us outside </a:t>
            </a:r>
            <a:br>
              <a:rPr lang="en" sz="4000">
                <a:solidFill>
                  <a:schemeClr val="dk1"/>
                </a:solidFill>
                <a:latin typeface="Montserrat Light"/>
                <a:ea typeface="Montserrat Light"/>
                <a:cs typeface="Montserrat Light"/>
                <a:sym typeface="Montserrat Light"/>
              </a:rPr>
            </a:br>
            <a:r>
              <a:rPr lang="en" sz="4000">
                <a:solidFill>
                  <a:schemeClr val="dk1"/>
                </a:solidFill>
                <a:latin typeface="Montserrat Light"/>
                <a:ea typeface="Montserrat Light"/>
                <a:cs typeface="Montserrat Light"/>
                <a:sym typeface="Montserrat Light"/>
              </a:rPr>
              <a:t>of</a:t>
            </a:r>
            <a:r>
              <a:rPr lang="en" sz="4000" b="1">
                <a:solidFill>
                  <a:schemeClr val="dk1"/>
                </a:solidFill>
                <a:latin typeface="Montserrat"/>
                <a:ea typeface="Montserrat"/>
                <a:cs typeface="Montserrat"/>
                <a:sym typeface="Montserrat"/>
              </a:rPr>
              <a:t> Kooth.com</a:t>
            </a:r>
            <a:endParaRPr sz="4000" b="1">
              <a:solidFill>
                <a:schemeClr val="dk1"/>
              </a:solidFill>
              <a:latin typeface="Montserrat"/>
              <a:ea typeface="Montserrat"/>
              <a:cs typeface="Montserrat"/>
              <a:sym typeface="Montserrat"/>
            </a:endParaRPr>
          </a:p>
        </p:txBody>
      </p:sp>
      <p:sp>
        <p:nvSpPr>
          <p:cNvPr id="282" name="Google Shape;282;p45"/>
          <p:cNvSpPr txBox="1"/>
          <p:nvPr/>
        </p:nvSpPr>
        <p:spPr>
          <a:xfrm>
            <a:off x="9614367" y="2755801"/>
            <a:ext cx="1768400" cy="1095644"/>
          </a:xfrm>
          <a:prstGeom prst="rect">
            <a:avLst/>
          </a:prstGeom>
          <a:noFill/>
          <a:ln>
            <a:noFill/>
          </a:ln>
        </p:spPr>
        <p:txBody>
          <a:bodyPr spcFirstLastPara="1" wrap="square" lIns="121900" tIns="121900" rIns="121900" bIns="121900" anchor="t" anchorCtr="0">
            <a:spAutoFit/>
          </a:bodyPr>
          <a:lstStyle/>
          <a:p>
            <a:pPr algn="r">
              <a:lnSpc>
                <a:spcPct val="115000"/>
              </a:lnSpc>
            </a:pPr>
            <a:r>
              <a:rPr lang="en" sz="2400" b="1">
                <a:solidFill>
                  <a:schemeClr val="dk1"/>
                </a:solidFill>
                <a:latin typeface="Montserrat"/>
                <a:ea typeface="Montserrat"/>
                <a:cs typeface="Montserrat"/>
                <a:sym typeface="Montserrat"/>
              </a:rPr>
              <a:t>@kooth_uk </a:t>
            </a:r>
            <a:endParaRPr sz="2400">
              <a:solidFill>
                <a:schemeClr val="dk1"/>
              </a:solidFill>
              <a:latin typeface="Montserrat Medium"/>
              <a:ea typeface="Montserrat Medium"/>
              <a:cs typeface="Montserrat Medium"/>
              <a:sym typeface="Montserrat Medium"/>
            </a:endParaRPr>
          </a:p>
        </p:txBody>
      </p:sp>
      <p:pic>
        <p:nvPicPr>
          <p:cNvPr id="283" name="Google Shape;283;p45"/>
          <p:cNvPicPr preferRelativeResize="0"/>
          <p:nvPr/>
        </p:nvPicPr>
        <p:blipFill>
          <a:blip r:embed="rId3">
            <a:alphaModFix/>
          </a:blip>
          <a:stretch>
            <a:fillRect/>
          </a:stretch>
        </p:blipFill>
        <p:spPr>
          <a:xfrm>
            <a:off x="11481699" y="2740532"/>
            <a:ext cx="440832" cy="440832"/>
          </a:xfrm>
          <a:prstGeom prst="rect">
            <a:avLst/>
          </a:prstGeom>
          <a:noFill/>
          <a:ln>
            <a:noFill/>
          </a:ln>
        </p:spPr>
      </p:pic>
      <p:pic>
        <p:nvPicPr>
          <p:cNvPr id="284" name="Google Shape;284;p45"/>
          <p:cNvPicPr preferRelativeResize="0"/>
          <p:nvPr/>
        </p:nvPicPr>
        <p:blipFill>
          <a:blip r:embed="rId4">
            <a:alphaModFix/>
          </a:blip>
          <a:stretch>
            <a:fillRect/>
          </a:stretch>
        </p:blipFill>
        <p:spPr>
          <a:xfrm>
            <a:off x="11457031" y="3353434"/>
            <a:ext cx="490168" cy="490588"/>
          </a:xfrm>
          <a:prstGeom prst="rect">
            <a:avLst/>
          </a:prstGeom>
          <a:noFill/>
          <a:ln>
            <a:noFill/>
          </a:ln>
        </p:spPr>
      </p:pic>
      <p:pic>
        <p:nvPicPr>
          <p:cNvPr id="285" name="Google Shape;285;p45"/>
          <p:cNvPicPr preferRelativeResize="0"/>
          <p:nvPr/>
        </p:nvPicPr>
        <p:blipFill>
          <a:blip r:embed="rId5">
            <a:alphaModFix/>
          </a:blip>
          <a:stretch>
            <a:fillRect/>
          </a:stretch>
        </p:blipFill>
        <p:spPr>
          <a:xfrm>
            <a:off x="11481696" y="3945634"/>
            <a:ext cx="440837" cy="490585"/>
          </a:xfrm>
          <a:prstGeom prst="rect">
            <a:avLst/>
          </a:prstGeom>
          <a:noFill/>
          <a:ln>
            <a:noFill/>
          </a:ln>
        </p:spPr>
      </p:pic>
      <p:sp>
        <p:nvSpPr>
          <p:cNvPr id="286" name="Google Shape;286;p45"/>
          <p:cNvSpPr txBox="1"/>
          <p:nvPr/>
        </p:nvSpPr>
        <p:spPr>
          <a:xfrm>
            <a:off x="5269567" y="3478134"/>
            <a:ext cx="6113200" cy="1095644"/>
          </a:xfrm>
          <a:prstGeom prst="rect">
            <a:avLst/>
          </a:prstGeom>
          <a:noFill/>
          <a:ln>
            <a:noFill/>
          </a:ln>
        </p:spPr>
        <p:txBody>
          <a:bodyPr spcFirstLastPara="1" wrap="square" lIns="121900" tIns="121900" rIns="121900" bIns="121900" anchor="t" anchorCtr="0">
            <a:spAutoFit/>
          </a:bodyPr>
          <a:lstStyle/>
          <a:p>
            <a:pPr algn="r">
              <a:lnSpc>
                <a:spcPct val="115000"/>
              </a:lnSpc>
            </a:pPr>
            <a:r>
              <a:rPr lang="en" sz="2400" b="1">
                <a:solidFill>
                  <a:schemeClr val="dk1"/>
                </a:solidFill>
                <a:latin typeface="Montserrat"/>
                <a:ea typeface="Montserrat"/>
                <a:cs typeface="Montserrat"/>
                <a:sym typeface="Montserrat"/>
              </a:rPr>
              <a:t>Kooth Podcast </a:t>
            </a:r>
            <a:br>
              <a:rPr lang="en" sz="2400" b="1">
                <a:solidFill>
                  <a:schemeClr val="dk1"/>
                </a:solidFill>
                <a:latin typeface="Montserrat"/>
                <a:ea typeface="Montserrat"/>
                <a:cs typeface="Montserrat"/>
                <a:sym typeface="Montserrat"/>
              </a:rPr>
            </a:br>
            <a:r>
              <a:rPr lang="en" sz="2400">
                <a:solidFill>
                  <a:schemeClr val="dk1"/>
                </a:solidFill>
                <a:latin typeface="Montserrat Medium"/>
                <a:ea typeface="Montserrat Medium"/>
                <a:cs typeface="Montserrat Medium"/>
                <a:sym typeface="Montserrat Medium"/>
              </a:rPr>
              <a:t>Find us on Spotify and Apple Podcasts</a:t>
            </a:r>
            <a:endParaRPr sz="2400"/>
          </a:p>
        </p:txBody>
      </p:sp>
    </p:spTree>
    <p:extLst>
      <p:ext uri="{BB962C8B-B14F-4D97-AF65-F5344CB8AC3E}">
        <p14:creationId xmlns:p14="http://schemas.microsoft.com/office/powerpoint/2010/main" val="4950060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4437" y="1122363"/>
            <a:ext cx="7721600" cy="727374"/>
          </a:xfrm>
        </p:spPr>
        <p:txBody>
          <a:bodyPr>
            <a:normAutofit fontScale="90000"/>
          </a:bodyPr>
          <a:lstStyle/>
          <a:p>
            <a:r>
              <a:rPr lang="en-GB" dirty="0" smtClean="0"/>
              <a:t>Thank you</a:t>
            </a:r>
            <a:endParaRPr lang="en-GB" dirty="0"/>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5977217" y="3244334"/>
            <a:ext cx="237566" cy="369332"/>
          </a:xfrm>
          <a:prstGeom prst="rect">
            <a:avLst/>
          </a:prstGeom>
        </p:spPr>
        <p:txBody>
          <a:bodyPr wrap="none">
            <a:spAutoFit/>
          </a:bodyPr>
          <a:lstStyle/>
          <a:p>
            <a:r>
              <a:rPr lang="en-GB" b="0" dirty="0" smtClean="0">
                <a:effectLst/>
              </a:rPr>
              <a:t> </a:t>
            </a:r>
            <a:endParaRPr lang="en-GB" dirty="0"/>
          </a:p>
        </p:txBody>
      </p:sp>
      <p:pic>
        <p:nvPicPr>
          <p:cNvPr id="6" name="Picture 5"/>
          <p:cNvPicPr>
            <a:picLocks noChangeAspect="1"/>
          </p:cNvPicPr>
          <p:nvPr/>
        </p:nvPicPr>
        <p:blipFill rotWithShape="1">
          <a:blip r:embed="rId2"/>
          <a:srcRect l="7188" t="19489" r="61026" b="12156"/>
          <a:stretch/>
        </p:blipFill>
        <p:spPr>
          <a:xfrm>
            <a:off x="2918823" y="2095967"/>
            <a:ext cx="6591919" cy="4556430"/>
          </a:xfrm>
          <a:prstGeom prst="rect">
            <a:avLst/>
          </a:prstGeom>
        </p:spPr>
      </p:pic>
    </p:spTree>
    <p:extLst>
      <p:ext uri="{BB962C8B-B14F-4D97-AF65-F5344CB8AC3E}">
        <p14:creationId xmlns:p14="http://schemas.microsoft.com/office/powerpoint/2010/main" val="29480860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7791</Words>
  <Application>Microsoft Office PowerPoint</Application>
  <PresentationFormat>Widescreen</PresentationFormat>
  <Paragraphs>636</Paragraphs>
  <Slides>93</Slides>
  <Notes>50</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93</vt:i4>
      </vt:variant>
    </vt:vector>
  </HeadingPairs>
  <TitlesOfParts>
    <vt:vector size="116" baseType="lpstr">
      <vt:lpstr>Arial</vt:lpstr>
      <vt:lpstr>Arial Bold</vt:lpstr>
      <vt:lpstr>Calibri</vt:lpstr>
      <vt:lpstr>Calibri Light</vt:lpstr>
      <vt:lpstr>DIN Alternate Bold</vt:lpstr>
      <vt:lpstr>Helvetica</vt:lpstr>
      <vt:lpstr>Helvetica Neue</vt:lpstr>
      <vt:lpstr>IBM Plex Sans</vt:lpstr>
      <vt:lpstr>Kohinoor Bangla</vt:lpstr>
      <vt:lpstr>Maitree</vt:lpstr>
      <vt:lpstr>Montserrat</vt:lpstr>
      <vt:lpstr>Montserrat Light</vt:lpstr>
      <vt:lpstr>Montserrat Medium</vt:lpstr>
      <vt:lpstr>Montserrat SemiBold</vt:lpstr>
      <vt:lpstr>ＭＳ 明朝</vt:lpstr>
      <vt:lpstr>Roboto</vt:lpstr>
      <vt:lpstr>Sarabun</vt:lpstr>
      <vt:lpstr>Times New Roman</vt:lpstr>
      <vt:lpstr>Trebuchet MS</vt:lpstr>
      <vt:lpstr>Tw Cen MT</vt:lpstr>
      <vt:lpstr>Verdana</vt:lpstr>
      <vt:lpstr>Office Theme</vt:lpstr>
      <vt:lpstr>Circuit</vt:lpstr>
      <vt:lpstr>PowerPoint Presentation</vt:lpstr>
      <vt:lpstr>PowerPoint Presentation</vt:lpstr>
      <vt:lpstr>PowerPoint Presentation</vt:lpstr>
      <vt:lpstr>How technology supports learning at PHS</vt:lpstr>
      <vt:lpstr>Aims</vt:lpstr>
      <vt:lpstr>how students use technology to access their learning</vt:lpstr>
      <vt:lpstr>PowerPoint Presentation</vt:lpstr>
      <vt:lpstr>MICROSOFT tEAMS</vt:lpstr>
      <vt:lpstr>Class teams</vt:lpstr>
      <vt:lpstr>ASSIGNMENTS</vt:lpstr>
      <vt:lpstr>Homework</vt:lpstr>
      <vt:lpstr>Onenote</vt:lpstr>
      <vt:lpstr>Onenote – Content Library</vt:lpstr>
      <vt:lpstr>Onenote – Pupil Folder</vt:lpstr>
      <vt:lpstr>Onenote - immersive Reader </vt:lpstr>
      <vt:lpstr>ONENOTE - IMMERSIVE READER </vt:lpstr>
      <vt:lpstr>ONENOTE - IMMERSIVE READER </vt:lpstr>
      <vt:lpstr>ONENOTE - IMMERSIVE READER </vt:lpstr>
      <vt:lpstr>PowerPoint Presentation</vt:lpstr>
      <vt:lpstr>PowerPoint Presentation</vt:lpstr>
      <vt:lpstr>PowerPoint Presentation</vt:lpstr>
      <vt:lpstr>National 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Mental Health Illness and Prevalence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Scottish Borders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Jeremy</dc:creator>
  <cp:lastModifiedBy>Lee, Jeremy</cp:lastModifiedBy>
  <cp:revision>8</cp:revision>
  <dcterms:created xsi:type="dcterms:W3CDTF">2023-01-18T08:00:23Z</dcterms:created>
  <dcterms:modified xsi:type="dcterms:W3CDTF">2023-01-18T20:07:16Z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edad31-c0c2-44e8-b26c-75143ee7ed65_Enabled">
    <vt:lpwstr>true</vt:lpwstr>
  </property>
  <property fmtid="{D5CDD505-2E9C-101B-9397-08002B2CF9AE}" pid="3" name="MSIP_Label_9fedad31-c0c2-44e8-b26c-75143ee7ed65_SetDate">
    <vt:lpwstr>2023-01-18T08:00:23Z</vt:lpwstr>
  </property>
  <property fmtid="{D5CDD505-2E9C-101B-9397-08002B2CF9AE}" pid="4" name="MSIP_Label_9fedad31-c0c2-44e8-b26c-75143ee7ed65_Method">
    <vt:lpwstr>Standard</vt:lpwstr>
  </property>
  <property fmtid="{D5CDD505-2E9C-101B-9397-08002B2CF9AE}" pid="5" name="MSIP_Label_9fedad31-c0c2-44e8-b26c-75143ee7ed65_Name">
    <vt:lpwstr>OFFICIAL</vt:lpwstr>
  </property>
  <property fmtid="{D5CDD505-2E9C-101B-9397-08002B2CF9AE}" pid="6" name="MSIP_Label_9fedad31-c0c2-44e8-b26c-75143ee7ed65_SiteId">
    <vt:lpwstr>89ed32a2-9b6b-41db-bb6f-376ec8fcd11d</vt:lpwstr>
  </property>
  <property fmtid="{D5CDD505-2E9C-101B-9397-08002B2CF9AE}" pid="7" name="MSIP_Label_9fedad31-c0c2-44e8-b26c-75143ee7ed65_ActionId">
    <vt:lpwstr>d1d7256e-8e97-4cfa-83e7-faee02776e63</vt:lpwstr>
  </property>
  <property fmtid="{D5CDD505-2E9C-101B-9397-08002B2CF9AE}" pid="8" name="MSIP_Label_9fedad31-c0c2-44e8-b26c-75143ee7ed65_ContentBits">
    <vt:lpwstr>0</vt:lpwstr>
  </property>
</Properties>
</file>