
<file path=[Content_Types].xml><?xml version="1.0" encoding="utf-8"?>
<Types xmlns="http://schemas.openxmlformats.org/package/2006/content-types">
  <Default Extension="png" ContentType="image/png"/>
  <Default Extension="jpg&amp;ehk=C76bKS"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1"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6" y="-4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70665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809205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08975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85731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93331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6/20/2017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82592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6/20/2017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285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05750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551089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46CE7D5-CF57-46EF-B807-FDD0502418D4}"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570051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839770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39264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527435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46CE7D5-CF57-46EF-B807-FDD0502418D4}" type="datetimeFigureOut">
              <a:rPr lang="en-US" smtClean="0"/>
              <a:t>6/20/2017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878908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6/20/2017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39229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6/20/2017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65816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27101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6/20/2017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4338707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amp;ehk=C76bKS"/><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47438" y="6301380"/>
            <a:ext cx="8825658" cy="556620"/>
          </a:xfrm>
        </p:spPr>
        <p:txBody>
          <a:bodyPr>
            <a:normAutofit fontScale="92500" lnSpcReduction="10000"/>
          </a:bodyPr>
          <a:lstStyle/>
          <a:p>
            <a:pPr algn="r"/>
            <a:r>
              <a:rPr lang="en-GB" sz="3600" dirty="0"/>
              <a:t>By </a:t>
            </a:r>
            <a:r>
              <a:rPr lang="en-GB" sz="3600" dirty="0" err="1"/>
              <a:t>jAY</a:t>
            </a:r>
            <a:r>
              <a:rPr lang="en-GB" sz="3600" dirty="0"/>
              <a:t> Swann</a:t>
            </a:r>
          </a:p>
        </p:txBody>
      </p:sp>
      <p:sp>
        <p:nvSpPr>
          <p:cNvPr id="4" name="Rectangle 3"/>
          <p:cNvSpPr/>
          <p:nvPr/>
        </p:nvSpPr>
        <p:spPr>
          <a:xfrm rot="20894126">
            <a:off x="580342" y="557726"/>
            <a:ext cx="11028099" cy="2554545"/>
          </a:xfrm>
          <a:prstGeom prst="rect">
            <a:avLst/>
          </a:prstGeom>
          <a:noFill/>
        </p:spPr>
        <p:txBody>
          <a:bodyPr wrap="square" lIns="91440" tIns="45720" rIns="91440" bIns="45720">
            <a:spAutoFit/>
          </a:bodyPr>
          <a:lstStyle/>
          <a:p>
            <a:pPr algn="ctr"/>
            <a:r>
              <a:rPr lang="en-GB" sz="8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Animals in their natural habitat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268572"/>
            <a:ext cx="11734800" cy="19739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87568"/>
            <a:ext cx="1938971" cy="382213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760" y="2289083"/>
            <a:ext cx="2624275" cy="1749517"/>
          </a:xfrm>
          <a:prstGeom prst="rect">
            <a:avLst/>
          </a:prstGeom>
        </p:spPr>
      </p:pic>
    </p:spTree>
    <p:extLst>
      <p:ext uri="{BB962C8B-B14F-4D97-AF65-F5344CB8AC3E}">
        <p14:creationId xmlns:p14="http://schemas.microsoft.com/office/powerpoint/2010/main" val="36170722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3680" y="2272665"/>
            <a:ext cx="6111240" cy="4154984"/>
          </a:xfrm>
          <a:prstGeom prst="rect">
            <a:avLst/>
          </a:prstGeom>
          <a:noFill/>
        </p:spPr>
        <p:txBody>
          <a:bodyPr wrap="square" rtlCol="0">
            <a:spAutoFit/>
          </a:bodyPr>
          <a:lstStyle/>
          <a:p>
            <a:pPr marL="571500" indent="-571500">
              <a:buFont typeface="Arial" panose="020B0604020202020204" pitchFamily="34" charset="0"/>
              <a:buChar char="•"/>
            </a:pPr>
            <a:r>
              <a:rPr lang="en-GB" sz="4400" dirty="0">
                <a:hlinkClick r:id="" action="ppaction://hlinkshowjump?jump=nextslide"/>
              </a:rPr>
              <a:t>How</a:t>
            </a:r>
            <a:r>
              <a:rPr lang="en-GB" sz="4400" dirty="0"/>
              <a:t> </a:t>
            </a:r>
            <a:r>
              <a:rPr lang="en-GB" sz="4400" dirty="0">
                <a:hlinkClick r:id="" action="ppaction://hlinkshowjump?jump=nextslide"/>
              </a:rPr>
              <a:t>climate</a:t>
            </a:r>
            <a:r>
              <a:rPr lang="en-GB" sz="4400" dirty="0"/>
              <a:t> </a:t>
            </a:r>
            <a:r>
              <a:rPr lang="en-GB" sz="4400" dirty="0">
                <a:hlinkClick r:id="" action="ppaction://hlinkshowjump?jump=nextslide"/>
              </a:rPr>
              <a:t>zones</a:t>
            </a:r>
            <a:r>
              <a:rPr lang="en-GB" sz="4400" dirty="0"/>
              <a:t> </a:t>
            </a:r>
            <a:r>
              <a:rPr lang="en-GB" sz="4400" dirty="0">
                <a:hlinkClick r:id="" action="ppaction://hlinkshowjump?jump=nextslide"/>
              </a:rPr>
              <a:t>affect</a:t>
            </a:r>
            <a:r>
              <a:rPr lang="en-GB" sz="4400" dirty="0"/>
              <a:t> </a:t>
            </a:r>
            <a:r>
              <a:rPr lang="en-GB" sz="4400" dirty="0">
                <a:hlinkClick r:id="" action="ppaction://hlinkshowjump?jump=nextslide"/>
              </a:rPr>
              <a:t>animals</a:t>
            </a:r>
            <a:endParaRPr lang="en-GB" sz="4400" dirty="0"/>
          </a:p>
          <a:p>
            <a:pPr marL="571500" indent="-571500">
              <a:buFont typeface="Arial" panose="020B0604020202020204" pitchFamily="34" charset="0"/>
              <a:buChar char="•"/>
            </a:pPr>
            <a:r>
              <a:rPr lang="en-GB" sz="4400" dirty="0">
                <a:hlinkClick r:id="rId2" action="ppaction://hlinksldjump"/>
              </a:rPr>
              <a:t>Animals</a:t>
            </a:r>
            <a:r>
              <a:rPr lang="en-GB" sz="4400" dirty="0"/>
              <a:t> </a:t>
            </a:r>
            <a:r>
              <a:rPr lang="en-GB" sz="4400" dirty="0">
                <a:hlinkClick r:id="rId2" action="ppaction://hlinksldjump"/>
              </a:rPr>
              <a:t>in</a:t>
            </a:r>
            <a:r>
              <a:rPr lang="en-GB" sz="4400" dirty="0"/>
              <a:t> </a:t>
            </a:r>
            <a:r>
              <a:rPr lang="en-GB" sz="4400" dirty="0">
                <a:hlinkClick r:id="rId2" action="ppaction://hlinksldjump"/>
              </a:rPr>
              <a:t>hot</a:t>
            </a:r>
            <a:r>
              <a:rPr lang="en-GB" sz="4400" dirty="0"/>
              <a:t> </a:t>
            </a:r>
            <a:r>
              <a:rPr lang="en-GB" sz="4400" dirty="0">
                <a:hlinkClick r:id="rId2" action="ppaction://hlinksldjump"/>
              </a:rPr>
              <a:t>countries</a:t>
            </a:r>
            <a:endParaRPr lang="en-GB" sz="4400" dirty="0"/>
          </a:p>
          <a:p>
            <a:pPr marL="571500" indent="-571500">
              <a:buFont typeface="Arial" panose="020B0604020202020204" pitchFamily="34" charset="0"/>
              <a:buChar char="•"/>
            </a:pPr>
            <a:r>
              <a:rPr lang="en-GB" sz="4400" dirty="0">
                <a:hlinkClick r:id="rId3" action="ppaction://hlinksldjump"/>
              </a:rPr>
              <a:t>Animals</a:t>
            </a:r>
            <a:r>
              <a:rPr lang="en-GB" sz="4400" dirty="0"/>
              <a:t> </a:t>
            </a:r>
            <a:r>
              <a:rPr lang="en-GB" sz="4400" dirty="0">
                <a:hlinkClick r:id="rId3" action="ppaction://hlinksldjump"/>
              </a:rPr>
              <a:t>in</a:t>
            </a:r>
            <a:r>
              <a:rPr lang="en-GB" sz="4400" dirty="0"/>
              <a:t> </a:t>
            </a:r>
            <a:r>
              <a:rPr lang="en-GB" sz="4400" dirty="0">
                <a:hlinkClick r:id="rId3" action="ppaction://hlinksldjump"/>
              </a:rPr>
              <a:t>cold</a:t>
            </a:r>
            <a:r>
              <a:rPr lang="en-GB" sz="4400" dirty="0"/>
              <a:t> </a:t>
            </a:r>
            <a:r>
              <a:rPr lang="en-GB" sz="4400" dirty="0">
                <a:hlinkClick r:id="rId3" action="ppaction://hlinksldjump"/>
              </a:rPr>
              <a:t>countries</a:t>
            </a:r>
            <a:endParaRPr lang="en-GB" sz="4400" dirty="0"/>
          </a:p>
        </p:txBody>
      </p:sp>
      <p:sp>
        <p:nvSpPr>
          <p:cNvPr id="6" name="TextBox 5"/>
          <p:cNvSpPr txBox="1"/>
          <p:nvPr/>
        </p:nvSpPr>
        <p:spPr>
          <a:xfrm>
            <a:off x="2926080" y="167640"/>
            <a:ext cx="5806440" cy="1323439"/>
          </a:xfrm>
          <a:prstGeom prst="rect">
            <a:avLst/>
          </a:prstGeom>
          <a:noFill/>
        </p:spPr>
        <p:txBody>
          <a:bodyPr wrap="square" rtlCol="0">
            <a:spAutoFit/>
          </a:bodyPr>
          <a:lstStyle/>
          <a:p>
            <a:r>
              <a:rPr lang="en-GB" sz="5400" b="1" dirty="0">
                <a:ln w="12700">
                  <a:solidFill>
                    <a:schemeClr val="accent5"/>
                  </a:solidFill>
                  <a:prstDash val="solid"/>
                </a:ln>
                <a:pattFill prst="ltDnDiag">
                  <a:fgClr>
                    <a:schemeClr val="accent5">
                      <a:lumMod val="60000"/>
                      <a:lumOff val="40000"/>
                    </a:schemeClr>
                  </a:fgClr>
                  <a:bgClr>
                    <a:schemeClr val="bg1"/>
                  </a:bgClr>
                </a:pattFill>
              </a:rPr>
              <a:t>       </a:t>
            </a:r>
            <a:r>
              <a:rPr lang="en-GB" sz="8000" b="1" dirty="0">
                <a:ln w="12700">
                  <a:solidFill>
                    <a:schemeClr val="accent5"/>
                  </a:solidFill>
                  <a:prstDash val="solid"/>
                </a:ln>
                <a:pattFill prst="ltDnDiag">
                  <a:fgClr>
                    <a:schemeClr val="accent5">
                      <a:lumMod val="60000"/>
                      <a:lumOff val="40000"/>
                    </a:schemeClr>
                  </a:fgClr>
                  <a:bgClr>
                    <a:schemeClr val="bg1"/>
                  </a:bgClr>
                </a:pattFill>
              </a:rPr>
              <a:t>contents       </a:t>
            </a:r>
            <a:r>
              <a:rPr lang="en-GB" sz="5400" b="1" dirty="0">
                <a:ln w="12700">
                  <a:solidFill>
                    <a:schemeClr val="accent5"/>
                  </a:solidFill>
                  <a:prstDash val="solid"/>
                </a:ln>
                <a:pattFill prst="ltDnDiag">
                  <a:fgClr>
                    <a:schemeClr val="accent5">
                      <a:lumMod val="60000"/>
                      <a:lumOff val="40000"/>
                    </a:schemeClr>
                  </a:fgClr>
                  <a:bgClr>
                    <a:schemeClr val="bg1"/>
                  </a:bgClr>
                </a:pattFill>
              </a:rPr>
              <a:t>       </a:t>
            </a:r>
            <a:endParaRPr lang="en-GB" sz="5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 y="167640"/>
            <a:ext cx="3368040" cy="21050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1640" y="4987052"/>
            <a:ext cx="2880360" cy="1870948"/>
          </a:xfrm>
          <a:prstGeom prst="rect">
            <a:avLst/>
          </a:prstGeom>
        </p:spPr>
      </p:pic>
    </p:spTree>
    <p:extLst>
      <p:ext uri="{BB962C8B-B14F-4D97-AF65-F5344CB8AC3E}">
        <p14:creationId xmlns:p14="http://schemas.microsoft.com/office/powerpoint/2010/main" val="24458392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5160" y="243840"/>
            <a:ext cx="6019800" cy="1446550"/>
          </a:xfrm>
          <a:prstGeom prst="rect">
            <a:avLst/>
          </a:prstGeom>
          <a:noFill/>
        </p:spPr>
        <p:txBody>
          <a:bodyPr wrap="square" rtlCol="0">
            <a:spAutoFit/>
          </a:bodyPr>
          <a:lstStyle/>
          <a:p>
            <a:r>
              <a:rPr lang="en-GB" sz="4400" dirty="0"/>
              <a:t>How climate zones affect animals </a:t>
            </a:r>
          </a:p>
        </p:txBody>
      </p:sp>
      <p:sp>
        <p:nvSpPr>
          <p:cNvPr id="3" name="TextBox 2"/>
          <p:cNvSpPr txBox="1"/>
          <p:nvPr/>
        </p:nvSpPr>
        <p:spPr>
          <a:xfrm>
            <a:off x="1224280" y="2401590"/>
            <a:ext cx="8260080" cy="3539430"/>
          </a:xfrm>
          <a:prstGeom prst="rect">
            <a:avLst/>
          </a:prstGeom>
          <a:noFill/>
        </p:spPr>
        <p:txBody>
          <a:bodyPr wrap="square" rtlCol="0">
            <a:spAutoFit/>
          </a:bodyPr>
          <a:lstStyle/>
          <a:p>
            <a:r>
              <a:rPr lang="en-GB" sz="3200" dirty="0"/>
              <a:t>Every organism has certain features or characteristics that allow it to live successfully in its habitat. These features are called adaptations ,and we say that the organism is adapted to its habitat. </a:t>
            </a:r>
            <a:r>
              <a:rPr lang="en-GB" sz="3200" b="1" dirty="0"/>
              <a:t>organisms living in different</a:t>
            </a:r>
            <a:r>
              <a:rPr lang="en-GB" sz="3200" dirty="0"/>
              <a:t> </a:t>
            </a:r>
            <a:r>
              <a:rPr lang="en-GB" sz="3200" b="1" dirty="0"/>
              <a:t>habitats need different adaptations.</a:t>
            </a:r>
            <a:endParaRPr lang="en-GB" sz="3200" dirty="0"/>
          </a:p>
        </p:txBody>
      </p:sp>
      <p:sp>
        <p:nvSpPr>
          <p:cNvPr id="4" name="TextBox 3">
            <a:extLst>
              <a:ext uri="{FF2B5EF4-FFF2-40B4-BE49-F238E27FC236}">
                <a16:creationId xmlns:a16="http://schemas.microsoft.com/office/drawing/2014/main" xmlns="" id="{C95A54C2-DBEF-4D27-9FEC-26C0E9754FC8}"/>
              </a:ext>
            </a:extLst>
          </p:cNvPr>
          <p:cNvSpPr txBox="1"/>
          <p:nvPr/>
        </p:nvSpPr>
        <p:spPr>
          <a:xfrm>
            <a:off x="11137900" y="6324600"/>
            <a:ext cx="1676400" cy="369332"/>
          </a:xfrm>
          <a:prstGeom prst="rect">
            <a:avLst/>
          </a:prstGeom>
          <a:noFill/>
        </p:spPr>
        <p:txBody>
          <a:bodyPr wrap="square" rtlCol="0">
            <a:spAutoFit/>
          </a:bodyPr>
          <a:lstStyle/>
          <a:p>
            <a:r>
              <a:rPr lang="en-GB" dirty="0">
                <a:hlinkClick r:id="rId2" action="ppaction://hlinksldjump"/>
              </a:rPr>
              <a:t>home</a:t>
            </a:r>
            <a:endParaRPr lang="en-GB" dirty="0"/>
          </a:p>
        </p:txBody>
      </p:sp>
    </p:spTree>
    <p:extLst>
      <p:ext uri="{BB962C8B-B14F-4D97-AF65-F5344CB8AC3E}">
        <p14:creationId xmlns:p14="http://schemas.microsoft.com/office/powerpoint/2010/main" val="12647330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6608" y="-115330"/>
            <a:ext cx="8702040" cy="923330"/>
          </a:xfrm>
          <a:prstGeom prst="rect">
            <a:avLst/>
          </a:prstGeom>
          <a:noFill/>
        </p:spPr>
        <p:txBody>
          <a:bodyPr wrap="square" rtlCol="0">
            <a:spAutoFit/>
          </a:bodyPr>
          <a:lstStyle/>
          <a:p>
            <a:r>
              <a:rPr lang="en-GB" sz="5400" dirty="0"/>
              <a:t>Animals in hot countries</a:t>
            </a:r>
          </a:p>
        </p:txBody>
      </p:sp>
      <p:sp>
        <p:nvSpPr>
          <p:cNvPr id="5" name="TextBox 4"/>
          <p:cNvSpPr txBox="1"/>
          <p:nvPr/>
        </p:nvSpPr>
        <p:spPr>
          <a:xfrm>
            <a:off x="444844" y="926757"/>
            <a:ext cx="10181967" cy="9896795"/>
          </a:xfrm>
          <a:prstGeom prst="rect">
            <a:avLst/>
          </a:prstGeom>
          <a:noFill/>
        </p:spPr>
        <p:txBody>
          <a:bodyPr wrap="square" rtlCol="0">
            <a:spAutoFit/>
          </a:bodyPr>
          <a:lstStyle/>
          <a:p>
            <a:r>
              <a:rPr lang="en-GB" sz="3200" dirty="0"/>
              <a:t>	Camels have adapted to deserts in many ways</a:t>
            </a:r>
          </a:p>
          <a:p>
            <a:endParaRPr lang="en-GB" sz="3200" dirty="0"/>
          </a:p>
          <a:p>
            <a:pPr marL="457200" indent="-457200">
              <a:buFont typeface="Wingdings" panose="05000000000000000000" pitchFamily="2" charset="2"/>
              <a:buChar char="q"/>
            </a:pPr>
            <a:r>
              <a:rPr lang="en-GB" sz="3200" dirty="0"/>
              <a:t>Long curly eyelashes to keep sand and dust out. </a:t>
            </a:r>
          </a:p>
          <a:p>
            <a:pPr marL="457200" indent="-457200">
              <a:buFont typeface="Wingdings" panose="05000000000000000000" pitchFamily="2" charset="2"/>
              <a:buChar char="q"/>
            </a:pPr>
            <a:r>
              <a:rPr lang="en-GB" sz="3200" dirty="0"/>
              <a:t>Thick bushy eyebrows to shade their eyes from the sun.</a:t>
            </a:r>
          </a:p>
          <a:p>
            <a:pPr marL="457200" indent="-457200">
              <a:buFont typeface="Wingdings" panose="05000000000000000000" pitchFamily="2" charset="2"/>
              <a:buChar char="q"/>
            </a:pPr>
            <a:r>
              <a:rPr lang="en-GB" sz="3200" dirty="0"/>
              <a:t>Fur inside their ears to keep sand and dust out.</a:t>
            </a:r>
          </a:p>
          <a:p>
            <a:pPr marL="457200" indent="-457200">
              <a:buFont typeface="Wingdings" panose="05000000000000000000" pitchFamily="2" charset="2"/>
              <a:buChar char="q"/>
            </a:pPr>
            <a:r>
              <a:rPr lang="en-GB" sz="3200" dirty="0"/>
              <a:t>Close their nostrils to keep sand out.</a:t>
            </a:r>
          </a:p>
          <a:p>
            <a:pPr marL="457200" indent="-457200">
              <a:buFont typeface="Wingdings" panose="05000000000000000000" pitchFamily="2" charset="2"/>
              <a:buChar char="q"/>
            </a:pPr>
            <a:r>
              <a:rPr lang="en-GB" sz="3200" dirty="0"/>
              <a:t>Feet are soft and spread out to prevent sinking in the sand.  Two toes on each foot joined by a tough web and leathery padded souls.</a:t>
            </a:r>
          </a:p>
          <a:p>
            <a:pPr marL="457200" indent="-457200">
              <a:buFont typeface="Wingdings" panose="05000000000000000000" pitchFamily="2" charset="2"/>
              <a:buChar char="q"/>
            </a:pPr>
            <a:r>
              <a:rPr lang="en-GB" sz="3200" dirty="0"/>
              <a:t>Camels get most of the water they need from plants.</a:t>
            </a:r>
          </a:p>
          <a:p>
            <a:pPr marL="457200" indent="-457200">
              <a:buFont typeface="Wingdings" panose="05000000000000000000" pitchFamily="2" charset="2"/>
              <a:buChar char="q"/>
            </a:pPr>
            <a:endParaRPr lang="en-GB" sz="3200" dirty="0"/>
          </a:p>
          <a:p>
            <a:pPr marL="457200" indent="-457200">
              <a:buFont typeface="Wingdings" panose="05000000000000000000" pitchFamily="2" charset="2"/>
              <a:buChar char="q"/>
            </a:pPr>
            <a:endParaRPr lang="en-GB" sz="3200" dirty="0"/>
          </a:p>
          <a:p>
            <a:endParaRPr lang="en-GB" sz="3200" dirty="0"/>
          </a:p>
          <a:p>
            <a:endParaRPr lang="en-GB" sz="2800" dirty="0"/>
          </a:p>
          <a:p>
            <a:endParaRPr lang="en-GB" sz="3200" dirty="0"/>
          </a:p>
          <a:p>
            <a:pPr marL="457200" indent="-457200">
              <a:buFont typeface="Wingdings" panose="05000000000000000000" pitchFamily="2" charset="2"/>
              <a:buChar char="v"/>
            </a:pPr>
            <a:endParaRPr lang="en-GB" sz="3200" dirty="0"/>
          </a:p>
          <a:p>
            <a:endParaRPr lang="en-GB" sz="3200" dirty="0"/>
          </a:p>
          <a:p>
            <a:r>
              <a:rPr lang="en-GB" sz="3200" dirty="0"/>
              <a:t>            </a:t>
            </a:r>
          </a:p>
        </p:txBody>
      </p:sp>
      <p:sp>
        <p:nvSpPr>
          <p:cNvPr id="3" name="TextBox 2">
            <a:extLst>
              <a:ext uri="{FF2B5EF4-FFF2-40B4-BE49-F238E27FC236}">
                <a16:creationId xmlns:a16="http://schemas.microsoft.com/office/drawing/2014/main" xmlns="" id="{E01BDA74-2B39-4BCE-868B-730303266821}"/>
              </a:ext>
            </a:extLst>
          </p:cNvPr>
          <p:cNvSpPr txBox="1"/>
          <p:nvPr/>
        </p:nvSpPr>
        <p:spPr>
          <a:xfrm>
            <a:off x="10626811" y="6097576"/>
            <a:ext cx="2059459" cy="369332"/>
          </a:xfrm>
          <a:prstGeom prst="rect">
            <a:avLst/>
          </a:prstGeom>
          <a:noFill/>
        </p:spPr>
        <p:txBody>
          <a:bodyPr wrap="square" rtlCol="0">
            <a:spAutoFit/>
          </a:bodyPr>
          <a:lstStyle/>
          <a:p>
            <a:r>
              <a:rPr lang="en-GB" dirty="0"/>
              <a:t> </a:t>
            </a:r>
            <a:r>
              <a:rPr lang="en-GB" dirty="0">
                <a:hlinkClick r:id="rId2" action="ppaction://hlinksldjump"/>
              </a:rPr>
              <a:t>home</a:t>
            </a:r>
            <a:endParaRPr lang="en-GB" dirty="0"/>
          </a:p>
        </p:txBody>
      </p:sp>
    </p:spTree>
    <p:extLst>
      <p:ext uri="{BB962C8B-B14F-4D97-AF65-F5344CB8AC3E}">
        <p14:creationId xmlns:p14="http://schemas.microsoft.com/office/powerpoint/2010/main" val="18687801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rgbClr val="00B0F0"/>
                                      </p:to>
                                    </p:animClr>
                                    <p:animClr clrSpc="rgb" dir="cw">
                                      <p:cBhvr>
                                        <p:cTn id="7" dur="250" autoRev="1" fill="remove"/>
                                        <p:tgtEl>
                                          <p:spTgt spid="4"/>
                                        </p:tgtEl>
                                        <p:attrNameLst>
                                          <p:attrName>fillcolor</p:attrName>
                                        </p:attrNameLst>
                                      </p:cBhvr>
                                      <p:to>
                                        <a:srgbClr val="00B0F0"/>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1160" y="350520"/>
            <a:ext cx="8488680" cy="923330"/>
          </a:xfrm>
          <a:prstGeom prst="rect">
            <a:avLst/>
          </a:prstGeom>
          <a:noFill/>
        </p:spPr>
        <p:txBody>
          <a:bodyPr wrap="square" rtlCol="0">
            <a:spAutoFit/>
          </a:bodyPr>
          <a:lstStyle/>
          <a:p>
            <a:r>
              <a:rPr lang="en-GB" sz="5400" dirty="0"/>
              <a:t>Animals in cold countries</a:t>
            </a:r>
          </a:p>
        </p:txBody>
      </p:sp>
      <p:sp>
        <p:nvSpPr>
          <p:cNvPr id="3" name="TextBox 2">
            <a:extLst>
              <a:ext uri="{FF2B5EF4-FFF2-40B4-BE49-F238E27FC236}">
                <a16:creationId xmlns:a16="http://schemas.microsoft.com/office/drawing/2014/main" xmlns="" id="{EDAE30B5-560F-4A6B-B348-E7341B480A78}"/>
              </a:ext>
            </a:extLst>
          </p:cNvPr>
          <p:cNvSpPr txBox="1"/>
          <p:nvPr/>
        </p:nvSpPr>
        <p:spPr>
          <a:xfrm>
            <a:off x="210065" y="1952368"/>
            <a:ext cx="10527957" cy="4401205"/>
          </a:xfrm>
          <a:prstGeom prst="rect">
            <a:avLst/>
          </a:prstGeom>
          <a:noFill/>
        </p:spPr>
        <p:txBody>
          <a:bodyPr wrap="square" rtlCol="0">
            <a:spAutoFit/>
          </a:bodyPr>
          <a:lstStyle/>
          <a:p>
            <a:r>
              <a:rPr lang="en-GB" sz="2800" dirty="0"/>
              <a:t>         Polar bears have adapted </a:t>
            </a:r>
            <a:r>
              <a:rPr lang="en-GB" sz="2800"/>
              <a:t>to </a:t>
            </a:r>
            <a:r>
              <a:rPr lang="en-GB" sz="2800" smtClean="0"/>
              <a:t>Arctic in </a:t>
            </a:r>
            <a:r>
              <a:rPr lang="en-GB" sz="2800" dirty="0"/>
              <a:t>many ways</a:t>
            </a:r>
          </a:p>
          <a:p>
            <a:endParaRPr lang="en-GB" sz="2800" dirty="0"/>
          </a:p>
          <a:p>
            <a:pPr marL="457200" indent="-457200">
              <a:buFont typeface="Wingdings" panose="05000000000000000000" pitchFamily="2" charset="2"/>
              <a:buChar char="q"/>
            </a:pPr>
            <a:r>
              <a:rPr lang="en-GB" sz="2800" dirty="0"/>
              <a:t>    a white appearance, as camouflage from prey on the snow and ice.</a:t>
            </a:r>
          </a:p>
          <a:p>
            <a:pPr marL="457200" indent="-457200">
              <a:buFont typeface="Wingdings" panose="05000000000000000000" pitchFamily="2" charset="2"/>
              <a:buChar char="q"/>
            </a:pPr>
            <a:r>
              <a:rPr lang="en-GB" sz="2800" dirty="0"/>
              <a:t>    thick layers of fat and fur, for insulation against the cold.</a:t>
            </a:r>
          </a:p>
          <a:p>
            <a:pPr marL="457200" indent="-457200">
              <a:buFont typeface="Wingdings" panose="05000000000000000000" pitchFamily="2" charset="2"/>
              <a:buChar char="q"/>
            </a:pPr>
            <a:r>
              <a:rPr lang="en-GB" sz="2800" dirty="0"/>
              <a:t>    a small surface area to volume ratio, to minimise heat loss.</a:t>
            </a:r>
          </a:p>
          <a:p>
            <a:pPr marL="457200" indent="-457200">
              <a:buFont typeface="Wingdings" panose="05000000000000000000" pitchFamily="2" charset="2"/>
              <a:buChar char="q"/>
            </a:pPr>
            <a:r>
              <a:rPr lang="en-GB" sz="2800" dirty="0"/>
              <a:t>   a greasy coat, which sheds water after swimming.        </a:t>
            </a:r>
          </a:p>
          <a:p>
            <a:r>
              <a:rPr lang="en-GB" sz="2800" dirty="0"/>
              <a:t>   </a:t>
            </a:r>
          </a:p>
        </p:txBody>
      </p:sp>
      <p:sp>
        <p:nvSpPr>
          <p:cNvPr id="4" name="TextBox 3">
            <a:extLst>
              <a:ext uri="{FF2B5EF4-FFF2-40B4-BE49-F238E27FC236}">
                <a16:creationId xmlns:a16="http://schemas.microsoft.com/office/drawing/2014/main" xmlns="" id="{E3B4D00F-805C-4472-A5E3-8123B6D6EBAD}"/>
              </a:ext>
            </a:extLst>
          </p:cNvPr>
          <p:cNvSpPr txBox="1"/>
          <p:nvPr/>
        </p:nvSpPr>
        <p:spPr>
          <a:xfrm>
            <a:off x="11252200" y="6353573"/>
            <a:ext cx="939800" cy="369332"/>
          </a:xfrm>
          <a:prstGeom prst="rect">
            <a:avLst/>
          </a:prstGeom>
          <a:noFill/>
        </p:spPr>
        <p:txBody>
          <a:bodyPr wrap="square" rtlCol="0">
            <a:spAutoFit/>
          </a:bodyPr>
          <a:lstStyle/>
          <a:p>
            <a:r>
              <a:rPr lang="en-GB" dirty="0">
                <a:hlinkClick r:id="rId2" action="ppaction://hlinksldjump"/>
              </a:rPr>
              <a:t>home</a:t>
            </a:r>
            <a:endParaRPr lang="en-GB" dirty="0"/>
          </a:p>
        </p:txBody>
      </p:sp>
    </p:spTree>
    <p:extLst>
      <p:ext uri="{BB962C8B-B14F-4D97-AF65-F5344CB8AC3E}">
        <p14:creationId xmlns:p14="http://schemas.microsoft.com/office/powerpoint/2010/main" val="37282084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1848</TotalTime>
  <Words>149</Words>
  <Application>Microsoft Office PowerPoint</Application>
  <PresentationFormat>Custom</PresentationFormat>
  <Paragraphs>36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Animals in their natural habitat</dc:title>
  <dc:creator>Jay Swann</dc:creator>
  <cp:lastModifiedBy>Mrs Thomson</cp:lastModifiedBy>
  <cp:revision>22</cp:revision>
  <dcterms:modified xsi:type="dcterms:W3CDTF">2017-06-20T10:17:30Z</dcterms:modified>
</cp:coreProperties>
</file>