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0" r:id="rId4"/>
    <p:sldId id="258" r:id="rId5"/>
    <p:sldId id="259"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64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DF027-209A-4083-864A-29E7A4DE4360}" type="datetimeFigureOut">
              <a:rPr lang="en-GB" smtClean="0"/>
              <a:t>20/06/2017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46F07-0B57-4BB8-814B-7BC3785AFFA1}" type="slidenum">
              <a:rPr lang="en-GB" smtClean="0"/>
              <a:t>‹#›</a:t>
            </a:fld>
            <a:endParaRPr lang="en-GB"/>
          </a:p>
        </p:txBody>
      </p:sp>
    </p:spTree>
    <p:extLst>
      <p:ext uri="{BB962C8B-B14F-4D97-AF65-F5344CB8AC3E}">
        <p14:creationId xmlns:p14="http://schemas.microsoft.com/office/powerpoint/2010/main" val="2519031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546F07-0B57-4BB8-814B-7BC3785AFFA1}" type="slidenum">
              <a:rPr lang="en-GB" smtClean="0"/>
              <a:t>3</a:t>
            </a:fld>
            <a:endParaRPr lang="en-GB"/>
          </a:p>
        </p:txBody>
      </p:sp>
    </p:spTree>
    <p:extLst>
      <p:ext uri="{BB962C8B-B14F-4D97-AF65-F5344CB8AC3E}">
        <p14:creationId xmlns:p14="http://schemas.microsoft.com/office/powerpoint/2010/main" val="423680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DEB7DA-5EDF-4764-9127-52DC21BBF43D}"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9D2F6-B418-428E-AFA0-876542F76E38}" type="slidenum">
              <a:rPr lang="en-GB" smtClean="0"/>
              <a:t>‹#›</a:t>
            </a:fld>
            <a:endParaRPr lang="en-GB"/>
          </a:p>
        </p:txBody>
      </p:sp>
    </p:spTree>
    <p:extLst>
      <p:ext uri="{BB962C8B-B14F-4D97-AF65-F5344CB8AC3E}">
        <p14:creationId xmlns:p14="http://schemas.microsoft.com/office/powerpoint/2010/main" val="23805151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EB7DA-5EDF-4764-9127-52DC21BBF43D}"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9D2F6-B418-428E-AFA0-876542F76E38}" type="slidenum">
              <a:rPr lang="en-GB" smtClean="0"/>
              <a:t>‹#›</a:t>
            </a:fld>
            <a:endParaRPr lang="en-GB"/>
          </a:p>
        </p:txBody>
      </p:sp>
    </p:spTree>
    <p:extLst>
      <p:ext uri="{BB962C8B-B14F-4D97-AF65-F5344CB8AC3E}">
        <p14:creationId xmlns:p14="http://schemas.microsoft.com/office/powerpoint/2010/main" val="19087720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EB7DA-5EDF-4764-9127-52DC21BBF43D}"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9D2F6-B418-428E-AFA0-876542F76E38}" type="slidenum">
              <a:rPr lang="en-GB" smtClean="0"/>
              <a:t>‹#›</a:t>
            </a:fld>
            <a:endParaRPr lang="en-GB"/>
          </a:p>
        </p:txBody>
      </p:sp>
    </p:spTree>
    <p:extLst>
      <p:ext uri="{BB962C8B-B14F-4D97-AF65-F5344CB8AC3E}">
        <p14:creationId xmlns:p14="http://schemas.microsoft.com/office/powerpoint/2010/main" val="151821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EB7DA-5EDF-4764-9127-52DC21BBF43D}"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9D2F6-B418-428E-AFA0-876542F76E38}" type="slidenum">
              <a:rPr lang="en-GB" smtClean="0"/>
              <a:t>‹#›</a:t>
            </a:fld>
            <a:endParaRPr lang="en-GB"/>
          </a:p>
        </p:txBody>
      </p:sp>
    </p:spTree>
    <p:extLst>
      <p:ext uri="{BB962C8B-B14F-4D97-AF65-F5344CB8AC3E}">
        <p14:creationId xmlns:p14="http://schemas.microsoft.com/office/powerpoint/2010/main" val="33152453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DEB7DA-5EDF-4764-9127-52DC21BBF43D}"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9D2F6-B418-428E-AFA0-876542F76E38}" type="slidenum">
              <a:rPr lang="en-GB" smtClean="0"/>
              <a:t>‹#›</a:t>
            </a:fld>
            <a:endParaRPr lang="en-GB"/>
          </a:p>
        </p:txBody>
      </p:sp>
    </p:spTree>
    <p:extLst>
      <p:ext uri="{BB962C8B-B14F-4D97-AF65-F5344CB8AC3E}">
        <p14:creationId xmlns:p14="http://schemas.microsoft.com/office/powerpoint/2010/main" val="34393837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DEB7DA-5EDF-4764-9127-52DC21BBF43D}" type="datetimeFigureOut">
              <a:rPr lang="en-GB" smtClean="0"/>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69D2F6-B418-428E-AFA0-876542F76E38}" type="slidenum">
              <a:rPr lang="en-GB" smtClean="0"/>
              <a:t>‹#›</a:t>
            </a:fld>
            <a:endParaRPr lang="en-GB"/>
          </a:p>
        </p:txBody>
      </p:sp>
    </p:spTree>
    <p:extLst>
      <p:ext uri="{BB962C8B-B14F-4D97-AF65-F5344CB8AC3E}">
        <p14:creationId xmlns:p14="http://schemas.microsoft.com/office/powerpoint/2010/main" val="38073903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DEB7DA-5EDF-4764-9127-52DC21BBF43D}" type="datetimeFigureOut">
              <a:rPr lang="en-GB" smtClean="0"/>
              <a:t>20/06/2017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69D2F6-B418-428E-AFA0-876542F76E38}" type="slidenum">
              <a:rPr lang="en-GB" smtClean="0"/>
              <a:t>‹#›</a:t>
            </a:fld>
            <a:endParaRPr lang="en-GB"/>
          </a:p>
        </p:txBody>
      </p:sp>
    </p:spTree>
    <p:extLst>
      <p:ext uri="{BB962C8B-B14F-4D97-AF65-F5344CB8AC3E}">
        <p14:creationId xmlns:p14="http://schemas.microsoft.com/office/powerpoint/2010/main" val="9904820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DEB7DA-5EDF-4764-9127-52DC21BBF43D}" type="datetimeFigureOut">
              <a:rPr lang="en-GB" smtClean="0"/>
              <a:t>20/06/2017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69D2F6-B418-428E-AFA0-876542F76E38}" type="slidenum">
              <a:rPr lang="en-GB" smtClean="0"/>
              <a:t>‹#›</a:t>
            </a:fld>
            <a:endParaRPr lang="en-GB"/>
          </a:p>
        </p:txBody>
      </p:sp>
    </p:spTree>
    <p:extLst>
      <p:ext uri="{BB962C8B-B14F-4D97-AF65-F5344CB8AC3E}">
        <p14:creationId xmlns:p14="http://schemas.microsoft.com/office/powerpoint/2010/main" val="26300598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EB7DA-5EDF-4764-9127-52DC21BBF43D}" type="datetimeFigureOut">
              <a:rPr lang="en-GB" smtClean="0"/>
              <a:t>20/06/2017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69D2F6-B418-428E-AFA0-876542F76E38}" type="slidenum">
              <a:rPr lang="en-GB" smtClean="0"/>
              <a:t>‹#›</a:t>
            </a:fld>
            <a:endParaRPr lang="en-GB"/>
          </a:p>
        </p:txBody>
      </p:sp>
    </p:spTree>
    <p:extLst>
      <p:ext uri="{BB962C8B-B14F-4D97-AF65-F5344CB8AC3E}">
        <p14:creationId xmlns:p14="http://schemas.microsoft.com/office/powerpoint/2010/main" val="32615602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EB7DA-5EDF-4764-9127-52DC21BBF43D}" type="datetimeFigureOut">
              <a:rPr lang="en-GB" smtClean="0"/>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69D2F6-B418-428E-AFA0-876542F76E38}" type="slidenum">
              <a:rPr lang="en-GB" smtClean="0"/>
              <a:t>‹#›</a:t>
            </a:fld>
            <a:endParaRPr lang="en-GB"/>
          </a:p>
        </p:txBody>
      </p:sp>
    </p:spTree>
    <p:extLst>
      <p:ext uri="{BB962C8B-B14F-4D97-AF65-F5344CB8AC3E}">
        <p14:creationId xmlns:p14="http://schemas.microsoft.com/office/powerpoint/2010/main" val="15121627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EB7DA-5EDF-4764-9127-52DC21BBF43D}" type="datetimeFigureOut">
              <a:rPr lang="en-GB" smtClean="0"/>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69D2F6-B418-428E-AFA0-876542F76E38}" type="slidenum">
              <a:rPr lang="en-GB" smtClean="0"/>
              <a:t>‹#›</a:t>
            </a:fld>
            <a:endParaRPr lang="en-GB"/>
          </a:p>
        </p:txBody>
      </p:sp>
    </p:spTree>
    <p:extLst>
      <p:ext uri="{BB962C8B-B14F-4D97-AF65-F5344CB8AC3E}">
        <p14:creationId xmlns:p14="http://schemas.microsoft.com/office/powerpoint/2010/main" val="17181515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EB7DA-5EDF-4764-9127-52DC21BBF43D}" type="datetimeFigureOut">
              <a:rPr lang="en-GB" smtClean="0"/>
              <a:t>20/06/2017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9D2F6-B418-428E-AFA0-876542F76E38}" type="slidenum">
              <a:rPr lang="en-GB" smtClean="0"/>
              <a:t>‹#›</a:t>
            </a:fld>
            <a:endParaRPr lang="en-GB"/>
          </a:p>
        </p:txBody>
      </p:sp>
    </p:spTree>
    <p:extLst>
      <p:ext uri="{BB962C8B-B14F-4D97-AF65-F5344CB8AC3E}">
        <p14:creationId xmlns:p14="http://schemas.microsoft.com/office/powerpoint/2010/main" val="2029185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6.jpe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eter\AppData\Local\Microsoft\Windows\INetCache\IE\RX7WB37P\Zebra_hea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24442" y="2953468"/>
            <a:ext cx="5206042" cy="39045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eter\AppData\Local\Microsoft\Windows\INetCache\IE\RX7WB37P\Polar_Bear_-_Alaska_(cropp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71812"/>
            <a:ext cx="3968151" cy="39861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3683" y="2245582"/>
            <a:ext cx="2124975" cy="707886"/>
          </a:xfrm>
          <a:prstGeom prst="rect">
            <a:avLst/>
          </a:prstGeom>
          <a:noFill/>
        </p:spPr>
        <p:txBody>
          <a:bodyPr wrap="square" rtlCol="0">
            <a:spAutoFit/>
          </a:bodyPr>
          <a:lstStyle/>
          <a:p>
            <a:r>
              <a:rPr lang="en-GB" sz="4000" dirty="0" smtClean="0"/>
              <a:t>Animals</a:t>
            </a:r>
            <a:endParaRPr lang="en-GB" sz="4000" dirty="0"/>
          </a:p>
        </p:txBody>
      </p:sp>
      <p:pic>
        <p:nvPicPr>
          <p:cNvPr id="2052" name="Picture 4" descr="C:\Users\Peter\AppData\Local\Microsoft\Windows\INetCache\IE\RX7WB37P\Giraffa_camelopardalis_reticulata_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990141" y="0"/>
            <a:ext cx="2153859" cy="28718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eter\AppData\Local\Microsoft\Windows\INetCache\IE\RX7WB37P\Panda_Cub_from_Wolong,_Sichuan,_China[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3427" y="0"/>
            <a:ext cx="3576714" cy="23844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eter\AppData\Local\Microsoft\Windows\INetCache\IE\YCFYWEDN\Darica_Lion_0717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66" y="-25523"/>
            <a:ext cx="2234243" cy="29789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eter\AppData\Local\Microsoft\Windows\INetCache\IE\RX7WB37P\welcome-smiley[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7169" y="0"/>
            <a:ext cx="685800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2869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heel(8)">
                                      <p:cBhvr>
                                        <p:cTn id="25" dur="20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wipe(down)">
                                      <p:cBhvr>
                                        <p:cTn id="30" dur="580">
                                          <p:stCondLst>
                                            <p:cond delay="0"/>
                                          </p:stCondLst>
                                        </p:cTn>
                                        <p:tgtEl>
                                          <p:spTgt spid="1027"/>
                                        </p:tgtEl>
                                      </p:cBhvr>
                                    </p:animEffect>
                                    <p:anim calcmode="lin" valueType="num">
                                      <p:cBhvr>
                                        <p:cTn id="31"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36" dur="26">
                                          <p:stCondLst>
                                            <p:cond delay="650"/>
                                          </p:stCondLst>
                                        </p:cTn>
                                        <p:tgtEl>
                                          <p:spTgt spid="1027"/>
                                        </p:tgtEl>
                                      </p:cBhvr>
                                      <p:to x="100000" y="60000"/>
                                    </p:animScale>
                                    <p:animScale>
                                      <p:cBhvr>
                                        <p:cTn id="37" dur="166" decel="50000">
                                          <p:stCondLst>
                                            <p:cond delay="676"/>
                                          </p:stCondLst>
                                        </p:cTn>
                                        <p:tgtEl>
                                          <p:spTgt spid="1027"/>
                                        </p:tgtEl>
                                      </p:cBhvr>
                                      <p:to x="100000" y="100000"/>
                                    </p:animScale>
                                    <p:animScale>
                                      <p:cBhvr>
                                        <p:cTn id="38" dur="26">
                                          <p:stCondLst>
                                            <p:cond delay="1312"/>
                                          </p:stCondLst>
                                        </p:cTn>
                                        <p:tgtEl>
                                          <p:spTgt spid="1027"/>
                                        </p:tgtEl>
                                      </p:cBhvr>
                                      <p:to x="100000" y="80000"/>
                                    </p:animScale>
                                    <p:animScale>
                                      <p:cBhvr>
                                        <p:cTn id="39" dur="166" decel="50000">
                                          <p:stCondLst>
                                            <p:cond delay="1338"/>
                                          </p:stCondLst>
                                        </p:cTn>
                                        <p:tgtEl>
                                          <p:spTgt spid="1027"/>
                                        </p:tgtEl>
                                      </p:cBhvr>
                                      <p:to x="100000" y="100000"/>
                                    </p:animScale>
                                    <p:animScale>
                                      <p:cBhvr>
                                        <p:cTn id="40" dur="26">
                                          <p:stCondLst>
                                            <p:cond delay="1642"/>
                                          </p:stCondLst>
                                        </p:cTn>
                                        <p:tgtEl>
                                          <p:spTgt spid="1027"/>
                                        </p:tgtEl>
                                      </p:cBhvr>
                                      <p:to x="100000" y="90000"/>
                                    </p:animScale>
                                    <p:animScale>
                                      <p:cBhvr>
                                        <p:cTn id="41" dur="166" decel="50000">
                                          <p:stCondLst>
                                            <p:cond delay="1668"/>
                                          </p:stCondLst>
                                        </p:cTn>
                                        <p:tgtEl>
                                          <p:spTgt spid="1027"/>
                                        </p:tgtEl>
                                      </p:cBhvr>
                                      <p:to x="100000" y="100000"/>
                                    </p:animScale>
                                    <p:animScale>
                                      <p:cBhvr>
                                        <p:cTn id="42" dur="26">
                                          <p:stCondLst>
                                            <p:cond delay="1808"/>
                                          </p:stCondLst>
                                        </p:cTn>
                                        <p:tgtEl>
                                          <p:spTgt spid="1027"/>
                                        </p:tgtEl>
                                      </p:cBhvr>
                                      <p:to x="100000" y="95000"/>
                                    </p:animScale>
                                    <p:animScale>
                                      <p:cBhvr>
                                        <p:cTn id="43"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2362200" cy="707886"/>
          </a:xfrm>
          <a:prstGeom prst="rect">
            <a:avLst/>
          </a:prstGeom>
          <a:noFill/>
        </p:spPr>
        <p:txBody>
          <a:bodyPr wrap="square" rtlCol="0">
            <a:spAutoFit/>
          </a:bodyPr>
          <a:lstStyle/>
          <a:p>
            <a:r>
              <a:rPr lang="en-GB" sz="4000" dirty="0" smtClean="0"/>
              <a:t>Polar bear</a:t>
            </a:r>
            <a:endParaRPr lang="en-GB" sz="4000" dirty="0"/>
          </a:p>
        </p:txBody>
      </p:sp>
      <p:pic>
        <p:nvPicPr>
          <p:cNvPr id="1029" name="Picture 5" descr="C:\Users\Peter\AppData\Local\Microsoft\Windows\INetCache\IE\RX7WB37P\Polar_Bear_-_Alaska_(cropp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7886"/>
            <a:ext cx="1312985" cy="13189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12984" y="707886"/>
            <a:ext cx="7831015" cy="3477875"/>
          </a:xfrm>
          <a:prstGeom prst="rect">
            <a:avLst/>
          </a:prstGeom>
          <a:noFill/>
        </p:spPr>
        <p:txBody>
          <a:bodyPr wrap="square" rtlCol="0">
            <a:spAutoFit/>
          </a:bodyPr>
          <a:lstStyle/>
          <a:p>
            <a:r>
              <a:rPr lang="en-GB" sz="2000" dirty="0" smtClean="0"/>
              <a:t>Polar bears can be found </a:t>
            </a:r>
            <a:r>
              <a:rPr lang="en-GB" sz="2000" smtClean="0"/>
              <a:t>in the </a:t>
            </a:r>
            <a:r>
              <a:rPr lang="en-GB" sz="2000" dirty="0" smtClean="0"/>
              <a:t>Artic, the U.S. ( Alaska ), Canada, Russia, Denmark ( Greenland ) and Norway.</a:t>
            </a:r>
          </a:p>
          <a:p>
            <a:r>
              <a:rPr lang="en-GB" sz="2000" dirty="0" smtClean="0"/>
              <a:t>Male Polar bear may grow 10 feet tall and weigh over 1400 pounds.</a:t>
            </a:r>
          </a:p>
          <a:p>
            <a:r>
              <a:rPr lang="en-GB" sz="2000" dirty="0" smtClean="0"/>
              <a:t>Females reach 7 feet and weigh 650 pounds.</a:t>
            </a:r>
          </a:p>
          <a:p>
            <a:r>
              <a:rPr lang="en-GB" sz="2000" dirty="0" smtClean="0"/>
              <a:t>In the wild Polar bears live up to age 25.</a:t>
            </a:r>
          </a:p>
          <a:p>
            <a:r>
              <a:rPr lang="en-GB" sz="2000" dirty="0" smtClean="0"/>
              <a:t>Polar bears have been known to swim 100 miles ( 161 </a:t>
            </a:r>
            <a:r>
              <a:rPr lang="en-GB" sz="2000" dirty="0" err="1" smtClean="0"/>
              <a:t>kilometers</a:t>
            </a:r>
            <a:r>
              <a:rPr lang="en-GB" sz="2000" dirty="0" smtClean="0"/>
              <a:t> ) at a stretch.</a:t>
            </a:r>
          </a:p>
          <a:p>
            <a:r>
              <a:rPr lang="en-GB" sz="2000" dirty="0" smtClean="0"/>
              <a:t>Polar bears primarily eat seals</a:t>
            </a:r>
          </a:p>
          <a:p>
            <a:r>
              <a:rPr lang="en-GB" sz="2000" dirty="0"/>
              <a:t>Polar Bears are considered marine mammals -- just like seals, whales and dolphins. </a:t>
            </a:r>
            <a:endParaRPr lang="en-GB" sz="2000" dirty="0" smtClean="0"/>
          </a:p>
          <a:p>
            <a:endParaRPr lang="en-GB" sz="2000" dirty="0"/>
          </a:p>
        </p:txBody>
      </p:sp>
      <p:pic>
        <p:nvPicPr>
          <p:cNvPr id="1057" name="Picture 33" descr="C:\Users\Peter\AppData\Local\Microsoft\Windows\INetCache\IE\YCFYWEDN\7agx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719" y="3713889"/>
            <a:ext cx="5638800" cy="312953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Users\Peter\AppData\Local\Microsoft\Windows\INetCache\IE\YOM6L817\arrow-curved-blu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1" y="2282889"/>
            <a:ext cx="3224918" cy="1621865"/>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C:\Users\Peter\AppData\Local\Microsoft\Windows\INetCache\IE\YOM6L817\Down_Arrow_Ic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4830" y="3681074"/>
            <a:ext cx="2649142" cy="26491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85950" y="6493969"/>
            <a:ext cx="1695449" cy="369332"/>
          </a:xfrm>
          <a:prstGeom prst="rect">
            <a:avLst/>
          </a:prstGeom>
          <a:noFill/>
        </p:spPr>
        <p:txBody>
          <a:bodyPr wrap="square" rtlCol="0">
            <a:spAutoFit/>
          </a:bodyPr>
          <a:lstStyle/>
          <a:p>
            <a:r>
              <a:rPr lang="en-GB" dirty="0" smtClean="0"/>
              <a:t>This is the Artic</a:t>
            </a:r>
            <a:endParaRPr lang="en-GB" dirty="0"/>
          </a:p>
        </p:txBody>
      </p:sp>
    </p:spTree>
    <p:extLst>
      <p:ext uri="{BB962C8B-B14F-4D97-AF65-F5344CB8AC3E}">
        <p14:creationId xmlns:p14="http://schemas.microsoft.com/office/powerpoint/2010/main" val="15857286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58"/>
                                        </p:tgtEl>
                                        <p:attrNameLst>
                                          <p:attrName>style.visibility</p:attrName>
                                        </p:attrNameLst>
                                      </p:cBhvr>
                                      <p:to>
                                        <p:strVal val="visible"/>
                                      </p:to>
                                    </p:set>
                                    <p:animEffect transition="in" filter="fade">
                                      <p:cBhvr>
                                        <p:cTn id="7" dur="2000"/>
                                        <p:tgtEl>
                                          <p:spTgt spid="1058"/>
                                        </p:tgtEl>
                                      </p:cBhvr>
                                    </p:animEffect>
                                    <p:anim calcmode="lin" valueType="num">
                                      <p:cBhvr>
                                        <p:cTn id="8" dur="2000" fill="hold"/>
                                        <p:tgtEl>
                                          <p:spTgt spid="1058"/>
                                        </p:tgtEl>
                                        <p:attrNameLst>
                                          <p:attrName>ppt_w</p:attrName>
                                        </p:attrNameLst>
                                      </p:cBhvr>
                                      <p:tavLst>
                                        <p:tav tm="0" fmla="#ppt_w*sin(2.5*pi*$)">
                                          <p:val>
                                            <p:fltVal val="0"/>
                                          </p:val>
                                        </p:tav>
                                        <p:tav tm="100000">
                                          <p:val>
                                            <p:fltVal val="1"/>
                                          </p:val>
                                        </p:tav>
                                      </p:tavLst>
                                    </p:anim>
                                    <p:anim calcmode="lin" valueType="num">
                                      <p:cBhvr>
                                        <p:cTn id="9" dur="2000" fill="hold"/>
                                        <p:tgtEl>
                                          <p:spTgt spid="105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59"/>
                                        </p:tgtEl>
                                        <p:attrNameLst>
                                          <p:attrName>style.visibility</p:attrName>
                                        </p:attrNameLst>
                                      </p:cBhvr>
                                      <p:to>
                                        <p:strVal val="visible"/>
                                      </p:to>
                                    </p:set>
                                    <p:animEffect transition="in" filter="wipe(down)">
                                      <p:cBhvr>
                                        <p:cTn id="14" dur="580">
                                          <p:stCondLst>
                                            <p:cond delay="0"/>
                                          </p:stCondLst>
                                        </p:cTn>
                                        <p:tgtEl>
                                          <p:spTgt spid="1059"/>
                                        </p:tgtEl>
                                      </p:cBhvr>
                                    </p:animEffect>
                                    <p:anim calcmode="lin" valueType="num">
                                      <p:cBhvr>
                                        <p:cTn id="15" dur="1822" tmFilter="0,0; 0.14,0.36; 0.43,0.73; 0.71,0.91; 1.0,1.0">
                                          <p:stCondLst>
                                            <p:cond delay="0"/>
                                          </p:stCondLst>
                                        </p:cTn>
                                        <p:tgtEl>
                                          <p:spTgt spid="105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5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5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5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59"/>
                                        </p:tgtEl>
                                        <p:attrNameLst>
                                          <p:attrName>ppt_y</p:attrName>
                                        </p:attrNameLst>
                                      </p:cBhvr>
                                      <p:tavLst>
                                        <p:tav tm="0" fmla="#ppt_y-sin(pi*$)/81">
                                          <p:val>
                                            <p:fltVal val="0"/>
                                          </p:val>
                                        </p:tav>
                                        <p:tav tm="100000">
                                          <p:val>
                                            <p:fltVal val="1"/>
                                          </p:val>
                                        </p:tav>
                                      </p:tavLst>
                                    </p:anim>
                                    <p:animScale>
                                      <p:cBhvr>
                                        <p:cTn id="20" dur="26">
                                          <p:stCondLst>
                                            <p:cond delay="650"/>
                                          </p:stCondLst>
                                        </p:cTn>
                                        <p:tgtEl>
                                          <p:spTgt spid="1059"/>
                                        </p:tgtEl>
                                      </p:cBhvr>
                                      <p:to x="100000" y="60000"/>
                                    </p:animScale>
                                    <p:animScale>
                                      <p:cBhvr>
                                        <p:cTn id="21" dur="166" decel="50000">
                                          <p:stCondLst>
                                            <p:cond delay="676"/>
                                          </p:stCondLst>
                                        </p:cTn>
                                        <p:tgtEl>
                                          <p:spTgt spid="1059"/>
                                        </p:tgtEl>
                                      </p:cBhvr>
                                      <p:to x="100000" y="100000"/>
                                    </p:animScale>
                                    <p:animScale>
                                      <p:cBhvr>
                                        <p:cTn id="22" dur="26">
                                          <p:stCondLst>
                                            <p:cond delay="1312"/>
                                          </p:stCondLst>
                                        </p:cTn>
                                        <p:tgtEl>
                                          <p:spTgt spid="1059"/>
                                        </p:tgtEl>
                                      </p:cBhvr>
                                      <p:to x="100000" y="80000"/>
                                    </p:animScale>
                                    <p:animScale>
                                      <p:cBhvr>
                                        <p:cTn id="23" dur="166" decel="50000">
                                          <p:stCondLst>
                                            <p:cond delay="1338"/>
                                          </p:stCondLst>
                                        </p:cTn>
                                        <p:tgtEl>
                                          <p:spTgt spid="1059"/>
                                        </p:tgtEl>
                                      </p:cBhvr>
                                      <p:to x="100000" y="100000"/>
                                    </p:animScale>
                                    <p:animScale>
                                      <p:cBhvr>
                                        <p:cTn id="24" dur="26">
                                          <p:stCondLst>
                                            <p:cond delay="1642"/>
                                          </p:stCondLst>
                                        </p:cTn>
                                        <p:tgtEl>
                                          <p:spTgt spid="1059"/>
                                        </p:tgtEl>
                                      </p:cBhvr>
                                      <p:to x="100000" y="90000"/>
                                    </p:animScale>
                                    <p:animScale>
                                      <p:cBhvr>
                                        <p:cTn id="25" dur="166" decel="50000">
                                          <p:stCondLst>
                                            <p:cond delay="1668"/>
                                          </p:stCondLst>
                                        </p:cTn>
                                        <p:tgtEl>
                                          <p:spTgt spid="1059"/>
                                        </p:tgtEl>
                                      </p:cBhvr>
                                      <p:to x="100000" y="100000"/>
                                    </p:animScale>
                                    <p:animScale>
                                      <p:cBhvr>
                                        <p:cTn id="26" dur="26">
                                          <p:stCondLst>
                                            <p:cond delay="1808"/>
                                          </p:stCondLst>
                                        </p:cTn>
                                        <p:tgtEl>
                                          <p:spTgt spid="1059"/>
                                        </p:tgtEl>
                                      </p:cBhvr>
                                      <p:to x="100000" y="95000"/>
                                    </p:animScale>
                                    <p:animScale>
                                      <p:cBhvr>
                                        <p:cTn id="27" dur="166" decel="50000">
                                          <p:stCondLst>
                                            <p:cond delay="1834"/>
                                          </p:stCondLst>
                                        </p:cTn>
                                        <p:tgtEl>
                                          <p:spTgt spid="105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317"/>
            <a:ext cx="1066800" cy="707886"/>
          </a:xfrm>
          <a:prstGeom prst="rect">
            <a:avLst/>
          </a:prstGeom>
          <a:noFill/>
        </p:spPr>
        <p:txBody>
          <a:bodyPr wrap="square" rtlCol="0">
            <a:spAutoFit/>
          </a:bodyPr>
          <a:lstStyle/>
          <a:p>
            <a:r>
              <a:rPr lang="en-GB" sz="4000" dirty="0" smtClean="0"/>
              <a:t>Lion</a:t>
            </a:r>
            <a:endParaRPr lang="en-GB" sz="4000" dirty="0"/>
          </a:p>
        </p:txBody>
      </p:sp>
      <p:pic>
        <p:nvPicPr>
          <p:cNvPr id="1026" name="Picture 2" descr="C:\Users\Peter\AppData\Local\Microsoft\Windows\INetCache\IE\YCFYWEDN\lionburger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03669"/>
            <a:ext cx="1005416" cy="1447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9200" y="-152400"/>
            <a:ext cx="6553200" cy="646331"/>
          </a:xfrm>
          <a:prstGeom prst="rect">
            <a:avLst/>
          </a:prstGeom>
          <a:noFill/>
        </p:spPr>
        <p:txBody>
          <a:bodyPr wrap="square" rtlCol="0">
            <a:spAutoFit/>
          </a:bodyPr>
          <a:lstStyle/>
          <a:p>
            <a:endParaRPr lang="en-GB" dirty="0"/>
          </a:p>
          <a:p>
            <a:endParaRPr lang="en-GB" dirty="0"/>
          </a:p>
        </p:txBody>
      </p:sp>
      <p:sp>
        <p:nvSpPr>
          <p:cNvPr id="7" name="Rectangle 6"/>
          <p:cNvSpPr/>
          <p:nvPr/>
        </p:nvSpPr>
        <p:spPr>
          <a:xfrm>
            <a:off x="1005416" y="12316"/>
            <a:ext cx="8138584" cy="6247864"/>
          </a:xfrm>
          <a:prstGeom prst="rect">
            <a:avLst/>
          </a:prstGeom>
        </p:spPr>
        <p:txBody>
          <a:bodyPr wrap="square">
            <a:spAutoFit/>
          </a:bodyPr>
          <a:lstStyle/>
          <a:p>
            <a:pPr fontAlgn="base"/>
            <a:r>
              <a:rPr lang="en-GB" sz="4000" dirty="0" smtClean="0"/>
              <a:t>Ten facts about lions</a:t>
            </a:r>
          </a:p>
          <a:p>
            <a:pPr fontAlgn="base"/>
            <a:r>
              <a:rPr lang="en-GB" dirty="0" smtClean="0"/>
              <a:t>10</a:t>
            </a:r>
            <a:r>
              <a:rPr lang="en-GB" dirty="0"/>
              <a:t>. African lions are the most social of all big cats and live together in groups or “prides.” A pride consists of about 15 lions.</a:t>
            </a:r>
          </a:p>
          <a:p>
            <a:pPr fontAlgn="base"/>
            <a:r>
              <a:rPr lang="en-GB" dirty="0"/>
              <a:t>9. Male lions defend the pride’s territory while females do most of the hunting. Despite this, the males eat first.</a:t>
            </a:r>
          </a:p>
          <a:p>
            <a:pPr fontAlgn="base"/>
            <a:r>
              <a:rPr lang="en-GB" dirty="0"/>
              <a:t>8. These majestic cats are threatened by habitat loss. The lion is listed as vulnerable on the IUCN Red List of Threatened Species.</a:t>
            </a:r>
          </a:p>
          <a:p>
            <a:pPr fontAlgn="base"/>
            <a:r>
              <a:rPr lang="en-GB" dirty="0"/>
              <a:t>7. The lion was once found throughout Africa, Asia and Europe but now exists only in Africa with one exception. The last remaining Asiatic lions are found in </a:t>
            </a:r>
            <a:r>
              <a:rPr lang="en-GB" dirty="0" err="1"/>
              <a:t>Sasan-Gir</a:t>
            </a:r>
            <a:r>
              <a:rPr lang="en-GB" dirty="0"/>
              <a:t> National Park in India, which was primarily created to protect the species. Currently, there are approximately 350-400 lions in the park.</a:t>
            </a:r>
          </a:p>
          <a:p>
            <a:pPr fontAlgn="base"/>
            <a:r>
              <a:rPr lang="en-GB" dirty="0"/>
              <a:t>6. A lion’s roar can be heard from as far as 5 miles away.</a:t>
            </a:r>
          </a:p>
          <a:p>
            <a:pPr fontAlgn="base"/>
            <a:r>
              <a:rPr lang="en-GB" dirty="0"/>
              <a:t>5. A lion can run for short distances at 50 mph and leap as far as 36 feet.</a:t>
            </a:r>
          </a:p>
          <a:p>
            <a:pPr fontAlgn="base"/>
            <a:r>
              <a:rPr lang="en-GB" dirty="0"/>
              <a:t>4. Even though the lion is sometimes referred to as the “king of the jungle,” it actually only lives in grasslands and plains. The expression may have come from an incorrect association between Africa and jungles or may refer to a less literal meaning of the word jungle.</a:t>
            </a:r>
          </a:p>
          <a:p>
            <a:pPr fontAlgn="base"/>
            <a:r>
              <a:rPr lang="en-GB" dirty="0"/>
              <a:t>3. A good gauge of a male lion’s age is the darkness of his mane. The darker the mane, the older the lion.</a:t>
            </a:r>
          </a:p>
          <a:p>
            <a:pPr fontAlgn="base"/>
            <a:r>
              <a:rPr lang="en-GB" dirty="0"/>
              <a:t>2. A lion’s heels don’t touch the ground when it walks.</a:t>
            </a:r>
          </a:p>
          <a:p>
            <a:pPr fontAlgn="base"/>
            <a:r>
              <a:rPr lang="en-GB" dirty="0" smtClean="0"/>
              <a:t>1. A </a:t>
            </a:r>
            <a:r>
              <a:rPr lang="en-GB" dirty="0"/>
              <a:t>lion may sleep up to 20 hours a day</a:t>
            </a:r>
            <a:r>
              <a:rPr lang="en-GB" dirty="0" smtClean="0"/>
              <a:t>.</a:t>
            </a:r>
          </a:p>
        </p:txBody>
      </p:sp>
      <p:pic>
        <p:nvPicPr>
          <p:cNvPr id="1028" name="Picture 4" descr="C:\Users\Peter\AppData\Local\Microsoft\Windows\INetCache\IE\YCFYWEDN\africa_map[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8820"/>
            <a:ext cx="6553200" cy="68868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eter\AppData\Local\Microsoft\Windows\INetCache\IE\RX7WB37P\AfricaMap[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0" y="4114800"/>
            <a:ext cx="259118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eter\AppData\Local\Microsoft\Windows\INetCache\IE\RX7WB37P\UtR_arrow_gradient[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8" y="1928723"/>
            <a:ext cx="2598899" cy="21860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89360" y="3362645"/>
            <a:ext cx="2363639" cy="646331"/>
          </a:xfrm>
          <a:prstGeom prst="rect">
            <a:avLst/>
          </a:prstGeom>
          <a:noFill/>
        </p:spPr>
        <p:txBody>
          <a:bodyPr wrap="square" rtlCol="0">
            <a:spAutoFit/>
          </a:bodyPr>
          <a:lstStyle/>
          <a:p>
            <a:r>
              <a:rPr lang="en-GB" dirty="0" smtClean="0"/>
              <a:t>This is where lions live.</a:t>
            </a:r>
          </a:p>
          <a:p>
            <a:r>
              <a:rPr lang="en-GB" dirty="0" smtClean="0"/>
              <a:t>They live in Africa.</a:t>
            </a:r>
            <a:endParaRPr lang="en-GB" dirty="0"/>
          </a:p>
        </p:txBody>
      </p:sp>
    </p:spTree>
    <p:extLst>
      <p:ext uri="{BB962C8B-B14F-4D97-AF65-F5344CB8AC3E}">
        <p14:creationId xmlns:p14="http://schemas.microsoft.com/office/powerpoint/2010/main" val="3945076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heel(1)">
                                      <p:cBhvr>
                                        <p:cTn id="12" dur="20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heel(1)">
                                      <p:cBhvr>
                                        <p:cTn id="17" dur="20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2" y="0"/>
            <a:ext cx="1676400" cy="707886"/>
          </a:xfrm>
          <a:prstGeom prst="rect">
            <a:avLst/>
          </a:prstGeom>
          <a:noFill/>
        </p:spPr>
        <p:txBody>
          <a:bodyPr wrap="square" rtlCol="0">
            <a:spAutoFit/>
          </a:bodyPr>
          <a:lstStyle/>
          <a:p>
            <a:r>
              <a:rPr lang="en-GB" sz="4000" dirty="0" smtClean="0"/>
              <a:t>Giraffe       </a:t>
            </a:r>
            <a:endParaRPr lang="en-GB" sz="4000" dirty="0"/>
          </a:p>
        </p:txBody>
      </p:sp>
      <p:pic>
        <p:nvPicPr>
          <p:cNvPr id="2050" name="Picture 2" descr="C:\Users\Peter\AppData\Local\Microsoft\Windows\INetCache\IE\RX7WB37P\jiraf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538" y="-1"/>
            <a:ext cx="7473462" cy="560509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eter\AppData\Local\Microsoft\Windows\INetCache\IE\RX7WB37P\jirafa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9164" y="0"/>
            <a:ext cx="2032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62" y="1536207"/>
            <a:ext cx="9149862" cy="5216813"/>
          </a:xfrm>
          <a:prstGeom prst="rect">
            <a:avLst/>
          </a:prstGeom>
          <a:noFill/>
        </p:spPr>
        <p:txBody>
          <a:bodyPr wrap="square" rtlCol="0">
            <a:spAutoFit/>
          </a:bodyPr>
          <a:lstStyle/>
          <a:p>
            <a:r>
              <a:rPr lang="en-GB" sz="2500" dirty="0" smtClean="0"/>
              <a:t>Giraffe have long necks so they can get food off trees to eat.</a:t>
            </a:r>
          </a:p>
          <a:p>
            <a:r>
              <a:rPr lang="en-GB" sz="2800" dirty="0"/>
              <a:t>At an average height of around 5 m (16-18 ft.), the giraffe is the tallest land animal in the world</a:t>
            </a:r>
            <a:r>
              <a:rPr lang="en-GB" sz="2800" dirty="0" smtClean="0"/>
              <a:t>. </a:t>
            </a:r>
          </a:p>
          <a:p>
            <a:r>
              <a:rPr lang="en-GB" sz="2800" dirty="0"/>
              <a:t>They can reach 55 km/h (35 mph) at full speed but only in brief spurts</a:t>
            </a:r>
            <a:r>
              <a:rPr lang="en-GB" sz="2800" dirty="0" smtClean="0"/>
              <a:t>.</a:t>
            </a:r>
          </a:p>
          <a:p>
            <a:r>
              <a:rPr lang="en-GB" sz="2800" dirty="0" smtClean="0"/>
              <a:t>Giraffes live in dry </a:t>
            </a:r>
            <a:r>
              <a:rPr lang="en-GB" sz="2800" dirty="0"/>
              <a:t>land of Africa</a:t>
            </a:r>
            <a:r>
              <a:rPr lang="en-GB" sz="2800" dirty="0" smtClean="0"/>
              <a:t>. </a:t>
            </a:r>
          </a:p>
          <a:p>
            <a:pPr fontAlgn="base"/>
            <a:r>
              <a:rPr lang="en-GB" sz="2800" dirty="0"/>
              <a:t>birth while standing up. </a:t>
            </a:r>
            <a:r>
              <a:rPr lang="en-GB" sz="2800" dirty="0" err="1" smtClean="0"/>
              <a:t>Newborns</a:t>
            </a:r>
            <a:r>
              <a:rPr lang="en-GB" sz="2800" dirty="0" smtClean="0"/>
              <a:t> are </a:t>
            </a:r>
            <a:r>
              <a:rPr lang="en-GB" sz="2800" dirty="0"/>
              <a:t>about 2 m (6 ft.) tall and weigh 70 kg (150 lb.).</a:t>
            </a:r>
          </a:p>
          <a:p>
            <a:pPr fontAlgn="base"/>
            <a:r>
              <a:rPr lang="en-GB" sz="2800" dirty="0"/>
              <a:t>They live up to 25 years in the wild.</a:t>
            </a:r>
          </a:p>
          <a:p>
            <a:r>
              <a:rPr lang="en-GB" sz="2800" dirty="0"/>
              <a:t>Giraffes sleep less than two hours a day. </a:t>
            </a:r>
          </a:p>
          <a:p>
            <a:r>
              <a:rPr lang="en-GB" sz="2800" dirty="0" smtClean="0"/>
              <a:t>A </a:t>
            </a:r>
            <a:r>
              <a:rPr lang="en-GB" sz="2800" dirty="0"/>
              <a:t>full-grown giraffe consumes over 45 kg (100 lb.) of leaves and twigs a day</a:t>
            </a:r>
            <a:r>
              <a:rPr lang="en-GB" sz="2800" dirty="0" smtClean="0"/>
              <a:t>.</a:t>
            </a:r>
          </a:p>
        </p:txBody>
      </p:sp>
      <p:pic>
        <p:nvPicPr>
          <p:cNvPr id="1026" name="Picture 2" descr="C:\Users\Peter\AppData\Local\Microsoft\Windows\INetCache\IE\YCFYWEDN\africa_map[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8221" y="-1"/>
            <a:ext cx="6534405" cy="68670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eter\AppData\Local\Microsoft\Windows\INetCache\IE\RX7WB37P\africa-politcal-map[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2" y="3997963"/>
            <a:ext cx="2624083" cy="2860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eter\AppData\Local\Microsoft\Windows\INetCache\IE\RX7WB37P\UtR_arrow_gradient[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5" y="1780934"/>
            <a:ext cx="2635696" cy="22170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476" y="1303880"/>
            <a:ext cx="5656275" cy="477054"/>
          </a:xfrm>
          <a:prstGeom prst="rect">
            <a:avLst/>
          </a:prstGeom>
          <a:noFill/>
        </p:spPr>
        <p:txBody>
          <a:bodyPr wrap="square" rtlCol="0">
            <a:spAutoFit/>
          </a:bodyPr>
          <a:lstStyle/>
          <a:p>
            <a:r>
              <a:rPr lang="en-GB" sz="2500" dirty="0" smtClean="0"/>
              <a:t>This is where Giraffes Live. </a:t>
            </a:r>
            <a:endParaRPr lang="en-GB" sz="2500" dirty="0"/>
          </a:p>
        </p:txBody>
      </p:sp>
      <p:pic>
        <p:nvPicPr>
          <p:cNvPr id="1031" name="Picture 7" descr="C:\Users\Peter\AppData\Local\Microsoft\Windows\INetCache\IE\YCFYWEDN\800px-Arrow_west.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6847" y="5839587"/>
            <a:ext cx="2514600" cy="10184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eter\AppData\Local\Microsoft\Windows\INetCache\IE\YOM6L817\Down_Arrow_Icon[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2732" y="3048000"/>
            <a:ext cx="3096863" cy="30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945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heel(1)">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anim calcmode="lin" valueType="num">
                                      <p:cBhvr>
                                        <p:cTn id="18" dur="2000" fill="hold"/>
                                        <p:tgtEl>
                                          <p:spTgt spid="1026"/>
                                        </p:tgtEl>
                                        <p:attrNameLst>
                                          <p:attrName>ppt_w</p:attrName>
                                        </p:attrNameLst>
                                      </p:cBhvr>
                                      <p:tavLst>
                                        <p:tav tm="0" fmla="#ppt_w*sin(2.5*pi*$)">
                                          <p:val>
                                            <p:fltVal val="0"/>
                                          </p:val>
                                        </p:tav>
                                        <p:tav tm="100000">
                                          <p:val>
                                            <p:fltVal val="1"/>
                                          </p:val>
                                        </p:tav>
                                      </p:tavLst>
                                    </p:anim>
                                    <p:anim calcmode="lin" valueType="num">
                                      <p:cBhvr>
                                        <p:cTn id="1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8"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wheel(8)">
                                      <p:cBhvr>
                                        <p:cTn id="24" dur="20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wipe(down)">
                                      <p:cBhvr>
                                        <p:cTn id="29" dur="580">
                                          <p:stCondLst>
                                            <p:cond delay="0"/>
                                          </p:stCondLst>
                                        </p:cTn>
                                        <p:tgtEl>
                                          <p:spTgt spid="1028"/>
                                        </p:tgtEl>
                                      </p:cBhvr>
                                    </p:animEffect>
                                    <p:anim calcmode="lin" valueType="num">
                                      <p:cBhvr>
                                        <p:cTn id="30"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35" dur="26">
                                          <p:stCondLst>
                                            <p:cond delay="650"/>
                                          </p:stCondLst>
                                        </p:cTn>
                                        <p:tgtEl>
                                          <p:spTgt spid="1028"/>
                                        </p:tgtEl>
                                      </p:cBhvr>
                                      <p:to x="100000" y="60000"/>
                                    </p:animScale>
                                    <p:animScale>
                                      <p:cBhvr>
                                        <p:cTn id="36" dur="166" decel="50000">
                                          <p:stCondLst>
                                            <p:cond delay="676"/>
                                          </p:stCondLst>
                                        </p:cTn>
                                        <p:tgtEl>
                                          <p:spTgt spid="1028"/>
                                        </p:tgtEl>
                                      </p:cBhvr>
                                      <p:to x="100000" y="100000"/>
                                    </p:animScale>
                                    <p:animScale>
                                      <p:cBhvr>
                                        <p:cTn id="37" dur="26">
                                          <p:stCondLst>
                                            <p:cond delay="1312"/>
                                          </p:stCondLst>
                                        </p:cTn>
                                        <p:tgtEl>
                                          <p:spTgt spid="1028"/>
                                        </p:tgtEl>
                                      </p:cBhvr>
                                      <p:to x="100000" y="80000"/>
                                    </p:animScale>
                                    <p:animScale>
                                      <p:cBhvr>
                                        <p:cTn id="38" dur="166" decel="50000">
                                          <p:stCondLst>
                                            <p:cond delay="1338"/>
                                          </p:stCondLst>
                                        </p:cTn>
                                        <p:tgtEl>
                                          <p:spTgt spid="1028"/>
                                        </p:tgtEl>
                                      </p:cBhvr>
                                      <p:to x="100000" y="100000"/>
                                    </p:animScale>
                                    <p:animScale>
                                      <p:cBhvr>
                                        <p:cTn id="39" dur="26">
                                          <p:stCondLst>
                                            <p:cond delay="1642"/>
                                          </p:stCondLst>
                                        </p:cTn>
                                        <p:tgtEl>
                                          <p:spTgt spid="1028"/>
                                        </p:tgtEl>
                                      </p:cBhvr>
                                      <p:to x="100000" y="90000"/>
                                    </p:animScale>
                                    <p:animScale>
                                      <p:cBhvr>
                                        <p:cTn id="40" dur="166" decel="50000">
                                          <p:stCondLst>
                                            <p:cond delay="1668"/>
                                          </p:stCondLst>
                                        </p:cTn>
                                        <p:tgtEl>
                                          <p:spTgt spid="1028"/>
                                        </p:tgtEl>
                                      </p:cBhvr>
                                      <p:to x="100000" y="100000"/>
                                    </p:animScale>
                                    <p:animScale>
                                      <p:cBhvr>
                                        <p:cTn id="41" dur="26">
                                          <p:stCondLst>
                                            <p:cond delay="1808"/>
                                          </p:stCondLst>
                                        </p:cTn>
                                        <p:tgtEl>
                                          <p:spTgt spid="1028"/>
                                        </p:tgtEl>
                                      </p:cBhvr>
                                      <p:to x="100000" y="95000"/>
                                    </p:animScale>
                                    <p:animScale>
                                      <p:cBhvr>
                                        <p:cTn id="42" dur="166" decel="50000">
                                          <p:stCondLst>
                                            <p:cond delay="1834"/>
                                          </p:stCondLst>
                                        </p:cTn>
                                        <p:tgtEl>
                                          <p:spTgt spid="102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fltVal val="0"/>
                                          </p:val>
                                        </p:tav>
                                        <p:tav tm="100000">
                                          <p:val>
                                            <p:strVal val="#ppt_w"/>
                                          </p:val>
                                        </p:tav>
                                      </p:tavLst>
                                    </p:anim>
                                    <p:anim calcmode="lin" valueType="num">
                                      <p:cBhvr>
                                        <p:cTn id="48" dur="1000" fill="hold"/>
                                        <p:tgtEl>
                                          <p:spTgt spid="4"/>
                                        </p:tgtEl>
                                        <p:attrNameLst>
                                          <p:attrName>ppt_h</p:attrName>
                                        </p:attrNameLst>
                                      </p:cBhvr>
                                      <p:tavLst>
                                        <p:tav tm="0">
                                          <p:val>
                                            <p:fltVal val="0"/>
                                          </p:val>
                                        </p:tav>
                                        <p:tav tm="100000">
                                          <p:val>
                                            <p:strVal val="#ppt_h"/>
                                          </p:val>
                                        </p:tav>
                                      </p:tavLst>
                                    </p:anim>
                                    <p:anim calcmode="lin" valueType="num">
                                      <p:cBhvr>
                                        <p:cTn id="49" dur="1000" fill="hold"/>
                                        <p:tgtEl>
                                          <p:spTgt spid="4"/>
                                        </p:tgtEl>
                                        <p:attrNameLst>
                                          <p:attrName>style.rotation</p:attrName>
                                        </p:attrNameLst>
                                      </p:cBhvr>
                                      <p:tavLst>
                                        <p:tav tm="0">
                                          <p:val>
                                            <p:fltVal val="90"/>
                                          </p:val>
                                        </p:tav>
                                        <p:tav tm="100000">
                                          <p:val>
                                            <p:fltVal val="0"/>
                                          </p:val>
                                        </p:tav>
                                      </p:tavLst>
                                    </p:anim>
                                    <p:animEffect transition="in" filter="fade">
                                      <p:cBhvr>
                                        <p:cTn id="50" dur="10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032"/>
                                        </p:tgtEl>
                                        <p:attrNameLst>
                                          <p:attrName>style.visibility</p:attrName>
                                        </p:attrNameLst>
                                      </p:cBhvr>
                                      <p:to>
                                        <p:strVal val="visible"/>
                                      </p:to>
                                    </p:set>
                                    <p:animEffect transition="in" filter="wipe(down)">
                                      <p:cBhvr>
                                        <p:cTn id="55" dur="580">
                                          <p:stCondLst>
                                            <p:cond delay="0"/>
                                          </p:stCondLst>
                                        </p:cTn>
                                        <p:tgtEl>
                                          <p:spTgt spid="1032"/>
                                        </p:tgtEl>
                                      </p:cBhvr>
                                    </p:animEffect>
                                    <p:anim calcmode="lin" valueType="num">
                                      <p:cBhvr>
                                        <p:cTn id="56"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61" dur="26">
                                          <p:stCondLst>
                                            <p:cond delay="650"/>
                                          </p:stCondLst>
                                        </p:cTn>
                                        <p:tgtEl>
                                          <p:spTgt spid="1032"/>
                                        </p:tgtEl>
                                      </p:cBhvr>
                                      <p:to x="100000" y="60000"/>
                                    </p:animScale>
                                    <p:animScale>
                                      <p:cBhvr>
                                        <p:cTn id="62" dur="166" decel="50000">
                                          <p:stCondLst>
                                            <p:cond delay="676"/>
                                          </p:stCondLst>
                                        </p:cTn>
                                        <p:tgtEl>
                                          <p:spTgt spid="1032"/>
                                        </p:tgtEl>
                                      </p:cBhvr>
                                      <p:to x="100000" y="100000"/>
                                    </p:animScale>
                                    <p:animScale>
                                      <p:cBhvr>
                                        <p:cTn id="63" dur="26">
                                          <p:stCondLst>
                                            <p:cond delay="1312"/>
                                          </p:stCondLst>
                                        </p:cTn>
                                        <p:tgtEl>
                                          <p:spTgt spid="1032"/>
                                        </p:tgtEl>
                                      </p:cBhvr>
                                      <p:to x="100000" y="80000"/>
                                    </p:animScale>
                                    <p:animScale>
                                      <p:cBhvr>
                                        <p:cTn id="64" dur="166" decel="50000">
                                          <p:stCondLst>
                                            <p:cond delay="1338"/>
                                          </p:stCondLst>
                                        </p:cTn>
                                        <p:tgtEl>
                                          <p:spTgt spid="1032"/>
                                        </p:tgtEl>
                                      </p:cBhvr>
                                      <p:to x="100000" y="100000"/>
                                    </p:animScale>
                                    <p:animScale>
                                      <p:cBhvr>
                                        <p:cTn id="65" dur="26">
                                          <p:stCondLst>
                                            <p:cond delay="1642"/>
                                          </p:stCondLst>
                                        </p:cTn>
                                        <p:tgtEl>
                                          <p:spTgt spid="1032"/>
                                        </p:tgtEl>
                                      </p:cBhvr>
                                      <p:to x="100000" y="90000"/>
                                    </p:animScale>
                                    <p:animScale>
                                      <p:cBhvr>
                                        <p:cTn id="66" dur="166" decel="50000">
                                          <p:stCondLst>
                                            <p:cond delay="1668"/>
                                          </p:stCondLst>
                                        </p:cTn>
                                        <p:tgtEl>
                                          <p:spTgt spid="1032"/>
                                        </p:tgtEl>
                                      </p:cBhvr>
                                      <p:to x="100000" y="100000"/>
                                    </p:animScale>
                                    <p:animScale>
                                      <p:cBhvr>
                                        <p:cTn id="67" dur="26">
                                          <p:stCondLst>
                                            <p:cond delay="1808"/>
                                          </p:stCondLst>
                                        </p:cTn>
                                        <p:tgtEl>
                                          <p:spTgt spid="1032"/>
                                        </p:tgtEl>
                                      </p:cBhvr>
                                      <p:to x="100000" y="95000"/>
                                    </p:animScale>
                                    <p:animScale>
                                      <p:cBhvr>
                                        <p:cTn id="68" dur="166" decel="50000">
                                          <p:stCondLst>
                                            <p:cond delay="1834"/>
                                          </p:stCondLst>
                                        </p:cTn>
                                        <p:tgtEl>
                                          <p:spTgt spid="1032"/>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1031"/>
                                        </p:tgtEl>
                                        <p:attrNameLst>
                                          <p:attrName>style.visibility</p:attrName>
                                        </p:attrNameLst>
                                      </p:cBhvr>
                                      <p:to>
                                        <p:strVal val="visible"/>
                                      </p:to>
                                    </p:set>
                                    <p:animEffect transition="in" filter="wheel(1)">
                                      <p:cBhvr>
                                        <p:cTn id="73"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53" y="0"/>
            <a:ext cx="1465053" cy="707886"/>
          </a:xfrm>
          <a:prstGeom prst="rect">
            <a:avLst/>
          </a:prstGeom>
          <a:noFill/>
        </p:spPr>
        <p:txBody>
          <a:bodyPr wrap="square" rtlCol="0">
            <a:spAutoFit/>
          </a:bodyPr>
          <a:lstStyle/>
          <a:p>
            <a:r>
              <a:rPr lang="en-GB" sz="4000" dirty="0" smtClean="0"/>
              <a:t>Panda</a:t>
            </a:r>
            <a:endParaRPr lang="en-GB" sz="4000" dirty="0"/>
          </a:p>
        </p:txBody>
      </p:sp>
      <p:pic>
        <p:nvPicPr>
          <p:cNvPr id="2050" name="Picture 2" descr="C:\Users\Peter\AppData\Local\Microsoft\Windows\INetCache\IE\YOM6L817\Down_Arrow_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05010"/>
            <a:ext cx="3028790" cy="30287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eter\AppData\Local\Microsoft\Windows\INetCache\IE\RX7WB37P\18_century_Qing_Chin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3" y="3733799"/>
            <a:ext cx="3212457" cy="31242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eter\AppData\Local\Microsoft\Windows\INetCache\IE\YCFYWEDN\800px-Arrow_west.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5185" y="25878"/>
            <a:ext cx="2382027" cy="9647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7212" y="0"/>
            <a:ext cx="5256788" cy="861774"/>
          </a:xfrm>
          <a:prstGeom prst="rect">
            <a:avLst/>
          </a:prstGeom>
          <a:noFill/>
        </p:spPr>
        <p:txBody>
          <a:bodyPr wrap="square" rtlCol="0">
            <a:spAutoFit/>
          </a:bodyPr>
          <a:lstStyle/>
          <a:p>
            <a:r>
              <a:rPr lang="en-GB" sz="2500" dirty="0" smtClean="0"/>
              <a:t>This is where pandas live. They live in china</a:t>
            </a:r>
            <a:r>
              <a:rPr lang="en-GB" sz="2500" dirty="0"/>
              <a:t> </a:t>
            </a:r>
            <a:r>
              <a:rPr lang="en-GB" sz="2500" dirty="0" smtClean="0"/>
              <a:t>and China is near Russia.</a:t>
            </a:r>
            <a:endParaRPr lang="en-GB" sz="2500" dirty="0"/>
          </a:p>
        </p:txBody>
      </p:sp>
      <p:sp>
        <p:nvSpPr>
          <p:cNvPr id="5" name="TextBox 4"/>
          <p:cNvSpPr txBox="1"/>
          <p:nvPr/>
        </p:nvSpPr>
        <p:spPr>
          <a:xfrm>
            <a:off x="3195203" y="861774"/>
            <a:ext cx="5948795" cy="5755422"/>
          </a:xfrm>
          <a:prstGeom prst="rect">
            <a:avLst/>
          </a:prstGeom>
          <a:noFill/>
        </p:spPr>
        <p:txBody>
          <a:bodyPr wrap="square" rtlCol="0">
            <a:spAutoFit/>
          </a:bodyPr>
          <a:lstStyle/>
          <a:p>
            <a:r>
              <a:rPr lang="en-GB" sz="2300" dirty="0"/>
              <a:t>Giant pandas have a bear like appearance. Their distinctive black and white colouring makes them one of the best-known species in the world. They can reach 6 </a:t>
            </a:r>
            <a:r>
              <a:rPr lang="en-GB" sz="2300" dirty="0" err="1"/>
              <a:t>ft</a:t>
            </a:r>
            <a:r>
              <a:rPr lang="en-GB" sz="2300" dirty="0"/>
              <a:t> (1.9 m) in height and in the wild weigh around 220–250 lb (110–115 kg), although adult males can weigh up to 350 lbs (160 kg</a:t>
            </a:r>
            <a:r>
              <a:rPr lang="en-GB" sz="2300" dirty="0" smtClean="0"/>
              <a:t>).</a:t>
            </a:r>
          </a:p>
          <a:p>
            <a:r>
              <a:rPr lang="en-GB" sz="2300" b="1" dirty="0"/>
              <a:t>Why are giant pandas black and white?</a:t>
            </a:r>
          </a:p>
          <a:p>
            <a:r>
              <a:rPr lang="en-GB" sz="2300" dirty="0"/>
              <a:t>The reason behind the black and white coat is unknown, but it is thought that the colouring provides camouflage for giant pandas in their natural environment</a:t>
            </a:r>
            <a:r>
              <a:rPr lang="en-GB" sz="2300" dirty="0" smtClean="0"/>
              <a:t>.</a:t>
            </a:r>
          </a:p>
          <a:p>
            <a:r>
              <a:rPr lang="en-GB" sz="2300" dirty="0"/>
              <a:t>Giant pandas have a special bone that extends from their wrists called a “pseudo-thumb,” according to the San Diego Zoo. They use the pseudo-thumb to hold and manipulate bamboo</a:t>
            </a:r>
            <a:r>
              <a:rPr lang="en-GB" sz="2300" dirty="0" smtClean="0"/>
              <a:t>.</a:t>
            </a:r>
          </a:p>
        </p:txBody>
      </p:sp>
      <p:pic>
        <p:nvPicPr>
          <p:cNvPr id="1026" name="Picture 2" descr="C:\Users\Peter\AppData\Local\Microsoft\Windows\INetCache\IE\RX7WB37P\Panda_Cub_from_Wolong,_Sichuan,_China[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53" y="750499"/>
            <a:ext cx="9161253" cy="610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6040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2000"/>
                                        <p:tgtEl>
                                          <p:spTgt spid="2052"/>
                                        </p:tgtEl>
                                      </p:cBhvr>
                                    </p:animEffect>
                                    <p:anim calcmode="lin" valueType="num">
                                      <p:cBhvr>
                                        <p:cTn id="15" dur="2000" fill="hold"/>
                                        <p:tgtEl>
                                          <p:spTgt spid="2052"/>
                                        </p:tgtEl>
                                        <p:attrNameLst>
                                          <p:attrName>ppt_w</p:attrName>
                                        </p:attrNameLst>
                                      </p:cBhvr>
                                      <p:tavLst>
                                        <p:tav tm="0" fmla="#ppt_w*sin(2.5*pi*$)">
                                          <p:val>
                                            <p:fltVal val="0"/>
                                          </p:val>
                                        </p:tav>
                                        <p:tav tm="100000">
                                          <p:val>
                                            <p:fltVal val="1"/>
                                          </p:val>
                                        </p:tav>
                                      </p:tavLst>
                                    </p:anim>
                                    <p:anim calcmode="lin" valueType="num">
                                      <p:cBhvr>
                                        <p:cTn id="16"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anim calcmode="lin" valueType="num">
                                      <p:cBhvr additive="base">
                                        <p:cTn id="28" dur="500" fill="hold"/>
                                        <p:tgtEl>
                                          <p:spTgt spid="2051"/>
                                        </p:tgtEl>
                                        <p:attrNameLst>
                                          <p:attrName>ppt_x</p:attrName>
                                        </p:attrNameLst>
                                      </p:cBhvr>
                                      <p:tavLst>
                                        <p:tav tm="0">
                                          <p:val>
                                            <p:strVal val="#ppt_x"/>
                                          </p:val>
                                        </p:tav>
                                        <p:tav tm="100000">
                                          <p:val>
                                            <p:strVal val="#ppt_x"/>
                                          </p:val>
                                        </p:tav>
                                      </p:tavLst>
                                    </p:anim>
                                    <p:anim calcmode="lin" valueType="num">
                                      <p:cBhvr additive="base">
                                        <p:cTn id="29" dur="500" fill="hold"/>
                                        <p:tgtEl>
                                          <p:spTgt spid="2051"/>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2000"/>
                                        <p:tgtEl>
                                          <p:spTgt spid="1026"/>
                                        </p:tgtEl>
                                      </p:cBhvr>
                                    </p:animEffect>
                                    <p:anim calcmode="lin" valueType="num">
                                      <p:cBhvr>
                                        <p:cTn id="35" dur="2000" fill="hold"/>
                                        <p:tgtEl>
                                          <p:spTgt spid="1026"/>
                                        </p:tgtEl>
                                        <p:attrNameLst>
                                          <p:attrName>ppt_w</p:attrName>
                                        </p:attrNameLst>
                                      </p:cBhvr>
                                      <p:tavLst>
                                        <p:tav tm="0" fmla="#ppt_w*sin(2.5*pi*$)">
                                          <p:val>
                                            <p:fltVal val="0"/>
                                          </p:val>
                                        </p:tav>
                                        <p:tav tm="100000">
                                          <p:val>
                                            <p:fltVal val="1"/>
                                          </p:val>
                                        </p:tav>
                                      </p:tavLst>
                                    </p:anim>
                                    <p:anim calcmode="lin" valueType="num">
                                      <p:cBhvr>
                                        <p:cTn id="36"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eter\AppData\Local\Microsoft\Windows\INetCache\IE\YOM6L817\Zebra-coloure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917" y="4446918"/>
            <a:ext cx="2411083" cy="24110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eter\AppData\Local\Microsoft\Windows\INetCache\IE\YCFYWEDN\800px-Arrow_wes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154" y="5279685"/>
            <a:ext cx="3897076" cy="15783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Peter\AppData\Local\Microsoft\Windows\INetCache\IE\YCFYWEDN\africa_map[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3257"/>
            <a:ext cx="2840154" cy="29847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35841" y="4802631"/>
            <a:ext cx="3412559" cy="477054"/>
          </a:xfrm>
          <a:prstGeom prst="rect">
            <a:avLst/>
          </a:prstGeom>
          <a:noFill/>
        </p:spPr>
        <p:txBody>
          <a:bodyPr wrap="square" rtlCol="0">
            <a:spAutoFit/>
          </a:bodyPr>
          <a:lstStyle/>
          <a:p>
            <a:r>
              <a:rPr lang="en-GB" sz="2500" dirty="0" smtClean="0"/>
              <a:t>This is where zebras live.</a:t>
            </a:r>
            <a:endParaRPr lang="en-GB" sz="2500" dirty="0"/>
          </a:p>
        </p:txBody>
      </p:sp>
      <p:sp>
        <p:nvSpPr>
          <p:cNvPr id="3" name="Rectangle 2"/>
          <p:cNvSpPr/>
          <p:nvPr/>
        </p:nvSpPr>
        <p:spPr>
          <a:xfrm>
            <a:off x="0" y="0"/>
            <a:ext cx="9144000" cy="3477875"/>
          </a:xfrm>
          <a:prstGeom prst="rect">
            <a:avLst/>
          </a:prstGeom>
        </p:spPr>
        <p:txBody>
          <a:bodyPr wrap="square">
            <a:spAutoFit/>
          </a:bodyPr>
          <a:lstStyle/>
          <a:p>
            <a:r>
              <a:rPr lang="en-GB" sz="2200" dirty="0"/>
              <a:t>Zebras are single-hoofed animals that are native to </a:t>
            </a:r>
            <a:r>
              <a:rPr lang="en-GB" sz="2200" dirty="0" smtClean="0"/>
              <a:t>Africa. </a:t>
            </a:r>
            <a:r>
              <a:rPr lang="en-GB" sz="2200" dirty="0"/>
              <a:t>Zebras are very closely related to horses and donkeys; in fact, they are in the same genus, </a:t>
            </a:r>
            <a:r>
              <a:rPr lang="en-GB" sz="2200" i="1" dirty="0" err="1"/>
              <a:t>Equus</a:t>
            </a:r>
            <a:r>
              <a:rPr lang="en-GB" sz="2200" dirty="0"/>
              <a:t>. The most prominent feature of zebras is the bold patterns on their coats</a:t>
            </a:r>
            <a:r>
              <a:rPr lang="en-GB" sz="2200" dirty="0" smtClean="0"/>
              <a:t>.</a:t>
            </a:r>
            <a:r>
              <a:rPr lang="en-GB" sz="2200" dirty="0"/>
              <a:t> brown stripes, according to the San </a:t>
            </a:r>
            <a:r>
              <a:rPr lang="en-GB" sz="2200" dirty="0" err="1" smtClean="0"/>
              <a:t>Dieg</a:t>
            </a:r>
            <a:r>
              <a:rPr lang="en-GB" sz="2200" dirty="0"/>
              <a:t> </a:t>
            </a:r>
            <a:r>
              <a:rPr lang="en-GB" sz="2200" dirty="0" smtClean="0"/>
              <a:t>Zoo</a:t>
            </a:r>
            <a:r>
              <a:rPr lang="en-GB" sz="2200" dirty="0"/>
              <a:t>, because the stripes end at their bellies and the inner side of the legs, which are white. However, zebras have black skin under their white coats</a:t>
            </a:r>
            <a:r>
              <a:rPr lang="en-GB" sz="2200" dirty="0" smtClean="0"/>
              <a:t>! </a:t>
            </a:r>
            <a:r>
              <a:rPr lang="en-GB" sz="2200" dirty="0"/>
              <a:t>Each species of zebra has a different general pattern of stripes. The </a:t>
            </a:r>
            <a:r>
              <a:rPr lang="en-GB" sz="2200" dirty="0" err="1"/>
              <a:t>Grevy's</a:t>
            </a:r>
            <a:r>
              <a:rPr lang="en-GB" sz="2200" dirty="0"/>
              <a:t> zebra has very thin stripes. The mountain zebra has vertical stripes on its neck and torso, but horizontal stripes on its haunches. Some subspecies of plains zebras have brownish "shadow" stripes between the black stripes, according to the San Diego Zoo</a:t>
            </a:r>
            <a:r>
              <a:rPr lang="en-GB" sz="2200" dirty="0" smtClean="0"/>
              <a:t>. </a:t>
            </a:r>
            <a:endParaRPr lang="en-GB" sz="2200" dirty="0"/>
          </a:p>
        </p:txBody>
      </p:sp>
      <p:sp>
        <p:nvSpPr>
          <p:cNvPr id="4" name="TextBox 3"/>
          <p:cNvSpPr txBox="1"/>
          <p:nvPr/>
        </p:nvSpPr>
        <p:spPr>
          <a:xfrm>
            <a:off x="7611373" y="3739032"/>
            <a:ext cx="1532627" cy="707886"/>
          </a:xfrm>
          <a:prstGeom prst="rect">
            <a:avLst/>
          </a:prstGeom>
          <a:noFill/>
        </p:spPr>
        <p:txBody>
          <a:bodyPr wrap="square" rtlCol="0">
            <a:spAutoFit/>
          </a:bodyPr>
          <a:lstStyle/>
          <a:p>
            <a:r>
              <a:rPr lang="en-GB" sz="4000" dirty="0" smtClean="0"/>
              <a:t>Zebra</a:t>
            </a:r>
            <a:endParaRPr lang="en-GB" sz="4000" dirty="0"/>
          </a:p>
        </p:txBody>
      </p:sp>
    </p:spTree>
    <p:extLst>
      <p:ext uri="{BB962C8B-B14F-4D97-AF65-F5344CB8AC3E}">
        <p14:creationId xmlns:p14="http://schemas.microsoft.com/office/powerpoint/2010/main" val="2222302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77" y="610136"/>
            <a:ext cx="9158654" cy="6247864"/>
          </a:xfrm>
          <a:prstGeom prst="rect">
            <a:avLst/>
          </a:prstGeom>
          <a:noFill/>
        </p:spPr>
        <p:txBody>
          <a:bodyPr wrap="square" rtlCol="0">
            <a:spAutoFit/>
          </a:bodyPr>
          <a:lstStyle/>
          <a:p>
            <a:r>
              <a:rPr lang="en-GB" sz="10000" dirty="0" smtClean="0"/>
              <a:t>The End.</a:t>
            </a:r>
          </a:p>
          <a:p>
            <a:r>
              <a:rPr lang="en-GB" sz="10000" dirty="0" smtClean="0"/>
              <a:t>Hope You Enjoy My Power point.</a:t>
            </a:r>
          </a:p>
          <a:p>
            <a:r>
              <a:rPr lang="en-GB" sz="10000" dirty="0" smtClean="0"/>
              <a:t>By Adam.</a:t>
            </a:r>
          </a:p>
        </p:txBody>
      </p:sp>
    </p:spTree>
    <p:extLst>
      <p:ext uri="{BB962C8B-B14F-4D97-AF65-F5344CB8AC3E}">
        <p14:creationId xmlns:p14="http://schemas.microsoft.com/office/powerpoint/2010/main" val="38115592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708</Words>
  <Application>Microsoft Office PowerPoint</Application>
  <PresentationFormat>On-screen Show (4:3)</PresentationFormat>
  <Paragraphs>47</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dc:creator>
  <cp:lastModifiedBy>Mrs Thomson</cp:lastModifiedBy>
  <cp:revision>38</cp:revision>
  <dcterms:created xsi:type="dcterms:W3CDTF">2017-05-23T18:35:51Z</dcterms:created>
  <dcterms:modified xsi:type="dcterms:W3CDTF">2017-06-20T09:26:15Z</dcterms:modified>
</cp:coreProperties>
</file>