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8" r:id="rId4"/>
  </p:sldMasterIdLst>
  <p:notesMasterIdLst>
    <p:notesMasterId r:id="rId19"/>
  </p:notesMasterIdLst>
  <p:handoutMasterIdLst>
    <p:handoutMasterId r:id="rId20"/>
  </p:handoutMasterIdLst>
  <p:sldIdLst>
    <p:sldId id="260" r:id="rId5"/>
    <p:sldId id="279" r:id="rId6"/>
    <p:sldId id="292" r:id="rId7"/>
    <p:sldId id="293" r:id="rId8"/>
    <p:sldId id="294" r:id="rId9"/>
    <p:sldId id="268" r:id="rId10"/>
    <p:sldId id="273" r:id="rId11"/>
    <p:sldId id="264" r:id="rId12"/>
    <p:sldId id="275" r:id="rId13"/>
    <p:sldId id="276" r:id="rId14"/>
    <p:sldId id="277" r:id="rId15"/>
    <p:sldId id="278" r:id="rId16"/>
    <p:sldId id="295" r:id="rId17"/>
    <p:sldId id="284"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330" autoAdjust="0"/>
    <p:restoredTop sz="94384" autoAdjust="0"/>
  </p:normalViewPr>
  <p:slideViewPr>
    <p:cSldViewPr snapToGrid="0">
      <p:cViewPr varScale="1">
        <p:scale>
          <a:sx n="48" d="100"/>
          <a:sy n="48" d="100"/>
        </p:scale>
        <p:origin x="450" y="54"/>
      </p:cViewPr>
      <p:guideLst>
        <p:guide orient="horz" pos="2160"/>
        <p:guide pos="3840"/>
      </p:guideLst>
    </p:cSldViewPr>
  </p:slideViewPr>
  <p:outlineViewPr>
    <p:cViewPr>
      <p:scale>
        <a:sx n="33" d="100"/>
        <a:sy n="33" d="100"/>
      </p:scale>
      <p:origin x="0" y="-402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57" d="100"/>
          <a:sy n="57" d="100"/>
        </p:scale>
        <p:origin x="283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9A2AB81-8420-417D-ABCE-02FDEC31564D}" type="datetimeFigureOut">
              <a:rPr lang="en-GB" smtClean="0"/>
              <a:t>25/01/2023</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20728AC-E15F-4F3E-9483-A4D51EDB10B6}" type="slidenum">
              <a:rPr lang="en-GB" smtClean="0"/>
              <a:t>‹#›</a:t>
            </a:fld>
            <a:endParaRPr lang="en-GB"/>
          </a:p>
        </p:txBody>
      </p:sp>
    </p:spTree>
    <p:extLst>
      <p:ext uri="{BB962C8B-B14F-4D97-AF65-F5344CB8AC3E}">
        <p14:creationId xmlns:p14="http://schemas.microsoft.com/office/powerpoint/2010/main" val="30843526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9DD010-F854-40AA-9BD3-D1A126C74B96}" type="datetimeFigureOut">
              <a:rPr lang="en-GB" smtClean="0"/>
              <a:t>25/01/2023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879E4A-0334-4720-A3C9-0218A2746632}" type="slidenum">
              <a:rPr lang="en-GB" smtClean="0"/>
              <a:t>‹#›</a:t>
            </a:fld>
            <a:endParaRPr lang="en-GB"/>
          </a:p>
        </p:txBody>
      </p:sp>
    </p:spTree>
    <p:extLst>
      <p:ext uri="{BB962C8B-B14F-4D97-AF65-F5344CB8AC3E}">
        <p14:creationId xmlns:p14="http://schemas.microsoft.com/office/powerpoint/2010/main" val="40786514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1" name="Rectangle 10"/>
          <p:cNvSpPr/>
          <p:nvPr/>
        </p:nvSpPr>
        <p:spPr>
          <a:xfrm>
            <a:off x="1" y="0"/>
            <a:ext cx="1003300" cy="6858000"/>
          </a:xfrm>
          <a:prstGeom prst="rect">
            <a:avLst/>
          </a:prstGeom>
          <a:solidFill>
            <a:schemeClr val="accent1"/>
          </a:solidFill>
          <a:ln>
            <a:noFill/>
          </a:ln>
          <a:effectLst>
            <a:innerShdw blurRad="190500" dist="25400">
              <a:prstClr val="black">
                <a:alpha val="6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ffectLst>
                <a:innerShdw blurRad="63500" dist="50800" dir="18900000">
                  <a:prstClr val="black">
                    <a:alpha val="50000"/>
                  </a:prstClr>
                </a:innerShdw>
              </a:effectLst>
            </a:endParaRPr>
          </a:p>
        </p:txBody>
      </p:sp>
      <p:sp>
        <p:nvSpPr>
          <p:cNvPr id="2" name="Title 1"/>
          <p:cNvSpPr>
            <a:spLocks noGrp="1"/>
          </p:cNvSpPr>
          <p:nvPr>
            <p:ph type="ctrTitle"/>
          </p:nvPr>
        </p:nvSpPr>
        <p:spPr>
          <a:xfrm>
            <a:off x="1621537" y="1267485"/>
            <a:ext cx="9647975" cy="5133316"/>
          </a:xfrm>
          <a:prstGeom prst="rect">
            <a:avLst/>
          </a:prstGeom>
        </p:spPr>
        <p:txBody>
          <a:bodyPr/>
          <a:lstStyle>
            <a:lvl1pPr>
              <a:defRPr sz="11500"/>
            </a:lvl1p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fld id="{8DAA307B-EECB-466A-B681-7EC8215D2DDC}" type="datetimeFigureOut">
              <a:rPr lang="en-GB" smtClean="0"/>
              <a:t>25/01/2023</a:t>
            </a:fld>
            <a:endParaRPr lang="en-GB"/>
          </a:p>
        </p:txBody>
      </p:sp>
      <p:sp>
        <p:nvSpPr>
          <p:cNvPr id="5" name="Footer Placeholder 4"/>
          <p:cNvSpPr>
            <a:spLocks noGrp="1"/>
          </p:cNvSpPr>
          <p:nvPr>
            <p:ph type="ftr" sz="quarter" idx="11"/>
          </p:nvPr>
        </p:nvSpPr>
        <p:spPr>
          <a:xfrm>
            <a:off x="1679573" y="6553200"/>
            <a:ext cx="9550400" cy="228600"/>
          </a:xfrm>
          <a:prstGeom prst="rect">
            <a:avLst/>
          </a:prstGeom>
        </p:spPr>
        <p:txBody>
          <a:bodyPr/>
          <a:lstStyle/>
          <a:p>
            <a:endParaRPr lang="en-GB" dirty="0"/>
          </a:p>
        </p:txBody>
      </p:sp>
      <p:grpSp>
        <p:nvGrpSpPr>
          <p:cNvPr id="7" name="Group 6"/>
          <p:cNvGrpSpPr/>
          <p:nvPr/>
        </p:nvGrpSpPr>
        <p:grpSpPr>
          <a:xfrm>
            <a:off x="9937750" y="123825"/>
            <a:ext cx="876301" cy="295275"/>
            <a:chOff x="7467600" y="209550"/>
            <a:chExt cx="657226" cy="431800"/>
          </a:xfrm>
          <a:solidFill>
            <a:schemeClr val="tx2">
              <a:lumMod val="60000"/>
              <a:lumOff val="40000"/>
            </a:schemeClr>
          </a:solidFill>
        </p:grpSpPr>
        <p:sp>
          <p:nvSpPr>
            <p:cNvPr id="8" name="Freeform 5"/>
            <p:cNvSpPr>
              <a:spLocks/>
            </p:cNvSpPr>
            <p:nvPr/>
          </p:nvSpPr>
          <p:spPr bwMode="auto">
            <a:xfrm>
              <a:off x="7467600" y="209550"/>
              <a:ext cx="242887" cy="431800"/>
            </a:xfrm>
            <a:custGeom>
              <a:avLst/>
              <a:gdLst/>
              <a:ahLst/>
              <a:cxnLst>
                <a:cxn ang="0">
                  <a:pos x="62" y="0"/>
                </a:cxn>
                <a:cxn ang="0">
                  <a:pos x="0" y="0"/>
                </a:cxn>
                <a:cxn ang="0">
                  <a:pos x="89" y="136"/>
                </a:cxn>
                <a:cxn ang="0">
                  <a:pos x="89" y="136"/>
                </a:cxn>
                <a:cxn ang="0">
                  <a:pos x="0" y="272"/>
                </a:cxn>
                <a:cxn ang="0">
                  <a:pos x="62" y="272"/>
                </a:cxn>
                <a:cxn ang="0">
                  <a:pos x="153" y="136"/>
                </a:cxn>
                <a:cxn ang="0">
                  <a:pos x="62" y="0"/>
                </a:cxn>
              </a:cxnLst>
              <a:rect l="0" t="0" r="r" b="b"/>
              <a:pathLst>
                <a:path w="153" h="272">
                  <a:moveTo>
                    <a:pt x="62" y="0"/>
                  </a:moveTo>
                  <a:lnTo>
                    <a:pt x="0" y="0"/>
                  </a:lnTo>
                  <a:lnTo>
                    <a:pt x="89" y="136"/>
                  </a:lnTo>
                  <a:lnTo>
                    <a:pt x="89" y="136"/>
                  </a:lnTo>
                  <a:lnTo>
                    <a:pt x="0" y="272"/>
                  </a:lnTo>
                  <a:lnTo>
                    <a:pt x="62" y="272"/>
                  </a:lnTo>
                  <a:lnTo>
                    <a:pt x="153" y="136"/>
                  </a:lnTo>
                  <a:lnTo>
                    <a:pt x="6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5"/>
            <p:cNvSpPr>
              <a:spLocks/>
            </p:cNvSpPr>
            <p:nvPr/>
          </p:nvSpPr>
          <p:spPr bwMode="auto">
            <a:xfrm>
              <a:off x="7677151" y="209550"/>
              <a:ext cx="242887" cy="431800"/>
            </a:xfrm>
            <a:custGeom>
              <a:avLst/>
              <a:gdLst/>
              <a:ahLst/>
              <a:cxnLst>
                <a:cxn ang="0">
                  <a:pos x="62" y="0"/>
                </a:cxn>
                <a:cxn ang="0">
                  <a:pos x="0" y="0"/>
                </a:cxn>
                <a:cxn ang="0">
                  <a:pos x="89" y="136"/>
                </a:cxn>
                <a:cxn ang="0">
                  <a:pos x="89" y="136"/>
                </a:cxn>
                <a:cxn ang="0">
                  <a:pos x="0" y="272"/>
                </a:cxn>
                <a:cxn ang="0">
                  <a:pos x="62" y="272"/>
                </a:cxn>
                <a:cxn ang="0">
                  <a:pos x="153" y="136"/>
                </a:cxn>
                <a:cxn ang="0">
                  <a:pos x="62" y="0"/>
                </a:cxn>
              </a:cxnLst>
              <a:rect l="0" t="0" r="r" b="b"/>
              <a:pathLst>
                <a:path w="153" h="272">
                  <a:moveTo>
                    <a:pt x="62" y="0"/>
                  </a:moveTo>
                  <a:lnTo>
                    <a:pt x="0" y="0"/>
                  </a:lnTo>
                  <a:lnTo>
                    <a:pt x="89" y="136"/>
                  </a:lnTo>
                  <a:lnTo>
                    <a:pt x="89" y="136"/>
                  </a:lnTo>
                  <a:lnTo>
                    <a:pt x="0" y="272"/>
                  </a:lnTo>
                  <a:lnTo>
                    <a:pt x="62" y="272"/>
                  </a:lnTo>
                  <a:lnTo>
                    <a:pt x="153" y="136"/>
                  </a:lnTo>
                  <a:lnTo>
                    <a:pt x="6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5"/>
            <p:cNvSpPr>
              <a:spLocks/>
            </p:cNvSpPr>
            <p:nvPr/>
          </p:nvSpPr>
          <p:spPr bwMode="auto">
            <a:xfrm>
              <a:off x="7881939" y="209550"/>
              <a:ext cx="242887" cy="431800"/>
            </a:xfrm>
            <a:custGeom>
              <a:avLst/>
              <a:gdLst/>
              <a:ahLst/>
              <a:cxnLst>
                <a:cxn ang="0">
                  <a:pos x="62" y="0"/>
                </a:cxn>
                <a:cxn ang="0">
                  <a:pos x="0" y="0"/>
                </a:cxn>
                <a:cxn ang="0">
                  <a:pos x="89" y="136"/>
                </a:cxn>
                <a:cxn ang="0">
                  <a:pos x="89" y="136"/>
                </a:cxn>
                <a:cxn ang="0">
                  <a:pos x="0" y="272"/>
                </a:cxn>
                <a:cxn ang="0">
                  <a:pos x="62" y="272"/>
                </a:cxn>
                <a:cxn ang="0">
                  <a:pos x="153" y="136"/>
                </a:cxn>
                <a:cxn ang="0">
                  <a:pos x="62" y="0"/>
                </a:cxn>
              </a:cxnLst>
              <a:rect l="0" t="0" r="r" b="b"/>
              <a:pathLst>
                <a:path w="153" h="272">
                  <a:moveTo>
                    <a:pt x="62" y="0"/>
                  </a:moveTo>
                  <a:lnTo>
                    <a:pt x="0" y="0"/>
                  </a:lnTo>
                  <a:lnTo>
                    <a:pt x="89" y="136"/>
                  </a:lnTo>
                  <a:lnTo>
                    <a:pt x="89" y="136"/>
                  </a:lnTo>
                  <a:lnTo>
                    <a:pt x="0" y="272"/>
                  </a:lnTo>
                  <a:lnTo>
                    <a:pt x="62" y="272"/>
                  </a:lnTo>
                  <a:lnTo>
                    <a:pt x="153" y="136"/>
                  </a:lnTo>
                  <a:lnTo>
                    <a:pt x="6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500"/>
                                  </p:stCondLst>
                                  <p:childTnLst>
                                    <p:animEffect transition="out" filter="fade">
                                      <p:cBhvr>
                                        <p:cTn id="6" dur="2000"/>
                                        <p:tgtEl>
                                          <p:spTgt spid="11"/>
                                        </p:tgtEl>
                                      </p:cBhvr>
                                    </p:animEffect>
                                    <p:set>
                                      <p:cBhvr>
                                        <p:cTn id="7" dur="1" fill="hold">
                                          <p:stCondLst>
                                            <p:cond delay="1999"/>
                                          </p:stCondLst>
                                        </p:cTn>
                                        <p:tgtEl>
                                          <p:spTgt spid="11"/>
                                        </p:tgtEl>
                                        <p:attrNameLst>
                                          <p:attrName>style.visibility</p:attrName>
                                        </p:attrNameLst>
                                      </p:cBhvr>
                                      <p:to>
                                        <p:strVal val="hidden"/>
                                      </p:to>
                                    </p:set>
                                  </p:childTnLst>
                                </p:cTn>
                              </p:par>
                            </p:childTnLst>
                          </p:cTn>
                        </p:par>
                        <p:par>
                          <p:cTn id="8" fill="hold">
                            <p:stCondLst>
                              <p:cond delay="2500"/>
                            </p:stCondLst>
                            <p:childTnLst>
                              <p:par>
                                <p:cTn id="9" presetID="10" presetClass="entr" presetSubtype="0" fill="hold" grpId="1"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625600" y="5257800"/>
            <a:ext cx="96520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DAA307B-EECB-466A-B681-7EC8215D2DDC}" type="datetimeFigureOut">
              <a:rPr lang="en-GB" smtClean="0"/>
              <a:t>25/01/2023</a:t>
            </a:fld>
            <a:endParaRPr lang="en-GB"/>
          </a:p>
        </p:txBody>
      </p:sp>
      <p:sp>
        <p:nvSpPr>
          <p:cNvPr id="5" name="Footer Placeholder 4"/>
          <p:cNvSpPr>
            <a:spLocks noGrp="1"/>
          </p:cNvSpPr>
          <p:nvPr>
            <p:ph type="ftr" sz="quarter" idx="11"/>
          </p:nvPr>
        </p:nvSpPr>
        <p:spPr>
          <a:xfrm>
            <a:off x="1679573" y="6553200"/>
            <a:ext cx="9550400" cy="228600"/>
          </a:xfrm>
          <a:prstGeom prst="rect">
            <a:avLst/>
          </a:prstGeom>
        </p:spPr>
        <p:txBody>
          <a:bodyPr/>
          <a:lstStyle/>
          <a:p>
            <a:endParaRPr lang="en-GB"/>
          </a:p>
        </p:txBody>
      </p:sp>
      <p:sp>
        <p:nvSpPr>
          <p:cNvPr id="6" name="Slide Number Placeholder 5"/>
          <p:cNvSpPr>
            <a:spLocks noGrp="1"/>
          </p:cNvSpPr>
          <p:nvPr>
            <p:ph type="sldNum" sz="quarter" idx="12"/>
          </p:nvPr>
        </p:nvSpPr>
        <p:spPr/>
        <p:txBody>
          <a:bodyPr/>
          <a:lstStyle/>
          <a:p>
            <a:fld id="{65253E8E-7392-409C-9C77-1269AA822F58}" type="slidenum">
              <a:rPr lang="en-GB" smtClean="0"/>
              <a:t>‹#›</a:t>
            </a:fld>
            <a:endParaRPr lang="en-GB"/>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DAA307B-EECB-466A-B681-7EC8215D2DDC}" type="datetimeFigureOut">
              <a:rPr lang="en-GB" smtClean="0"/>
              <a:t>25/01/2023</a:t>
            </a:fld>
            <a:endParaRPr lang="en-GB"/>
          </a:p>
        </p:txBody>
      </p:sp>
      <p:sp>
        <p:nvSpPr>
          <p:cNvPr id="5" name="Footer Placeholder 4"/>
          <p:cNvSpPr>
            <a:spLocks noGrp="1"/>
          </p:cNvSpPr>
          <p:nvPr>
            <p:ph type="ftr" sz="quarter" idx="11"/>
          </p:nvPr>
        </p:nvSpPr>
        <p:spPr>
          <a:xfrm>
            <a:off x="1679573" y="6553200"/>
            <a:ext cx="9550400" cy="228600"/>
          </a:xfrm>
          <a:prstGeom prst="rect">
            <a:avLst/>
          </a:prstGeom>
        </p:spPr>
        <p:txBody>
          <a:bodyPr/>
          <a:lstStyle/>
          <a:p>
            <a:endParaRPr lang="en-GB"/>
          </a:p>
        </p:txBody>
      </p:sp>
      <p:sp>
        <p:nvSpPr>
          <p:cNvPr id="6" name="Slide Number Placeholder 5"/>
          <p:cNvSpPr>
            <a:spLocks noGrp="1"/>
          </p:cNvSpPr>
          <p:nvPr>
            <p:ph type="sldNum" sz="quarter" idx="12"/>
          </p:nvPr>
        </p:nvSpPr>
        <p:spPr/>
        <p:txBody>
          <a:bodyPr/>
          <a:lstStyle/>
          <a:p>
            <a:fld id="{65253E8E-7392-409C-9C77-1269AA822F58}" type="slidenum">
              <a:rPr lang="en-GB" smtClean="0"/>
              <a:t>‹#›</a:t>
            </a:fld>
            <a:endParaRPr lang="en-GB"/>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25600" y="5257800"/>
            <a:ext cx="9652000" cy="1143000"/>
          </a:xfrm>
          <a:prstGeom prst="rect">
            <a:avLst/>
          </a:prstGeom>
        </p:spPr>
        <p:txBody>
          <a:bodyPr>
            <a:noAutofit/>
          </a:bodyPr>
          <a:lstStyle>
            <a:lvl1pPr algn="l">
              <a:defRPr sz="7200" baseline="0">
                <a:ln w="12700">
                  <a:solidFill>
                    <a:schemeClr val="tx2"/>
                  </a:solidFill>
                </a:ln>
              </a:defRPr>
            </a:lvl1pPr>
          </a:lstStyle>
          <a:p>
            <a:r>
              <a:rPr lang="en-US" smtClean="0"/>
              <a:t>Click to edit Master title style</a:t>
            </a:r>
            <a:endParaRPr lang="en-US" dirty="0"/>
          </a:p>
        </p:txBody>
      </p:sp>
      <p:sp>
        <p:nvSpPr>
          <p:cNvPr id="3" name="Content Placeholder 2"/>
          <p:cNvSpPr>
            <a:spLocks noGrp="1"/>
          </p:cNvSpPr>
          <p:nvPr>
            <p:ph idx="1"/>
          </p:nvPr>
        </p:nvSpPr>
        <p:spPr>
          <a:xfrm>
            <a:off x="1625600" y="838200"/>
            <a:ext cx="9956800" cy="4419600"/>
          </a:xfrm>
        </p:spPr>
        <p:txBody>
          <a:bodyPr>
            <a:normAutofit/>
          </a:bodyPr>
          <a:lstStyle>
            <a:lvl1pPr>
              <a:defRPr sz="2800"/>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DAA307B-EECB-466A-B681-7EC8215D2DDC}" type="datetimeFigureOut">
              <a:rPr lang="en-GB" smtClean="0"/>
              <a:t>25/01/2023</a:t>
            </a:fld>
            <a:endParaRPr lang="en-GB"/>
          </a:p>
        </p:txBody>
      </p:sp>
      <p:sp>
        <p:nvSpPr>
          <p:cNvPr id="10" name="Slide Number Placeholder 9"/>
          <p:cNvSpPr>
            <a:spLocks noGrp="1"/>
          </p:cNvSpPr>
          <p:nvPr>
            <p:ph type="sldNum" sz="quarter" idx="11"/>
          </p:nvPr>
        </p:nvSpPr>
        <p:spPr/>
        <p:txBody>
          <a:bodyPr/>
          <a:lstStyle/>
          <a:p>
            <a:fld id="{65253E8E-7392-409C-9C77-1269AA822F58}" type="slidenum">
              <a:rPr lang="en-GB" smtClean="0"/>
              <a:t>‹#›</a:t>
            </a:fld>
            <a:endParaRPr lang="en-GB"/>
          </a:p>
        </p:txBody>
      </p:sp>
      <p:sp>
        <p:nvSpPr>
          <p:cNvPr id="12" name="Footer Placeholder 11"/>
          <p:cNvSpPr>
            <a:spLocks noGrp="1"/>
          </p:cNvSpPr>
          <p:nvPr>
            <p:ph type="ftr" sz="quarter" idx="12"/>
          </p:nvPr>
        </p:nvSpPr>
        <p:spPr>
          <a:xfrm>
            <a:off x="1679573" y="6553200"/>
            <a:ext cx="9550400" cy="228600"/>
          </a:xfrm>
          <a:prstGeom prst="rect">
            <a:avLst/>
          </a:prstGeom>
        </p:spPr>
        <p:txBody>
          <a:bodyPr/>
          <a:lstStyle/>
          <a:p>
            <a:endParaRPr lang="en-GB"/>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625600" y="4484080"/>
            <a:ext cx="9652001" cy="762000"/>
          </a:xfrm>
        </p:spPr>
        <p:txBody>
          <a:bodyPr bIns="0"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3" name="Title 1"/>
          <p:cNvSpPr>
            <a:spLocks noGrp="1"/>
          </p:cNvSpPr>
          <p:nvPr>
            <p:ph type="title"/>
          </p:nvPr>
        </p:nvSpPr>
        <p:spPr>
          <a:xfrm>
            <a:off x="1625600" y="5257800"/>
            <a:ext cx="9652000" cy="1143000"/>
          </a:xfrm>
          <a:prstGeom prst="rect">
            <a:avLst/>
          </a:prstGeom>
        </p:spPr>
        <p:txBody>
          <a:bodyPr>
            <a:noAutofit/>
          </a:bodyPr>
          <a:lstStyle>
            <a:lvl1pPr algn="l">
              <a:defRPr sz="7200" baseline="0">
                <a:ln w="12700">
                  <a:solidFill>
                    <a:schemeClr val="tx2"/>
                  </a:solidFill>
                </a:ln>
              </a:defRPr>
            </a:lvl1pPr>
          </a:lstStyle>
          <a:p>
            <a:r>
              <a:rPr lang="en-US" smtClean="0"/>
              <a:t>Click to edit Master title style</a:t>
            </a:r>
            <a:endParaRPr lang="en-US" dirty="0"/>
          </a:p>
        </p:txBody>
      </p:sp>
      <p:sp>
        <p:nvSpPr>
          <p:cNvPr id="19" name="Date Placeholder 18"/>
          <p:cNvSpPr>
            <a:spLocks noGrp="1"/>
          </p:cNvSpPr>
          <p:nvPr>
            <p:ph type="dt" sz="half" idx="10"/>
          </p:nvPr>
        </p:nvSpPr>
        <p:spPr/>
        <p:txBody>
          <a:bodyPr/>
          <a:lstStyle/>
          <a:p>
            <a:fld id="{8DAA307B-EECB-466A-B681-7EC8215D2DDC}" type="datetimeFigureOut">
              <a:rPr lang="en-GB" smtClean="0"/>
              <a:t>25/01/2023</a:t>
            </a:fld>
            <a:endParaRPr lang="en-GB"/>
          </a:p>
        </p:txBody>
      </p:sp>
      <p:sp>
        <p:nvSpPr>
          <p:cNvPr id="20" name="Slide Number Placeholder 19"/>
          <p:cNvSpPr>
            <a:spLocks noGrp="1"/>
          </p:cNvSpPr>
          <p:nvPr>
            <p:ph type="sldNum" sz="quarter" idx="11"/>
          </p:nvPr>
        </p:nvSpPr>
        <p:spPr/>
        <p:txBody>
          <a:bodyPr/>
          <a:lstStyle/>
          <a:p>
            <a:fld id="{65253E8E-7392-409C-9C77-1269AA822F58}" type="slidenum">
              <a:rPr lang="en-GB" smtClean="0"/>
              <a:t>‹#›</a:t>
            </a:fld>
            <a:endParaRPr lang="en-GB"/>
          </a:p>
        </p:txBody>
      </p:sp>
      <p:sp>
        <p:nvSpPr>
          <p:cNvPr id="21" name="Footer Placeholder 20"/>
          <p:cNvSpPr>
            <a:spLocks noGrp="1"/>
          </p:cNvSpPr>
          <p:nvPr>
            <p:ph type="ftr" sz="quarter" idx="12"/>
          </p:nvPr>
        </p:nvSpPr>
        <p:spPr>
          <a:xfrm>
            <a:off x="1679573" y="6553200"/>
            <a:ext cx="9550400" cy="228600"/>
          </a:xfrm>
          <a:prstGeom prst="rect">
            <a:avLst/>
          </a:prstGeom>
        </p:spPr>
        <p:txBody>
          <a:bodyPr/>
          <a:lstStyle/>
          <a:p>
            <a:endParaRPr lang="en-GB"/>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625600" y="5257800"/>
            <a:ext cx="9652000" cy="1143000"/>
          </a:xfrm>
          <a:prstGeom prst="rect">
            <a:avLst/>
          </a:prstGeom>
        </p:spPr>
        <p:txBody>
          <a:bodyPr/>
          <a:lstStyle>
            <a:lvl1pPr>
              <a:defRPr/>
            </a:lvl1pPr>
          </a:lstStyle>
          <a:p>
            <a:r>
              <a:rPr lang="en-US" smtClean="0"/>
              <a:t>Click to edit Master title style</a:t>
            </a:r>
            <a:endParaRPr lang="en-US" dirty="0"/>
          </a:p>
        </p:txBody>
      </p:sp>
      <p:sp>
        <p:nvSpPr>
          <p:cNvPr id="5" name="Date Placeholder 4"/>
          <p:cNvSpPr>
            <a:spLocks noGrp="1"/>
          </p:cNvSpPr>
          <p:nvPr>
            <p:ph type="dt" sz="half" idx="10"/>
          </p:nvPr>
        </p:nvSpPr>
        <p:spPr/>
        <p:txBody>
          <a:bodyPr/>
          <a:lstStyle/>
          <a:p>
            <a:fld id="{8DAA307B-EECB-466A-B681-7EC8215D2DDC}" type="datetimeFigureOut">
              <a:rPr lang="en-GB" smtClean="0"/>
              <a:t>25/01/2023</a:t>
            </a:fld>
            <a:endParaRPr lang="en-GB"/>
          </a:p>
        </p:txBody>
      </p:sp>
      <p:sp>
        <p:nvSpPr>
          <p:cNvPr id="6" name="Footer Placeholder 5"/>
          <p:cNvSpPr>
            <a:spLocks noGrp="1"/>
          </p:cNvSpPr>
          <p:nvPr>
            <p:ph type="ftr" sz="quarter" idx="11"/>
          </p:nvPr>
        </p:nvSpPr>
        <p:spPr>
          <a:xfrm>
            <a:off x="1679573" y="6553200"/>
            <a:ext cx="9550400" cy="228600"/>
          </a:xfrm>
          <a:prstGeom prst="rect">
            <a:avLst/>
          </a:prstGeom>
        </p:spPr>
        <p:txBody>
          <a:bodyPr/>
          <a:lstStyle/>
          <a:p>
            <a:endParaRPr lang="en-GB"/>
          </a:p>
        </p:txBody>
      </p:sp>
      <p:sp>
        <p:nvSpPr>
          <p:cNvPr id="7" name="Slide Number Placeholder 6"/>
          <p:cNvSpPr>
            <a:spLocks noGrp="1"/>
          </p:cNvSpPr>
          <p:nvPr>
            <p:ph type="sldNum" sz="quarter" idx="12"/>
          </p:nvPr>
        </p:nvSpPr>
        <p:spPr/>
        <p:txBody>
          <a:bodyPr/>
          <a:lstStyle/>
          <a:p>
            <a:fld id="{65253E8E-7392-409C-9C77-1269AA822F58}" type="slidenum">
              <a:rPr lang="en-GB" smtClean="0"/>
              <a:t>‹#›</a:t>
            </a:fld>
            <a:endParaRPr lang="en-GB"/>
          </a:p>
        </p:txBody>
      </p:sp>
      <p:sp>
        <p:nvSpPr>
          <p:cNvPr id="9" name="Content Placeholder 8"/>
          <p:cNvSpPr>
            <a:spLocks noGrp="1"/>
          </p:cNvSpPr>
          <p:nvPr>
            <p:ph sz="quarter" idx="13"/>
          </p:nvPr>
        </p:nvSpPr>
        <p:spPr>
          <a:xfrm>
            <a:off x="1621536" y="841248"/>
            <a:ext cx="4974336" cy="43891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6803136" y="841248"/>
            <a:ext cx="4974336" cy="43891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25600" y="5257800"/>
            <a:ext cx="9652000" cy="1143000"/>
          </a:xfrm>
          <a:prstGeom prst="rect">
            <a:avLst/>
          </a:prstGeo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625600" y="841248"/>
            <a:ext cx="4978400" cy="533400"/>
          </a:xfrm>
        </p:spPr>
        <p:txBody>
          <a:bodyPr anchor="t">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6807201" y="841248"/>
            <a:ext cx="4980356" cy="533400"/>
          </a:xfrm>
        </p:spPr>
        <p:txBody>
          <a:bodyPr anchor="t">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8DAA307B-EECB-466A-B681-7EC8215D2DDC}" type="datetimeFigureOut">
              <a:rPr lang="en-GB" smtClean="0"/>
              <a:t>25/01/2023</a:t>
            </a:fld>
            <a:endParaRPr lang="en-GB"/>
          </a:p>
        </p:txBody>
      </p:sp>
      <p:sp>
        <p:nvSpPr>
          <p:cNvPr id="8" name="Footer Placeholder 7"/>
          <p:cNvSpPr>
            <a:spLocks noGrp="1"/>
          </p:cNvSpPr>
          <p:nvPr>
            <p:ph type="ftr" sz="quarter" idx="11"/>
          </p:nvPr>
        </p:nvSpPr>
        <p:spPr>
          <a:xfrm>
            <a:off x="1679573" y="6553200"/>
            <a:ext cx="9550400" cy="228600"/>
          </a:xfrm>
          <a:prstGeom prst="rect">
            <a:avLst/>
          </a:prstGeom>
        </p:spPr>
        <p:txBody>
          <a:bodyPr/>
          <a:lstStyle/>
          <a:p>
            <a:endParaRPr lang="en-GB"/>
          </a:p>
        </p:txBody>
      </p:sp>
      <p:sp>
        <p:nvSpPr>
          <p:cNvPr id="9" name="Slide Number Placeholder 8"/>
          <p:cNvSpPr>
            <a:spLocks noGrp="1"/>
          </p:cNvSpPr>
          <p:nvPr>
            <p:ph type="sldNum" sz="quarter" idx="12"/>
          </p:nvPr>
        </p:nvSpPr>
        <p:spPr/>
        <p:txBody>
          <a:bodyPr/>
          <a:lstStyle/>
          <a:p>
            <a:fld id="{65253E8E-7392-409C-9C77-1269AA822F58}" type="slidenum">
              <a:rPr lang="en-GB" smtClean="0"/>
              <a:t>‹#›</a:t>
            </a:fld>
            <a:endParaRPr lang="en-GB"/>
          </a:p>
        </p:txBody>
      </p:sp>
      <p:sp>
        <p:nvSpPr>
          <p:cNvPr id="11" name="Content Placeholder 10"/>
          <p:cNvSpPr>
            <a:spLocks noGrp="1"/>
          </p:cNvSpPr>
          <p:nvPr>
            <p:ph sz="quarter" idx="13"/>
          </p:nvPr>
        </p:nvSpPr>
        <p:spPr>
          <a:xfrm>
            <a:off x="1621536" y="1380744"/>
            <a:ext cx="4974336" cy="38404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14"/>
          </p:nvPr>
        </p:nvSpPr>
        <p:spPr>
          <a:xfrm>
            <a:off x="6803136" y="1380743"/>
            <a:ext cx="4974336" cy="38404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625600" y="5257800"/>
            <a:ext cx="9652000" cy="1143000"/>
          </a:xfrm>
          <a:prstGeom prst="rect">
            <a:avLst/>
          </a:prstGeom>
        </p:spPr>
        <p:txBody>
          <a:bodyPr/>
          <a:lstStyle>
            <a:lvl1pPr>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DAA307B-EECB-466A-B681-7EC8215D2DDC}" type="datetimeFigureOut">
              <a:rPr lang="en-GB" smtClean="0"/>
              <a:t>25/01/2023</a:t>
            </a:fld>
            <a:endParaRPr lang="en-GB"/>
          </a:p>
        </p:txBody>
      </p:sp>
      <p:sp>
        <p:nvSpPr>
          <p:cNvPr id="4" name="Footer Placeholder 3"/>
          <p:cNvSpPr>
            <a:spLocks noGrp="1"/>
          </p:cNvSpPr>
          <p:nvPr>
            <p:ph type="ftr" sz="quarter" idx="11"/>
          </p:nvPr>
        </p:nvSpPr>
        <p:spPr>
          <a:xfrm>
            <a:off x="1679573" y="6553200"/>
            <a:ext cx="9550400" cy="228600"/>
          </a:xfrm>
          <a:prstGeom prst="rect">
            <a:avLst/>
          </a:prstGeom>
        </p:spPr>
        <p:txBody>
          <a:bodyPr/>
          <a:lstStyle/>
          <a:p>
            <a:endParaRPr lang="en-GB"/>
          </a:p>
        </p:txBody>
      </p:sp>
      <p:sp>
        <p:nvSpPr>
          <p:cNvPr id="5" name="Slide Number Placeholder 4"/>
          <p:cNvSpPr>
            <a:spLocks noGrp="1"/>
          </p:cNvSpPr>
          <p:nvPr>
            <p:ph type="sldNum" sz="quarter" idx="12"/>
          </p:nvPr>
        </p:nvSpPr>
        <p:spPr/>
        <p:txBody>
          <a:bodyPr/>
          <a:lstStyle/>
          <a:p>
            <a:fld id="{65253E8E-7392-409C-9C77-1269AA822F58}" type="slidenum">
              <a:rPr lang="en-GB" smtClean="0"/>
              <a:t>‹#›</a:t>
            </a:fld>
            <a:endParaRPr lang="en-GB"/>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8DAA307B-EECB-466A-B681-7EC8215D2DDC}" type="datetimeFigureOut">
              <a:rPr lang="en-GB" smtClean="0"/>
              <a:t>25/01/2023</a:t>
            </a:fld>
            <a:endParaRPr lang="en-GB"/>
          </a:p>
        </p:txBody>
      </p:sp>
      <p:sp>
        <p:nvSpPr>
          <p:cNvPr id="6" name="Slide Number Placeholder 5"/>
          <p:cNvSpPr>
            <a:spLocks noGrp="1"/>
          </p:cNvSpPr>
          <p:nvPr>
            <p:ph type="sldNum" sz="quarter" idx="11"/>
          </p:nvPr>
        </p:nvSpPr>
        <p:spPr/>
        <p:txBody>
          <a:bodyPr/>
          <a:lstStyle/>
          <a:p>
            <a:fld id="{65253E8E-7392-409C-9C77-1269AA822F58}" type="slidenum">
              <a:rPr lang="en-GB" smtClean="0"/>
              <a:t>‹#›</a:t>
            </a:fld>
            <a:endParaRPr lang="en-GB"/>
          </a:p>
        </p:txBody>
      </p:sp>
      <p:sp>
        <p:nvSpPr>
          <p:cNvPr id="7" name="Footer Placeholder 6"/>
          <p:cNvSpPr>
            <a:spLocks noGrp="1"/>
          </p:cNvSpPr>
          <p:nvPr>
            <p:ph type="ftr" sz="quarter" idx="12"/>
          </p:nvPr>
        </p:nvSpPr>
        <p:spPr>
          <a:xfrm>
            <a:off x="1679573" y="6553200"/>
            <a:ext cx="9550400" cy="228600"/>
          </a:xfrm>
          <a:prstGeom prst="rect">
            <a:avLst/>
          </a:prstGeom>
        </p:spPr>
        <p:txBody>
          <a:bodyPr/>
          <a:lstStyle/>
          <a:p>
            <a:endParaRPr lang="en-GB"/>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1" y="395287"/>
            <a:ext cx="4011084" cy="1162050"/>
          </a:xfrm>
          <a:prstGeom prst="rect">
            <a:avLst/>
          </a:prstGeom>
        </p:spPr>
        <p:txBody>
          <a:bodyPr anchor="b"/>
          <a:lstStyle>
            <a:lvl1pPr algn="l">
              <a:defRPr sz="2000" b="1">
                <a:ln>
                  <a:noFill/>
                </a:ln>
                <a:solidFill>
                  <a:srgbClr val="FF7605"/>
                </a:solidFill>
                <a:effectLs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7620001" y="1557338"/>
            <a:ext cx="4011084" cy="4386263"/>
          </a:xfrm>
        </p:spPr>
        <p:txBody>
          <a:bodyPr/>
          <a:lstStyle>
            <a:lvl1pPr marL="0" indent="0">
              <a:buNone/>
              <a:defRPr sz="1400">
                <a:solidFill>
                  <a:schemeClr val="tx1">
                    <a:lumMod val="50000"/>
                    <a:lumOff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Content Placeholder 13"/>
          <p:cNvSpPr>
            <a:spLocks noGrp="1"/>
          </p:cNvSpPr>
          <p:nvPr>
            <p:ph sz="quarter" idx="13"/>
          </p:nvPr>
        </p:nvSpPr>
        <p:spPr>
          <a:xfrm>
            <a:off x="1219200" y="381000"/>
            <a:ext cx="6400800" cy="5943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Date Placeholder 8"/>
          <p:cNvSpPr>
            <a:spLocks noGrp="1"/>
          </p:cNvSpPr>
          <p:nvPr>
            <p:ph type="dt" sz="half" idx="14"/>
          </p:nvPr>
        </p:nvSpPr>
        <p:spPr/>
        <p:txBody>
          <a:bodyPr/>
          <a:lstStyle/>
          <a:p>
            <a:fld id="{8DAA307B-EECB-466A-B681-7EC8215D2DDC}" type="datetimeFigureOut">
              <a:rPr lang="en-GB" smtClean="0"/>
              <a:t>25/01/2023</a:t>
            </a:fld>
            <a:endParaRPr lang="en-GB"/>
          </a:p>
        </p:txBody>
      </p:sp>
      <p:sp>
        <p:nvSpPr>
          <p:cNvPr id="10" name="Slide Number Placeholder 9"/>
          <p:cNvSpPr>
            <a:spLocks noGrp="1"/>
          </p:cNvSpPr>
          <p:nvPr>
            <p:ph type="sldNum" sz="quarter" idx="15"/>
          </p:nvPr>
        </p:nvSpPr>
        <p:spPr/>
        <p:txBody>
          <a:bodyPr/>
          <a:lstStyle/>
          <a:p>
            <a:fld id="{65253E8E-7392-409C-9C77-1269AA822F58}" type="slidenum">
              <a:rPr lang="en-GB" smtClean="0"/>
              <a:t>‹#›</a:t>
            </a:fld>
            <a:endParaRPr lang="en-GB"/>
          </a:p>
        </p:txBody>
      </p:sp>
      <p:sp>
        <p:nvSpPr>
          <p:cNvPr id="13" name="Footer Placeholder 12"/>
          <p:cNvSpPr>
            <a:spLocks noGrp="1"/>
          </p:cNvSpPr>
          <p:nvPr>
            <p:ph type="ftr" sz="quarter" idx="16"/>
          </p:nvPr>
        </p:nvSpPr>
        <p:spPr>
          <a:xfrm>
            <a:off x="1679573" y="6553200"/>
            <a:ext cx="9550400" cy="228600"/>
          </a:xfrm>
          <a:prstGeom prst="rect">
            <a:avLst/>
          </a:prstGeom>
        </p:spPr>
        <p:txBody>
          <a:bodyPr/>
          <a:lstStyle/>
          <a:p>
            <a:endParaRPr lang="en-GB"/>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25600" y="4624754"/>
            <a:ext cx="7315200" cy="404446"/>
          </a:xfrm>
          <a:prstGeom prst="rect">
            <a:avLst/>
          </a:prstGeom>
        </p:spPr>
        <p:txBody>
          <a:bodyPr bIns="0" anchor="b"/>
          <a:lstStyle>
            <a:lvl1pPr algn="l">
              <a:defRPr sz="2000" b="1">
                <a:ln w="12700">
                  <a:noFill/>
                </a:ln>
                <a:solidFill>
                  <a:schemeClr val="tx1"/>
                </a:solidFill>
                <a:effectLst/>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765300" y="381000"/>
            <a:ext cx="7823200" cy="408146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625600" y="5029200"/>
            <a:ext cx="5384800" cy="1371600"/>
          </a:xfrm>
        </p:spPr>
        <p:txBody>
          <a:bodyPr/>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DAA307B-EECB-466A-B681-7EC8215D2DDC}" type="datetimeFigureOut">
              <a:rPr lang="en-GB" smtClean="0"/>
              <a:t>25/01/2023</a:t>
            </a:fld>
            <a:endParaRPr lang="en-GB"/>
          </a:p>
        </p:txBody>
      </p:sp>
      <p:sp>
        <p:nvSpPr>
          <p:cNvPr id="6" name="Footer Placeholder 5"/>
          <p:cNvSpPr>
            <a:spLocks noGrp="1"/>
          </p:cNvSpPr>
          <p:nvPr>
            <p:ph type="ftr" sz="quarter" idx="11"/>
          </p:nvPr>
        </p:nvSpPr>
        <p:spPr>
          <a:xfrm>
            <a:off x="1679573" y="6553200"/>
            <a:ext cx="9550400" cy="228600"/>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65253E8E-7392-409C-9C77-1269AA822F58}" type="slidenum">
              <a:rPr lang="en-GB" smtClean="0"/>
              <a:t>‹#›</a:t>
            </a:fld>
            <a:endParaRPr lang="en-GB"/>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304800" cy="6858000"/>
          </a:xfrm>
          <a:prstGeom prst="rect">
            <a:avLst/>
          </a:prstGeom>
          <a:gradFill>
            <a:gsLst>
              <a:gs pos="0">
                <a:schemeClr val="accent1"/>
              </a:gs>
              <a:gs pos="52000">
                <a:schemeClr val="accent6">
                  <a:lumMod val="75000"/>
                </a:schemeClr>
              </a:gs>
              <a:gs pos="100000">
                <a:schemeClr val="accent6">
                  <a:lumMod val="50000"/>
                </a:schemeClr>
              </a:gs>
            </a:gsLst>
            <a:lin ang="5400000" scaled="0"/>
          </a:gradFill>
          <a:ln>
            <a:noFill/>
          </a:ln>
          <a:effectLst>
            <a:innerShdw blurRad="190500" dist="25400">
              <a:prstClr val="black">
                <a:alpha val="6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innerShdw blurRad="63500" dist="50800" dir="18900000">
                  <a:prstClr val="black">
                    <a:alpha val="50000"/>
                  </a:prstClr>
                </a:innerShdw>
              </a:effectLst>
            </a:endParaRPr>
          </a:p>
        </p:txBody>
      </p:sp>
      <p:sp>
        <p:nvSpPr>
          <p:cNvPr id="13" name="Rectangle 12"/>
          <p:cNvSpPr/>
          <p:nvPr/>
        </p:nvSpPr>
        <p:spPr>
          <a:xfrm>
            <a:off x="-1" y="0"/>
            <a:ext cx="657225" cy="6858000"/>
          </a:xfrm>
          <a:prstGeom prst="rect">
            <a:avLst/>
          </a:prstGeom>
          <a:gradFill>
            <a:gsLst>
              <a:gs pos="0">
                <a:schemeClr val="accent1">
                  <a:lumMod val="60000"/>
                  <a:lumOff val="40000"/>
                </a:schemeClr>
              </a:gs>
              <a:gs pos="50000">
                <a:schemeClr val="accent1"/>
              </a:gs>
              <a:gs pos="100000">
                <a:schemeClr val="accent6">
                  <a:lumMod val="75000"/>
                </a:schemeClr>
              </a:gs>
            </a:gsLst>
            <a:lin ang="5400000" scaled="0"/>
          </a:gradFill>
          <a:ln>
            <a:noFill/>
          </a:ln>
          <a:effectLst>
            <a:innerShdw blurRad="190500" dist="25400">
              <a:prstClr val="black">
                <a:alpha val="6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innerShdw blurRad="63500" dist="50800" dir="18900000">
                  <a:prstClr val="black">
                    <a:alpha val="50000"/>
                  </a:prstClr>
                </a:innerShdw>
              </a:effectLst>
            </a:endParaRPr>
          </a:p>
        </p:txBody>
      </p:sp>
      <p:sp>
        <p:nvSpPr>
          <p:cNvPr id="3" name="Text Placeholder 2"/>
          <p:cNvSpPr>
            <a:spLocks noGrp="1"/>
          </p:cNvSpPr>
          <p:nvPr>
            <p:ph type="body" idx="1"/>
          </p:nvPr>
        </p:nvSpPr>
        <p:spPr>
          <a:xfrm>
            <a:off x="1625600" y="838200"/>
            <a:ext cx="9956800" cy="44196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11582400" y="5740401"/>
            <a:ext cx="508000" cy="365125"/>
          </a:xfrm>
          <a:prstGeom prst="rect">
            <a:avLst/>
          </a:prstGeom>
        </p:spPr>
        <p:txBody>
          <a:bodyPr vert="horz" lIns="91440" tIns="45720" rIns="91440" bIns="45720" rtlCol="0" anchor="ctr"/>
          <a:lstStyle>
            <a:lvl1pPr algn="l">
              <a:defRPr sz="1200" b="0">
                <a:solidFill>
                  <a:schemeClr val="tx2">
                    <a:lumMod val="60000"/>
                    <a:lumOff val="40000"/>
                  </a:schemeClr>
                </a:solidFill>
              </a:defRPr>
            </a:lvl1pPr>
          </a:lstStyle>
          <a:p>
            <a:fld id="{65253E8E-7392-409C-9C77-1269AA822F58}" type="slidenum">
              <a:rPr lang="en-GB" smtClean="0"/>
              <a:t>‹#›</a:t>
            </a:fld>
            <a:endParaRPr lang="en-GB"/>
          </a:p>
        </p:txBody>
      </p:sp>
      <p:sp>
        <p:nvSpPr>
          <p:cNvPr id="16" name="Freeform 5"/>
          <p:cNvSpPr>
            <a:spLocks/>
          </p:cNvSpPr>
          <p:nvPr/>
        </p:nvSpPr>
        <p:spPr bwMode="auto">
          <a:xfrm>
            <a:off x="11271252" y="5715000"/>
            <a:ext cx="323849" cy="431800"/>
          </a:xfrm>
          <a:custGeom>
            <a:avLst/>
            <a:gdLst/>
            <a:ahLst/>
            <a:cxnLst>
              <a:cxn ang="0">
                <a:pos x="62" y="0"/>
              </a:cxn>
              <a:cxn ang="0">
                <a:pos x="0" y="0"/>
              </a:cxn>
              <a:cxn ang="0">
                <a:pos x="89" y="136"/>
              </a:cxn>
              <a:cxn ang="0">
                <a:pos x="89" y="136"/>
              </a:cxn>
              <a:cxn ang="0">
                <a:pos x="0" y="272"/>
              </a:cxn>
              <a:cxn ang="0">
                <a:pos x="62" y="272"/>
              </a:cxn>
              <a:cxn ang="0">
                <a:pos x="153" y="136"/>
              </a:cxn>
              <a:cxn ang="0">
                <a:pos x="62" y="0"/>
              </a:cxn>
            </a:cxnLst>
            <a:rect l="0" t="0" r="r" b="b"/>
            <a:pathLst>
              <a:path w="153" h="272">
                <a:moveTo>
                  <a:pt x="62" y="0"/>
                </a:moveTo>
                <a:lnTo>
                  <a:pt x="0" y="0"/>
                </a:lnTo>
                <a:lnTo>
                  <a:pt x="89" y="136"/>
                </a:lnTo>
                <a:lnTo>
                  <a:pt x="89" y="136"/>
                </a:lnTo>
                <a:lnTo>
                  <a:pt x="0" y="272"/>
                </a:lnTo>
                <a:lnTo>
                  <a:pt x="62" y="272"/>
                </a:lnTo>
                <a:lnTo>
                  <a:pt x="153" y="136"/>
                </a:lnTo>
                <a:lnTo>
                  <a:pt x="62" y="0"/>
                </a:lnTo>
                <a:close/>
              </a:path>
            </a:pathLst>
          </a:custGeom>
          <a:solidFill>
            <a:schemeClr val="tx2">
              <a:lumMod val="60000"/>
              <a:lumOff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 name="Date Placeholder 3"/>
          <p:cNvSpPr>
            <a:spLocks noGrp="1"/>
          </p:cNvSpPr>
          <p:nvPr>
            <p:ph type="dt" sz="half" idx="2"/>
          </p:nvPr>
        </p:nvSpPr>
        <p:spPr>
          <a:xfrm rot="16200000">
            <a:off x="-2784136" y="3150848"/>
            <a:ext cx="6211210" cy="404813"/>
          </a:xfrm>
          <a:prstGeom prst="rect">
            <a:avLst/>
          </a:prstGeom>
        </p:spPr>
        <p:txBody>
          <a:bodyPr vert="horz" lIns="91440" tIns="45720" rIns="91440" bIns="45720" rtlCol="0" anchor="ctr"/>
          <a:lstStyle>
            <a:lvl1pPr algn="l">
              <a:defRPr sz="1600">
                <a:solidFill>
                  <a:schemeClr val="bg1"/>
                </a:solidFill>
              </a:defRPr>
            </a:lvl1pPr>
          </a:lstStyle>
          <a:p>
            <a:endParaRPr lang="en-GB" dirty="0"/>
          </a:p>
        </p:txBody>
      </p:sp>
      <p:pic>
        <p:nvPicPr>
          <p:cNvPr id="7" name="Picture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0944225" y="161925"/>
            <a:ext cx="866776" cy="1352550"/>
          </a:xfrm>
          <a:prstGeom prst="rect">
            <a:avLst/>
          </a:prstGeom>
        </p:spPr>
      </p:pic>
    </p:spTree>
  </p:cSld>
  <p:clrMap bg1="lt1" tx1="dk1" bg2="lt2" tx2="dk2" accent1="accent1" accent2="accent2" accent3="accent3" accent4="accent4" accent5="accent5" accent6="accent6" hlink="hlink" folHlink="folHlink"/>
  <p:sldLayoutIdLst>
    <p:sldLayoutId id="2147483859" r:id="rId1"/>
    <p:sldLayoutId id="2147483860" r:id="rId2"/>
    <p:sldLayoutId id="2147483861" r:id="rId3"/>
    <p:sldLayoutId id="2147483862" r:id="rId4"/>
    <p:sldLayoutId id="2147483863" r:id="rId5"/>
    <p:sldLayoutId id="2147483864" r:id="rId6"/>
    <p:sldLayoutId id="2147483865" r:id="rId7"/>
    <p:sldLayoutId id="2147483866" r:id="rId8"/>
    <p:sldLayoutId id="2147483867" r:id="rId9"/>
    <p:sldLayoutId id="2147483868" r:id="rId10"/>
    <p:sldLayoutId id="2147483869" r:id="rId1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500"/>
                                  </p:stCondLst>
                                  <p:childTnLst>
                                    <p:animEffect transition="out" filter="fade">
                                      <p:cBhvr>
                                        <p:cTn id="6" dur="2000"/>
                                        <p:tgtEl>
                                          <p:spTgt spid="13"/>
                                        </p:tgtEl>
                                      </p:cBhvr>
                                    </p:animEffect>
                                    <p:set>
                                      <p:cBhvr>
                                        <p:cTn id="7" dur="1" fill="hold">
                                          <p:stCondLst>
                                            <p:cond delay="1999"/>
                                          </p:stCondLst>
                                        </p:cTn>
                                        <p:tgtEl>
                                          <p:spTgt spid="13"/>
                                        </p:tgtEl>
                                        <p:attrNameLst>
                                          <p:attrName>style.visibility</p:attrName>
                                        </p:attrNameLst>
                                      </p:cBhvr>
                                      <p:to>
                                        <p:strVal val="hidden"/>
                                      </p:to>
                                    </p:set>
                                  </p:childTnLst>
                                </p:cTn>
                              </p:par>
                            </p:childTnLst>
                          </p:cTn>
                        </p:par>
                        <p:par>
                          <p:cTn id="8" fill="hold">
                            <p:stCondLst>
                              <p:cond delay="2500"/>
                            </p:stCondLst>
                            <p:childTnLst>
                              <p:par>
                                <p:cTn id="9" presetID="10" presetClass="entr" presetSubtype="0" fill="hold" grpId="1"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Lst>
  </p:timing>
  <p:txStyles>
    <p:titleStyle>
      <a:lvl1pPr algn="l" defTabSz="914400" rtl="0" eaLnBrk="1" latinLnBrk="0" hangingPunct="1">
        <a:spcBef>
          <a:spcPct val="0"/>
        </a:spcBef>
        <a:buNone/>
        <a:defRPr sz="7200" b="1" kern="120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2"/>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Calibri"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Clr>
          <a:schemeClr val="tx1"/>
        </a:buClr>
        <a:buFont typeface="Calibri" pitchFamily="34" charset="0"/>
        <a:buChar char="&gt;"/>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Calibri"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Clr>
          <a:schemeClr val="tx1"/>
        </a:buClr>
        <a:buFont typeface="Calibri"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Clr>
          <a:schemeClr val="tx1"/>
        </a:buClr>
        <a:buFont typeface="Calibri"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mailto:Caroline.Clarke@sds.co.uk" TargetMode="External"/><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hyperlink" Target="mailto:Sean.mctaggart@sds.co.uk"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sz="8000" dirty="0" smtClean="0">
                <a:solidFill>
                  <a:srgbClr val="0070C0"/>
                </a:solidFill>
                <a:effectLst>
                  <a:outerShdw blurRad="38100" dist="38100" dir="2700000" algn="tl">
                    <a:srgbClr val="000000">
                      <a:alpha val="43137"/>
                    </a:srgbClr>
                  </a:outerShdw>
                </a:effectLst>
              </a:rPr>
              <a:t/>
            </a:r>
            <a:br>
              <a:rPr lang="en-GB" sz="8000" dirty="0" smtClean="0">
                <a:solidFill>
                  <a:srgbClr val="0070C0"/>
                </a:solidFill>
                <a:effectLst>
                  <a:outerShdw blurRad="38100" dist="38100" dir="2700000" algn="tl">
                    <a:srgbClr val="000000">
                      <a:alpha val="43137"/>
                    </a:srgbClr>
                  </a:outerShdw>
                </a:effectLst>
              </a:rPr>
            </a:br>
            <a:r>
              <a:rPr lang="en-GB" sz="8000" dirty="0" smtClean="0">
                <a:solidFill>
                  <a:srgbClr val="0070C0"/>
                </a:solidFill>
                <a:effectLst>
                  <a:outerShdw blurRad="38100" dist="38100" dir="2700000" algn="tl">
                    <a:srgbClr val="000000">
                      <a:alpha val="43137"/>
                    </a:srgbClr>
                  </a:outerShdw>
                </a:effectLst>
              </a:rPr>
              <a:t>Learner Journey &amp; </a:t>
            </a:r>
            <a:br>
              <a:rPr lang="en-GB" sz="8000" dirty="0" smtClean="0">
                <a:solidFill>
                  <a:srgbClr val="0070C0"/>
                </a:solidFill>
                <a:effectLst>
                  <a:outerShdw blurRad="38100" dist="38100" dir="2700000" algn="tl">
                    <a:srgbClr val="000000">
                      <a:alpha val="43137"/>
                    </a:srgbClr>
                  </a:outerShdw>
                </a:effectLst>
              </a:rPr>
            </a:br>
            <a:r>
              <a:rPr lang="en-GB" sz="8000" dirty="0" smtClean="0">
                <a:solidFill>
                  <a:srgbClr val="0070C0"/>
                </a:solidFill>
                <a:effectLst>
                  <a:outerShdw blurRad="38100" dist="38100" dir="2700000" algn="tl">
                    <a:srgbClr val="000000">
                      <a:alpha val="43137"/>
                    </a:srgbClr>
                  </a:outerShdw>
                </a:effectLst>
              </a:rPr>
              <a:t>Pathways </a:t>
            </a:r>
            <a:endParaRPr lang="en-GB" sz="4800" dirty="0">
              <a:solidFill>
                <a:schemeClr val="accent4">
                  <a:lumMod val="75000"/>
                </a:schemeClr>
              </a:solidFill>
              <a:effectLst>
                <a:outerShdw blurRad="38100" dist="38100" dir="2700000" algn="tl">
                  <a:srgbClr val="000000">
                    <a:alpha val="43137"/>
                  </a:srgbClr>
                </a:outerShdw>
              </a:effectLst>
            </a:endParaRPr>
          </a:p>
        </p:txBody>
      </p:sp>
      <p:sp>
        <p:nvSpPr>
          <p:cNvPr id="3" name="Subtitle 2"/>
          <p:cNvSpPr>
            <a:spLocks noGrp="1"/>
          </p:cNvSpPr>
          <p:nvPr>
            <p:ph type="subTitle" idx="4294967295"/>
          </p:nvPr>
        </p:nvSpPr>
        <p:spPr>
          <a:xfrm>
            <a:off x="1735836" y="201703"/>
            <a:ext cx="7208139" cy="950822"/>
          </a:xfrm>
        </p:spPr>
        <p:txBody>
          <a:bodyPr>
            <a:noAutofit/>
          </a:bodyPr>
          <a:lstStyle/>
          <a:p>
            <a:pPr marL="0" indent="0" algn="l">
              <a:buNone/>
            </a:pPr>
            <a:r>
              <a:rPr lang="en-GB" sz="6000" b="1" dirty="0">
                <a:solidFill>
                  <a:srgbClr val="002060"/>
                </a:solidFill>
              </a:rPr>
              <a:t>Hawick High School</a:t>
            </a:r>
          </a:p>
        </p:txBody>
      </p:sp>
      <p:pic>
        <p:nvPicPr>
          <p:cNvPr id="4" name="Picture 3"/>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8540011" y="124412"/>
            <a:ext cx="1615370" cy="2286146"/>
          </a:xfrm>
          <a:prstGeom prst="rect">
            <a:avLst/>
          </a:prstGeom>
        </p:spPr>
      </p:pic>
    </p:spTree>
    <p:extLst>
      <p:ext uri="{BB962C8B-B14F-4D97-AF65-F5344CB8AC3E}">
        <p14:creationId xmlns:p14="http://schemas.microsoft.com/office/powerpoint/2010/main" val="6894048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840005F4-B427-4E44-ADE5-CFBE5A8C1C57}"/>
              </a:ext>
            </a:extLst>
          </p:cNvPr>
          <p:cNvPicPr>
            <a:picLocks noChangeAspect="1" noChangeArrowheads="1"/>
          </p:cNvPicPr>
          <p:nvPr/>
        </p:nvPicPr>
        <p:blipFill>
          <a:blip r:embed="rId2" cstate="print"/>
          <a:srcRect/>
          <a:stretch>
            <a:fillRect/>
          </a:stretch>
        </p:blipFill>
        <p:spPr bwMode="auto">
          <a:xfrm>
            <a:off x="959005" y="261867"/>
            <a:ext cx="1981204" cy="1054236"/>
          </a:xfrm>
          <a:prstGeom prst="rect">
            <a:avLst/>
          </a:prstGeom>
          <a:noFill/>
          <a:ln w="9525">
            <a:noFill/>
            <a:miter lim="800000"/>
            <a:headEnd/>
            <a:tailEnd/>
          </a:ln>
          <a:effectLst/>
        </p:spPr>
      </p:pic>
      <p:sp>
        <p:nvSpPr>
          <p:cNvPr id="3" name="Rectangle 2"/>
          <p:cNvSpPr/>
          <p:nvPr/>
        </p:nvSpPr>
        <p:spPr>
          <a:xfrm>
            <a:off x="1436779" y="1316103"/>
            <a:ext cx="6114879" cy="523220"/>
          </a:xfrm>
          <a:prstGeom prst="rect">
            <a:avLst/>
          </a:prstGeom>
        </p:spPr>
        <p:txBody>
          <a:bodyPr wrap="none">
            <a:spAutoFit/>
          </a:bodyPr>
          <a:lstStyle/>
          <a:p>
            <a:r>
              <a:rPr lang="en-GB" sz="2800" dirty="0">
                <a:solidFill>
                  <a:schemeClr val="accent4">
                    <a:lumMod val="75000"/>
                  </a:schemeClr>
                </a:solidFill>
              </a:rPr>
              <a:t>SCHOOL LEAVER DESTINATION REPORT </a:t>
            </a:r>
          </a:p>
        </p:txBody>
      </p:sp>
      <p:sp>
        <p:nvSpPr>
          <p:cNvPr id="4" name="Rectangle 3"/>
          <p:cNvSpPr/>
          <p:nvPr/>
        </p:nvSpPr>
        <p:spPr>
          <a:xfrm>
            <a:off x="1336417" y="2019345"/>
            <a:ext cx="6096000" cy="646331"/>
          </a:xfrm>
          <a:prstGeom prst="rect">
            <a:avLst/>
          </a:prstGeom>
        </p:spPr>
        <p:txBody>
          <a:bodyPr>
            <a:spAutoFit/>
          </a:bodyPr>
          <a:lstStyle/>
          <a:p>
            <a:endParaRPr lang="en-GB" dirty="0">
              <a:solidFill>
                <a:schemeClr val="accent4">
                  <a:lumMod val="75000"/>
                </a:schemeClr>
              </a:solidFill>
            </a:endParaRPr>
          </a:p>
          <a:p>
            <a:endParaRPr lang="en-GB" dirty="0">
              <a:solidFill>
                <a:schemeClr val="bg1"/>
              </a:solidFill>
            </a:endParaRPr>
          </a:p>
        </p:txBody>
      </p:sp>
      <p:sp>
        <p:nvSpPr>
          <p:cNvPr id="5" name="TextBox 4"/>
          <p:cNvSpPr txBox="1"/>
          <p:nvPr/>
        </p:nvSpPr>
        <p:spPr>
          <a:xfrm>
            <a:off x="1543665" y="2507226"/>
            <a:ext cx="8524567" cy="3416320"/>
          </a:xfrm>
          <a:prstGeom prst="rect">
            <a:avLst/>
          </a:prstGeom>
          <a:noFill/>
        </p:spPr>
        <p:txBody>
          <a:bodyPr wrap="square" rtlCol="0">
            <a:spAutoFit/>
          </a:bodyPr>
          <a:lstStyle/>
          <a:p>
            <a:r>
              <a:rPr lang="en-GB" dirty="0" smtClean="0"/>
              <a:t>Higher Education – 25.7%</a:t>
            </a:r>
          </a:p>
          <a:p>
            <a:endParaRPr lang="en-GB" dirty="0"/>
          </a:p>
          <a:p>
            <a:r>
              <a:rPr lang="en-GB" dirty="0" smtClean="0"/>
              <a:t>Further Education – 19.3%</a:t>
            </a:r>
          </a:p>
          <a:p>
            <a:endParaRPr lang="en-GB" dirty="0"/>
          </a:p>
          <a:p>
            <a:r>
              <a:rPr lang="en-GB" dirty="0" smtClean="0"/>
              <a:t>Training – 4.3%</a:t>
            </a:r>
          </a:p>
          <a:p>
            <a:endParaRPr lang="en-GB" dirty="0"/>
          </a:p>
          <a:p>
            <a:r>
              <a:rPr lang="en-GB" dirty="0" smtClean="0"/>
              <a:t>Employment – 46.4%</a:t>
            </a:r>
          </a:p>
          <a:p>
            <a:endParaRPr lang="en-GB" dirty="0"/>
          </a:p>
          <a:p>
            <a:r>
              <a:rPr lang="en-GB" dirty="0" smtClean="0"/>
              <a:t>Voluntary Work – 0.7%</a:t>
            </a:r>
          </a:p>
          <a:p>
            <a:endParaRPr lang="en-GB" dirty="0"/>
          </a:p>
          <a:p>
            <a:r>
              <a:rPr lang="en-GB" dirty="0" smtClean="0"/>
              <a:t>Unemployed ( seeking)  – 3.6%</a:t>
            </a:r>
          </a:p>
          <a:p>
            <a:endParaRPr lang="en-GB" dirty="0"/>
          </a:p>
        </p:txBody>
      </p:sp>
    </p:spTree>
    <p:extLst>
      <p:ext uri="{BB962C8B-B14F-4D97-AF65-F5344CB8AC3E}">
        <p14:creationId xmlns:p14="http://schemas.microsoft.com/office/powerpoint/2010/main" val="7996914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4871" y="300412"/>
            <a:ext cx="5040602" cy="523220"/>
          </a:xfrm>
          <a:prstGeom prst="rect">
            <a:avLst/>
          </a:prstGeom>
        </p:spPr>
        <p:txBody>
          <a:bodyPr wrap="square">
            <a:spAutoFit/>
          </a:bodyPr>
          <a:lstStyle/>
          <a:p>
            <a:r>
              <a:rPr lang="en-GB" sz="2800" dirty="0">
                <a:solidFill>
                  <a:schemeClr val="accent4">
                    <a:lumMod val="50000"/>
                  </a:schemeClr>
                </a:solidFill>
              </a:rPr>
              <a:t>What are employers looking for?</a:t>
            </a:r>
          </a:p>
        </p:txBody>
      </p:sp>
      <p:grpSp>
        <p:nvGrpSpPr>
          <p:cNvPr id="3" name="Group 2">
            <a:extLst>
              <a:ext uri="{FF2B5EF4-FFF2-40B4-BE49-F238E27FC236}">
                <a16:creationId xmlns:a16="http://schemas.microsoft.com/office/drawing/2014/main" id="{FBB87E5F-6304-4289-A798-A430487B7DBA}"/>
              </a:ext>
            </a:extLst>
          </p:cNvPr>
          <p:cNvGrpSpPr/>
          <p:nvPr/>
        </p:nvGrpSpPr>
        <p:grpSpPr>
          <a:xfrm>
            <a:off x="1358093" y="957810"/>
            <a:ext cx="6735521" cy="5790573"/>
            <a:chOff x="947446" y="1148346"/>
            <a:chExt cx="8214606" cy="5335079"/>
          </a:xfrm>
        </p:grpSpPr>
        <p:pic>
          <p:nvPicPr>
            <p:cNvPr id="4" name="Picture 3">
              <a:extLst>
                <a:ext uri="{FF2B5EF4-FFF2-40B4-BE49-F238E27FC236}">
                  <a16:creationId xmlns:a16="http://schemas.microsoft.com/office/drawing/2014/main" id="{EA65E5E5-34B4-4C85-8413-E92A45D24278}"/>
                </a:ext>
              </a:extLst>
            </p:cNvPr>
            <p:cNvPicPr>
              <a:picLocks noChangeAspect="1"/>
            </p:cNvPicPr>
            <p:nvPr/>
          </p:nvPicPr>
          <p:blipFill rotWithShape="1">
            <a:blip r:embed="rId2"/>
            <a:srcRect t="34143" b="56036"/>
            <a:stretch/>
          </p:blipFill>
          <p:spPr>
            <a:xfrm>
              <a:off x="947446" y="5110635"/>
              <a:ext cx="8214603" cy="516364"/>
            </a:xfrm>
            <a:prstGeom prst="rect">
              <a:avLst/>
            </a:prstGeom>
          </p:spPr>
        </p:pic>
        <p:pic>
          <p:nvPicPr>
            <p:cNvPr id="5" name="Picture 4">
              <a:extLst>
                <a:ext uri="{FF2B5EF4-FFF2-40B4-BE49-F238E27FC236}">
                  <a16:creationId xmlns:a16="http://schemas.microsoft.com/office/drawing/2014/main" id="{ADDF1B94-0F0F-4285-A145-023C2BFE4E7D}"/>
                </a:ext>
              </a:extLst>
            </p:cNvPr>
            <p:cNvPicPr>
              <a:picLocks noChangeAspect="1"/>
            </p:cNvPicPr>
            <p:nvPr/>
          </p:nvPicPr>
          <p:blipFill rotWithShape="1">
            <a:blip r:embed="rId2"/>
            <a:srcRect t="77551" b="12911"/>
            <a:stretch/>
          </p:blipFill>
          <p:spPr>
            <a:xfrm>
              <a:off x="947449" y="1781680"/>
              <a:ext cx="8214603" cy="501445"/>
            </a:xfrm>
            <a:prstGeom prst="rect">
              <a:avLst/>
            </a:prstGeom>
          </p:spPr>
        </p:pic>
        <p:pic>
          <p:nvPicPr>
            <p:cNvPr id="6" name="Picture 5">
              <a:extLst>
                <a:ext uri="{FF2B5EF4-FFF2-40B4-BE49-F238E27FC236}">
                  <a16:creationId xmlns:a16="http://schemas.microsoft.com/office/drawing/2014/main" id="{4EBD1D3C-285D-4B4C-8298-5E96B46931F5}"/>
                </a:ext>
              </a:extLst>
            </p:cNvPr>
            <p:cNvPicPr>
              <a:picLocks noChangeAspect="1"/>
            </p:cNvPicPr>
            <p:nvPr/>
          </p:nvPicPr>
          <p:blipFill rotWithShape="1">
            <a:blip r:embed="rId2"/>
            <a:srcRect t="86927"/>
            <a:stretch/>
          </p:blipFill>
          <p:spPr>
            <a:xfrm>
              <a:off x="947448" y="5796116"/>
              <a:ext cx="8214603" cy="687309"/>
            </a:xfrm>
            <a:prstGeom prst="rect">
              <a:avLst/>
            </a:prstGeom>
          </p:spPr>
        </p:pic>
        <p:pic>
          <p:nvPicPr>
            <p:cNvPr id="7" name="Picture 6">
              <a:extLst>
                <a:ext uri="{FF2B5EF4-FFF2-40B4-BE49-F238E27FC236}">
                  <a16:creationId xmlns:a16="http://schemas.microsoft.com/office/drawing/2014/main" id="{BC386549-95F8-4FD3-B46B-46EBABB7F2FA}"/>
                </a:ext>
              </a:extLst>
            </p:cNvPr>
            <p:cNvPicPr>
              <a:picLocks noChangeAspect="1"/>
            </p:cNvPicPr>
            <p:nvPr/>
          </p:nvPicPr>
          <p:blipFill rotWithShape="1">
            <a:blip r:embed="rId2"/>
            <a:srcRect t="65562" b="22603"/>
            <a:stretch/>
          </p:blipFill>
          <p:spPr>
            <a:xfrm>
              <a:off x="947448" y="2283125"/>
              <a:ext cx="8214603" cy="622238"/>
            </a:xfrm>
            <a:prstGeom prst="rect">
              <a:avLst/>
            </a:prstGeom>
          </p:spPr>
        </p:pic>
        <p:pic>
          <p:nvPicPr>
            <p:cNvPr id="8" name="Picture 7">
              <a:extLst>
                <a:ext uri="{FF2B5EF4-FFF2-40B4-BE49-F238E27FC236}">
                  <a16:creationId xmlns:a16="http://schemas.microsoft.com/office/drawing/2014/main" id="{4F7D6DF1-4F53-47DB-B1B8-E9B7CAF21106}"/>
                </a:ext>
              </a:extLst>
            </p:cNvPr>
            <p:cNvPicPr>
              <a:picLocks noChangeAspect="1"/>
            </p:cNvPicPr>
            <p:nvPr/>
          </p:nvPicPr>
          <p:blipFill rotWithShape="1">
            <a:blip r:embed="rId2"/>
            <a:srcRect t="43984" b="45549"/>
            <a:stretch/>
          </p:blipFill>
          <p:spPr>
            <a:xfrm>
              <a:off x="947448" y="2905363"/>
              <a:ext cx="8214603" cy="550306"/>
            </a:xfrm>
            <a:prstGeom prst="rect">
              <a:avLst/>
            </a:prstGeom>
          </p:spPr>
        </p:pic>
        <p:pic>
          <p:nvPicPr>
            <p:cNvPr id="9" name="Picture 8">
              <a:extLst>
                <a:ext uri="{FF2B5EF4-FFF2-40B4-BE49-F238E27FC236}">
                  <a16:creationId xmlns:a16="http://schemas.microsoft.com/office/drawing/2014/main" id="{294F77A9-7DB0-4A06-AD60-3CA6112A8D50}"/>
                </a:ext>
              </a:extLst>
            </p:cNvPr>
            <p:cNvPicPr>
              <a:picLocks noChangeAspect="1"/>
            </p:cNvPicPr>
            <p:nvPr/>
          </p:nvPicPr>
          <p:blipFill rotWithShape="1">
            <a:blip r:embed="rId2"/>
            <a:srcRect t="55825" b="33708"/>
            <a:stretch/>
          </p:blipFill>
          <p:spPr>
            <a:xfrm>
              <a:off x="947448" y="3455669"/>
              <a:ext cx="8214603" cy="550306"/>
            </a:xfrm>
            <a:prstGeom prst="rect">
              <a:avLst/>
            </a:prstGeom>
          </p:spPr>
        </p:pic>
        <p:pic>
          <p:nvPicPr>
            <p:cNvPr id="10" name="Picture 9">
              <a:extLst>
                <a:ext uri="{FF2B5EF4-FFF2-40B4-BE49-F238E27FC236}">
                  <a16:creationId xmlns:a16="http://schemas.microsoft.com/office/drawing/2014/main" id="{021DB29D-0630-4D40-A294-C9112932B6FB}"/>
                </a:ext>
              </a:extLst>
            </p:cNvPr>
            <p:cNvPicPr>
              <a:picLocks noChangeAspect="1"/>
            </p:cNvPicPr>
            <p:nvPr/>
          </p:nvPicPr>
          <p:blipFill rotWithShape="1">
            <a:blip r:embed="rId2"/>
            <a:srcRect t="22162" b="66726"/>
            <a:stretch/>
          </p:blipFill>
          <p:spPr>
            <a:xfrm>
              <a:off x="947448" y="3972033"/>
              <a:ext cx="8214603" cy="584248"/>
            </a:xfrm>
            <a:prstGeom prst="rect">
              <a:avLst/>
            </a:prstGeom>
          </p:spPr>
        </p:pic>
        <p:pic>
          <p:nvPicPr>
            <p:cNvPr id="11" name="Picture 10">
              <a:extLst>
                <a:ext uri="{FF2B5EF4-FFF2-40B4-BE49-F238E27FC236}">
                  <a16:creationId xmlns:a16="http://schemas.microsoft.com/office/drawing/2014/main" id="{6A817253-F757-4CC9-B76E-541EB2D38FA2}"/>
                </a:ext>
              </a:extLst>
            </p:cNvPr>
            <p:cNvPicPr>
              <a:picLocks noChangeAspect="1"/>
            </p:cNvPicPr>
            <p:nvPr/>
          </p:nvPicPr>
          <p:blipFill rotWithShape="1">
            <a:blip r:embed="rId2"/>
            <a:srcRect t="10310" b="78577"/>
            <a:stretch/>
          </p:blipFill>
          <p:spPr>
            <a:xfrm>
              <a:off x="947447" y="4488397"/>
              <a:ext cx="8214603" cy="584248"/>
            </a:xfrm>
            <a:prstGeom prst="rect">
              <a:avLst/>
            </a:prstGeom>
          </p:spPr>
        </p:pic>
        <p:pic>
          <p:nvPicPr>
            <p:cNvPr id="12" name="Picture 11">
              <a:extLst>
                <a:ext uri="{FF2B5EF4-FFF2-40B4-BE49-F238E27FC236}">
                  <a16:creationId xmlns:a16="http://schemas.microsoft.com/office/drawing/2014/main" id="{DA71F1B0-6D04-4675-B6E8-3E5039146DFC}"/>
                </a:ext>
              </a:extLst>
            </p:cNvPr>
            <p:cNvPicPr>
              <a:picLocks noChangeAspect="1"/>
            </p:cNvPicPr>
            <p:nvPr/>
          </p:nvPicPr>
          <p:blipFill rotWithShape="1">
            <a:blip r:embed="rId2"/>
            <a:srcRect b="91058"/>
            <a:stretch/>
          </p:blipFill>
          <p:spPr>
            <a:xfrm>
              <a:off x="947447" y="1148346"/>
              <a:ext cx="8214603" cy="470129"/>
            </a:xfrm>
            <a:prstGeom prst="rect">
              <a:avLst/>
            </a:prstGeom>
          </p:spPr>
        </p:pic>
      </p:grpSp>
    </p:spTree>
    <p:extLst>
      <p:ext uri="{BB962C8B-B14F-4D97-AF65-F5344CB8AC3E}">
        <p14:creationId xmlns:p14="http://schemas.microsoft.com/office/powerpoint/2010/main" val="23733521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43785" y="400773"/>
            <a:ext cx="5165645" cy="523220"/>
          </a:xfrm>
          <a:prstGeom prst="rect">
            <a:avLst/>
          </a:prstGeom>
        </p:spPr>
        <p:txBody>
          <a:bodyPr wrap="none">
            <a:spAutoFit/>
          </a:bodyPr>
          <a:lstStyle/>
          <a:p>
            <a:r>
              <a:rPr lang="en-GB" sz="2800" dirty="0">
                <a:solidFill>
                  <a:schemeClr val="accent4">
                    <a:lumMod val="50000"/>
                  </a:schemeClr>
                </a:solidFill>
              </a:rPr>
              <a:t>What do young people think? …….</a:t>
            </a:r>
          </a:p>
        </p:txBody>
      </p:sp>
      <p:sp>
        <p:nvSpPr>
          <p:cNvPr id="3" name="Rectangle 2"/>
          <p:cNvSpPr/>
          <p:nvPr/>
        </p:nvSpPr>
        <p:spPr>
          <a:xfrm>
            <a:off x="5228093" y="1002939"/>
            <a:ext cx="3787640" cy="369332"/>
          </a:xfrm>
          <a:prstGeom prst="rect">
            <a:avLst/>
          </a:prstGeom>
        </p:spPr>
        <p:txBody>
          <a:bodyPr wrap="none">
            <a:spAutoFit/>
          </a:bodyPr>
          <a:lstStyle/>
          <a:p>
            <a:pPr algn="ctr"/>
            <a:r>
              <a:rPr lang="en-GB" b="1" dirty="0">
                <a:solidFill>
                  <a:srgbClr val="006373"/>
                </a:solidFill>
              </a:rPr>
              <a:t>……….. It’s mainly about qualifications</a:t>
            </a:r>
            <a:endParaRPr lang="en-GB" sz="1200" b="1" dirty="0">
              <a:solidFill>
                <a:srgbClr val="006373"/>
              </a:solidFill>
            </a:endParaRPr>
          </a:p>
        </p:txBody>
      </p:sp>
      <p:pic>
        <p:nvPicPr>
          <p:cNvPr id="4" name="Picture 3"/>
          <p:cNvPicPr>
            <a:picLocks noChangeAspect="1" noChangeArrowheads="1"/>
          </p:cNvPicPr>
          <p:nvPr/>
        </p:nvPicPr>
        <p:blipFill>
          <a:blip r:embed="rId2" cstate="print"/>
          <a:srcRect/>
          <a:stretch>
            <a:fillRect/>
          </a:stretch>
        </p:blipFill>
        <p:spPr bwMode="auto">
          <a:xfrm>
            <a:off x="848587" y="1648390"/>
            <a:ext cx="7560840" cy="4597457"/>
          </a:xfrm>
          <a:prstGeom prst="rect">
            <a:avLst/>
          </a:prstGeom>
          <a:noFill/>
          <a:ln w="9525">
            <a:noFill/>
            <a:miter lim="800000"/>
            <a:headEnd/>
            <a:tailEnd/>
          </a:ln>
        </p:spPr>
      </p:pic>
    </p:spTree>
    <p:extLst>
      <p:ext uri="{BB962C8B-B14F-4D97-AF65-F5344CB8AC3E}">
        <p14:creationId xmlns:p14="http://schemas.microsoft.com/office/powerpoint/2010/main" val="34195065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43785" y="400773"/>
            <a:ext cx="5965287" cy="523220"/>
          </a:xfrm>
          <a:prstGeom prst="rect">
            <a:avLst/>
          </a:prstGeom>
        </p:spPr>
        <p:txBody>
          <a:bodyPr wrap="none">
            <a:spAutoFit/>
          </a:bodyPr>
          <a:lstStyle/>
          <a:p>
            <a:r>
              <a:rPr lang="en-GB" sz="2800" dirty="0" smtClean="0">
                <a:solidFill>
                  <a:schemeClr val="accent4">
                    <a:lumMod val="50000"/>
                  </a:schemeClr>
                </a:solidFill>
              </a:rPr>
              <a:t>Next Steps in Supporting your child …….</a:t>
            </a:r>
            <a:endParaRPr lang="en-GB" sz="2800" dirty="0">
              <a:solidFill>
                <a:schemeClr val="accent4">
                  <a:lumMod val="50000"/>
                </a:schemeClr>
              </a:solidFill>
            </a:endParaRPr>
          </a:p>
        </p:txBody>
      </p:sp>
      <p:sp>
        <p:nvSpPr>
          <p:cNvPr id="5" name="TextBox 4"/>
          <p:cNvSpPr txBox="1"/>
          <p:nvPr/>
        </p:nvSpPr>
        <p:spPr>
          <a:xfrm>
            <a:off x="943785" y="923993"/>
            <a:ext cx="8700655" cy="5078313"/>
          </a:xfrm>
          <a:prstGeom prst="rect">
            <a:avLst/>
          </a:prstGeom>
          <a:noFill/>
        </p:spPr>
        <p:txBody>
          <a:bodyPr wrap="square" rtlCol="0">
            <a:spAutoFit/>
          </a:bodyPr>
          <a:lstStyle/>
          <a:p>
            <a:r>
              <a:rPr lang="en-GB" dirty="0" smtClean="0"/>
              <a:t>There are some practical ways to support your child right now :</a:t>
            </a:r>
          </a:p>
          <a:p>
            <a:pPr marL="285750" indent="-285750">
              <a:buFont typeface="Arial" panose="020B0604020202020204" pitchFamily="34" charset="0"/>
              <a:buChar char="•"/>
            </a:pPr>
            <a:r>
              <a:rPr lang="en-GB" dirty="0" smtClean="0"/>
              <a:t>Help them access their ‘</a:t>
            </a:r>
            <a:r>
              <a:rPr lang="en-GB" dirty="0" err="1" smtClean="0"/>
              <a:t>myworldofwork</a:t>
            </a:r>
            <a:r>
              <a:rPr lang="en-GB" dirty="0" smtClean="0"/>
              <a:t>’ account so you can see what it has to offer. </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smtClean="0"/>
              <a:t>Encourage them to speak to the school about work experience ( Stacey Grieve – Vocational Experience Coordinator)</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smtClean="0"/>
              <a:t>A careers appointment – email and request an appointment. </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smtClean="0"/>
              <a:t>You can tell the school if you can offer a work experience placement to other young people or give a talk to specific subject areas relating to your own work. The school is keen to hear from parents how school subjects relate to real life work. </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smtClean="0"/>
              <a:t>Talk to your child about their next steps….. </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smtClean="0"/>
              <a:t>Always reassure them that there are other ways or options for learning new skills and retraining if they decide to do something different in the future. </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smtClean="0"/>
              <a:t>Help them get the support they need to make decisions. </a:t>
            </a:r>
            <a:endParaRPr lang="en-GB" dirty="0"/>
          </a:p>
        </p:txBody>
      </p:sp>
    </p:spTree>
    <p:extLst>
      <p:ext uri="{BB962C8B-B14F-4D97-AF65-F5344CB8AC3E}">
        <p14:creationId xmlns:p14="http://schemas.microsoft.com/office/powerpoint/2010/main" val="24248391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32209" y="278780"/>
            <a:ext cx="9088244" cy="523220"/>
          </a:xfrm>
          <a:prstGeom prst="rect">
            <a:avLst/>
          </a:prstGeom>
          <a:noFill/>
        </p:spPr>
        <p:txBody>
          <a:bodyPr wrap="square" rtlCol="0">
            <a:spAutoFit/>
          </a:bodyPr>
          <a:lstStyle/>
          <a:p>
            <a:r>
              <a:rPr lang="en-GB" sz="2800" dirty="0" smtClean="0">
                <a:solidFill>
                  <a:schemeClr val="accent4">
                    <a:lumMod val="50000"/>
                  </a:schemeClr>
                </a:solidFill>
              </a:rPr>
              <a:t>How Can you Support Learning at Home. </a:t>
            </a:r>
            <a:endParaRPr lang="en-GB" sz="2800" dirty="0">
              <a:solidFill>
                <a:schemeClr val="accent4">
                  <a:lumMod val="50000"/>
                </a:schemeClr>
              </a:solidFill>
            </a:endParaRPr>
          </a:p>
        </p:txBody>
      </p:sp>
      <p:pic>
        <p:nvPicPr>
          <p:cNvPr id="3" name="Picture 2">
            <a:extLst>
              <a:ext uri="{FF2B5EF4-FFF2-40B4-BE49-F238E27FC236}">
                <a16:creationId xmlns:a16="http://schemas.microsoft.com/office/drawing/2014/main" id="{D024E320-9471-4639-B1C6-5914011E2931}"/>
              </a:ext>
            </a:extLst>
          </p:cNvPr>
          <p:cNvPicPr>
            <a:picLocks noChangeAspect="1"/>
          </p:cNvPicPr>
          <p:nvPr/>
        </p:nvPicPr>
        <p:blipFill>
          <a:blip r:embed="rId2"/>
          <a:stretch>
            <a:fillRect/>
          </a:stretch>
        </p:blipFill>
        <p:spPr>
          <a:xfrm>
            <a:off x="1003611" y="1047327"/>
            <a:ext cx="4572000" cy="3433401"/>
          </a:xfrm>
          <a:prstGeom prst="rect">
            <a:avLst/>
          </a:prstGeom>
        </p:spPr>
      </p:pic>
      <p:pic>
        <p:nvPicPr>
          <p:cNvPr id="4" name="Picture 3">
            <a:extLst>
              <a:ext uri="{FF2B5EF4-FFF2-40B4-BE49-F238E27FC236}">
                <a16:creationId xmlns:a16="http://schemas.microsoft.com/office/drawing/2014/main" id="{7B71231D-0C09-4888-9861-0B56CCBE71AE}"/>
              </a:ext>
            </a:extLst>
          </p:cNvPr>
          <p:cNvPicPr>
            <a:picLocks noChangeAspect="1"/>
          </p:cNvPicPr>
          <p:nvPr/>
        </p:nvPicPr>
        <p:blipFill>
          <a:blip r:embed="rId3"/>
          <a:stretch>
            <a:fillRect/>
          </a:stretch>
        </p:blipFill>
        <p:spPr>
          <a:xfrm>
            <a:off x="5776331" y="1047327"/>
            <a:ext cx="5224281" cy="3433401"/>
          </a:xfrm>
          <a:prstGeom prst="rect">
            <a:avLst/>
          </a:prstGeom>
        </p:spPr>
      </p:pic>
      <p:sp>
        <p:nvSpPr>
          <p:cNvPr id="6" name="TextBox 5"/>
          <p:cNvSpPr txBox="1"/>
          <p:nvPr/>
        </p:nvSpPr>
        <p:spPr>
          <a:xfrm>
            <a:off x="1399477" y="4726055"/>
            <a:ext cx="8753707" cy="1938992"/>
          </a:xfrm>
          <a:prstGeom prst="rect">
            <a:avLst/>
          </a:prstGeom>
          <a:noFill/>
        </p:spPr>
        <p:txBody>
          <a:bodyPr wrap="square" rtlCol="0">
            <a:spAutoFit/>
          </a:bodyPr>
          <a:lstStyle/>
          <a:p>
            <a:r>
              <a:rPr lang="en-GB" sz="2000" dirty="0" smtClean="0">
                <a:solidFill>
                  <a:schemeClr val="accent4">
                    <a:lumMod val="50000"/>
                  </a:schemeClr>
                </a:solidFill>
              </a:rPr>
              <a:t>Use the website ‘ My World of Work’ to research career pathways. </a:t>
            </a:r>
          </a:p>
          <a:p>
            <a:r>
              <a:rPr lang="en-GB" sz="2000" dirty="0" smtClean="0">
                <a:solidFill>
                  <a:schemeClr val="accent4">
                    <a:lumMod val="50000"/>
                  </a:schemeClr>
                </a:solidFill>
              </a:rPr>
              <a:t>My Kids Career – part of the My World of Work website. </a:t>
            </a:r>
            <a:endParaRPr lang="en-GB" sz="2000" dirty="0">
              <a:solidFill>
                <a:schemeClr val="accent4">
                  <a:lumMod val="50000"/>
                </a:schemeClr>
              </a:solidFill>
            </a:endParaRPr>
          </a:p>
          <a:p>
            <a:r>
              <a:rPr lang="en-GB" sz="2000" dirty="0" smtClean="0">
                <a:solidFill>
                  <a:schemeClr val="accent4">
                    <a:lumMod val="50000"/>
                  </a:schemeClr>
                </a:solidFill>
              </a:rPr>
              <a:t>Prospects – University based.</a:t>
            </a:r>
          </a:p>
          <a:p>
            <a:r>
              <a:rPr lang="en-GB" sz="2000" dirty="0" smtClean="0">
                <a:solidFill>
                  <a:schemeClr val="accent4">
                    <a:lumMod val="50000"/>
                  </a:schemeClr>
                </a:solidFill>
              </a:rPr>
              <a:t>Which? University – University life </a:t>
            </a:r>
          </a:p>
          <a:p>
            <a:r>
              <a:rPr lang="en-GB" sz="2000" dirty="0" err="1" smtClean="0">
                <a:solidFill>
                  <a:schemeClr val="accent4">
                    <a:lumMod val="50000"/>
                  </a:schemeClr>
                </a:solidFill>
              </a:rPr>
              <a:t>PlanIt</a:t>
            </a:r>
            <a:r>
              <a:rPr lang="en-GB" sz="2000" dirty="0" smtClean="0">
                <a:solidFill>
                  <a:schemeClr val="accent4">
                    <a:lumMod val="50000"/>
                  </a:schemeClr>
                </a:solidFill>
              </a:rPr>
              <a:t> Plus – Job Profiles / College Courses. </a:t>
            </a:r>
          </a:p>
          <a:p>
            <a:r>
              <a:rPr lang="en-GB" sz="2000" dirty="0" err="1" smtClean="0">
                <a:solidFill>
                  <a:schemeClr val="accent4">
                    <a:lumMod val="50000"/>
                  </a:schemeClr>
                </a:solidFill>
              </a:rPr>
              <a:t>Apprenticeship.scot</a:t>
            </a:r>
            <a:r>
              <a:rPr lang="en-GB" sz="2000" dirty="0" smtClean="0">
                <a:solidFill>
                  <a:schemeClr val="accent4">
                    <a:lumMod val="50000"/>
                  </a:schemeClr>
                </a:solidFill>
              </a:rPr>
              <a:t> </a:t>
            </a:r>
            <a:endParaRPr lang="en-GB" sz="2000" dirty="0">
              <a:solidFill>
                <a:schemeClr val="accent4">
                  <a:lumMod val="50000"/>
                </a:schemeClr>
              </a:solidFill>
            </a:endParaRPr>
          </a:p>
        </p:txBody>
      </p:sp>
    </p:spTree>
    <p:extLst>
      <p:ext uri="{BB962C8B-B14F-4D97-AF65-F5344CB8AC3E}">
        <p14:creationId xmlns:p14="http://schemas.microsoft.com/office/powerpoint/2010/main" val="1663171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5" name="Content Placeholder 4"/>
          <p:cNvSpPr>
            <a:spLocks noGrp="1"/>
          </p:cNvSpPr>
          <p:nvPr>
            <p:ph idx="1"/>
          </p:nvPr>
        </p:nvSpPr>
        <p:spPr/>
        <p:txBody>
          <a:bodyPr>
            <a:normAutofit fontScale="92500" lnSpcReduction="20000"/>
          </a:bodyPr>
          <a:lstStyle/>
          <a:p>
            <a:pPr marL="0" indent="0" algn="ctr">
              <a:buNone/>
            </a:pPr>
            <a:r>
              <a:rPr lang="en-GB" b="1" dirty="0" smtClean="0"/>
              <a:t>Clear view of the future of what </a:t>
            </a:r>
            <a:r>
              <a:rPr lang="en-GB" b="1" smtClean="0"/>
              <a:t>pathways actually means… </a:t>
            </a:r>
            <a:endParaRPr lang="en-GB" b="1" dirty="0" smtClean="0"/>
          </a:p>
          <a:p>
            <a:pPr marL="0" indent="0" algn="ctr">
              <a:buNone/>
            </a:pPr>
            <a:endParaRPr lang="en-GB" dirty="0" smtClean="0"/>
          </a:p>
          <a:p>
            <a:r>
              <a:rPr lang="en-GB" dirty="0" smtClean="0"/>
              <a:t>Parental Influence</a:t>
            </a:r>
          </a:p>
          <a:p>
            <a:endParaRPr lang="en-GB" dirty="0"/>
          </a:p>
          <a:p>
            <a:r>
              <a:rPr lang="en-GB" dirty="0" smtClean="0"/>
              <a:t> Knowing what you are talking about and how to access help or support to get the information you need to help your child. </a:t>
            </a:r>
          </a:p>
          <a:p>
            <a:endParaRPr lang="en-GB" dirty="0"/>
          </a:p>
          <a:p>
            <a:r>
              <a:rPr lang="en-GB" dirty="0" smtClean="0"/>
              <a:t>Its up to us to take a long view as young folk struggle to do this </a:t>
            </a:r>
          </a:p>
          <a:p>
            <a:endParaRPr lang="en-GB" dirty="0"/>
          </a:p>
          <a:p>
            <a:r>
              <a:rPr lang="en-GB" dirty="0" err="1" smtClean="0"/>
              <a:t>Whats</a:t>
            </a:r>
            <a:r>
              <a:rPr lang="en-GB" dirty="0" smtClean="0"/>
              <a:t> up ahead and makes most sense based on the future job market. </a:t>
            </a:r>
          </a:p>
          <a:p>
            <a:pPr marL="0" indent="0">
              <a:buNone/>
            </a:pPr>
            <a:endParaRPr lang="en-GB" dirty="0"/>
          </a:p>
        </p:txBody>
      </p:sp>
    </p:spTree>
    <p:extLst>
      <p:ext uri="{BB962C8B-B14F-4D97-AF65-F5344CB8AC3E}">
        <p14:creationId xmlns:p14="http://schemas.microsoft.com/office/powerpoint/2010/main" val="15738500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5" name="Content Placeholder 4"/>
          <p:cNvSpPr>
            <a:spLocks noGrp="1"/>
          </p:cNvSpPr>
          <p:nvPr>
            <p:ph idx="1"/>
          </p:nvPr>
        </p:nvSpPr>
        <p:spPr/>
        <p:txBody>
          <a:bodyPr>
            <a:normAutofit fontScale="92500" lnSpcReduction="20000"/>
          </a:bodyPr>
          <a:lstStyle/>
          <a:p>
            <a:pPr marL="0" indent="0">
              <a:buNone/>
            </a:pPr>
            <a:r>
              <a:rPr lang="en-GB" dirty="0" smtClean="0"/>
              <a:t>Students have all sorts of options that they have been able to study S1-3 as they have moved through the school. </a:t>
            </a:r>
          </a:p>
          <a:p>
            <a:pPr marL="0" indent="0">
              <a:buNone/>
            </a:pPr>
            <a:endParaRPr lang="en-GB" dirty="0" smtClean="0"/>
          </a:p>
          <a:p>
            <a:pPr marL="0" indent="0">
              <a:buNone/>
            </a:pPr>
            <a:r>
              <a:rPr lang="en-GB" dirty="0" smtClean="0"/>
              <a:t>They get the chance to learn in different ways and in different settings.</a:t>
            </a:r>
          </a:p>
          <a:p>
            <a:pPr marL="0" indent="0">
              <a:buNone/>
            </a:pPr>
            <a:endParaRPr lang="en-GB" dirty="0" smtClean="0"/>
          </a:p>
          <a:p>
            <a:pPr marL="0" indent="0">
              <a:buNone/>
            </a:pPr>
            <a:r>
              <a:rPr lang="en-GB" dirty="0" smtClean="0"/>
              <a:t>There is flexibility in how they have learned, and this all contributes to how they make choices. </a:t>
            </a:r>
          </a:p>
          <a:p>
            <a:pPr marL="0" indent="0">
              <a:buNone/>
            </a:pPr>
            <a:endParaRPr lang="en-GB" dirty="0" smtClean="0"/>
          </a:p>
          <a:p>
            <a:pPr marL="0" indent="0">
              <a:buNone/>
            </a:pPr>
            <a:r>
              <a:rPr lang="en-GB" dirty="0" smtClean="0"/>
              <a:t>If you know about the different qualifications and awards which your child can do then it makes supporting them easier and choosing the direction of travel. Its all about the pathway your child can take through school and it starts in S4. </a:t>
            </a:r>
            <a:endParaRPr lang="en-GB" dirty="0"/>
          </a:p>
          <a:p>
            <a:pPr marL="0" indent="0">
              <a:buNone/>
            </a:pPr>
            <a:endParaRPr lang="en-GB" dirty="0" smtClean="0"/>
          </a:p>
          <a:p>
            <a:pPr marL="0" indent="0">
              <a:buNone/>
            </a:pPr>
            <a:endParaRPr lang="en-GB" dirty="0"/>
          </a:p>
        </p:txBody>
      </p:sp>
    </p:spTree>
    <p:extLst>
      <p:ext uri="{BB962C8B-B14F-4D97-AF65-F5344CB8AC3E}">
        <p14:creationId xmlns:p14="http://schemas.microsoft.com/office/powerpoint/2010/main" val="22370052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5" name="Content Placeholder 4"/>
          <p:cNvSpPr>
            <a:spLocks noGrp="1"/>
          </p:cNvSpPr>
          <p:nvPr>
            <p:ph idx="1"/>
          </p:nvPr>
        </p:nvSpPr>
        <p:spPr/>
        <p:txBody>
          <a:bodyPr>
            <a:normAutofit/>
          </a:bodyPr>
          <a:lstStyle/>
          <a:p>
            <a:pPr marL="0" indent="0">
              <a:buNone/>
            </a:pPr>
            <a:r>
              <a:rPr lang="en-GB" dirty="0" smtClean="0"/>
              <a:t>Options ahead …..</a:t>
            </a:r>
          </a:p>
          <a:p>
            <a:pPr marL="0" indent="0">
              <a:buNone/>
            </a:pPr>
            <a:endParaRPr lang="en-GB" dirty="0" smtClean="0"/>
          </a:p>
          <a:p>
            <a:pPr marL="0" indent="0">
              <a:buNone/>
            </a:pPr>
            <a:r>
              <a:rPr lang="en-GB" dirty="0" smtClean="0"/>
              <a:t>For all the pathways through S4-6 the destination point will be broadly split into 4 categories ….</a:t>
            </a:r>
          </a:p>
          <a:p>
            <a:r>
              <a:rPr lang="en-GB" dirty="0" smtClean="0"/>
              <a:t>Training and Work </a:t>
            </a:r>
          </a:p>
          <a:p>
            <a:r>
              <a:rPr lang="en-GB" dirty="0" smtClean="0"/>
              <a:t>Apprenticeships</a:t>
            </a:r>
          </a:p>
          <a:p>
            <a:r>
              <a:rPr lang="en-GB" dirty="0" smtClean="0"/>
              <a:t>College</a:t>
            </a:r>
          </a:p>
          <a:p>
            <a:r>
              <a:rPr lang="en-GB" dirty="0" smtClean="0"/>
              <a:t>University</a:t>
            </a:r>
          </a:p>
          <a:p>
            <a:pPr marL="0" indent="0">
              <a:buNone/>
            </a:pPr>
            <a:endParaRPr lang="en-GB" dirty="0"/>
          </a:p>
          <a:p>
            <a:pPr marL="0" indent="0">
              <a:buNone/>
            </a:pPr>
            <a:endParaRPr lang="en-GB" dirty="0"/>
          </a:p>
        </p:txBody>
      </p:sp>
    </p:spTree>
    <p:extLst>
      <p:ext uri="{BB962C8B-B14F-4D97-AF65-F5344CB8AC3E}">
        <p14:creationId xmlns:p14="http://schemas.microsoft.com/office/powerpoint/2010/main" val="20041205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625600" y="507421"/>
            <a:ext cx="4978400" cy="533400"/>
          </a:xfrm>
        </p:spPr>
        <p:txBody>
          <a:bodyPr/>
          <a:lstStyle/>
          <a:p>
            <a:r>
              <a:rPr lang="en-GB" dirty="0" smtClean="0"/>
              <a:t>Training and Work  </a:t>
            </a:r>
            <a:endParaRPr lang="en-GB" dirty="0"/>
          </a:p>
        </p:txBody>
      </p:sp>
      <p:sp>
        <p:nvSpPr>
          <p:cNvPr id="4" name="Text Placeholder 3"/>
          <p:cNvSpPr>
            <a:spLocks noGrp="1"/>
          </p:cNvSpPr>
          <p:nvPr>
            <p:ph type="body" sz="quarter" idx="3"/>
          </p:nvPr>
        </p:nvSpPr>
        <p:spPr>
          <a:xfrm>
            <a:off x="6807201" y="507422"/>
            <a:ext cx="4980356" cy="533400"/>
          </a:xfrm>
        </p:spPr>
        <p:txBody>
          <a:bodyPr/>
          <a:lstStyle/>
          <a:p>
            <a:r>
              <a:rPr lang="en-GB" dirty="0" smtClean="0"/>
              <a:t>Apprenticeships </a:t>
            </a:r>
            <a:endParaRPr lang="en-GB" dirty="0"/>
          </a:p>
        </p:txBody>
      </p:sp>
      <p:sp>
        <p:nvSpPr>
          <p:cNvPr id="5" name="Content Placeholder 4"/>
          <p:cNvSpPr>
            <a:spLocks noGrp="1"/>
          </p:cNvSpPr>
          <p:nvPr>
            <p:ph sz="quarter" idx="13"/>
          </p:nvPr>
        </p:nvSpPr>
        <p:spPr>
          <a:xfrm>
            <a:off x="1621536" y="1040821"/>
            <a:ext cx="4974336" cy="5708322"/>
          </a:xfrm>
        </p:spPr>
        <p:txBody>
          <a:bodyPr>
            <a:normAutofit/>
          </a:bodyPr>
          <a:lstStyle/>
          <a:p>
            <a:r>
              <a:rPr lang="en-GB" sz="2000" dirty="0" smtClean="0"/>
              <a:t>Employment, either full time or Part time employment. </a:t>
            </a:r>
          </a:p>
          <a:p>
            <a:pPr marL="0" indent="0">
              <a:buNone/>
            </a:pPr>
            <a:endParaRPr lang="en-GB" sz="2000" dirty="0"/>
          </a:p>
          <a:p>
            <a:r>
              <a:rPr lang="en-GB" sz="2000" dirty="0" smtClean="0"/>
              <a:t>Qualifications relevant to the job, vocational qualifications. </a:t>
            </a:r>
          </a:p>
          <a:p>
            <a:endParaRPr lang="en-GB" sz="2000" dirty="0" smtClean="0"/>
          </a:p>
          <a:p>
            <a:r>
              <a:rPr lang="en-GB" sz="2000" dirty="0"/>
              <a:t>w</a:t>
            </a:r>
            <a:r>
              <a:rPr lang="en-GB" sz="2000" dirty="0" smtClean="0"/>
              <a:t>ork related experience relevant</a:t>
            </a:r>
          </a:p>
          <a:p>
            <a:endParaRPr lang="en-GB" sz="2000" dirty="0"/>
          </a:p>
          <a:p>
            <a:r>
              <a:rPr lang="en-GB" sz="2000" dirty="0" smtClean="0"/>
              <a:t>Career Advice / help / Guidance from Skills Development Scotland in school. </a:t>
            </a:r>
          </a:p>
          <a:p>
            <a:endParaRPr lang="en-GB" sz="2000" dirty="0"/>
          </a:p>
          <a:p>
            <a:r>
              <a:rPr lang="en-GB" sz="2000" dirty="0" smtClean="0"/>
              <a:t>Supported Programmes – NOLB Pathways.</a:t>
            </a:r>
            <a:endParaRPr lang="en-GB" sz="2000" dirty="0"/>
          </a:p>
        </p:txBody>
      </p:sp>
      <p:sp>
        <p:nvSpPr>
          <p:cNvPr id="6" name="Content Placeholder 5"/>
          <p:cNvSpPr>
            <a:spLocks noGrp="1"/>
          </p:cNvSpPr>
          <p:nvPr>
            <p:ph sz="quarter" idx="14"/>
          </p:nvPr>
        </p:nvSpPr>
        <p:spPr>
          <a:xfrm>
            <a:off x="6095999" y="857867"/>
            <a:ext cx="4974336" cy="5764605"/>
          </a:xfrm>
        </p:spPr>
        <p:txBody>
          <a:bodyPr>
            <a:normAutofit/>
          </a:bodyPr>
          <a:lstStyle/>
          <a:p>
            <a:pPr lvl="1">
              <a:buFont typeface="Wingdings" panose="05000000000000000000" pitchFamily="2" charset="2"/>
              <a:buChar char="Ø"/>
            </a:pPr>
            <a:r>
              <a:rPr lang="en-GB" sz="2000" dirty="0" smtClean="0"/>
              <a:t>Foundation Apprenticeships </a:t>
            </a:r>
          </a:p>
          <a:p>
            <a:pPr marL="457200" lvl="1" indent="0">
              <a:buNone/>
            </a:pPr>
            <a:r>
              <a:rPr lang="en-GB" sz="2000" dirty="0" smtClean="0"/>
              <a:t>Equivalent to Highers, can go straight into employment or onto College or University / Modern or Graduate Apprenticeship. </a:t>
            </a:r>
            <a:endParaRPr lang="en-GB" sz="2000" dirty="0"/>
          </a:p>
          <a:p>
            <a:pPr lvl="1">
              <a:buFont typeface="Wingdings" panose="05000000000000000000" pitchFamily="2" charset="2"/>
              <a:buChar char="Ø"/>
            </a:pPr>
            <a:endParaRPr lang="en-GB" sz="2000" dirty="0" smtClean="0"/>
          </a:p>
          <a:p>
            <a:pPr lvl="1">
              <a:buFont typeface="Wingdings" panose="05000000000000000000" pitchFamily="2" charset="2"/>
              <a:buChar char="Ø"/>
            </a:pPr>
            <a:r>
              <a:rPr lang="en-GB" sz="2000" dirty="0" smtClean="0"/>
              <a:t>Modern Apprenticeships ( MAs) </a:t>
            </a:r>
          </a:p>
          <a:p>
            <a:pPr marL="457200" lvl="1" indent="0">
              <a:buNone/>
            </a:pPr>
            <a:r>
              <a:rPr lang="en-GB" sz="2000" dirty="0" smtClean="0"/>
              <a:t>Combining working and training. Start in the work place giving young folk the opportunity to work, earn and learn. There are over 80 types of MA in hundreds of job roles. Training is offered through Colleges. </a:t>
            </a:r>
          </a:p>
          <a:p>
            <a:pPr marL="457200" lvl="1" indent="0">
              <a:buNone/>
            </a:pPr>
            <a:endParaRPr lang="en-GB" sz="2000" dirty="0"/>
          </a:p>
          <a:p>
            <a:pPr lvl="1"/>
            <a:r>
              <a:rPr lang="en-GB" sz="2000" dirty="0" smtClean="0"/>
              <a:t>Graduate Apprenticeships </a:t>
            </a:r>
          </a:p>
          <a:p>
            <a:pPr marL="457200" lvl="1" indent="0">
              <a:buNone/>
            </a:pPr>
            <a:r>
              <a:rPr lang="en-GB" sz="2000" dirty="0" smtClean="0"/>
              <a:t>Work, earn and learn whilst studying for University degree. </a:t>
            </a:r>
          </a:p>
          <a:p>
            <a:pPr marL="457200" lvl="1" indent="0">
              <a:buNone/>
            </a:pPr>
            <a:endParaRPr lang="en-GB" sz="2000" dirty="0"/>
          </a:p>
          <a:p>
            <a:pPr marL="0" indent="0">
              <a:spcAft>
                <a:spcPts val="0"/>
              </a:spcAft>
              <a:buNone/>
            </a:pPr>
            <a:endParaRPr lang="en-GB" b="1" dirty="0" smtClean="0">
              <a:latin typeface="Calibri" panose="020F0502020204030204" pitchFamily="34" charset="0"/>
              <a:ea typeface="Calibri" panose="020F0502020204030204" pitchFamily="34" charset="0"/>
              <a:cs typeface="Times New Roman" panose="02020603050405020304" pitchFamily="18" charset="0"/>
            </a:endParaRPr>
          </a:p>
          <a:p>
            <a:pPr marL="0" indent="0">
              <a:spcAft>
                <a:spcPts val="0"/>
              </a:spcAft>
              <a:buNone/>
            </a:pPr>
            <a:endParaRPr lang="en-GB" b="1" dirty="0">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6"/>
          <p:cNvSpPr/>
          <p:nvPr/>
        </p:nvSpPr>
        <p:spPr>
          <a:xfrm>
            <a:off x="5486377" y="3244334"/>
            <a:ext cx="1219245" cy="369332"/>
          </a:xfrm>
          <a:prstGeom prst="rect">
            <a:avLst/>
          </a:prstGeom>
        </p:spPr>
        <p:txBody>
          <a:bodyPr wrap="none">
            <a:spAutoFit/>
          </a:bodyPr>
          <a:lstStyle/>
          <a:p>
            <a:r>
              <a:rPr lang="en-GB" b="1" spc="-300" dirty="0">
                <a:solidFill>
                  <a:schemeClr val="bg1"/>
                </a:solidFill>
              </a:rPr>
              <a:t>Outline of the day</a:t>
            </a:r>
          </a:p>
        </p:txBody>
      </p:sp>
    </p:spTree>
    <p:extLst>
      <p:ext uri="{BB962C8B-B14F-4D97-AF65-F5344CB8AC3E}">
        <p14:creationId xmlns:p14="http://schemas.microsoft.com/office/powerpoint/2010/main" val="12674254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625600" y="507421"/>
            <a:ext cx="4978400" cy="533400"/>
          </a:xfrm>
        </p:spPr>
        <p:txBody>
          <a:bodyPr/>
          <a:lstStyle/>
          <a:p>
            <a:r>
              <a:rPr lang="en-GB" dirty="0" smtClean="0"/>
              <a:t>University </a:t>
            </a:r>
            <a:endParaRPr lang="en-GB" dirty="0"/>
          </a:p>
        </p:txBody>
      </p:sp>
      <p:sp>
        <p:nvSpPr>
          <p:cNvPr id="4" name="Text Placeholder 3"/>
          <p:cNvSpPr>
            <a:spLocks noGrp="1"/>
          </p:cNvSpPr>
          <p:nvPr>
            <p:ph type="body" sz="quarter" idx="3"/>
          </p:nvPr>
        </p:nvSpPr>
        <p:spPr>
          <a:xfrm>
            <a:off x="6807201" y="507422"/>
            <a:ext cx="4980356" cy="533400"/>
          </a:xfrm>
        </p:spPr>
        <p:txBody>
          <a:bodyPr/>
          <a:lstStyle/>
          <a:p>
            <a:r>
              <a:rPr lang="en-GB" dirty="0" smtClean="0"/>
              <a:t>College</a:t>
            </a:r>
            <a:endParaRPr lang="en-GB" dirty="0"/>
          </a:p>
        </p:txBody>
      </p:sp>
      <p:sp>
        <p:nvSpPr>
          <p:cNvPr id="5" name="Content Placeholder 4"/>
          <p:cNvSpPr>
            <a:spLocks noGrp="1"/>
          </p:cNvSpPr>
          <p:nvPr>
            <p:ph sz="quarter" idx="13"/>
          </p:nvPr>
        </p:nvSpPr>
        <p:spPr>
          <a:xfrm>
            <a:off x="1621536" y="1040821"/>
            <a:ext cx="4974336" cy="5708322"/>
          </a:xfrm>
        </p:spPr>
        <p:txBody>
          <a:bodyPr>
            <a:normAutofit/>
          </a:bodyPr>
          <a:lstStyle/>
          <a:p>
            <a:r>
              <a:rPr lang="en-GB" sz="2000" dirty="0" smtClean="0"/>
              <a:t>Most Universities will  </a:t>
            </a:r>
            <a:r>
              <a:rPr lang="en-GB" sz="2000" dirty="0"/>
              <a:t>require a minimum of </a:t>
            </a:r>
            <a:r>
              <a:rPr lang="en-GB" sz="2000" b="1" dirty="0"/>
              <a:t>4 B’s in one sitting</a:t>
            </a:r>
            <a:r>
              <a:rPr lang="en-GB" sz="2000" dirty="0"/>
              <a:t>. </a:t>
            </a:r>
            <a:r>
              <a:rPr lang="en-GB" sz="2000" dirty="0" smtClean="0"/>
              <a:t>There may be specifics about the Highers required and National 5 Maths &amp; another language. </a:t>
            </a:r>
          </a:p>
          <a:p>
            <a:endParaRPr lang="en-GB" sz="2000" dirty="0"/>
          </a:p>
          <a:p>
            <a:r>
              <a:rPr lang="en-GB" sz="2000" dirty="0" smtClean="0"/>
              <a:t>Higher </a:t>
            </a:r>
            <a:r>
              <a:rPr lang="en-GB" sz="2000" dirty="0"/>
              <a:t>grades </a:t>
            </a:r>
            <a:r>
              <a:rPr lang="en-GB" sz="2000" dirty="0" smtClean="0"/>
              <a:t>( 4 x A or B’s) and / or more </a:t>
            </a:r>
            <a:r>
              <a:rPr lang="en-GB" sz="2000" dirty="0"/>
              <a:t>Highers required if obtained over 2 exam diets/resits</a:t>
            </a:r>
            <a:r>
              <a:rPr lang="en-GB" sz="2000" dirty="0" smtClean="0"/>
              <a:t>. </a:t>
            </a:r>
          </a:p>
          <a:p>
            <a:endParaRPr lang="en-GB" sz="2000" dirty="0" smtClean="0"/>
          </a:p>
          <a:p>
            <a:r>
              <a:rPr lang="en-GB" sz="2000" dirty="0" smtClean="0"/>
              <a:t>Highers are preferable to Advanced Highers unless stated by the University. </a:t>
            </a:r>
          </a:p>
          <a:p>
            <a:endParaRPr lang="en-GB" sz="2000" dirty="0" smtClean="0"/>
          </a:p>
          <a:p>
            <a:r>
              <a:rPr lang="en-GB" sz="2000" dirty="0" smtClean="0"/>
              <a:t>Career Advice / help / Guidance from Skills Development Scotland in school. </a:t>
            </a:r>
            <a:endParaRPr lang="en-GB" sz="2000" dirty="0"/>
          </a:p>
          <a:p>
            <a:endParaRPr lang="en-GB" dirty="0"/>
          </a:p>
        </p:txBody>
      </p:sp>
      <p:sp>
        <p:nvSpPr>
          <p:cNvPr id="6" name="Content Placeholder 5"/>
          <p:cNvSpPr>
            <a:spLocks noGrp="1"/>
          </p:cNvSpPr>
          <p:nvPr>
            <p:ph sz="quarter" idx="14"/>
          </p:nvPr>
        </p:nvSpPr>
        <p:spPr>
          <a:xfrm>
            <a:off x="6245575" y="1040821"/>
            <a:ext cx="4974336" cy="5142264"/>
          </a:xfrm>
        </p:spPr>
        <p:txBody>
          <a:bodyPr>
            <a:normAutofit/>
          </a:bodyPr>
          <a:lstStyle/>
          <a:p>
            <a:pPr lvl="1">
              <a:buFont typeface="Wingdings" panose="05000000000000000000" pitchFamily="2" charset="2"/>
              <a:buChar char="Ø"/>
            </a:pPr>
            <a:r>
              <a:rPr lang="en-GB" sz="2000" dirty="0" smtClean="0"/>
              <a:t>There is an average requirement for Higher National Course ( HNC) /Higher National Diploma ( HND)  </a:t>
            </a:r>
            <a:r>
              <a:rPr lang="en-GB" sz="2000" dirty="0"/>
              <a:t>courses </a:t>
            </a:r>
            <a:r>
              <a:rPr lang="en-GB" sz="2000" dirty="0" smtClean="0"/>
              <a:t>of 3 </a:t>
            </a:r>
            <a:r>
              <a:rPr lang="en-GB" sz="2000" dirty="0"/>
              <a:t>Highers. These </a:t>
            </a:r>
            <a:r>
              <a:rPr lang="en-GB" sz="2000" dirty="0" smtClean="0"/>
              <a:t>articulate onto </a:t>
            </a:r>
            <a:r>
              <a:rPr lang="en-GB" sz="2000" dirty="0"/>
              <a:t>university courses</a:t>
            </a:r>
            <a:r>
              <a:rPr lang="en-GB" sz="2000" dirty="0" smtClean="0"/>
              <a:t>.</a:t>
            </a:r>
          </a:p>
          <a:p>
            <a:pPr lvl="1">
              <a:buFont typeface="Wingdings" panose="05000000000000000000" pitchFamily="2" charset="2"/>
              <a:buChar char="Ø"/>
            </a:pPr>
            <a:endParaRPr lang="en-GB" sz="2000" dirty="0"/>
          </a:p>
          <a:p>
            <a:pPr lvl="1">
              <a:buFont typeface="Wingdings" panose="05000000000000000000" pitchFamily="2" charset="2"/>
              <a:buChar char="Ø"/>
            </a:pPr>
            <a:r>
              <a:rPr lang="en-GB" sz="2000" dirty="0" smtClean="0"/>
              <a:t>National Course’s (NC) </a:t>
            </a:r>
            <a:r>
              <a:rPr lang="en-GB" sz="2000" dirty="0"/>
              <a:t>courses lead onto HNC study. National 4 or 5 level qualifications required</a:t>
            </a:r>
            <a:r>
              <a:rPr lang="en-GB" sz="2000" dirty="0" smtClean="0"/>
              <a:t>.</a:t>
            </a:r>
          </a:p>
          <a:p>
            <a:pPr lvl="1">
              <a:buFont typeface="Wingdings" panose="05000000000000000000" pitchFamily="2" charset="2"/>
              <a:buChar char="Ø"/>
            </a:pPr>
            <a:endParaRPr lang="en-GB" sz="2000" dirty="0"/>
          </a:p>
          <a:p>
            <a:pPr lvl="1">
              <a:buFont typeface="Wingdings" panose="05000000000000000000" pitchFamily="2" charset="2"/>
              <a:buChar char="Ø"/>
            </a:pPr>
            <a:r>
              <a:rPr lang="en-GB" sz="2000" dirty="0" smtClean="0"/>
              <a:t>Work based learning experiences with work based placements. </a:t>
            </a:r>
          </a:p>
          <a:p>
            <a:pPr marL="457200" lvl="1" indent="0">
              <a:buNone/>
            </a:pPr>
            <a:endParaRPr lang="en-GB" sz="2000" dirty="0"/>
          </a:p>
          <a:p>
            <a:pPr marL="0" indent="0">
              <a:spcAft>
                <a:spcPts val="0"/>
              </a:spcAft>
              <a:buNone/>
            </a:pPr>
            <a:endParaRPr lang="en-GB" b="1" dirty="0">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6"/>
          <p:cNvSpPr/>
          <p:nvPr/>
        </p:nvSpPr>
        <p:spPr>
          <a:xfrm>
            <a:off x="5486377" y="3244334"/>
            <a:ext cx="1219245" cy="369332"/>
          </a:xfrm>
          <a:prstGeom prst="rect">
            <a:avLst/>
          </a:prstGeom>
        </p:spPr>
        <p:txBody>
          <a:bodyPr wrap="none">
            <a:spAutoFit/>
          </a:bodyPr>
          <a:lstStyle/>
          <a:p>
            <a:r>
              <a:rPr lang="en-GB" b="1" spc="-300" dirty="0">
                <a:solidFill>
                  <a:schemeClr val="bg1"/>
                </a:solidFill>
              </a:rPr>
              <a:t>Outline of the day</a:t>
            </a:r>
          </a:p>
        </p:txBody>
      </p:sp>
    </p:spTree>
    <p:extLst>
      <p:ext uri="{BB962C8B-B14F-4D97-AF65-F5344CB8AC3E}">
        <p14:creationId xmlns:p14="http://schemas.microsoft.com/office/powerpoint/2010/main" val="42253389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0000" y="5257800"/>
            <a:ext cx="9652000" cy="1143000"/>
          </a:xfrm>
        </p:spPr>
        <p:txBody>
          <a:bodyPr/>
          <a:lstStyle/>
          <a:p>
            <a:endParaRPr lang="en-GB" sz="2400" b="0" dirty="0">
              <a:solidFill>
                <a:schemeClr val="accent4">
                  <a:lumMod val="50000"/>
                </a:schemeClr>
              </a:solidFill>
              <a:effectLst/>
            </a:endParaRPr>
          </a:p>
        </p:txBody>
      </p:sp>
      <p:sp>
        <p:nvSpPr>
          <p:cNvPr id="4" name="Rectangle 3"/>
          <p:cNvSpPr/>
          <p:nvPr/>
        </p:nvSpPr>
        <p:spPr>
          <a:xfrm>
            <a:off x="5408600" y="3244334"/>
            <a:ext cx="1374800" cy="369332"/>
          </a:xfrm>
          <a:prstGeom prst="rect">
            <a:avLst/>
          </a:prstGeom>
        </p:spPr>
        <p:txBody>
          <a:bodyPr wrap="none">
            <a:spAutoFit/>
          </a:bodyPr>
          <a:lstStyle/>
          <a:p>
            <a:r>
              <a:rPr lang="en-GB" b="1" spc="-300" dirty="0">
                <a:solidFill>
                  <a:schemeClr val="bg1"/>
                </a:solidFill>
              </a:rPr>
              <a:t>Positive Destinations</a:t>
            </a:r>
          </a:p>
        </p:txBody>
      </p:sp>
      <p:sp>
        <p:nvSpPr>
          <p:cNvPr id="10" name="TextBox 9">
            <a:extLst>
              <a:ext uri="{FF2B5EF4-FFF2-40B4-BE49-F238E27FC236}">
                <a16:creationId xmlns:a16="http://schemas.microsoft.com/office/drawing/2014/main" id="{4C3E9C5E-1B69-4CC0-BB65-259781D040B7}"/>
              </a:ext>
            </a:extLst>
          </p:cNvPr>
          <p:cNvSpPr txBox="1"/>
          <p:nvPr/>
        </p:nvSpPr>
        <p:spPr>
          <a:xfrm>
            <a:off x="1483255" y="157372"/>
            <a:ext cx="8712968" cy="584775"/>
          </a:xfrm>
          <a:prstGeom prst="rect">
            <a:avLst/>
          </a:prstGeom>
          <a:noFill/>
        </p:spPr>
        <p:txBody>
          <a:bodyPr wrap="square" rtlCol="0">
            <a:spAutoFit/>
          </a:bodyPr>
          <a:lstStyle/>
          <a:p>
            <a:r>
              <a:rPr lang="en-GB" sz="3200" dirty="0">
                <a:solidFill>
                  <a:schemeClr val="accent4">
                    <a:lumMod val="50000"/>
                  </a:schemeClr>
                </a:solidFill>
              </a:rPr>
              <a:t>More than one path to success</a:t>
            </a:r>
          </a:p>
        </p:txBody>
      </p:sp>
      <p:sp>
        <p:nvSpPr>
          <p:cNvPr id="11" name="Content Placeholder 2"/>
          <p:cNvSpPr>
            <a:spLocks noGrp="1"/>
          </p:cNvSpPr>
          <p:nvPr>
            <p:ph idx="1"/>
          </p:nvPr>
        </p:nvSpPr>
        <p:spPr/>
        <p:txBody>
          <a:bodyPr>
            <a:normAutofit/>
          </a:bodyPr>
          <a:lstStyle/>
          <a:p>
            <a:pPr marL="0" indent="0">
              <a:buNone/>
            </a:pPr>
            <a:r>
              <a:rPr lang="en-GB" sz="2000" dirty="0">
                <a:solidFill>
                  <a:schemeClr val="tx1">
                    <a:lumMod val="65000"/>
                    <a:lumOff val="35000"/>
                  </a:schemeClr>
                </a:solidFill>
              </a:rPr>
              <a:t>“... there is a widespread belief that studying for a degree will lead to a well-paid job and fulfilling professional career and whilst in many cases this is true it isn’t always the case”.</a:t>
            </a:r>
          </a:p>
          <a:p>
            <a:pPr marL="0" indent="0" algn="r">
              <a:buNone/>
            </a:pPr>
            <a:r>
              <a:rPr lang="en-GB" sz="1600" b="1" dirty="0">
                <a:solidFill>
                  <a:schemeClr val="accent3">
                    <a:lumMod val="75000"/>
                  </a:schemeClr>
                </a:solidFill>
              </a:rPr>
              <a:t>Great Expectations, City and Guilds 2015</a:t>
            </a:r>
          </a:p>
          <a:p>
            <a:endParaRPr lang="en-GB" dirty="0"/>
          </a:p>
        </p:txBody>
      </p:sp>
      <p:pic>
        <p:nvPicPr>
          <p:cNvPr id="12" name="Picture 3"/>
          <p:cNvPicPr>
            <a:picLocks noChangeAspect="1" noChangeArrowheads="1"/>
          </p:cNvPicPr>
          <p:nvPr/>
        </p:nvPicPr>
        <p:blipFill>
          <a:blip r:embed="rId2" cstate="print"/>
          <a:srcRect/>
          <a:stretch>
            <a:fillRect/>
          </a:stretch>
        </p:blipFill>
        <p:spPr bwMode="auto">
          <a:xfrm>
            <a:off x="1814168" y="1752399"/>
            <a:ext cx="8382055" cy="3168352"/>
          </a:xfrm>
          <a:prstGeom prst="rect">
            <a:avLst/>
          </a:prstGeom>
          <a:noFill/>
          <a:ln w="9525">
            <a:noFill/>
            <a:miter lim="800000"/>
            <a:headEnd/>
            <a:tailEnd/>
          </a:ln>
        </p:spPr>
      </p:pic>
    </p:spTree>
    <p:extLst>
      <p:ext uri="{BB962C8B-B14F-4D97-AF65-F5344CB8AC3E}">
        <p14:creationId xmlns:p14="http://schemas.microsoft.com/office/powerpoint/2010/main" val="27618984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03679" y="107497"/>
            <a:ext cx="1137139" cy="1585913"/>
          </a:xfrm>
          <a:prstGeom prst="rect">
            <a:avLst/>
          </a:prstGeom>
        </p:spPr>
      </p:pic>
      <p:sp>
        <p:nvSpPr>
          <p:cNvPr id="6" name="TextBox 5"/>
          <p:cNvSpPr txBox="1"/>
          <p:nvPr/>
        </p:nvSpPr>
        <p:spPr>
          <a:xfrm>
            <a:off x="145146" y="200723"/>
            <a:ext cx="476862" cy="6272648"/>
          </a:xfrm>
          <a:prstGeom prst="rect">
            <a:avLst/>
          </a:prstGeom>
          <a:noFill/>
        </p:spPr>
        <p:txBody>
          <a:bodyPr vert="wordArtVert" wrap="square" rtlCol="0">
            <a:spAutoFit/>
          </a:bodyPr>
          <a:lstStyle/>
          <a:p>
            <a:r>
              <a:rPr lang="en-GB" sz="1600" b="1" spc="-300" dirty="0" smtClean="0">
                <a:solidFill>
                  <a:schemeClr val="bg1"/>
                </a:solidFill>
                <a:effectLst>
                  <a:outerShdw blurRad="38100" dist="38100" dir="2700000" algn="tl">
                    <a:srgbClr val="000000">
                      <a:alpha val="43137"/>
                    </a:srgbClr>
                  </a:outerShdw>
                </a:effectLst>
              </a:rPr>
              <a:t>Career Management Skills  </a:t>
            </a:r>
          </a:p>
        </p:txBody>
      </p:sp>
      <p:graphicFrame>
        <p:nvGraphicFramePr>
          <p:cNvPr id="8" name="Table 7"/>
          <p:cNvGraphicFramePr>
            <a:graphicFrameLocks noGrp="1"/>
          </p:cNvGraphicFramePr>
          <p:nvPr>
            <p:extLst>
              <p:ext uri="{D42A27DB-BD31-4B8C-83A1-F6EECF244321}">
                <p14:modId xmlns:p14="http://schemas.microsoft.com/office/powerpoint/2010/main" val="2027958332"/>
              </p:ext>
            </p:extLst>
          </p:nvPr>
        </p:nvGraphicFramePr>
        <p:xfrm>
          <a:off x="1494971" y="580569"/>
          <a:ext cx="7794171" cy="638631"/>
        </p:xfrm>
        <a:graphic>
          <a:graphicData uri="http://schemas.openxmlformats.org/drawingml/2006/table">
            <a:tbl>
              <a:tblPr>
                <a:tableStyleId>{00A15C55-8517-42AA-B614-E9B94910E393}</a:tableStyleId>
              </a:tblPr>
              <a:tblGrid>
                <a:gridCol w="7794171">
                  <a:extLst>
                    <a:ext uri="{9D8B030D-6E8A-4147-A177-3AD203B41FA5}">
                      <a16:colId xmlns:a16="http://schemas.microsoft.com/office/drawing/2014/main" val="20000"/>
                    </a:ext>
                  </a:extLst>
                </a:gridCol>
              </a:tblGrid>
              <a:tr h="638631">
                <a:tc>
                  <a:txBody>
                    <a:bodyPr/>
                    <a:lstStyle/>
                    <a:p>
                      <a:pPr algn="ctr" fontAlgn="b"/>
                      <a:r>
                        <a:rPr lang="en-GB" sz="2400" b="1" u="none" strike="noStrike" dirty="0" smtClean="0">
                          <a:effectLst/>
                        </a:rPr>
                        <a:t>Skills</a:t>
                      </a:r>
                      <a:r>
                        <a:rPr lang="en-GB" sz="2400" b="1" u="none" strike="noStrike" baseline="0" dirty="0" smtClean="0">
                          <a:effectLst/>
                        </a:rPr>
                        <a:t> Development Scotland – SDS </a:t>
                      </a:r>
                      <a:endParaRPr lang="en-GB" sz="2400" b="1" u="none" strike="noStrike" dirty="0" smtClean="0">
                        <a:effectLst/>
                      </a:endParaRPr>
                    </a:p>
                  </a:txBody>
                  <a:tcPr marL="9525" marR="9525" marT="9525" marB="0" anchor="ctr"/>
                </a:tc>
                <a:extLst>
                  <a:ext uri="{0D108BD9-81ED-4DB2-BD59-A6C34878D82A}">
                    <a16:rowId xmlns:a16="http://schemas.microsoft.com/office/drawing/2014/main" val="10000"/>
                  </a:ext>
                </a:extLst>
              </a:tr>
            </a:tbl>
          </a:graphicData>
        </a:graphic>
      </p:graphicFrame>
      <p:pic>
        <p:nvPicPr>
          <p:cNvPr id="5" name="Picture 4">
            <a:extLst>
              <a:ext uri="{FF2B5EF4-FFF2-40B4-BE49-F238E27FC236}">
                <a16:creationId xmlns:a16="http://schemas.microsoft.com/office/drawing/2014/main" id="{65514A78-D0A1-4243-A1BB-ABE65A2CE8E1}"/>
              </a:ext>
            </a:extLst>
          </p:cNvPr>
          <p:cNvPicPr>
            <a:picLocks noChangeAspect="1" noChangeArrowheads="1"/>
          </p:cNvPicPr>
          <p:nvPr/>
        </p:nvPicPr>
        <p:blipFill>
          <a:blip r:embed="rId3" cstate="print"/>
          <a:srcRect/>
          <a:stretch>
            <a:fillRect/>
          </a:stretch>
        </p:blipFill>
        <p:spPr bwMode="auto">
          <a:xfrm>
            <a:off x="8473066" y="580569"/>
            <a:ext cx="1981204" cy="1054236"/>
          </a:xfrm>
          <a:prstGeom prst="rect">
            <a:avLst/>
          </a:prstGeom>
          <a:noFill/>
          <a:ln w="9525">
            <a:noFill/>
            <a:miter lim="800000"/>
            <a:headEnd/>
            <a:tailEnd/>
          </a:ln>
          <a:effectLst/>
        </p:spPr>
      </p:pic>
      <p:sp>
        <p:nvSpPr>
          <p:cNvPr id="4" name="Rectangle 3"/>
          <p:cNvSpPr/>
          <p:nvPr/>
        </p:nvSpPr>
        <p:spPr>
          <a:xfrm>
            <a:off x="3048000" y="1720840"/>
            <a:ext cx="6096000" cy="3416320"/>
          </a:xfrm>
          <a:prstGeom prst="rect">
            <a:avLst/>
          </a:prstGeom>
        </p:spPr>
        <p:txBody>
          <a:bodyPr>
            <a:spAutoFit/>
          </a:bodyPr>
          <a:lstStyle/>
          <a:p>
            <a:pPr marL="285750" indent="-285750">
              <a:buFont typeface="Arial" panose="020B0604020202020204" pitchFamily="34" charset="0"/>
              <a:buChar char="•"/>
            </a:pPr>
            <a:r>
              <a:rPr lang="en-GB" dirty="0">
                <a:solidFill>
                  <a:schemeClr val="bg1"/>
                </a:solidFill>
              </a:rPr>
              <a:t>2 Careers Advisers based in the school:</a:t>
            </a:r>
          </a:p>
          <a:p>
            <a:pPr algn="ctr"/>
            <a:r>
              <a:rPr lang="en-GB" dirty="0">
                <a:solidFill>
                  <a:schemeClr val="bg1"/>
                </a:solidFill>
              </a:rPr>
              <a:t>      Sean McTaggart (Monday, Tuesday, Friday morning)</a:t>
            </a:r>
          </a:p>
          <a:p>
            <a:pPr algn="ctr"/>
            <a:r>
              <a:rPr lang="en-GB" dirty="0">
                <a:solidFill>
                  <a:schemeClr val="bg1"/>
                </a:solidFill>
              </a:rPr>
              <a:t>Caroline Clarke (Monday, Wednesday, Thursday)</a:t>
            </a:r>
          </a:p>
          <a:p>
            <a:pPr marL="285750" indent="-285750" algn="ctr">
              <a:buFont typeface="Arial" panose="020B0604020202020204" pitchFamily="34" charset="0"/>
              <a:buChar char="•"/>
            </a:pPr>
            <a:endParaRPr lang="en-GB" dirty="0">
              <a:solidFill>
                <a:schemeClr val="bg1"/>
              </a:solidFill>
            </a:endParaRPr>
          </a:p>
          <a:p>
            <a:pPr marL="285750" indent="-285750">
              <a:buFont typeface="Arial" panose="020B0604020202020204" pitchFamily="34" charset="0"/>
              <a:buChar char="•"/>
            </a:pPr>
            <a:r>
              <a:rPr lang="en-GB" dirty="0">
                <a:solidFill>
                  <a:schemeClr val="bg1"/>
                </a:solidFill>
              </a:rPr>
              <a:t>Work Coach (School and Post School) (Sean McTaggart)</a:t>
            </a:r>
          </a:p>
          <a:p>
            <a:pPr marL="285750" indent="-285750">
              <a:buFont typeface="Arial" panose="020B0604020202020204" pitchFamily="34" charset="0"/>
              <a:buChar char="•"/>
            </a:pPr>
            <a:endParaRPr lang="en-GB" dirty="0">
              <a:solidFill>
                <a:schemeClr val="bg1"/>
              </a:solidFill>
            </a:endParaRPr>
          </a:p>
          <a:p>
            <a:pPr marL="285750" indent="-285750">
              <a:buFont typeface="Arial" panose="020B0604020202020204" pitchFamily="34" charset="0"/>
              <a:buChar char="•"/>
            </a:pPr>
            <a:r>
              <a:rPr lang="en-GB" dirty="0">
                <a:solidFill>
                  <a:schemeClr val="bg1"/>
                </a:solidFill>
              </a:rPr>
              <a:t>SDS Centre open 2 days per week: Tuesday and Thursday:</a:t>
            </a:r>
          </a:p>
          <a:p>
            <a:pPr algn="ctr"/>
            <a:r>
              <a:rPr lang="en-GB" dirty="0">
                <a:solidFill>
                  <a:schemeClr val="bg1"/>
                </a:solidFill>
              </a:rPr>
              <a:t>12 </a:t>
            </a:r>
            <a:r>
              <a:rPr lang="en-GB" dirty="0" err="1">
                <a:solidFill>
                  <a:schemeClr val="bg1"/>
                </a:solidFill>
              </a:rPr>
              <a:t>Howegate</a:t>
            </a:r>
            <a:r>
              <a:rPr lang="en-GB" dirty="0">
                <a:solidFill>
                  <a:schemeClr val="bg1"/>
                </a:solidFill>
              </a:rPr>
              <a:t>, Hawick, TD9 0AB</a:t>
            </a:r>
          </a:p>
          <a:p>
            <a:pPr marL="285750" indent="-285750" algn="ctr">
              <a:buFont typeface="Arial" panose="020B0604020202020204" pitchFamily="34" charset="0"/>
              <a:buChar char="•"/>
            </a:pPr>
            <a:endParaRPr lang="en-GB" dirty="0">
              <a:solidFill>
                <a:schemeClr val="bg1"/>
              </a:solidFill>
            </a:endParaRPr>
          </a:p>
          <a:p>
            <a:pPr marL="285750" indent="-285750">
              <a:buFont typeface="Arial" panose="020B0604020202020204" pitchFamily="34" charset="0"/>
              <a:buChar char="•"/>
            </a:pPr>
            <a:r>
              <a:rPr lang="en-GB" dirty="0">
                <a:solidFill>
                  <a:schemeClr val="bg1"/>
                </a:solidFill>
              </a:rPr>
              <a:t>Borders College 1 day per week (Kim Ferguson)</a:t>
            </a:r>
          </a:p>
          <a:p>
            <a:pPr algn="ctr"/>
            <a:endParaRPr lang="en-GB" dirty="0"/>
          </a:p>
          <a:p>
            <a:endParaRPr lang="en-GB" dirty="0"/>
          </a:p>
        </p:txBody>
      </p:sp>
      <p:sp>
        <p:nvSpPr>
          <p:cNvPr id="10" name="TextBox 9">
            <a:extLst>
              <a:ext uri="{FF2B5EF4-FFF2-40B4-BE49-F238E27FC236}">
                <a16:creationId xmlns:a16="http://schemas.microsoft.com/office/drawing/2014/main" id="{CAB86095-9167-4447-A985-9DDF1180C083}"/>
              </a:ext>
            </a:extLst>
          </p:cNvPr>
          <p:cNvSpPr txBox="1"/>
          <p:nvPr/>
        </p:nvSpPr>
        <p:spPr>
          <a:xfrm>
            <a:off x="1815491" y="1553943"/>
            <a:ext cx="8280920" cy="4339650"/>
          </a:xfrm>
          <a:prstGeom prst="rect">
            <a:avLst/>
          </a:prstGeom>
          <a:noFill/>
        </p:spPr>
        <p:txBody>
          <a:bodyPr wrap="square" rtlCol="0">
            <a:spAutoFit/>
          </a:bodyPr>
          <a:lstStyle/>
          <a:p>
            <a:pPr marL="285750" indent="-285750">
              <a:buFont typeface="Arial" panose="020B0604020202020204" pitchFamily="34" charset="0"/>
              <a:buChar char="•"/>
            </a:pPr>
            <a:r>
              <a:rPr lang="en-GB" sz="2400" dirty="0">
                <a:solidFill>
                  <a:schemeClr val="accent4">
                    <a:lumMod val="75000"/>
                  </a:schemeClr>
                </a:solidFill>
              </a:rPr>
              <a:t>2 Careers Advisers based in the school:</a:t>
            </a:r>
          </a:p>
          <a:p>
            <a:pPr algn="ctr"/>
            <a:r>
              <a:rPr lang="en-GB" sz="2400" dirty="0">
                <a:solidFill>
                  <a:schemeClr val="accent4">
                    <a:lumMod val="75000"/>
                  </a:schemeClr>
                </a:solidFill>
              </a:rPr>
              <a:t>      </a:t>
            </a:r>
            <a:r>
              <a:rPr lang="en-GB" sz="2400" dirty="0" smtClean="0">
                <a:solidFill>
                  <a:schemeClr val="accent4">
                    <a:lumMod val="75000"/>
                  </a:schemeClr>
                </a:solidFill>
              </a:rPr>
              <a:t>Karen Turton (Monday</a:t>
            </a:r>
            <a:r>
              <a:rPr lang="en-GB" sz="2400" dirty="0">
                <a:solidFill>
                  <a:schemeClr val="accent4">
                    <a:lumMod val="75000"/>
                  </a:schemeClr>
                </a:solidFill>
              </a:rPr>
              <a:t>, Tuesday, Friday morning)</a:t>
            </a:r>
          </a:p>
          <a:p>
            <a:pPr algn="ctr"/>
            <a:r>
              <a:rPr lang="en-GB" sz="2400" dirty="0">
                <a:solidFill>
                  <a:schemeClr val="accent4">
                    <a:lumMod val="75000"/>
                  </a:schemeClr>
                </a:solidFill>
              </a:rPr>
              <a:t>Caroline Clarke (Monday, Wednesday, Thursday)</a:t>
            </a:r>
          </a:p>
          <a:p>
            <a:pPr marL="285750" indent="-285750" algn="ctr">
              <a:buFont typeface="Arial" panose="020B0604020202020204" pitchFamily="34" charset="0"/>
              <a:buChar char="•"/>
            </a:pPr>
            <a:endParaRPr lang="en-GB" sz="2400" dirty="0">
              <a:solidFill>
                <a:schemeClr val="accent4">
                  <a:lumMod val="75000"/>
                </a:schemeClr>
              </a:solidFill>
            </a:endParaRPr>
          </a:p>
          <a:p>
            <a:pPr marL="285750" indent="-285750">
              <a:buFont typeface="Arial" panose="020B0604020202020204" pitchFamily="34" charset="0"/>
              <a:buChar char="•"/>
            </a:pPr>
            <a:r>
              <a:rPr lang="en-GB" sz="2400" dirty="0">
                <a:solidFill>
                  <a:schemeClr val="accent4">
                    <a:lumMod val="75000"/>
                  </a:schemeClr>
                </a:solidFill>
              </a:rPr>
              <a:t>Work Coach (School and Post School) </a:t>
            </a:r>
            <a:r>
              <a:rPr lang="en-GB" sz="2400" dirty="0" smtClean="0">
                <a:solidFill>
                  <a:schemeClr val="accent4">
                    <a:lumMod val="75000"/>
                  </a:schemeClr>
                </a:solidFill>
              </a:rPr>
              <a:t>(Karen Turton )</a:t>
            </a:r>
            <a:endParaRPr lang="en-GB" sz="2400" dirty="0">
              <a:solidFill>
                <a:schemeClr val="accent4">
                  <a:lumMod val="75000"/>
                </a:schemeClr>
              </a:solidFill>
            </a:endParaRPr>
          </a:p>
          <a:p>
            <a:pPr marL="285750" indent="-285750">
              <a:buFont typeface="Arial" panose="020B0604020202020204" pitchFamily="34" charset="0"/>
              <a:buChar char="•"/>
            </a:pPr>
            <a:endParaRPr lang="en-GB" sz="2400" dirty="0">
              <a:solidFill>
                <a:schemeClr val="accent4">
                  <a:lumMod val="75000"/>
                </a:schemeClr>
              </a:solidFill>
            </a:endParaRPr>
          </a:p>
          <a:p>
            <a:pPr marL="285750" indent="-285750">
              <a:buFont typeface="Arial" panose="020B0604020202020204" pitchFamily="34" charset="0"/>
              <a:buChar char="•"/>
            </a:pPr>
            <a:r>
              <a:rPr lang="en-GB" sz="2400" dirty="0">
                <a:solidFill>
                  <a:schemeClr val="accent4">
                    <a:lumMod val="75000"/>
                  </a:schemeClr>
                </a:solidFill>
              </a:rPr>
              <a:t>SDS Centre open 2 days per week: Tuesday and Thursday:</a:t>
            </a:r>
          </a:p>
          <a:p>
            <a:pPr algn="ctr"/>
            <a:r>
              <a:rPr lang="en-GB" sz="2400" dirty="0">
                <a:solidFill>
                  <a:schemeClr val="accent4">
                    <a:lumMod val="75000"/>
                  </a:schemeClr>
                </a:solidFill>
              </a:rPr>
              <a:t>12 </a:t>
            </a:r>
            <a:r>
              <a:rPr lang="en-GB" sz="2400" dirty="0" err="1">
                <a:solidFill>
                  <a:schemeClr val="accent4">
                    <a:lumMod val="75000"/>
                  </a:schemeClr>
                </a:solidFill>
              </a:rPr>
              <a:t>Howegate</a:t>
            </a:r>
            <a:r>
              <a:rPr lang="en-GB" sz="2400" dirty="0">
                <a:solidFill>
                  <a:schemeClr val="accent4">
                    <a:lumMod val="75000"/>
                  </a:schemeClr>
                </a:solidFill>
              </a:rPr>
              <a:t>, Hawick, TD9 0AB</a:t>
            </a:r>
          </a:p>
          <a:p>
            <a:pPr marL="285750" indent="-285750" algn="ctr">
              <a:buFont typeface="Arial" panose="020B0604020202020204" pitchFamily="34" charset="0"/>
              <a:buChar char="•"/>
            </a:pPr>
            <a:endParaRPr lang="en-GB" sz="2400" dirty="0">
              <a:solidFill>
                <a:schemeClr val="accent4">
                  <a:lumMod val="75000"/>
                </a:schemeClr>
              </a:solidFill>
            </a:endParaRPr>
          </a:p>
          <a:p>
            <a:pPr marL="285750" indent="-285750">
              <a:buFont typeface="Arial" panose="020B0604020202020204" pitchFamily="34" charset="0"/>
              <a:buChar char="•"/>
            </a:pPr>
            <a:r>
              <a:rPr lang="en-GB" sz="2400" dirty="0">
                <a:solidFill>
                  <a:schemeClr val="accent4">
                    <a:lumMod val="75000"/>
                  </a:schemeClr>
                </a:solidFill>
              </a:rPr>
              <a:t>Borders College 1 day per week (Kim Ferguson)</a:t>
            </a:r>
          </a:p>
          <a:p>
            <a:pPr algn="ctr"/>
            <a:endParaRPr lang="en-GB" dirty="0">
              <a:solidFill>
                <a:schemeClr val="accent4">
                  <a:lumMod val="75000"/>
                </a:schemeClr>
              </a:solidFill>
            </a:endParaRPr>
          </a:p>
          <a:p>
            <a:endParaRPr lang="en-GB" dirty="0">
              <a:solidFill>
                <a:schemeClr val="accent4">
                  <a:lumMod val="75000"/>
                </a:schemeClr>
              </a:solidFill>
            </a:endParaRPr>
          </a:p>
        </p:txBody>
      </p:sp>
    </p:spTree>
    <p:extLst>
      <p:ext uri="{BB962C8B-B14F-4D97-AF65-F5344CB8AC3E}">
        <p14:creationId xmlns:p14="http://schemas.microsoft.com/office/powerpoint/2010/main" val="37267679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r>
              <a:rPr lang="en-GB" dirty="0">
                <a:solidFill>
                  <a:schemeClr val="accent4">
                    <a:lumMod val="75000"/>
                  </a:schemeClr>
                </a:solidFill>
                <a:latin typeface="Arial" panose="020B0604020202020204" pitchFamily="34" charset="0"/>
                <a:cs typeface="Arial" panose="020B0604020202020204" pitchFamily="34" charset="0"/>
              </a:rPr>
              <a:t>CAREER MANAGEMENT SKILLS</a:t>
            </a:r>
          </a:p>
          <a:p>
            <a:endParaRPr lang="en-GB" dirty="0" smtClean="0"/>
          </a:p>
          <a:p>
            <a:endParaRPr lang="en-GB" dirty="0"/>
          </a:p>
        </p:txBody>
      </p:sp>
      <p:sp>
        <p:nvSpPr>
          <p:cNvPr id="5" name="TextBox 4"/>
          <p:cNvSpPr txBox="1"/>
          <p:nvPr/>
        </p:nvSpPr>
        <p:spPr>
          <a:xfrm>
            <a:off x="145146" y="200723"/>
            <a:ext cx="476862" cy="6272648"/>
          </a:xfrm>
          <a:prstGeom prst="rect">
            <a:avLst/>
          </a:prstGeom>
          <a:noFill/>
        </p:spPr>
        <p:txBody>
          <a:bodyPr vert="wordArtVert" wrap="square" rtlCol="0">
            <a:spAutoFit/>
          </a:bodyPr>
          <a:lstStyle/>
          <a:p>
            <a:r>
              <a:rPr lang="en-GB" sz="1600" b="1" spc="-300" dirty="0" smtClean="0">
                <a:solidFill>
                  <a:schemeClr val="bg1"/>
                </a:solidFill>
                <a:effectLst>
                  <a:outerShdw blurRad="38100" dist="38100" dir="2700000" algn="tl">
                    <a:srgbClr val="000000">
                      <a:alpha val="43137"/>
                    </a:srgbClr>
                  </a:outerShdw>
                </a:effectLst>
              </a:rPr>
              <a:t>Career Management Skills  </a:t>
            </a:r>
          </a:p>
        </p:txBody>
      </p:sp>
      <p:pic>
        <p:nvPicPr>
          <p:cNvPr id="6" name="Table Placeholder 7" descr="O:\marketing\CMS\CMS jigsaw 2015.jpg">
            <a:extLst>
              <a:ext uri="{FF2B5EF4-FFF2-40B4-BE49-F238E27FC236}">
                <a16:creationId xmlns:a16="http://schemas.microsoft.com/office/drawing/2014/main" id="{B5C8E2D8-71E6-4606-A471-A59A1388C587}"/>
              </a:ext>
            </a:extLst>
          </p:cNvPr>
          <p:cNvPicPr>
            <a:picLocks noChangeAspect="1" noChangeArrowheads="1"/>
          </p:cNvPicPr>
          <p:nvPr/>
        </p:nvPicPr>
        <p:blipFill>
          <a:blip r:embed="rId2" cstate="screen"/>
          <a:srcRect/>
          <a:stretch>
            <a:fillRect/>
          </a:stretch>
        </p:blipFill>
        <p:spPr bwMode="auto">
          <a:xfrm>
            <a:off x="1651626" y="1340768"/>
            <a:ext cx="4150077" cy="3632676"/>
          </a:xfrm>
          <a:prstGeom prst="rect">
            <a:avLst/>
          </a:prstGeom>
          <a:noFill/>
        </p:spPr>
      </p:pic>
      <p:sp>
        <p:nvSpPr>
          <p:cNvPr id="7" name="TextBox 6"/>
          <p:cNvSpPr txBox="1"/>
          <p:nvPr/>
        </p:nvSpPr>
        <p:spPr>
          <a:xfrm>
            <a:off x="6434254" y="1773044"/>
            <a:ext cx="4415883" cy="923330"/>
          </a:xfrm>
          <a:prstGeom prst="rect">
            <a:avLst/>
          </a:prstGeom>
          <a:noFill/>
        </p:spPr>
        <p:txBody>
          <a:bodyPr wrap="square" rtlCol="0">
            <a:spAutoFit/>
          </a:bodyPr>
          <a:lstStyle/>
          <a:p>
            <a:endParaRPr lang="en-GB" dirty="0"/>
          </a:p>
          <a:p>
            <a:r>
              <a:rPr lang="en-GB" dirty="0"/>
              <a:t>Caroline Clarke</a:t>
            </a:r>
          </a:p>
          <a:p>
            <a:r>
              <a:rPr lang="en-GB" dirty="0" smtClean="0">
                <a:hlinkClick r:id="rId3"/>
              </a:rPr>
              <a:t>Caroline.Clarke@sds.co.uk</a:t>
            </a:r>
            <a:endParaRPr lang="en-GB" dirty="0"/>
          </a:p>
        </p:txBody>
      </p:sp>
      <p:sp>
        <p:nvSpPr>
          <p:cNvPr id="8" name="TextBox 7"/>
          <p:cNvSpPr txBox="1"/>
          <p:nvPr/>
        </p:nvSpPr>
        <p:spPr>
          <a:xfrm>
            <a:off x="6545766" y="3401122"/>
            <a:ext cx="4839629" cy="646331"/>
          </a:xfrm>
          <a:prstGeom prst="rect">
            <a:avLst/>
          </a:prstGeom>
          <a:noFill/>
        </p:spPr>
        <p:txBody>
          <a:bodyPr wrap="square" rtlCol="0">
            <a:spAutoFit/>
          </a:bodyPr>
          <a:lstStyle/>
          <a:p>
            <a:r>
              <a:rPr lang="en-GB" dirty="0" err="1"/>
              <a:t>K</a:t>
            </a:r>
            <a:r>
              <a:rPr lang="en-GB" dirty="0" err="1" smtClean="0"/>
              <a:t>arent</a:t>
            </a:r>
            <a:r>
              <a:rPr lang="en-GB" dirty="0" smtClean="0"/>
              <a:t> Turton</a:t>
            </a:r>
          </a:p>
          <a:p>
            <a:r>
              <a:rPr lang="en-GB" dirty="0" smtClean="0">
                <a:hlinkClick r:id="rId4"/>
              </a:rPr>
              <a:t>Karen.turton@sds.co.uk</a:t>
            </a:r>
            <a:endParaRPr lang="en-GB" dirty="0"/>
          </a:p>
        </p:txBody>
      </p:sp>
    </p:spTree>
    <p:extLst>
      <p:ext uri="{BB962C8B-B14F-4D97-AF65-F5344CB8AC3E}">
        <p14:creationId xmlns:p14="http://schemas.microsoft.com/office/powerpoint/2010/main" val="152852887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hermal">
  <a:themeElements>
    <a:clrScheme name="Custom 1">
      <a:dk1>
        <a:srgbClr val="4D5B6B"/>
      </a:dk1>
      <a:lt1>
        <a:srgbClr val="FFFFFF"/>
      </a:lt1>
      <a:dk2>
        <a:srgbClr val="675D59"/>
      </a:dk2>
      <a:lt2>
        <a:srgbClr val="E8DED8"/>
      </a:lt2>
      <a:accent1>
        <a:srgbClr val="FF0000"/>
      </a:accent1>
      <a:accent2>
        <a:srgbClr val="7F7F7F"/>
      </a:accent2>
      <a:accent3>
        <a:srgbClr val="7F5185"/>
      </a:accent3>
      <a:accent4>
        <a:srgbClr val="89AAD3"/>
      </a:accent4>
      <a:accent5>
        <a:srgbClr val="8F5B4B"/>
      </a:accent5>
      <a:accent6>
        <a:srgbClr val="C84340"/>
      </a:accent6>
      <a:hlink>
        <a:srgbClr val="89AAD3"/>
      </a:hlink>
      <a:folHlink>
        <a:srgbClr val="795185"/>
      </a:folHlink>
    </a:clrScheme>
    <a:fontScheme name="Thermal">
      <a:maj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ermal">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15875" cap="flat" cmpd="sng" algn="ctr">
          <a:solidFill>
            <a:schemeClr val="phClr"/>
          </a:solidFill>
          <a:prstDash val="solid"/>
        </a:ln>
        <a:ln w="3175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63500" dist="38100" dir="8100000" rotWithShape="0">
              <a:srgbClr val="000000">
                <a:alpha val="45000"/>
              </a:srgbClr>
            </a:outerShdw>
          </a:effectLst>
        </a:effectStyle>
        <a:effectStyle>
          <a:effectLst>
            <a:outerShdw blurRad="101600" dist="63500" dir="8100000" rotWithShape="0">
              <a:srgbClr val="000000">
                <a:alpha val="40000"/>
              </a:srgbClr>
            </a:outerShdw>
          </a:effectLst>
          <a:scene3d>
            <a:camera prst="orthographicFront">
              <a:rot lat="0" lon="0" rev="0"/>
            </a:camera>
            <a:lightRig rig="threePt" dir="t">
              <a:rot lat="0" lon="0" rev="3000000"/>
            </a:lightRig>
          </a:scene3d>
          <a:sp3d>
            <a:bevelT h="19050"/>
          </a:sp3d>
        </a:effectStyle>
      </a:effectStyleLst>
      <a:bgFillStyleLst>
        <a:solidFill>
          <a:schemeClr val="phClr"/>
        </a:solidFill>
        <a:gradFill rotWithShape="1">
          <a:gsLst>
            <a:gs pos="0">
              <a:schemeClr val="phClr">
                <a:tint val="100000"/>
                <a:lumMod val="125000"/>
              </a:schemeClr>
            </a:gs>
            <a:gs pos="55000">
              <a:schemeClr val="phClr">
                <a:shade val="100000"/>
                <a:satMod val="100000"/>
                <a:lumMod val="100000"/>
              </a:schemeClr>
            </a:gs>
            <a:gs pos="100000">
              <a:schemeClr val="phClr">
                <a:shade val="90000"/>
                <a:satMod val="300000"/>
                <a:lumMod val="95000"/>
              </a:schemeClr>
            </a:gs>
          </a:gsLst>
          <a:lin ang="5400000" scaled="0"/>
        </a:gradFill>
        <a:blipFill>
          <a:blip xmlns:r="http://schemas.openxmlformats.org/officeDocument/2006/relationships" r:embed="rId1">
            <a:duotone>
              <a:schemeClr val="phClr">
                <a:shade val="80000"/>
              </a:schemeClr>
              <a:schemeClr val="phClr">
                <a:tint val="98000"/>
                <a:satMod val="13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25158E3F4AC4246A12732F8D3C818D1" ma:contentTypeVersion="13" ma:contentTypeDescription="Create a new document." ma:contentTypeScope="" ma:versionID="39b9909485272bbf029c700caf702084">
  <xsd:schema xmlns:xsd="http://www.w3.org/2001/XMLSchema" xmlns:xs="http://www.w3.org/2001/XMLSchema" xmlns:p="http://schemas.microsoft.com/office/2006/metadata/properties" xmlns:ns3="65fcb642-9fe1-4cf0-aa4b-c52728e0a6a3" xmlns:ns4="a6bcc7ad-3e3c-4395-be0a-bb3896a58c49" targetNamespace="http://schemas.microsoft.com/office/2006/metadata/properties" ma:root="true" ma:fieldsID="520b90e25a0988baf01a09d114147295" ns3:_="" ns4:_="">
    <xsd:import namespace="65fcb642-9fe1-4cf0-aa4b-c52728e0a6a3"/>
    <xsd:import namespace="a6bcc7ad-3e3c-4395-be0a-bb3896a58c49"/>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ServiceAutoKeyPoints" minOccurs="0"/>
                <xsd:element ref="ns3:MediaServiceKeyPoint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5fcb642-9fe1-4cf0-aa4b-c52728e0a6a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6bcc7ad-3e3c-4395-be0a-bb3896a58c49"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B5C7A9B-4540-4A88-AB66-2D826911F671}">
  <ds:schemaRefs>
    <ds:schemaRef ds:uri="http://purl.org/dc/elements/1.1/"/>
    <ds:schemaRef ds:uri="http://schemas.microsoft.com/office/2006/metadata/properties"/>
    <ds:schemaRef ds:uri="http://purl.org/dc/terms/"/>
    <ds:schemaRef ds:uri="http://schemas.microsoft.com/office/infopath/2007/PartnerControls"/>
    <ds:schemaRef ds:uri="http://schemas.microsoft.com/office/2006/documentManagement/types"/>
    <ds:schemaRef ds:uri="65fcb642-9fe1-4cf0-aa4b-c52728e0a6a3"/>
    <ds:schemaRef ds:uri="http://schemas.openxmlformats.org/package/2006/metadata/core-properties"/>
    <ds:schemaRef ds:uri="a6bcc7ad-3e3c-4395-be0a-bb3896a58c49"/>
    <ds:schemaRef ds:uri="http://www.w3.org/XML/1998/namespace"/>
    <ds:schemaRef ds:uri="http://purl.org/dc/dcmitype/"/>
  </ds:schemaRefs>
</ds:datastoreItem>
</file>

<file path=customXml/itemProps2.xml><?xml version="1.0" encoding="utf-8"?>
<ds:datastoreItem xmlns:ds="http://schemas.openxmlformats.org/officeDocument/2006/customXml" ds:itemID="{5CB3997B-7EEC-4BA7-9C46-CFED58EAACD2}">
  <ds:schemaRefs>
    <ds:schemaRef ds:uri="http://schemas.microsoft.com/sharepoint/v3/contenttype/forms"/>
  </ds:schemaRefs>
</ds:datastoreItem>
</file>

<file path=customXml/itemProps3.xml><?xml version="1.0" encoding="utf-8"?>
<ds:datastoreItem xmlns:ds="http://schemas.openxmlformats.org/officeDocument/2006/customXml" ds:itemID="{74A6BBD2-2E56-4D64-9619-FA6D0B52C26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5fcb642-9fe1-4cf0-aa4b-c52728e0a6a3"/>
    <ds:schemaRef ds:uri="a6bcc7ad-3e3c-4395-be0a-bb3896a58c4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1629</TotalTime>
  <Words>949</Words>
  <Application>Microsoft Office PowerPoint</Application>
  <PresentationFormat>Widescreen</PresentationFormat>
  <Paragraphs>131</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Times New Roman</vt:lpstr>
      <vt:lpstr>Wingdings</vt:lpstr>
      <vt:lpstr>Thermal</vt:lpstr>
      <vt:lpstr> Learner Journey &amp;  Pathways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Bruce Aitchison</dc:creator>
  <cp:lastModifiedBy>Ratcliffe, Alison</cp:lastModifiedBy>
  <cp:revision>103</cp:revision>
  <dcterms:created xsi:type="dcterms:W3CDTF">2018-08-13T19:10:05Z</dcterms:created>
  <dcterms:modified xsi:type="dcterms:W3CDTF">2023-01-25T17:49:28Z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9fedad31-c0c2-44e8-b26c-75143ee7ed65_Enabled">
    <vt:lpwstr>true</vt:lpwstr>
  </property>
  <property fmtid="{D5CDD505-2E9C-101B-9397-08002B2CF9AE}" pid="3" name="MSIP_Label_9fedad31-c0c2-44e8-b26c-75143ee7ed65_SetDate">
    <vt:lpwstr>2023-01-24T22:09:38Z</vt:lpwstr>
  </property>
  <property fmtid="{D5CDD505-2E9C-101B-9397-08002B2CF9AE}" pid="4" name="MSIP_Label_9fedad31-c0c2-44e8-b26c-75143ee7ed65_Method">
    <vt:lpwstr>Standard</vt:lpwstr>
  </property>
  <property fmtid="{D5CDD505-2E9C-101B-9397-08002B2CF9AE}" pid="5" name="MSIP_Label_9fedad31-c0c2-44e8-b26c-75143ee7ed65_Name">
    <vt:lpwstr>OFFICIAL</vt:lpwstr>
  </property>
  <property fmtid="{D5CDD505-2E9C-101B-9397-08002B2CF9AE}" pid="6" name="MSIP_Label_9fedad31-c0c2-44e8-b26c-75143ee7ed65_SiteId">
    <vt:lpwstr>89ed32a2-9b6b-41db-bb6f-376ec8fcd11d</vt:lpwstr>
  </property>
  <property fmtid="{D5CDD505-2E9C-101B-9397-08002B2CF9AE}" pid="7" name="MSIP_Label_9fedad31-c0c2-44e8-b26c-75143ee7ed65_ActionId">
    <vt:lpwstr>4a62f2a6-a2c1-4474-b8fc-55cee4b9bed7</vt:lpwstr>
  </property>
  <property fmtid="{D5CDD505-2E9C-101B-9397-08002B2CF9AE}" pid="8" name="MSIP_Label_9fedad31-c0c2-44e8-b26c-75143ee7ed65_ContentBits">
    <vt:lpwstr>0</vt:lpwstr>
  </property>
  <property fmtid="{D5CDD505-2E9C-101B-9397-08002B2CF9AE}" pid="9" name="ContentTypeId">
    <vt:lpwstr>0x010100725158E3F4AC4246A12732F8D3C818D1</vt:lpwstr>
  </property>
</Properties>
</file>