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2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Twinkl" panose="020B0604020202020204" pitchFamily="2" charset="0"/>
      <p:regular r:id="rId16"/>
      <p:bold r:id="rId17"/>
    </p:embeddedFont>
    <p:embeddedFont>
      <p:font typeface="Twinkl SemiBold" pitchFamily="2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0"/>
    <a:srgbClr val="6BCB39"/>
    <a:srgbClr val="F1884C"/>
    <a:srgbClr val="232321"/>
    <a:srgbClr val="47B1E5"/>
    <a:srgbClr val="689429"/>
    <a:srgbClr val="85BD33"/>
    <a:srgbClr val="B9D36E"/>
    <a:srgbClr val="00A43D"/>
    <a:srgbClr val="C96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64" y="78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nkl.co.uk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87C162DB-2DCA-4F90-A8CD-81E92A4952CE}"/>
              </a:ext>
            </a:extLst>
          </p:cNvPr>
          <p:cNvSpPr/>
          <p:nvPr/>
        </p:nvSpPr>
        <p:spPr>
          <a:xfrm>
            <a:off x="4114800" y="5762625"/>
            <a:ext cx="885825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321578" y="5610522"/>
            <a:ext cx="2472267" cy="923330"/>
          </a:xfrm>
          <a:prstGeom prst="rect">
            <a:avLst/>
          </a:prstGeom>
          <a:solidFill>
            <a:srgbClr val="F1884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Mild Chilli Challenge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AA9B8E71-0DA2-42E4-9552-76B2BE99F09C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57197" y="338313"/>
            <a:ext cx="8220075" cy="993775"/>
          </a:xfrm>
          <a:prstGeom prst="roundRect">
            <a:avLst>
              <a:gd name="adj" fmla="val 9641"/>
            </a:avLst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smtClean="0"/>
              <a:t>Olympic Games Tasks</a:t>
            </a:r>
            <a:endParaRPr lang="en-GB" altLang="en-US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27061" y="982132"/>
            <a:ext cx="7880350" cy="2077157"/>
          </a:xfrm>
          <a:prstGeom prst="roundRect">
            <a:avLst>
              <a:gd name="adj" fmla="val 1874"/>
            </a:avLst>
          </a:prstGeom>
          <a:solidFill>
            <a:srgbClr val="6BCB39"/>
          </a:solidFill>
          <a:ln w="25400">
            <a:noFill/>
          </a:ln>
        </p:spPr>
        <p:txBody>
          <a:bodyPr lIns="72000" tIns="144000" rIns="144000" bIns="14400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u="sng" dirty="0" smtClean="0">
                <a:latin typeface="Twinkl" pitchFamily="2" charset="0"/>
              </a:rPr>
              <a:t>Task 1</a:t>
            </a:r>
          </a:p>
          <a:p>
            <a:r>
              <a:rPr lang="en-GB" dirty="0" smtClean="0">
                <a:latin typeface="+mn-lt"/>
              </a:rPr>
              <a:t>Sort </a:t>
            </a:r>
            <a:r>
              <a:rPr lang="en-GB" dirty="0">
                <a:latin typeface="+mn-lt"/>
              </a:rPr>
              <a:t>the events from the Ancient Greek Games and the Modern Olympics into the Venn diagram. </a:t>
            </a:r>
            <a:endParaRPr lang="en-GB" dirty="0" smtClean="0">
              <a:latin typeface="+mn-lt"/>
            </a:endParaRPr>
          </a:p>
          <a:p>
            <a:r>
              <a:rPr lang="en-GB" b="1" dirty="0" smtClean="0"/>
              <a:t>*Remember*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If </a:t>
            </a:r>
            <a:r>
              <a:rPr lang="en-GB" dirty="0"/>
              <a:t>the event </a:t>
            </a:r>
            <a:r>
              <a:rPr lang="en-GB" dirty="0" smtClean="0"/>
              <a:t>only happened during the Ancient Olympic Games, it will </a:t>
            </a:r>
            <a:r>
              <a:rPr lang="en-GB" b="1" dirty="0" smtClean="0"/>
              <a:t>go to the left</a:t>
            </a:r>
            <a:r>
              <a:rPr lang="en-GB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If the event only takes place in the Modern Olympics, it will </a:t>
            </a:r>
            <a:r>
              <a:rPr lang="en-GB" b="1" dirty="0" smtClean="0"/>
              <a:t>go to the right</a:t>
            </a:r>
            <a:r>
              <a:rPr lang="en-GB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If the event is </a:t>
            </a:r>
            <a:r>
              <a:rPr lang="en-GB" dirty="0"/>
              <a:t>in both, </a:t>
            </a:r>
            <a:r>
              <a:rPr lang="en-GB" dirty="0" smtClean="0"/>
              <a:t>stick </a:t>
            </a:r>
            <a:r>
              <a:rPr lang="en-GB" dirty="0"/>
              <a:t>it </a:t>
            </a:r>
            <a:r>
              <a:rPr lang="en-GB" b="1" dirty="0"/>
              <a:t>in the </a:t>
            </a:r>
            <a:r>
              <a:rPr lang="en-GB" b="1" dirty="0" smtClean="0"/>
              <a:t>middle where the circles cross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7059" y="3160889"/>
            <a:ext cx="7880350" cy="1907811"/>
          </a:xfrm>
          <a:prstGeom prst="roundRect">
            <a:avLst>
              <a:gd name="adj" fmla="val 1874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noFill/>
          </a:ln>
        </p:spPr>
        <p:txBody>
          <a:bodyPr lIns="72000" tIns="144000" rIns="144000" bIns="14400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u="sng" dirty="0" smtClean="0">
                <a:latin typeface="Twinkl" pitchFamily="2" charset="0"/>
              </a:rPr>
              <a:t>Task 2</a:t>
            </a:r>
          </a:p>
          <a:p>
            <a:pPr>
              <a:defRPr/>
            </a:pPr>
            <a:r>
              <a:rPr lang="en-GB" dirty="0" smtClean="0"/>
              <a:t>Using </a:t>
            </a:r>
            <a:r>
              <a:rPr lang="en-GB" dirty="0"/>
              <a:t>the </a:t>
            </a:r>
            <a:r>
              <a:rPr lang="en-GB" dirty="0" smtClean="0"/>
              <a:t>PowerPoint, </a:t>
            </a:r>
            <a:r>
              <a:rPr lang="en-GB" dirty="0"/>
              <a:t>answer </a:t>
            </a:r>
            <a:r>
              <a:rPr lang="en-GB" dirty="0" smtClean="0"/>
              <a:t>the comprehension questions provided.</a:t>
            </a:r>
          </a:p>
          <a:p>
            <a:pPr>
              <a:defRPr/>
            </a:pPr>
            <a:r>
              <a:rPr lang="en-GB" b="1" dirty="0"/>
              <a:t>*</a:t>
            </a:r>
            <a:r>
              <a:rPr lang="en-GB" b="1" dirty="0" smtClean="0"/>
              <a:t>Remember*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Read the text carefully to help you find the information needed to answer your questions correctly.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dirty="0"/>
              <a:t>A</a:t>
            </a:r>
            <a:r>
              <a:rPr lang="en-GB" dirty="0" smtClean="0"/>
              <a:t>nswer your questions in full sentences, using full stops and capital letters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7061" y="5170300"/>
            <a:ext cx="7880350" cy="1128899"/>
          </a:xfrm>
          <a:prstGeom prst="roundRect">
            <a:avLst>
              <a:gd name="adj" fmla="val 1874"/>
            </a:avLst>
          </a:prstGeom>
          <a:solidFill>
            <a:srgbClr val="0076B0"/>
          </a:solidFill>
          <a:ln w="25400">
            <a:noFill/>
          </a:ln>
        </p:spPr>
        <p:txBody>
          <a:bodyPr lIns="72000" tIns="144000" rIns="144000" bIns="14400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u="sng" dirty="0" smtClean="0">
                <a:latin typeface="Twinkl" pitchFamily="2" charset="0"/>
              </a:rPr>
              <a:t>Task 3</a:t>
            </a:r>
          </a:p>
          <a:p>
            <a:pPr>
              <a:defRPr/>
            </a:pPr>
            <a:r>
              <a:rPr lang="en-GB" dirty="0"/>
              <a:t>Pick </a:t>
            </a:r>
            <a:r>
              <a:rPr lang="en-GB" b="1" u="sng" dirty="0"/>
              <a:t>3</a:t>
            </a:r>
            <a:r>
              <a:rPr lang="en-GB" b="1" u="sng" dirty="0" smtClean="0"/>
              <a:t> </a:t>
            </a:r>
            <a:r>
              <a:rPr lang="en-GB" dirty="0" smtClean="0"/>
              <a:t> </a:t>
            </a:r>
            <a:r>
              <a:rPr lang="en-GB" dirty="0"/>
              <a:t>events from the Ancient Olympics </a:t>
            </a:r>
            <a:r>
              <a:rPr lang="en-GB" dirty="0" smtClean="0"/>
              <a:t>and </a:t>
            </a:r>
            <a:r>
              <a:rPr lang="en-GB" dirty="0"/>
              <a:t>create your own Top Trumps cards</a:t>
            </a:r>
            <a:r>
              <a:rPr lang="en-GB" dirty="0" smtClean="0"/>
              <a:t>.</a:t>
            </a:r>
          </a:p>
          <a:p>
            <a:pPr>
              <a:defRPr/>
            </a:pPr>
            <a:r>
              <a:rPr lang="en-GB" dirty="0" smtClean="0"/>
              <a:t>Look at the example provided. You can use skills of your choice and create </a:t>
            </a:r>
            <a:r>
              <a:rPr lang="en-GB" dirty="0"/>
              <a:t>your own </a:t>
            </a:r>
            <a:r>
              <a:rPr lang="en-GB" dirty="0" smtClean="0"/>
              <a:t>scores for each one!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4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3172E0-2840-45D1-9963-6319EFCCCAAF}"/>
              </a:ext>
            </a:extLst>
          </p:cNvPr>
          <p:cNvGrpSpPr/>
          <p:nvPr/>
        </p:nvGrpSpPr>
        <p:grpSpPr>
          <a:xfrm>
            <a:off x="1770085" y="5136050"/>
            <a:ext cx="5594296" cy="956774"/>
            <a:chOff x="1770085" y="5136050"/>
            <a:chExt cx="5594296" cy="9567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12581D-5C36-4C46-B1AC-CD7E9CE7BF68}"/>
                </a:ext>
              </a:extLst>
            </p:cNvPr>
            <p:cNvSpPr/>
            <p:nvPr/>
          </p:nvSpPr>
          <p:spPr>
            <a:xfrm>
              <a:off x="1770085" y="5136051"/>
              <a:ext cx="5594296" cy="956773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8992" y="5136050"/>
              <a:ext cx="5116481" cy="95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</a:rPr>
                <a:t>The first recorded Olympic Games was held in Olympia, Greece in 776BC.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079876-1B16-4D5F-9FA8-CD05DF9F5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98" y="728663"/>
            <a:ext cx="5926873" cy="4190984"/>
          </a:xfrm>
          <a:prstGeom prst="roundRect">
            <a:avLst>
              <a:gd name="adj" fmla="val 3693"/>
            </a:avLst>
          </a:prstGeom>
        </p:spPr>
      </p:pic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CFE3FC66-FD04-420F-A34F-DBD0FF5F543B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307"/>
          <a:stretch/>
        </p:blipFill>
        <p:spPr>
          <a:xfrm>
            <a:off x="1608563" y="1526518"/>
            <a:ext cx="5926873" cy="3671614"/>
          </a:xfrm>
          <a:prstGeom prst="roundRect">
            <a:avLst>
              <a:gd name="adj" fmla="val 4864"/>
            </a:avLst>
          </a:prstGeom>
          <a:ln w="28575">
            <a:noFill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73575" y="5393876"/>
            <a:ext cx="7396849" cy="41762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  <a:latin typeface="Twinkl" pitchFamily="2" charset="0"/>
              </a:rPr>
              <a:t>Back then it was only held in Olympia, whereas now it is held in a different country around the world each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728663"/>
            <a:ext cx="7513027" cy="55666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</a:rPr>
              <a:t>The Games were held every four years, as they are today.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313FCDCC-0292-4C99-9654-4770EB96CB39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AE433-BC26-4D04-A2A9-9D4EB306E3D1}"/>
              </a:ext>
            </a:extLst>
          </p:cNvPr>
          <p:cNvGrpSpPr/>
          <p:nvPr/>
        </p:nvGrpSpPr>
        <p:grpSpPr>
          <a:xfrm>
            <a:off x="1047092" y="1041930"/>
            <a:ext cx="4346520" cy="1572326"/>
            <a:chOff x="1047092" y="1041930"/>
            <a:chExt cx="4346520" cy="15723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308B3C-83C9-4415-81CD-AC82F0D58620}"/>
                </a:ext>
              </a:extLst>
            </p:cNvPr>
            <p:cNvSpPr/>
            <p:nvPr/>
          </p:nvSpPr>
          <p:spPr>
            <a:xfrm>
              <a:off x="1047092" y="1041930"/>
              <a:ext cx="4338053" cy="1572326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5559" y="1146486"/>
              <a:ext cx="4338053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  <a:latin typeface="Twinkl SemiBold" pitchFamily="2" charset="0"/>
                </a:rPr>
                <a:t>Today, as well as the Summer Olympics, the Winter Olympics are held two years after the Summer Games.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229F4BF-9C5F-45F5-8EE1-3C03CCEA8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75577"/>
            <a:ext cx="4641114" cy="35035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18583-A5FE-4343-A822-F1035FA397E1}"/>
              </a:ext>
            </a:extLst>
          </p:cNvPr>
          <p:cNvGrpSpPr/>
          <p:nvPr/>
        </p:nvGrpSpPr>
        <p:grpSpPr>
          <a:xfrm>
            <a:off x="5476244" y="1329433"/>
            <a:ext cx="3686993" cy="4760517"/>
            <a:chOff x="5476244" y="1329433"/>
            <a:chExt cx="3686993" cy="47605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FB9BAC-40EF-4BA5-9089-CAA99460E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34"/>
            <a:stretch/>
          </p:blipFill>
          <p:spPr>
            <a:xfrm>
              <a:off x="5476244" y="1333515"/>
              <a:ext cx="3217963" cy="475643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32A48B-6B19-41A1-868C-FEBD8E7E8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6" r="20573" b="82621"/>
            <a:stretch/>
          </p:blipFill>
          <p:spPr>
            <a:xfrm>
              <a:off x="8191309" y="1329433"/>
              <a:ext cx="971928" cy="8266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8864CA-06FE-4FC6-A563-A193FC84B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97" t="16616" r="22240" b="73326"/>
            <a:stretch/>
          </p:blipFill>
          <p:spPr>
            <a:xfrm>
              <a:off x="8183139" y="2135887"/>
              <a:ext cx="889000" cy="4783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BE2A81-EFF4-446B-BC73-921A294A9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79" t="13501" r="23313" b="76442"/>
            <a:stretch/>
          </p:blipFill>
          <p:spPr>
            <a:xfrm>
              <a:off x="8463856" y="1972428"/>
              <a:ext cx="575627" cy="478368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DC30B8AD-177B-42AE-96F5-4FD51B808D0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179095" y="753143"/>
            <a:ext cx="6874042" cy="89521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</a:rPr>
              <a:t>To symbolise the Ancient Olympics, the torch is carried around the country of the Games.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BFF54-3798-407A-A84F-3C14E64F6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2" y="1904257"/>
            <a:ext cx="6143625" cy="4200600"/>
          </a:xfrm>
          <a:prstGeom prst="roundRect">
            <a:avLst>
              <a:gd name="adj" fmla="val 4423"/>
            </a:avLst>
          </a:prstGeom>
        </p:spPr>
      </p:pic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6A581627-E9A4-4E98-8EA4-9BF219FEF5C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47236D-E1B6-45D5-A636-9DD17B3D3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5" y="1838432"/>
            <a:ext cx="3271994" cy="198109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778489"/>
            <a:ext cx="2981326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In the Ancient Greek Olympics there were only ten sports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032" y="4146656"/>
            <a:ext cx="2981326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In the Modern Olympics there are more than twenty different sports.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81" y="1838432"/>
            <a:ext cx="2719649" cy="2768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BD49EE-A53E-431A-B3F6-59A7EE67AA49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3959F9-3228-48B0-847F-21715217A2ED}"/>
              </a:ext>
            </a:extLst>
          </p:cNvPr>
          <p:cNvGrpSpPr/>
          <p:nvPr/>
        </p:nvGrpSpPr>
        <p:grpSpPr>
          <a:xfrm>
            <a:off x="4893510" y="760287"/>
            <a:ext cx="2981849" cy="654024"/>
            <a:chOff x="4893510" y="760287"/>
            <a:chExt cx="2981849" cy="65402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3510" y="760287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21E3CFE-4598-4C14-AF72-03C105B9A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9468" y="3869587"/>
            <a:ext cx="490455" cy="3955740"/>
          </a:xfrm>
          <a:prstGeom prst="rect">
            <a:avLst/>
          </a:prstGeom>
        </p:spPr>
      </p:pic>
      <p:sp>
        <p:nvSpPr>
          <p:cNvPr id="20" name="Rectangle 19">
            <a:hlinkClick r:id="rId5"/>
            <a:extLst>
              <a:ext uri="{FF2B5EF4-FFF2-40B4-BE49-F238E27FC236}">
                <a16:creationId xmlns:a16="http://schemas.microsoft.com/office/drawing/2014/main" id="{F6792F5D-8C44-4D11-BBCC-EDB5BAC031C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778489"/>
            <a:ext cx="2981326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The pentathlon consisted of running, wrestling, long jump, discus and javelin.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4778489"/>
            <a:ext cx="3827233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The modern pentathlon is made up of pistol shooting, fencing, swimming, showjumping and a cross-country run.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732BFE-391C-49A6-BEEB-6DF571BA61BD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2CB797-53D4-4012-BC4C-0448239A9315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C5885-FEF1-49EF-AE68-6DD5CAF02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759620"/>
            <a:ext cx="1766290" cy="2868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AB26E8-7D4E-40DC-81B4-B3AC9AF9E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74" y="1882813"/>
            <a:ext cx="3530642" cy="2598820"/>
          </a:xfrm>
          <a:prstGeom prst="rect">
            <a:avLst/>
          </a:prstGeom>
        </p:spPr>
      </p:pic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DDBE6816-3AE8-4668-9A96-22AE45D8E1F9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921364"/>
            <a:ext cx="2981326" cy="83366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Athletes ran barefoot and wore no clothes.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4921364"/>
            <a:ext cx="382723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Track runners today wear special shoes that have spikes to help them grip.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04B933-2AFD-4520-A7C0-B401F5E68AD8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C95E15-2F6E-4B62-91CA-C2D0D291BFC8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8967FE4-B2F7-43DA-9618-8C12B9B61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2"/>
          <a:stretch/>
        </p:blipFill>
        <p:spPr>
          <a:xfrm>
            <a:off x="5314949" y="1805505"/>
            <a:ext cx="2436583" cy="287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98B31-9939-4114-815A-9E5BF0F6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69216" r="38396"/>
          <a:stretch/>
        </p:blipFill>
        <p:spPr>
          <a:xfrm>
            <a:off x="1316269" y="1805505"/>
            <a:ext cx="2374618" cy="2926599"/>
          </a:xfrm>
          <a:prstGeom prst="rect">
            <a:avLst/>
          </a:prstGeom>
        </p:spPr>
      </p:pic>
      <p:sp>
        <p:nvSpPr>
          <p:cNvPr id="18" name="Rectangle 17">
            <a:hlinkClick r:id="rId4"/>
            <a:extLst>
              <a:ext uri="{FF2B5EF4-FFF2-40B4-BE49-F238E27FC236}">
                <a16:creationId xmlns:a16="http://schemas.microsoft.com/office/drawing/2014/main" id="{F2A72800-2ECE-4775-827E-B41DEBC6D486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45689" y="5151079"/>
            <a:ext cx="3223947" cy="114143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dirty="0"/>
              <a:t>Women were not</a:t>
            </a:r>
          </a:p>
          <a:p>
            <a:pPr algn="ctr"/>
            <a:r>
              <a:rPr lang="en-US" sz="2000" dirty="0"/>
              <a:t>allowed to watch or compete in the Games.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5151079"/>
            <a:ext cx="382723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Women and men both take part, but they do not compete against each other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FC7F0-ACC6-491A-A9A3-A1498EDEEF45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97D6A0-F521-4562-981B-3F2C4C51EDE8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596A9E9-1D51-4906-BC10-A9630D88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5"/>
          <a:stretch/>
        </p:blipFill>
        <p:spPr>
          <a:xfrm>
            <a:off x="1623755" y="1780776"/>
            <a:ext cx="1598623" cy="33114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B0CC47-B733-4658-A72E-13EBD663675F}"/>
              </a:ext>
            </a:extLst>
          </p:cNvPr>
          <p:cNvGrpSpPr/>
          <p:nvPr/>
        </p:nvGrpSpPr>
        <p:grpSpPr>
          <a:xfrm>
            <a:off x="5096803" y="1738830"/>
            <a:ext cx="2730930" cy="3345574"/>
            <a:chOff x="5096803" y="1738830"/>
            <a:chExt cx="2730930" cy="33455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5D3B24-E0F8-4790-9799-CAAE9AEA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755" y="1863770"/>
              <a:ext cx="1311978" cy="32206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6FCA92-77BD-4A93-A0AC-356BDD166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803" y="1738830"/>
              <a:ext cx="1120431" cy="3220646"/>
            </a:xfrm>
            <a:prstGeom prst="rect">
              <a:avLst/>
            </a:prstGeom>
          </p:spPr>
        </p:pic>
      </p:grpSp>
      <p:sp>
        <p:nvSpPr>
          <p:cNvPr id="18" name="Rectangle 17">
            <a:hlinkClick r:id="rId5"/>
            <a:extLst>
              <a:ext uri="{FF2B5EF4-FFF2-40B4-BE49-F238E27FC236}">
                <a16:creationId xmlns:a16="http://schemas.microsoft.com/office/drawing/2014/main" id="{AA9B8E71-0DA2-42E4-9552-76B2BE99F09C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386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Sassoon Infant Rg</vt:lpstr>
      <vt:lpstr>Arial</vt:lpstr>
      <vt:lpstr>Twinkl</vt:lpstr>
      <vt:lpstr>Twinkl SemiBold</vt:lpstr>
      <vt:lpstr>Wingdings</vt:lpstr>
      <vt:lpstr>Calibri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McIntyre, Emma</cp:lastModifiedBy>
  <cp:revision>151</cp:revision>
  <dcterms:created xsi:type="dcterms:W3CDTF">2014-10-01T16:09:27Z</dcterms:created>
  <dcterms:modified xsi:type="dcterms:W3CDTF">2020-06-04T08:16:40Z</dcterms:modified>
</cp:coreProperties>
</file>