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88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2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4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7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0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07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7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0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DAD6-4127-45D7-9952-8F8EB76C5E8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FE51-252F-417C-8D8A-3E93DC79B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0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mt.org.uk/competitions/solo/junior-mathematical-olympiad/archive" TargetMode="External"/><Relationship Id="rId2" Type="http://schemas.openxmlformats.org/officeDocument/2006/relationships/hyperlink" Target="https://www.ukmt.org.uk/competitions/solo/junior-mathematical-olympia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orcle.com/games/SenatorGronk/olympics-hosts-logic-puzz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twinkl-partnerships/the-numbers-gam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73" y="140854"/>
            <a:ext cx="8790709" cy="6593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4949" y="140854"/>
            <a:ext cx="807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Troon Primary Sports Week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2972" y="5729008"/>
            <a:ext cx="6859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 Level Numeracy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34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/>
              <a:t>Welcome to the </a:t>
            </a:r>
            <a:r>
              <a:rPr lang="en-GB" sz="4000" b="1" dirty="0" smtClean="0">
                <a:solidFill>
                  <a:srgbClr val="FF0000"/>
                </a:solidFill>
              </a:rPr>
              <a:t>Numeracy</a:t>
            </a:r>
            <a:r>
              <a:rPr lang="en-GB" sz="4000" dirty="0" smtClean="0"/>
              <a:t> section of Sports Week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364" y="2057399"/>
            <a:ext cx="4171661" cy="4454525"/>
          </a:xfrm>
        </p:spPr>
        <p:txBody>
          <a:bodyPr>
            <a:normAutofit/>
          </a:bodyPr>
          <a:lstStyle/>
          <a:p>
            <a:r>
              <a:rPr lang="en-GB" dirty="0" smtClean="0"/>
              <a:t>Choose your own level in the Chilli Challenges… </a:t>
            </a:r>
          </a:p>
          <a:p>
            <a:r>
              <a:rPr lang="en-GB" dirty="0" smtClean="0"/>
              <a:t>Are you going to go Mild, Medium, Hot or Ghost? </a:t>
            </a:r>
            <a:r>
              <a:rPr lang="en-GB" dirty="0" smtClean="0"/>
              <a:t>There’s also a California Reaper chilli if you’re brave enough!</a:t>
            </a:r>
            <a:endParaRPr lang="en-GB" dirty="0" smtClean="0"/>
          </a:p>
          <a:p>
            <a:r>
              <a:rPr lang="en-GB" dirty="0" smtClean="0"/>
              <a:t>You have a choice of Maths topics as well as a choice of difficulty level.</a:t>
            </a:r>
          </a:p>
          <a:p>
            <a:r>
              <a:rPr lang="en-GB" dirty="0" smtClean="0"/>
              <a:t>Thinking about your personal maths targets: you can choose to work on either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Maths Olympics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Times tables    </a:t>
            </a:r>
            <a:r>
              <a:rPr lang="en-GB" sz="2800" i="1" dirty="0" smtClean="0"/>
              <a:t>or</a:t>
            </a:r>
            <a:endParaRPr lang="en-GB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Time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9" name="Picture Placeholder 8" descr="https://blogs.glowscotland.org.uk/sa/public/troonps/uploads/sites/10480/2019/09/18180900/house-capt-1024x1024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r="934"/>
          <a:stretch>
            <a:fillRect/>
          </a:stretch>
        </p:blipFill>
        <p:spPr bwMode="auto">
          <a:xfrm>
            <a:off x="6206836" y="943265"/>
            <a:ext cx="4908405" cy="4903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6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469" y="141007"/>
            <a:ext cx="8036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Troon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Olympics 2020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4970"/>
              </p:ext>
            </p:extLst>
          </p:nvPr>
        </p:nvGraphicFramePr>
        <p:xfrm>
          <a:off x="166255" y="1578648"/>
          <a:ext cx="1181330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3327">
                  <a:extLst>
                    <a:ext uri="{9D8B030D-6E8A-4147-A177-3AD203B41FA5}">
                      <a16:colId xmlns:a16="http://schemas.microsoft.com/office/drawing/2014/main" val="1103063483"/>
                    </a:ext>
                  </a:extLst>
                </a:gridCol>
                <a:gridCol w="2953327">
                  <a:extLst>
                    <a:ext uri="{9D8B030D-6E8A-4147-A177-3AD203B41FA5}">
                      <a16:colId xmlns:a16="http://schemas.microsoft.com/office/drawing/2014/main" val="2802721960"/>
                    </a:ext>
                  </a:extLst>
                </a:gridCol>
                <a:gridCol w="2953327">
                  <a:extLst>
                    <a:ext uri="{9D8B030D-6E8A-4147-A177-3AD203B41FA5}">
                      <a16:colId xmlns:a16="http://schemas.microsoft.com/office/drawing/2014/main" val="1879354619"/>
                    </a:ext>
                  </a:extLst>
                </a:gridCol>
                <a:gridCol w="2953327">
                  <a:extLst>
                    <a:ext uri="{9D8B030D-6E8A-4147-A177-3AD203B41FA5}">
                      <a16:colId xmlns:a16="http://schemas.microsoft.com/office/drawing/2014/main" val="2003007705"/>
                    </a:ext>
                  </a:extLst>
                </a:gridCol>
              </a:tblGrid>
              <a:tr h="998336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bg1"/>
                          </a:solidFill>
                        </a:rPr>
                        <a:t>Mild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rgbClr val="7030A0"/>
                          </a:solidFill>
                        </a:rPr>
                        <a:t>Medium</a:t>
                      </a:r>
                      <a:endParaRPr lang="en-GB" sz="3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rgbClr val="FFFF00"/>
                          </a:solidFill>
                        </a:rPr>
                        <a:t>Hot</a:t>
                      </a:r>
                      <a:endParaRPr lang="en-GB" sz="3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solidFill>
                            <a:schemeClr val="tx1"/>
                          </a:solidFill>
                        </a:rPr>
                        <a:t>Ghost </a:t>
                      </a:r>
                      <a:r>
                        <a:rPr lang="en-GB" sz="1200" b="0" dirty="0" smtClean="0">
                          <a:hlinkClick r:id="rId2"/>
                        </a:rPr>
                        <a:t>https://www.ukmt.org.uk/competitions/solo/junior-mathematical-olympiad</a:t>
                      </a:r>
                      <a:endParaRPr lang="en-GB" sz="4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55319"/>
                  </a:ext>
                </a:extLst>
              </a:tr>
              <a:tr h="169341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Use the Olympic Hosts chart on the next slide to d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raw a bar chart to show how many times each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continent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hosted the Olympics.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the Olympic Hosts chart to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raw a time line graph to show how the number of Nations involved has changed. You could research how many there were in 2012,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2016 and what would have been in 2020.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FF00"/>
                          </a:solidFill>
                        </a:rPr>
                        <a:t>Use the Olympic Hosts chart to draw a graph that compares the numbers of male and female</a:t>
                      </a:r>
                      <a:r>
                        <a:rPr lang="en-GB" sz="1800" baseline="0" dirty="0" smtClean="0">
                          <a:solidFill>
                            <a:srgbClr val="FFFF00"/>
                          </a:solidFill>
                        </a:rPr>
                        <a:t> athletes who competed between 1968 and 2008 </a:t>
                      </a:r>
                      <a:endParaRPr lang="en-GB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Sadly, the 2020 Junior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Mathematical Olympiad has been cancelled…but… if you click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hlinkClick r:id="rId3"/>
                        </a:rPr>
                        <a:t>here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you can access past papers and solutions.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893270"/>
                  </a:ext>
                </a:extLst>
              </a:tr>
              <a:tr h="226894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The continents are: </a:t>
                      </a:r>
                      <a:r>
                        <a:rPr lang="en-GB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GB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GB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GB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  </a:t>
                      </a:r>
                      <a:r>
                        <a:rPr lang="en-GB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America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GB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America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 </a:t>
                      </a:r>
                      <a:r>
                        <a:rPr lang="en-GB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Antarctica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Your x-axis (horizontal) will have the years (so you’ll need more than 30 boxes) and your y-axis should be numbered to more than 204. 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You’ll need to think about the scale you use so your work fits on to your page.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FF00"/>
                          </a:solidFill>
                        </a:rPr>
                        <a:t>You will have to choose a scale and how to present the work.</a:t>
                      </a:r>
                    </a:p>
                    <a:p>
                      <a:endParaRPr lang="en-GB" sz="1600" b="1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GB" sz="1600" b="1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GB" sz="16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rgbClr val="FFFF00"/>
                          </a:solidFill>
                        </a:rPr>
                        <a:t>Try</a:t>
                      </a:r>
                      <a:r>
                        <a:rPr lang="en-GB" sz="1600" b="1" baseline="0" dirty="0" smtClean="0">
                          <a:solidFill>
                            <a:srgbClr val="FFFF00"/>
                          </a:solidFill>
                        </a:rPr>
                        <a:t> this puzzle for fun: click </a:t>
                      </a:r>
                      <a:r>
                        <a:rPr lang="en-GB" sz="2000" b="1" baseline="0" dirty="0" smtClean="0">
                          <a:solidFill>
                            <a:srgbClr val="FFFF00"/>
                          </a:solidFill>
                          <a:hlinkClick r:id="rId4"/>
                        </a:rPr>
                        <a:t>here</a:t>
                      </a:r>
                      <a:endParaRPr lang="en-GB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maths competition is aimed at S2 and below so you have not been taught some of the maths concepts – but give it a go, and use the solutions to help you work backwards to understand anything that’s new to you.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8628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6255" y="926100"/>
            <a:ext cx="118133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Choose your level of Challenge – you can try any level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49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t="1781" r="14980" b="5141"/>
          <a:stretch/>
        </p:blipFill>
        <p:spPr bwMode="auto">
          <a:xfrm>
            <a:off x="5837388" y="193963"/>
            <a:ext cx="5874322" cy="648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" descr="british-flag_1537278c"/>
          <p:cNvSpPr>
            <a:spLocks noChangeArrowheads="1" noChangeShapeType="1" noTextEdit="1"/>
          </p:cNvSpPr>
          <p:nvPr/>
        </p:nvSpPr>
        <p:spPr bwMode="auto">
          <a:xfrm>
            <a:off x="0" y="310140"/>
            <a:ext cx="5710527" cy="104760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Olympic Hosts</a:t>
            </a:r>
            <a:endParaRPr lang="en-GB" sz="3600" kern="10" spc="0">
              <a:ln w="12700">
                <a:solidFill>
                  <a:srgbClr val="B2B2B2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863" y="1662606"/>
            <a:ext cx="5384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the countries that hosted the     Olympic Games up until 2008. </a:t>
            </a:r>
          </a:p>
          <a:p>
            <a:pPr algn="ctr"/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Choose your level of challenge on the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Olympics page, then use this table to help you complete the work.</a:t>
            </a:r>
          </a:p>
          <a:p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sure you use a ruler and your brain – you need to read the challenges carefully to make sure you’re doing the right thing.</a:t>
            </a:r>
          </a:p>
          <a:p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key information for a graph includes a title, labels on both axes to say what they show, and the numbers (on the lines, not in the spaces) that make it all make sense!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40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Santander UK - Videos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09" y="180521"/>
            <a:ext cx="3731490" cy="20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254" y="180521"/>
            <a:ext cx="7132781" cy="1959743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If you need to work on </a:t>
            </a:r>
            <a:br>
              <a:rPr lang="en-GB" sz="5400" dirty="0" smtClean="0"/>
            </a:br>
            <a:r>
              <a:rPr lang="en-GB" sz="5400" b="1" dirty="0" smtClean="0">
                <a:solidFill>
                  <a:srgbClr val="FF0000"/>
                </a:solidFill>
              </a:rPr>
              <a:t>Times Tables </a:t>
            </a:r>
            <a:r>
              <a:rPr lang="en-GB" sz="5400" dirty="0" smtClean="0"/>
              <a:t>or </a:t>
            </a:r>
            <a:r>
              <a:rPr lang="en-GB" sz="5400" b="1" dirty="0" smtClean="0">
                <a:solidFill>
                  <a:srgbClr val="FF0000"/>
                </a:solidFill>
              </a:rPr>
              <a:t>Time</a:t>
            </a:r>
            <a:r>
              <a:rPr lang="en-GB" sz="5400" dirty="0" smtClean="0"/>
              <a:t>, </a:t>
            </a:r>
            <a:br>
              <a:rPr lang="en-GB" sz="5400" dirty="0" smtClean="0"/>
            </a:br>
            <a:r>
              <a:rPr lang="en-GB" sz="5400" dirty="0" smtClean="0"/>
              <a:t>this is for you…</a:t>
            </a:r>
            <a:endParaRPr lang="en-GB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7235" y="2447636"/>
            <a:ext cx="11554691" cy="4265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Click the link: </a:t>
            </a:r>
            <a:r>
              <a:rPr lang="en-GB" sz="2400" dirty="0">
                <a:hlinkClick r:id="rId3"/>
              </a:rPr>
              <a:t>www.twinkl.co.uk/resources/twinkl-partnerships/the-numbers-game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dirty="0" smtClean="0"/>
              <a:t>Choose whether you are working on </a:t>
            </a:r>
            <a:r>
              <a:rPr lang="en-GB" b="1" dirty="0" smtClean="0">
                <a:solidFill>
                  <a:srgbClr val="FF0000"/>
                </a:solidFill>
              </a:rPr>
              <a:t>Times Tables </a:t>
            </a:r>
            <a:r>
              <a:rPr lang="en-GB" dirty="0" smtClean="0"/>
              <a:t>or  </a:t>
            </a:r>
            <a:r>
              <a:rPr lang="en-GB" b="1" dirty="0" smtClean="0">
                <a:solidFill>
                  <a:srgbClr val="FF0000"/>
                </a:solidFill>
              </a:rPr>
              <a:t>Time</a:t>
            </a:r>
            <a:r>
              <a:rPr lang="en-GB" dirty="0" smtClean="0"/>
              <a:t> .</a:t>
            </a:r>
          </a:p>
          <a:p>
            <a:pPr marL="0" indent="0">
              <a:buNone/>
            </a:pPr>
            <a:r>
              <a:rPr lang="en-GB" dirty="0" smtClean="0"/>
              <a:t>Each topic has</a:t>
            </a:r>
            <a:r>
              <a:rPr lang="en-GB" dirty="0" smtClean="0"/>
              <a:t> 5 activities spread over 5 days. </a:t>
            </a:r>
          </a:p>
          <a:p>
            <a:pPr marL="0" indent="0">
              <a:buNone/>
            </a:pPr>
            <a:r>
              <a:rPr lang="en-GB" dirty="0" smtClean="0"/>
              <a:t>Every day has a video with football skills </a:t>
            </a:r>
            <a:r>
              <a:rPr lang="en-GB" dirty="0" smtClean="0"/>
              <a:t>and includes the key idea for the lesson.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After you’ve watched the video for each day, choose your level of chilli challenge for your activity. </a:t>
            </a:r>
          </a:p>
          <a:p>
            <a:pPr marL="0" indent="0">
              <a:buNone/>
            </a:pPr>
            <a:r>
              <a:rPr lang="en-GB" dirty="0" smtClean="0"/>
              <a:t>If you don’t have a printer, there are ideas for doing the work actively as well as ideas for parents to continue the learning,</a:t>
            </a:r>
          </a:p>
        </p:txBody>
      </p:sp>
    </p:spTree>
    <p:extLst>
      <p:ext uri="{BB962C8B-B14F-4D97-AF65-F5344CB8AC3E}">
        <p14:creationId xmlns:p14="http://schemas.microsoft.com/office/powerpoint/2010/main" val="35725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36" y="365125"/>
            <a:ext cx="4099791" cy="34956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If </a:t>
            </a:r>
            <a:r>
              <a:rPr lang="en-GB" sz="3600" dirty="0"/>
              <a:t>you want to go even hotter than Ghost… can we </a:t>
            </a:r>
            <a:r>
              <a:rPr lang="en-GB" sz="3600" dirty="0" smtClean="0"/>
              <a:t>introduce… </a:t>
            </a:r>
            <a:r>
              <a:rPr lang="en-GB" b="1" dirty="0" smtClean="0"/>
              <a:t>C</a:t>
            </a:r>
            <a:r>
              <a:rPr lang="en-GB" b="1" cap="all" dirty="0" smtClean="0"/>
              <a:t>AROLINA </a:t>
            </a:r>
            <a:r>
              <a:rPr lang="en-GB" b="1" cap="all" dirty="0"/>
              <a:t>REAPER – THE WORLD'S HOTTEST </a:t>
            </a:r>
            <a:r>
              <a:rPr lang="en-GB" b="1" cap="all" dirty="0" smtClean="0"/>
              <a:t>PEPPER!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Content Placeholder 4" descr="Carolina Reaper Pepper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62" y="3528291"/>
            <a:ext cx="184126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6" y="193964"/>
            <a:ext cx="6373091" cy="6520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7760" y="5855855"/>
            <a:ext cx="3879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dirty="0" smtClean="0"/>
              <a:t>This </a:t>
            </a:r>
            <a:r>
              <a:rPr lang="en-GB" dirty="0"/>
              <a:t>task is not for the faint-hearted…don’t say we didn’t warn you!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08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613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Welcome to the Numeracy section of Sports Week</vt:lpstr>
      <vt:lpstr>PowerPoint Presentation</vt:lpstr>
      <vt:lpstr>PowerPoint Presentation</vt:lpstr>
      <vt:lpstr>If you need to work on  Times Tables or Time,  this is for you…</vt:lpstr>
      <vt:lpstr>    If you want to go even hotter than Ghost… can we introduce… CAROLINA REAPER – THE WORLD'S HOTTEST PEPPER!    </vt:lpstr>
    </vt:vector>
  </TitlesOfParts>
  <Company>South Ayrshire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Helen</dc:creator>
  <cp:lastModifiedBy>Matthews, Helen</cp:lastModifiedBy>
  <cp:revision>14</cp:revision>
  <dcterms:created xsi:type="dcterms:W3CDTF">2020-06-03T14:37:32Z</dcterms:created>
  <dcterms:modified xsi:type="dcterms:W3CDTF">2020-06-04T12:09:50Z</dcterms:modified>
</cp:coreProperties>
</file>