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6" r:id="rId4"/>
    <p:sldId id="275" r:id="rId5"/>
    <p:sldId id="258" r:id="rId6"/>
    <p:sldId id="260" r:id="rId7"/>
    <p:sldId id="280" r:id="rId8"/>
    <p:sldId id="282" r:id="rId9"/>
    <p:sldId id="277" r:id="rId10"/>
    <p:sldId id="278" r:id="rId11"/>
    <p:sldId id="267" r:id="rId12"/>
    <p:sldId id="281" r:id="rId13"/>
    <p:sldId id="279" r:id="rId14"/>
    <p:sldId id="265" r:id="rId15"/>
    <p:sldId id="264" r:id="rId16"/>
    <p:sldId id="2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4D8AC3-807E-47E6-86B7-3B3B7A5941B0}"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91DE03-E199-42CD-8806-C65DBCBF190B}" type="slidenum">
              <a:rPr lang="en-GB" smtClean="0"/>
              <a:t>‹#›</a:t>
            </a:fld>
            <a:endParaRPr lang="en-GB"/>
          </a:p>
        </p:txBody>
      </p:sp>
    </p:spTree>
    <p:extLst>
      <p:ext uri="{BB962C8B-B14F-4D97-AF65-F5344CB8AC3E}">
        <p14:creationId xmlns:p14="http://schemas.microsoft.com/office/powerpoint/2010/main" val="2879120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791DE03-E199-42CD-8806-C65DBCBF190B}" type="slidenum">
              <a:rPr lang="en-GB" smtClean="0"/>
              <a:t>4</a:t>
            </a:fld>
            <a:endParaRPr lang="en-GB"/>
          </a:p>
        </p:txBody>
      </p:sp>
    </p:spTree>
    <p:extLst>
      <p:ext uri="{BB962C8B-B14F-4D97-AF65-F5344CB8AC3E}">
        <p14:creationId xmlns:p14="http://schemas.microsoft.com/office/powerpoint/2010/main" val="699754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40CF4-E616-0132-E6A5-AFE010C4B60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AF25FBF-7DC6-69EE-A7B4-D404466CEB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14B8D18-A236-BE4A-4B12-338E934A0F70}"/>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5" name="Footer Placeholder 4">
            <a:extLst>
              <a:ext uri="{FF2B5EF4-FFF2-40B4-BE49-F238E27FC236}">
                <a16:creationId xmlns:a16="http://schemas.microsoft.com/office/drawing/2014/main" id="{8D2EA9ED-C2EC-BE6F-249D-006A4DB109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86A65E-8C88-713C-0AB3-1337A04EF890}"/>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2561907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7198F-6CAD-86A2-4F98-1DA01F8EB4F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FE6B203-AF99-D334-4E91-132A1BAE915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E8BF1D9-3741-BD1E-E919-E386EEFDC73F}"/>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5" name="Footer Placeholder 4">
            <a:extLst>
              <a:ext uri="{FF2B5EF4-FFF2-40B4-BE49-F238E27FC236}">
                <a16:creationId xmlns:a16="http://schemas.microsoft.com/office/drawing/2014/main" id="{9A984DB9-5081-F0E7-69B2-6C9552289A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04882C-81AC-AB83-F570-C3D05D835E0C}"/>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3770425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0C70F-997A-2E4F-B146-3FC5A05E0CE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1F8F8D4-C767-F2B5-A30B-B77D8EBCB1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EC8D899-1A87-BD48-415C-77B282A5601D}"/>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5" name="Footer Placeholder 4">
            <a:extLst>
              <a:ext uri="{FF2B5EF4-FFF2-40B4-BE49-F238E27FC236}">
                <a16:creationId xmlns:a16="http://schemas.microsoft.com/office/drawing/2014/main" id="{4D4C8130-B848-9C75-C664-49539CE736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81A305-E528-DC02-0DCC-9BBE7F967A04}"/>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724447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B1C82-5130-030B-116C-812F04A20C1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D899843-6982-4BED-B2F1-3172D5F7F1F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5C5EF4F8-B789-2525-158D-6114EE79111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EFC7E81-C2B7-FF09-1110-06915E21DCA0}"/>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6" name="Footer Placeholder 5">
            <a:extLst>
              <a:ext uri="{FF2B5EF4-FFF2-40B4-BE49-F238E27FC236}">
                <a16:creationId xmlns:a16="http://schemas.microsoft.com/office/drawing/2014/main" id="{3BF076C9-EB31-FC26-BBAA-63525E2F90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F96DA3-DD59-3DEE-FACA-6881144B4D91}"/>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1265739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83308-527B-504A-BD17-0DF3DB25BB1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7A88D1D-6126-59FE-E722-DD51089993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66F00B2-A902-068B-DF93-8BABB8C41D9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CAB12EE-B793-E7AE-5CFE-1E4626D0D0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A469060-36B8-622D-B306-32014B88507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79F4D1E-E9FC-E639-0AD1-D5D3E779CFCE}"/>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8" name="Footer Placeholder 7">
            <a:extLst>
              <a:ext uri="{FF2B5EF4-FFF2-40B4-BE49-F238E27FC236}">
                <a16:creationId xmlns:a16="http://schemas.microsoft.com/office/drawing/2014/main" id="{24ED13C4-0514-D09E-A299-3FD1790BC2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9268319-4421-112E-5823-2D23903F4203}"/>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1139409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FC1DC-6A11-0303-A50F-68B05368C70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5284A7F-4F0A-FF62-C716-9F96724D06CB}"/>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4" name="Footer Placeholder 3">
            <a:extLst>
              <a:ext uri="{FF2B5EF4-FFF2-40B4-BE49-F238E27FC236}">
                <a16:creationId xmlns:a16="http://schemas.microsoft.com/office/drawing/2014/main" id="{617EBE6A-6E82-0A92-1F2A-122C8EB4380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D94139B-3DEE-C6BB-88FD-E17036DFB661}"/>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1147681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DD6D16-AA42-02AD-3D84-BD9A9CA0A912}"/>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3" name="Footer Placeholder 2">
            <a:extLst>
              <a:ext uri="{FF2B5EF4-FFF2-40B4-BE49-F238E27FC236}">
                <a16:creationId xmlns:a16="http://schemas.microsoft.com/office/drawing/2014/main" id="{9C508232-9CB2-AED0-348B-215AC1DC23D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F8792A0-0CEF-CD34-8F1E-2E511B1F5245}"/>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354697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69ED-5585-BA3F-4B18-39D07EDB84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FA34E6E-AAD0-BDF6-1617-6E813F3D8A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4D730E9-74C8-BAFC-AF70-CC3C9ADCF4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A9753C7-4524-C408-0F6A-617A88B2B973}"/>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6" name="Footer Placeholder 5">
            <a:extLst>
              <a:ext uri="{FF2B5EF4-FFF2-40B4-BE49-F238E27FC236}">
                <a16:creationId xmlns:a16="http://schemas.microsoft.com/office/drawing/2014/main" id="{FC99F2A7-10AF-90E7-9609-9CA4E84DBE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C62E21-C007-CE1E-721B-5EDA00DEC4D3}"/>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87839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F3E71-C4D2-599D-C613-7D99378FC12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7354D79-023E-893F-6435-8F53602848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8226D7A-1B60-216A-96D8-327CFA3590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5B2B499-DEEF-3B62-BB16-587C49626DA6}"/>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6" name="Footer Placeholder 5">
            <a:extLst>
              <a:ext uri="{FF2B5EF4-FFF2-40B4-BE49-F238E27FC236}">
                <a16:creationId xmlns:a16="http://schemas.microsoft.com/office/drawing/2014/main" id="{8438CA6C-7EA2-8005-6315-4F2BF70257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1AC672-A2FB-7ADF-D275-056A66548B32}"/>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1341653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744D4-0CFD-FB82-5A0A-091643FB956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D38E158-9152-639D-5000-0581C7E5C68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E084C75-95F6-2F02-3085-CBEDB6DCCEBF}"/>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5" name="Footer Placeholder 4">
            <a:extLst>
              <a:ext uri="{FF2B5EF4-FFF2-40B4-BE49-F238E27FC236}">
                <a16:creationId xmlns:a16="http://schemas.microsoft.com/office/drawing/2014/main" id="{F9064BF9-6DBD-E3BB-CCD1-AC24FD29DC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1513D9-8BFE-9028-7A65-83DCE149828A}"/>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1173045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FC4CD1-0D27-DDDC-4EA8-6EAAE9890DE9}"/>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E0F7F5A-2CF3-5249-A446-33AB6889D8A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8B2E063-5DBD-C582-D910-9EEEAB81F8AB}"/>
              </a:ext>
            </a:extLst>
          </p:cNvPr>
          <p:cNvSpPr>
            <a:spLocks noGrp="1"/>
          </p:cNvSpPr>
          <p:nvPr>
            <p:ph type="dt" sz="half" idx="10"/>
          </p:nvPr>
        </p:nvSpPr>
        <p:spPr/>
        <p:txBody>
          <a:bodyPr/>
          <a:lstStyle/>
          <a:p>
            <a:fld id="{538056C0-848A-49CC-8369-B66C2D395501}" type="datetimeFigureOut">
              <a:rPr lang="en-GB" smtClean="0"/>
              <a:t>29/09/2026</a:t>
            </a:fld>
            <a:endParaRPr lang="en-GB"/>
          </a:p>
        </p:txBody>
      </p:sp>
      <p:sp>
        <p:nvSpPr>
          <p:cNvPr id="5" name="Footer Placeholder 4">
            <a:extLst>
              <a:ext uri="{FF2B5EF4-FFF2-40B4-BE49-F238E27FC236}">
                <a16:creationId xmlns:a16="http://schemas.microsoft.com/office/drawing/2014/main" id="{A7E46FF2-D735-B85A-4CBF-1C70F2BDC6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0A5289-609F-D890-D067-B7A7E75C57B4}"/>
              </a:ext>
            </a:extLst>
          </p:cNvPr>
          <p:cNvSpPr>
            <a:spLocks noGrp="1"/>
          </p:cNvSpPr>
          <p:nvPr>
            <p:ph type="sldNum" sz="quarter" idx="12"/>
          </p:nvPr>
        </p:nvSpPr>
        <p:spPr/>
        <p:txBody>
          <a:bodyPr/>
          <a:lstStyle/>
          <a:p>
            <a:fld id="{D84A837D-0A67-4314-AAD3-B7C6E3AF3936}" type="slidenum">
              <a:rPr lang="en-GB" smtClean="0"/>
              <a:t>‹#›</a:t>
            </a:fld>
            <a:endParaRPr lang="en-GB"/>
          </a:p>
        </p:txBody>
      </p:sp>
    </p:spTree>
    <p:extLst>
      <p:ext uri="{BB962C8B-B14F-4D97-AF65-F5344CB8AC3E}">
        <p14:creationId xmlns:p14="http://schemas.microsoft.com/office/powerpoint/2010/main" val="2688619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6">
                <a:lumMod val="7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EA7009-37EB-2050-CC2A-F06DE9D332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037617C-F35A-0A3F-6FC3-C1151B4821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988F1FA-4994-4413-1271-160F6DC894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8056C0-848A-49CC-8369-B66C2D395501}" type="datetimeFigureOut">
              <a:rPr lang="en-GB" smtClean="0"/>
              <a:t>29/09/2026</a:t>
            </a:fld>
            <a:endParaRPr lang="en-GB"/>
          </a:p>
        </p:txBody>
      </p:sp>
      <p:sp>
        <p:nvSpPr>
          <p:cNvPr id="5" name="Footer Placeholder 4">
            <a:extLst>
              <a:ext uri="{FF2B5EF4-FFF2-40B4-BE49-F238E27FC236}">
                <a16:creationId xmlns:a16="http://schemas.microsoft.com/office/drawing/2014/main" id="{1D860B9B-19D0-4FD2-4A05-20DBBD0DA8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36D83D3-9F79-DA4E-ECF9-DC09A396C2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4A837D-0A67-4314-AAD3-B7C6E3AF3936}" type="slidenum">
              <a:rPr lang="en-GB" smtClean="0"/>
              <a:t>‹#›</a:t>
            </a:fld>
            <a:endParaRPr lang="en-GB"/>
          </a:p>
        </p:txBody>
      </p:sp>
    </p:spTree>
    <p:extLst>
      <p:ext uri="{BB962C8B-B14F-4D97-AF65-F5344CB8AC3E}">
        <p14:creationId xmlns:p14="http://schemas.microsoft.com/office/powerpoint/2010/main" val="2688899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ymingtonmail@south-ayrshire.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DD21F-F09E-6134-70EE-F13D085F82F2}"/>
              </a:ext>
            </a:extLst>
          </p:cNvPr>
          <p:cNvSpPr>
            <a:spLocks noGrp="1"/>
          </p:cNvSpPr>
          <p:nvPr>
            <p:ph type="ctrTitle"/>
          </p:nvPr>
        </p:nvSpPr>
        <p:spPr>
          <a:xfrm>
            <a:off x="6194716" y="739978"/>
            <a:ext cx="5334930" cy="3004145"/>
          </a:xfrm>
        </p:spPr>
        <p:txBody>
          <a:bodyPr>
            <a:normAutofit/>
          </a:bodyPr>
          <a:lstStyle/>
          <a:p>
            <a:r>
              <a:rPr lang="en-GB" b="1" dirty="0">
                <a:latin typeface="Calibri Light" panose="020F0302020204030204" pitchFamily="34" charset="0"/>
                <a:ea typeface="Calibri Light" panose="020F0302020204030204" pitchFamily="34" charset="0"/>
                <a:cs typeface="Calibri Light" panose="020F0302020204030204" pitchFamily="34" charset="0"/>
              </a:rPr>
              <a:t>Symington Primary and EYC Newsletter</a:t>
            </a:r>
          </a:p>
        </p:txBody>
      </p:sp>
      <p:sp>
        <p:nvSpPr>
          <p:cNvPr id="3" name="Subtitle 2">
            <a:extLst>
              <a:ext uri="{FF2B5EF4-FFF2-40B4-BE49-F238E27FC236}">
                <a16:creationId xmlns:a16="http://schemas.microsoft.com/office/drawing/2014/main" id="{E7194740-5D8F-32FB-1142-AF022285EE90}"/>
              </a:ext>
            </a:extLst>
          </p:cNvPr>
          <p:cNvSpPr>
            <a:spLocks noGrp="1"/>
          </p:cNvSpPr>
          <p:nvPr>
            <p:ph type="subTitle" idx="1"/>
          </p:nvPr>
        </p:nvSpPr>
        <p:spPr>
          <a:xfrm>
            <a:off x="6194715" y="3836197"/>
            <a:ext cx="5334931" cy="2189214"/>
          </a:xfrm>
        </p:spPr>
        <p:txBody>
          <a:bodyPr>
            <a:normAutofit/>
          </a:bodyPr>
          <a:lstStyle/>
          <a:p>
            <a:r>
              <a:rPr lang="en-GB" b="1" dirty="0"/>
              <a:t>September 2026</a:t>
            </a:r>
          </a:p>
        </p:txBody>
      </p:sp>
      <p:sp>
        <p:nvSpPr>
          <p:cNvPr id="1033" name="Freeform: Shape 103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037" name="Freeform: Shape 103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041" name="Freeform: Shape 104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1026" name="Picture 2">
            <a:extLst>
              <a:ext uri="{FF2B5EF4-FFF2-40B4-BE49-F238E27FC236}">
                <a16:creationId xmlns:a16="http://schemas.microsoft.com/office/drawing/2014/main" id="{C97CAF37-7D81-AE29-32C0-9BE17329C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66" r="4486" b="2"/>
          <a:stretch>
            <a:fillRect/>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1043" name="Freeform: Shape 104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03522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45A05A-3F06-FA84-6DFD-8B4D1089761F}"/>
              </a:ext>
            </a:extLst>
          </p:cNvPr>
          <p:cNvPicPr>
            <a:picLocks noChangeAspect="1"/>
          </p:cNvPicPr>
          <p:nvPr/>
        </p:nvPicPr>
        <p:blipFill>
          <a:blip r:embed="rId2"/>
          <a:stretch>
            <a:fillRect/>
          </a:stretch>
        </p:blipFill>
        <p:spPr>
          <a:xfrm>
            <a:off x="707571" y="125004"/>
            <a:ext cx="5464629" cy="1571081"/>
          </a:xfrm>
          <a:prstGeom prst="rect">
            <a:avLst/>
          </a:prstGeom>
        </p:spPr>
      </p:pic>
      <p:sp>
        <p:nvSpPr>
          <p:cNvPr id="3" name="Content Placeholder 2">
            <a:extLst>
              <a:ext uri="{FF2B5EF4-FFF2-40B4-BE49-F238E27FC236}">
                <a16:creationId xmlns:a16="http://schemas.microsoft.com/office/drawing/2014/main" id="{7D366130-CF73-858D-3264-95D064269455}"/>
              </a:ext>
            </a:extLst>
          </p:cNvPr>
          <p:cNvSpPr>
            <a:spLocks noGrp="1"/>
          </p:cNvSpPr>
          <p:nvPr>
            <p:ph idx="1"/>
          </p:nvPr>
        </p:nvSpPr>
        <p:spPr/>
        <p:txBody>
          <a:bodyPr>
            <a:normAutofit lnSpcReduction="10000"/>
          </a:bodyPr>
          <a:lstStyle/>
          <a:p>
            <a:pPr marL="0" indent="0">
              <a:buNone/>
            </a:pPr>
            <a:endParaRPr lang="en-GB" b="1" dirty="0">
              <a:latin typeface="Corbel Light" panose="020B0303020204020204" pitchFamily="34" charset="0"/>
            </a:endParaRPr>
          </a:p>
          <a:p>
            <a:pPr marL="0" indent="0">
              <a:buNone/>
            </a:pPr>
            <a:r>
              <a:rPr lang="en-GB" b="1" dirty="0">
                <a:latin typeface="Corbel Light" panose="020B0303020204020204" pitchFamily="34" charset="0"/>
              </a:rPr>
              <a:t>What a great term so far.  I have seen some great teaching of literacy this term and it has been lovely to see the confidence in children grow.</a:t>
            </a:r>
          </a:p>
          <a:p>
            <a:pPr marL="0" indent="0">
              <a:buNone/>
            </a:pPr>
            <a:r>
              <a:rPr lang="en-GB" b="1" dirty="0">
                <a:latin typeface="Corbel Light" panose="020B0303020204020204" pitchFamily="34" charset="0"/>
              </a:rPr>
              <a:t>Thank you to those who came in for maths week – the pupils enjoyed this and think our visitors enjoyed it too!</a:t>
            </a:r>
          </a:p>
          <a:p>
            <a:pPr marL="0" indent="0">
              <a:buNone/>
            </a:pPr>
            <a:r>
              <a:rPr lang="en-GB" b="1" dirty="0">
                <a:latin typeface="Corbel Light" panose="020B0303020204020204" pitchFamily="34" charset="0"/>
              </a:rPr>
              <a:t>As always, I would encourage you if you have any questions or concerns to contact the school office to arrange a telephone call and/or meeting.  </a:t>
            </a:r>
            <a:r>
              <a:rPr lang="en-GB" b="1" u="sng" dirty="0">
                <a:solidFill>
                  <a:schemeClr val="accent6">
                    <a:lumMod val="50000"/>
                  </a:schemeClr>
                </a:solidFill>
                <a:latin typeface="Corbel Light" panose="020B0303020204020204" pitchFamily="34" charset="0"/>
                <a:hlinkClick r:id="rId3">
                  <a:extLst>
                    <a:ext uri="{A12FA001-AC4F-418D-AE19-62706E023703}">
                      <ahyp:hlinkClr xmlns:ahyp="http://schemas.microsoft.com/office/drawing/2018/hyperlinkcolor" val="tx"/>
                    </a:ext>
                  </a:extLst>
                </a:hlinkClick>
              </a:rPr>
              <a:t>symingtonmail@south-ayrshire.gov.uk</a:t>
            </a:r>
            <a:r>
              <a:rPr lang="en-GB" b="1" u="sng" dirty="0">
                <a:solidFill>
                  <a:schemeClr val="accent6">
                    <a:lumMod val="50000"/>
                  </a:schemeClr>
                </a:solidFill>
                <a:latin typeface="Corbel Light" panose="020B0303020204020204" pitchFamily="34" charset="0"/>
              </a:rPr>
              <a:t> </a:t>
            </a:r>
            <a:r>
              <a:rPr lang="en-GB" b="1" dirty="0">
                <a:latin typeface="Corbel Light" panose="020B0303020204020204" pitchFamily="34" charset="0"/>
              </a:rPr>
              <a:t>or </a:t>
            </a:r>
            <a:r>
              <a:rPr lang="en-GB" b="1" u="sng" dirty="0">
                <a:solidFill>
                  <a:schemeClr val="accent6">
                    <a:lumMod val="50000"/>
                  </a:schemeClr>
                </a:solidFill>
                <a:latin typeface="Corbel Light" panose="020B0303020204020204" pitchFamily="34" charset="0"/>
              </a:rPr>
              <a:t>01292 690074</a:t>
            </a:r>
          </a:p>
          <a:p>
            <a:pPr marL="0" indent="0">
              <a:buNone/>
            </a:pPr>
            <a:endParaRPr lang="en-GB" b="1" dirty="0">
              <a:latin typeface="Corbel Light" panose="020B0303020204020204" pitchFamily="34" charset="0"/>
            </a:endParaRPr>
          </a:p>
          <a:p>
            <a:pPr marL="0" indent="0">
              <a:buNone/>
            </a:pPr>
            <a:r>
              <a:rPr lang="en-GB" b="1" dirty="0">
                <a:latin typeface="Corbel Light" panose="020B0303020204020204" pitchFamily="34" charset="0"/>
              </a:rPr>
              <a:t>Mrs Shields</a:t>
            </a:r>
          </a:p>
        </p:txBody>
      </p:sp>
      <p:sp>
        <p:nvSpPr>
          <p:cNvPr id="4" name="AutoShape 2" descr="Image result for head teacher welcome">
            <a:extLst>
              <a:ext uri="{FF2B5EF4-FFF2-40B4-BE49-F238E27FC236}">
                <a16:creationId xmlns:a16="http://schemas.microsoft.com/office/drawing/2014/main" id="{E810D432-0822-E170-2A53-9DD8AFD6076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 name="Picture 1">
            <a:extLst>
              <a:ext uri="{FF2B5EF4-FFF2-40B4-BE49-F238E27FC236}">
                <a16:creationId xmlns:a16="http://schemas.microsoft.com/office/drawing/2014/main" id="{6CE20426-A043-262B-B5C8-58C4430A7F0C}"/>
              </a:ext>
            </a:extLst>
          </p:cNvPr>
          <p:cNvPicPr>
            <a:picLocks noChangeAspect="1"/>
          </p:cNvPicPr>
          <p:nvPr/>
        </p:nvPicPr>
        <p:blipFill>
          <a:blip r:embed="rId4"/>
          <a:stretch>
            <a:fillRect/>
          </a:stretch>
        </p:blipFill>
        <p:spPr>
          <a:xfrm>
            <a:off x="9783645" y="244475"/>
            <a:ext cx="1185863" cy="1581150"/>
          </a:xfrm>
          <a:prstGeom prst="rect">
            <a:avLst/>
          </a:prstGeom>
        </p:spPr>
      </p:pic>
    </p:spTree>
    <p:extLst>
      <p:ext uri="{BB962C8B-B14F-4D97-AF65-F5344CB8AC3E}">
        <p14:creationId xmlns:p14="http://schemas.microsoft.com/office/powerpoint/2010/main" val="1085019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DD483-300E-A86A-54B9-416E05A47084}"/>
              </a:ext>
            </a:extLst>
          </p:cNvPr>
          <p:cNvSpPr>
            <a:spLocks noGrp="1"/>
          </p:cNvSpPr>
          <p:nvPr>
            <p:ph type="title"/>
          </p:nvPr>
        </p:nvSpPr>
        <p:spPr/>
        <p:txBody>
          <a:bodyPr/>
          <a:lstStyle/>
          <a:p>
            <a:r>
              <a:rPr lang="en-GB" b="1" u="sng" dirty="0">
                <a:latin typeface="Corbel Light" panose="020B0303020204020204" pitchFamily="34" charset="0"/>
              </a:rPr>
              <a:t>Parent/Carer’s Evenings</a:t>
            </a:r>
          </a:p>
        </p:txBody>
      </p:sp>
      <p:sp>
        <p:nvSpPr>
          <p:cNvPr id="3" name="Content Placeholder 2">
            <a:extLst>
              <a:ext uri="{FF2B5EF4-FFF2-40B4-BE49-F238E27FC236}">
                <a16:creationId xmlns:a16="http://schemas.microsoft.com/office/drawing/2014/main" id="{31AB1944-520F-67F2-E771-7C1996E024F9}"/>
              </a:ext>
            </a:extLst>
          </p:cNvPr>
          <p:cNvSpPr>
            <a:spLocks noGrp="1"/>
          </p:cNvSpPr>
          <p:nvPr>
            <p:ph idx="1"/>
          </p:nvPr>
        </p:nvSpPr>
        <p:spPr/>
        <p:txBody>
          <a:bodyPr/>
          <a:lstStyle/>
          <a:p>
            <a:pPr marL="0" indent="0">
              <a:buNone/>
            </a:pPr>
            <a:r>
              <a:rPr lang="en-GB" b="1" dirty="0">
                <a:latin typeface="Corbel Light" panose="020B0303020204020204" pitchFamily="34" charset="0"/>
              </a:rPr>
              <a:t>Information has been send out regarding making appointments – please contact the office if you are unable to do so.</a:t>
            </a:r>
          </a:p>
          <a:p>
            <a:pPr marL="0" indent="0">
              <a:buNone/>
            </a:pPr>
            <a:endParaRPr lang="en-GB" b="1" dirty="0">
              <a:latin typeface="Corbel Light" panose="020B0303020204020204" pitchFamily="34" charset="0"/>
            </a:endParaRPr>
          </a:p>
          <a:p>
            <a:pPr marL="0" indent="0">
              <a:buNone/>
            </a:pPr>
            <a:r>
              <a:rPr lang="en-GB" b="1" dirty="0">
                <a:latin typeface="Corbel Light" panose="020B0303020204020204" pitchFamily="34" charset="0"/>
              </a:rPr>
              <a:t>These will take place on Wednesday 6</a:t>
            </a:r>
            <a:r>
              <a:rPr lang="en-GB" b="1" baseline="30000" dirty="0">
                <a:latin typeface="Corbel Light" panose="020B0303020204020204" pitchFamily="34" charset="0"/>
              </a:rPr>
              <a:t>th</a:t>
            </a:r>
            <a:r>
              <a:rPr lang="en-GB" b="1" dirty="0">
                <a:latin typeface="Corbel Light" panose="020B0303020204020204" pitchFamily="34" charset="0"/>
              </a:rPr>
              <a:t> October 3.30-6.30pm and Thursday 7</a:t>
            </a:r>
            <a:r>
              <a:rPr lang="en-GB" b="1" baseline="30000" dirty="0">
                <a:latin typeface="Corbel Light" panose="020B0303020204020204" pitchFamily="34" charset="0"/>
              </a:rPr>
              <a:t>th</a:t>
            </a:r>
            <a:r>
              <a:rPr lang="en-GB" b="1" dirty="0">
                <a:latin typeface="Corbel Light" panose="020B0303020204020204" pitchFamily="34" charset="0"/>
              </a:rPr>
              <a:t> October 4-7pm.</a:t>
            </a:r>
          </a:p>
          <a:p>
            <a:pPr marL="0" indent="0">
              <a:buNone/>
            </a:pPr>
            <a:endParaRPr lang="en-GB" dirty="0"/>
          </a:p>
          <a:p>
            <a:endParaRPr lang="en-GB" dirty="0"/>
          </a:p>
          <a:p>
            <a:pPr marL="0" indent="0">
              <a:buNone/>
            </a:pPr>
            <a:endParaRPr lang="en-GB" dirty="0"/>
          </a:p>
        </p:txBody>
      </p:sp>
      <p:pic>
        <p:nvPicPr>
          <p:cNvPr id="5" name="Picture 4">
            <a:extLst>
              <a:ext uri="{FF2B5EF4-FFF2-40B4-BE49-F238E27FC236}">
                <a16:creationId xmlns:a16="http://schemas.microsoft.com/office/drawing/2014/main" id="{B07672EC-E405-2D4F-B8E3-AC771AEA4C5F}"/>
              </a:ext>
            </a:extLst>
          </p:cNvPr>
          <p:cNvPicPr>
            <a:picLocks noChangeAspect="1"/>
          </p:cNvPicPr>
          <p:nvPr/>
        </p:nvPicPr>
        <p:blipFill>
          <a:blip r:embed="rId2"/>
          <a:stretch>
            <a:fillRect/>
          </a:stretch>
        </p:blipFill>
        <p:spPr>
          <a:xfrm>
            <a:off x="7480173" y="3921125"/>
            <a:ext cx="2571750" cy="2571750"/>
          </a:xfrm>
          <a:prstGeom prst="rect">
            <a:avLst/>
          </a:prstGeom>
        </p:spPr>
      </p:pic>
    </p:spTree>
    <p:extLst>
      <p:ext uri="{BB962C8B-B14F-4D97-AF65-F5344CB8AC3E}">
        <p14:creationId xmlns:p14="http://schemas.microsoft.com/office/powerpoint/2010/main" val="1303422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6E1AC-4E6A-ACAC-7A57-CF69E5252977}"/>
              </a:ext>
            </a:extLst>
          </p:cNvPr>
          <p:cNvSpPr>
            <a:spLocks noGrp="1"/>
          </p:cNvSpPr>
          <p:nvPr>
            <p:ph type="title"/>
          </p:nvPr>
        </p:nvSpPr>
        <p:spPr/>
        <p:txBody>
          <a:bodyPr/>
          <a:lstStyle/>
          <a:p>
            <a:r>
              <a:rPr lang="en-GB" b="1" u="sng">
                <a:latin typeface="Corbel Light" panose="020B0303020204020204" pitchFamily="34" charset="0"/>
              </a:rPr>
              <a:t>Staffing Updates</a:t>
            </a:r>
            <a:endParaRPr lang="en-GB" b="1" u="sng" dirty="0">
              <a:latin typeface="Corbel Light" panose="020B0303020204020204" pitchFamily="34" charset="0"/>
            </a:endParaRPr>
          </a:p>
        </p:txBody>
      </p:sp>
      <p:sp>
        <p:nvSpPr>
          <p:cNvPr id="3" name="Content Placeholder 2">
            <a:extLst>
              <a:ext uri="{FF2B5EF4-FFF2-40B4-BE49-F238E27FC236}">
                <a16:creationId xmlns:a16="http://schemas.microsoft.com/office/drawing/2014/main" id="{76BDEBAB-05DF-155E-29CE-2008A5BE9712}"/>
              </a:ext>
            </a:extLst>
          </p:cNvPr>
          <p:cNvSpPr>
            <a:spLocks noGrp="1"/>
          </p:cNvSpPr>
          <p:nvPr>
            <p:ph idx="1"/>
          </p:nvPr>
        </p:nvSpPr>
        <p:spPr/>
        <p:txBody>
          <a:bodyPr/>
          <a:lstStyle/>
          <a:p>
            <a:pPr marL="0" indent="0">
              <a:buNone/>
            </a:pPr>
            <a:r>
              <a:rPr lang="en-GB" dirty="0">
                <a:latin typeface="Corbel Light" panose="020B0303020204020204" pitchFamily="34" charset="0"/>
              </a:rPr>
              <a:t>Mrs Hillan will be continuing to teach P2 for this session after being successful at interview. This will provide continuity for the pupils and their learning. </a:t>
            </a:r>
          </a:p>
          <a:p>
            <a:pPr marL="0" indent="0">
              <a:buNone/>
            </a:pPr>
            <a:r>
              <a:rPr lang="en-GB" dirty="0">
                <a:latin typeface="Corbel Light" panose="020B0303020204020204" pitchFamily="34" charset="0"/>
              </a:rPr>
              <a:t>Miss Gray has started with us and is getting to know all pupils – she is enjoying being part of the pride.</a:t>
            </a:r>
          </a:p>
          <a:p>
            <a:pPr marL="0" indent="0">
              <a:buNone/>
            </a:pPr>
            <a:r>
              <a:rPr lang="en-GB" dirty="0">
                <a:latin typeface="Corbel Light" panose="020B0303020204020204" pitchFamily="34" charset="0"/>
              </a:rPr>
              <a:t>Mrs Prichard will start with us after the October holidays and is excited to join the team. </a:t>
            </a:r>
          </a:p>
        </p:txBody>
      </p:sp>
      <p:pic>
        <p:nvPicPr>
          <p:cNvPr id="6" name="Picture 5">
            <a:extLst>
              <a:ext uri="{FF2B5EF4-FFF2-40B4-BE49-F238E27FC236}">
                <a16:creationId xmlns:a16="http://schemas.microsoft.com/office/drawing/2014/main" id="{81E40FCF-64EB-9608-04B4-D7344A0D4D5E}"/>
              </a:ext>
            </a:extLst>
          </p:cNvPr>
          <p:cNvPicPr>
            <a:picLocks noChangeAspect="1"/>
          </p:cNvPicPr>
          <p:nvPr/>
        </p:nvPicPr>
        <p:blipFill>
          <a:blip r:embed="rId3"/>
          <a:stretch>
            <a:fillRect/>
          </a:stretch>
        </p:blipFill>
        <p:spPr>
          <a:xfrm>
            <a:off x="8458200" y="144725"/>
            <a:ext cx="3086480" cy="1680900"/>
          </a:xfrm>
          <a:prstGeom prst="rect">
            <a:avLst/>
          </a:prstGeom>
        </p:spPr>
      </p:pic>
    </p:spTree>
    <p:extLst>
      <p:ext uri="{BB962C8B-B14F-4D97-AF65-F5344CB8AC3E}">
        <p14:creationId xmlns:p14="http://schemas.microsoft.com/office/powerpoint/2010/main" val="4052001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E79C7-1676-BDA4-345A-6C9558545F09}"/>
              </a:ext>
            </a:extLst>
          </p:cNvPr>
          <p:cNvSpPr>
            <a:spLocks noGrp="1"/>
          </p:cNvSpPr>
          <p:nvPr>
            <p:ph type="title"/>
          </p:nvPr>
        </p:nvSpPr>
        <p:spPr/>
        <p:txBody>
          <a:bodyPr/>
          <a:lstStyle/>
          <a:p>
            <a:r>
              <a:rPr lang="en-GB" b="1" u="sng" dirty="0">
                <a:solidFill>
                  <a:schemeClr val="accent6">
                    <a:lumMod val="50000"/>
                  </a:schemeClr>
                </a:solidFill>
                <a:latin typeface="Corbel Light" panose="020B0303020204020204" pitchFamily="34" charset="0"/>
              </a:rPr>
              <a:t>Supporting Wellbeing and Additional Support Needs at Symington</a:t>
            </a:r>
          </a:p>
        </p:txBody>
      </p:sp>
      <p:sp>
        <p:nvSpPr>
          <p:cNvPr id="3" name="Content Placeholder 2">
            <a:extLst>
              <a:ext uri="{FF2B5EF4-FFF2-40B4-BE49-F238E27FC236}">
                <a16:creationId xmlns:a16="http://schemas.microsoft.com/office/drawing/2014/main" id="{A827907A-44D6-A570-4E52-5270585B2331}"/>
              </a:ext>
            </a:extLst>
          </p:cNvPr>
          <p:cNvSpPr>
            <a:spLocks noGrp="1"/>
          </p:cNvSpPr>
          <p:nvPr>
            <p:ph idx="1"/>
          </p:nvPr>
        </p:nvSpPr>
        <p:spPr/>
        <p:txBody>
          <a:bodyPr/>
          <a:lstStyle/>
          <a:p>
            <a:pPr marL="0" indent="0">
              <a:buNone/>
            </a:pPr>
            <a:r>
              <a:rPr lang="en-GB" sz="3200" b="1" dirty="0">
                <a:latin typeface="Corbel Light" panose="020B0303020204020204" pitchFamily="34" charset="0"/>
              </a:rPr>
              <a:t>There has been a few questions recently regarding those pupils on Staged Intervention Plans.  The plans will be shared at parent/carer’s night on 6</a:t>
            </a:r>
            <a:r>
              <a:rPr lang="en-GB" sz="3200" b="1" baseline="30000" dirty="0">
                <a:latin typeface="Corbel Light" panose="020B0303020204020204" pitchFamily="34" charset="0"/>
              </a:rPr>
              <a:t>th</a:t>
            </a:r>
            <a:r>
              <a:rPr lang="en-GB" sz="3200" b="1" dirty="0">
                <a:latin typeface="Corbel Light" panose="020B0303020204020204" pitchFamily="34" charset="0"/>
              </a:rPr>
              <a:t> and 7</a:t>
            </a:r>
            <a:r>
              <a:rPr lang="en-GB" sz="3200" b="1" baseline="30000" dirty="0">
                <a:latin typeface="Corbel Light" panose="020B0303020204020204" pitchFamily="34" charset="0"/>
              </a:rPr>
              <a:t>th</a:t>
            </a:r>
            <a:r>
              <a:rPr lang="en-GB" sz="3200" b="1" dirty="0">
                <a:latin typeface="Corbel Light" panose="020B0303020204020204" pitchFamily="34" charset="0"/>
              </a:rPr>
              <a:t> of October. </a:t>
            </a:r>
          </a:p>
          <a:p>
            <a:pPr marL="0" indent="0">
              <a:buNone/>
            </a:pPr>
            <a:r>
              <a:rPr lang="en-GB" sz="3200" b="1" dirty="0">
                <a:latin typeface="Corbel Light" panose="020B0303020204020204" pitchFamily="34" charset="0"/>
              </a:rPr>
              <a:t>There will be an opportunity to look and contribute to the plans. </a:t>
            </a:r>
          </a:p>
          <a:p>
            <a:pPr marL="0" indent="0">
              <a:buNone/>
            </a:pPr>
            <a:endParaRPr lang="en-GB" b="1" u="sng" dirty="0">
              <a:solidFill>
                <a:schemeClr val="accent6">
                  <a:lumMod val="50000"/>
                </a:schemeClr>
              </a:solidFill>
              <a:latin typeface="Corbel Light" panose="020B0303020204020204" pitchFamily="34" charset="0"/>
            </a:endParaRPr>
          </a:p>
          <a:p>
            <a:pPr marL="0" indent="0">
              <a:buNone/>
            </a:pPr>
            <a:endParaRPr lang="en-GB" b="1" dirty="0">
              <a:latin typeface="Corbel Light" panose="020B0303020204020204" pitchFamily="34" charset="0"/>
            </a:endParaRPr>
          </a:p>
        </p:txBody>
      </p:sp>
      <p:pic>
        <p:nvPicPr>
          <p:cNvPr id="9" name="Picture 8">
            <a:extLst>
              <a:ext uri="{FF2B5EF4-FFF2-40B4-BE49-F238E27FC236}">
                <a16:creationId xmlns:a16="http://schemas.microsoft.com/office/drawing/2014/main" id="{BF6EE5B3-DBE9-BE2A-E369-9C99D6B13D57}"/>
              </a:ext>
            </a:extLst>
          </p:cNvPr>
          <p:cNvPicPr>
            <a:picLocks noChangeAspect="1"/>
          </p:cNvPicPr>
          <p:nvPr/>
        </p:nvPicPr>
        <p:blipFill>
          <a:blip r:embed="rId2"/>
          <a:stretch>
            <a:fillRect/>
          </a:stretch>
        </p:blipFill>
        <p:spPr>
          <a:xfrm>
            <a:off x="8550048" y="3830411"/>
            <a:ext cx="2124075" cy="2571750"/>
          </a:xfrm>
          <a:prstGeom prst="rect">
            <a:avLst/>
          </a:prstGeom>
        </p:spPr>
      </p:pic>
    </p:spTree>
    <p:extLst>
      <p:ext uri="{BB962C8B-B14F-4D97-AF65-F5344CB8AC3E}">
        <p14:creationId xmlns:p14="http://schemas.microsoft.com/office/powerpoint/2010/main" val="562100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23DE2-4BFA-0992-CDE3-BEDEF96E8721}"/>
              </a:ext>
            </a:extLst>
          </p:cNvPr>
          <p:cNvSpPr>
            <a:spLocks noGrp="1"/>
          </p:cNvSpPr>
          <p:nvPr>
            <p:ph type="title"/>
          </p:nvPr>
        </p:nvSpPr>
        <p:spPr/>
        <p:txBody>
          <a:bodyPr/>
          <a:lstStyle/>
          <a:p>
            <a:r>
              <a:rPr lang="en-GB" b="1" u="sng" dirty="0">
                <a:solidFill>
                  <a:schemeClr val="accent6">
                    <a:lumMod val="50000"/>
                  </a:schemeClr>
                </a:solidFill>
                <a:latin typeface="Corbel Light" panose="020B0303020204020204" pitchFamily="34" charset="0"/>
                <a:ea typeface="Calibri Light" panose="020F0302020204030204" pitchFamily="34" charset="0"/>
                <a:cs typeface="Calibri Light" panose="020F0302020204030204" pitchFamily="34" charset="0"/>
              </a:rPr>
              <a:t>Parent Council Updates</a:t>
            </a:r>
          </a:p>
        </p:txBody>
      </p:sp>
      <p:sp>
        <p:nvSpPr>
          <p:cNvPr id="3" name="Content Placeholder 2">
            <a:extLst>
              <a:ext uri="{FF2B5EF4-FFF2-40B4-BE49-F238E27FC236}">
                <a16:creationId xmlns:a16="http://schemas.microsoft.com/office/drawing/2014/main" id="{F80DFBFB-A70C-D8F7-2593-95FCE14D2564}"/>
              </a:ext>
            </a:extLst>
          </p:cNvPr>
          <p:cNvSpPr>
            <a:spLocks noGrp="1"/>
          </p:cNvSpPr>
          <p:nvPr>
            <p:ph idx="1"/>
          </p:nvPr>
        </p:nvSpPr>
        <p:spPr/>
        <p:txBody>
          <a:bodyPr>
            <a:normAutofit/>
          </a:bodyPr>
          <a:lstStyle/>
          <a:p>
            <a:pPr marL="0" indent="0">
              <a:buNone/>
            </a:pPr>
            <a:endParaRPr lang="en-GB" b="1" dirty="0">
              <a:latin typeface="Corbel Light" panose="020B0303020204020204" pitchFamily="34" charset="0"/>
            </a:endParaRPr>
          </a:p>
          <a:p>
            <a:pPr marL="0" indent="0">
              <a:buNone/>
            </a:pPr>
            <a:endParaRPr lang="en-GB" b="1" dirty="0">
              <a:latin typeface="Corbel Light" panose="020B0303020204020204" pitchFamily="34" charset="0"/>
            </a:endParaRPr>
          </a:p>
          <a:p>
            <a:pPr marL="0" indent="0">
              <a:buNone/>
            </a:pPr>
            <a:endParaRPr lang="en-GB" b="1" dirty="0">
              <a:latin typeface="Corbel Light" panose="020B0303020204020204" pitchFamily="34" charset="0"/>
            </a:endParaRPr>
          </a:p>
          <a:p>
            <a:endParaRPr lang="en-GB" b="1" dirty="0">
              <a:latin typeface="Corbel Light" panose="020B0303020204020204" pitchFamily="34" charset="0"/>
            </a:endParaRPr>
          </a:p>
          <a:p>
            <a:endParaRPr lang="en-GB" dirty="0"/>
          </a:p>
        </p:txBody>
      </p:sp>
      <p:pic>
        <p:nvPicPr>
          <p:cNvPr id="4" name="Picture 3">
            <a:extLst>
              <a:ext uri="{FF2B5EF4-FFF2-40B4-BE49-F238E27FC236}">
                <a16:creationId xmlns:a16="http://schemas.microsoft.com/office/drawing/2014/main" id="{F2968C31-B95E-9558-E7FA-94E575980502}"/>
              </a:ext>
            </a:extLst>
          </p:cNvPr>
          <p:cNvPicPr>
            <a:picLocks noChangeAspect="1"/>
          </p:cNvPicPr>
          <p:nvPr/>
        </p:nvPicPr>
        <p:blipFill>
          <a:blip r:embed="rId2"/>
          <a:stretch>
            <a:fillRect/>
          </a:stretch>
        </p:blipFill>
        <p:spPr>
          <a:xfrm>
            <a:off x="7273067" y="497567"/>
            <a:ext cx="4206718" cy="1487932"/>
          </a:xfrm>
          <a:prstGeom prst="rect">
            <a:avLst/>
          </a:prstGeom>
        </p:spPr>
      </p:pic>
      <p:sp>
        <p:nvSpPr>
          <p:cNvPr id="5" name="TextBox 4">
            <a:extLst>
              <a:ext uri="{FF2B5EF4-FFF2-40B4-BE49-F238E27FC236}">
                <a16:creationId xmlns:a16="http://schemas.microsoft.com/office/drawing/2014/main" id="{BC5BBF19-4291-AEFD-EA8F-C94FAEACA138}"/>
              </a:ext>
            </a:extLst>
          </p:cNvPr>
          <p:cNvSpPr txBox="1"/>
          <p:nvPr/>
        </p:nvSpPr>
        <p:spPr>
          <a:xfrm>
            <a:off x="315685" y="2133126"/>
            <a:ext cx="11974753" cy="3416320"/>
          </a:xfrm>
          <a:prstGeom prst="rect">
            <a:avLst/>
          </a:prstGeom>
          <a:noFill/>
        </p:spPr>
        <p:txBody>
          <a:bodyPr wrap="none" rtlCol="0">
            <a:spAutoFit/>
          </a:bodyPr>
          <a:lstStyle/>
          <a:p>
            <a:r>
              <a:rPr lang="en-GB" sz="3600" b="1" dirty="0">
                <a:latin typeface="Corbel Light" panose="020B0303020204020204" pitchFamily="34" charset="0"/>
              </a:rPr>
              <a:t>We had our annual AGM and there are still roles to be confirmed.</a:t>
            </a:r>
          </a:p>
          <a:p>
            <a:endParaRPr lang="en-GB" sz="3600" b="1" dirty="0">
              <a:latin typeface="Corbel Light" panose="020B0303020204020204" pitchFamily="34" charset="0"/>
            </a:endParaRPr>
          </a:p>
          <a:p>
            <a:r>
              <a:rPr lang="en-GB" sz="3600" b="1" dirty="0">
                <a:latin typeface="Corbel Light" panose="020B0303020204020204" pitchFamily="34" charset="0"/>
              </a:rPr>
              <a:t>The work of the parent council is most valuable and </a:t>
            </a:r>
          </a:p>
          <a:p>
            <a:r>
              <a:rPr lang="en-GB" sz="3600" b="1" dirty="0">
                <a:latin typeface="Corbel Light" panose="020B0303020204020204" pitchFamily="34" charset="0"/>
              </a:rPr>
              <a:t>provides opportunities to work together. </a:t>
            </a:r>
          </a:p>
          <a:p>
            <a:endParaRPr lang="en-GB" sz="3600" dirty="0">
              <a:latin typeface="Corbel Light" panose="020B0303020204020204" pitchFamily="34" charset="0"/>
            </a:endParaRPr>
          </a:p>
          <a:p>
            <a:r>
              <a:rPr lang="en-GB" sz="3600" b="1" dirty="0">
                <a:latin typeface="Corbel Light" panose="020B0303020204020204" pitchFamily="34" charset="0"/>
              </a:rPr>
              <a:t>Next Meeting  Thursday 22</a:t>
            </a:r>
            <a:r>
              <a:rPr lang="en-GB" sz="3600" b="1" baseline="30000" dirty="0">
                <a:latin typeface="Corbel Light" panose="020B0303020204020204" pitchFamily="34" charset="0"/>
              </a:rPr>
              <a:t>nd</a:t>
            </a:r>
            <a:r>
              <a:rPr lang="en-GB" sz="3600" b="1" dirty="0">
                <a:latin typeface="Corbel Light" panose="020B0303020204020204" pitchFamily="34" charset="0"/>
              </a:rPr>
              <a:t> October at 7pm in the school. </a:t>
            </a:r>
          </a:p>
        </p:txBody>
      </p:sp>
    </p:spTree>
    <p:extLst>
      <p:ext uri="{BB962C8B-B14F-4D97-AF65-F5344CB8AC3E}">
        <p14:creationId xmlns:p14="http://schemas.microsoft.com/office/powerpoint/2010/main" val="1542142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66A58-338A-6D4D-A5DA-06722B7D1476}"/>
              </a:ext>
            </a:extLst>
          </p:cNvPr>
          <p:cNvSpPr>
            <a:spLocks noGrp="1"/>
          </p:cNvSpPr>
          <p:nvPr>
            <p:ph type="title"/>
          </p:nvPr>
        </p:nvSpPr>
        <p:spPr/>
        <p:txBody>
          <a:bodyPr/>
          <a:lstStyle/>
          <a:p>
            <a:r>
              <a:rPr lang="en-GB" b="1" u="sng" dirty="0">
                <a:latin typeface="Corbel Light" panose="020B0303020204020204" pitchFamily="34" charset="0"/>
              </a:rPr>
              <a:t>Maths Week</a:t>
            </a:r>
          </a:p>
        </p:txBody>
      </p:sp>
      <p:sp>
        <p:nvSpPr>
          <p:cNvPr id="3" name="Content Placeholder 2">
            <a:extLst>
              <a:ext uri="{FF2B5EF4-FFF2-40B4-BE49-F238E27FC236}">
                <a16:creationId xmlns:a16="http://schemas.microsoft.com/office/drawing/2014/main" id="{1E8E7110-6EB0-57D9-5191-7947653CB50D}"/>
              </a:ext>
            </a:extLst>
          </p:cNvPr>
          <p:cNvSpPr>
            <a:spLocks noGrp="1"/>
          </p:cNvSpPr>
          <p:nvPr>
            <p:ph idx="1"/>
          </p:nvPr>
        </p:nvSpPr>
        <p:spPr/>
        <p:txBody>
          <a:bodyPr/>
          <a:lstStyle/>
          <a:p>
            <a:pPr marL="0" indent="0">
              <a:buNone/>
            </a:pPr>
            <a:r>
              <a:rPr lang="en-GB" b="1" dirty="0">
                <a:latin typeface="Corbel Light" panose="020B0303020204020204" pitchFamily="34" charset="0"/>
              </a:rPr>
              <a:t>We had a great week celebrating everything maths from visitors talking about the jobs, number hunts and challenges.</a:t>
            </a:r>
          </a:p>
          <a:p>
            <a:pPr marL="0" indent="0">
              <a:buNone/>
            </a:pPr>
            <a:endParaRPr lang="en-GB" b="1" dirty="0">
              <a:latin typeface="Corbel Light" panose="020B0303020204020204" pitchFamily="34" charset="0"/>
            </a:endParaRPr>
          </a:p>
        </p:txBody>
      </p:sp>
      <p:pic>
        <p:nvPicPr>
          <p:cNvPr id="5" name="Picture 4">
            <a:extLst>
              <a:ext uri="{FF2B5EF4-FFF2-40B4-BE49-F238E27FC236}">
                <a16:creationId xmlns:a16="http://schemas.microsoft.com/office/drawing/2014/main" id="{91D1D8A0-0336-794D-C3EA-7894383E706F}"/>
              </a:ext>
            </a:extLst>
          </p:cNvPr>
          <p:cNvPicPr>
            <a:picLocks noChangeAspect="1"/>
          </p:cNvPicPr>
          <p:nvPr/>
        </p:nvPicPr>
        <p:blipFill>
          <a:blip r:embed="rId2"/>
          <a:stretch>
            <a:fillRect/>
          </a:stretch>
        </p:blipFill>
        <p:spPr>
          <a:xfrm>
            <a:off x="1197864" y="2736757"/>
            <a:ext cx="2632918" cy="3440206"/>
          </a:xfrm>
          <a:prstGeom prst="rect">
            <a:avLst/>
          </a:prstGeom>
        </p:spPr>
      </p:pic>
      <p:pic>
        <p:nvPicPr>
          <p:cNvPr id="7" name="Picture 6">
            <a:extLst>
              <a:ext uri="{FF2B5EF4-FFF2-40B4-BE49-F238E27FC236}">
                <a16:creationId xmlns:a16="http://schemas.microsoft.com/office/drawing/2014/main" id="{99AD8B69-8003-178C-1EA6-B9D6ECBD52DF}"/>
              </a:ext>
            </a:extLst>
          </p:cNvPr>
          <p:cNvPicPr>
            <a:picLocks noChangeAspect="1"/>
          </p:cNvPicPr>
          <p:nvPr/>
        </p:nvPicPr>
        <p:blipFill>
          <a:blip r:embed="rId3"/>
          <a:stretch>
            <a:fillRect/>
          </a:stretch>
        </p:blipFill>
        <p:spPr>
          <a:xfrm>
            <a:off x="8549260" y="2504870"/>
            <a:ext cx="2444876" cy="3988005"/>
          </a:xfrm>
          <a:prstGeom prst="rect">
            <a:avLst/>
          </a:prstGeom>
        </p:spPr>
      </p:pic>
      <p:pic>
        <p:nvPicPr>
          <p:cNvPr id="9" name="Picture 8">
            <a:extLst>
              <a:ext uri="{FF2B5EF4-FFF2-40B4-BE49-F238E27FC236}">
                <a16:creationId xmlns:a16="http://schemas.microsoft.com/office/drawing/2014/main" id="{76F71B17-26C0-C5FB-EF73-27DF7B221ABC}"/>
              </a:ext>
            </a:extLst>
          </p:cNvPr>
          <p:cNvPicPr>
            <a:picLocks noChangeAspect="1"/>
          </p:cNvPicPr>
          <p:nvPr/>
        </p:nvPicPr>
        <p:blipFill>
          <a:blip r:embed="rId4"/>
          <a:stretch>
            <a:fillRect/>
          </a:stretch>
        </p:blipFill>
        <p:spPr>
          <a:xfrm>
            <a:off x="4730680" y="3147857"/>
            <a:ext cx="2730640" cy="3029106"/>
          </a:xfrm>
          <a:prstGeom prst="rect">
            <a:avLst/>
          </a:prstGeom>
        </p:spPr>
      </p:pic>
    </p:spTree>
    <p:extLst>
      <p:ext uri="{BB962C8B-B14F-4D97-AF65-F5344CB8AC3E}">
        <p14:creationId xmlns:p14="http://schemas.microsoft.com/office/powerpoint/2010/main" val="733918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D3895-0EA9-B3B4-61F9-9172D8C2276D}"/>
              </a:ext>
            </a:extLst>
          </p:cNvPr>
          <p:cNvSpPr>
            <a:spLocks noGrp="1"/>
          </p:cNvSpPr>
          <p:nvPr>
            <p:ph type="title"/>
          </p:nvPr>
        </p:nvSpPr>
        <p:spPr/>
        <p:txBody>
          <a:bodyPr/>
          <a:lstStyle/>
          <a:p>
            <a:r>
              <a:rPr lang="en-GB" b="1" u="sng" dirty="0">
                <a:latin typeface="Corbel Light" panose="020B0303020204020204" pitchFamily="34" charset="0"/>
              </a:rPr>
              <a:t>School Photographer</a:t>
            </a:r>
          </a:p>
        </p:txBody>
      </p:sp>
      <p:sp>
        <p:nvSpPr>
          <p:cNvPr id="3" name="Content Placeholder 2">
            <a:extLst>
              <a:ext uri="{FF2B5EF4-FFF2-40B4-BE49-F238E27FC236}">
                <a16:creationId xmlns:a16="http://schemas.microsoft.com/office/drawing/2014/main" id="{C1ECE955-1932-6FC5-1AC6-61AE71E8EFB3}"/>
              </a:ext>
            </a:extLst>
          </p:cNvPr>
          <p:cNvSpPr>
            <a:spLocks noGrp="1"/>
          </p:cNvSpPr>
          <p:nvPr>
            <p:ph idx="1"/>
          </p:nvPr>
        </p:nvSpPr>
        <p:spPr/>
        <p:txBody>
          <a:bodyPr/>
          <a:lstStyle/>
          <a:p>
            <a:r>
              <a:rPr lang="en-GB" b="1" dirty="0">
                <a:latin typeface="Corbel Light" panose="020B0303020204020204" pitchFamily="34" charset="0"/>
              </a:rPr>
              <a:t>The Photographer will be in school on Monday 26</a:t>
            </a:r>
            <a:r>
              <a:rPr lang="en-GB" b="1" baseline="30000" dirty="0">
                <a:latin typeface="Corbel Light" panose="020B0303020204020204" pitchFamily="34" charset="0"/>
              </a:rPr>
              <a:t>th</a:t>
            </a:r>
            <a:r>
              <a:rPr lang="en-GB" b="1" dirty="0">
                <a:latin typeface="Corbel Light" panose="020B0303020204020204" pitchFamily="34" charset="0"/>
              </a:rPr>
              <a:t> October.  There will be the opportunity for individual and family photographs and they will be taken by the photographer from The Studio in Ayr.  A letter will be sent home in due course.</a:t>
            </a:r>
          </a:p>
          <a:p>
            <a:pPr marL="0" indent="0">
              <a:buNone/>
            </a:pPr>
            <a:endParaRPr lang="en-GB" b="1" dirty="0">
              <a:latin typeface="Corbel Light" panose="020B0303020204020204" pitchFamily="34" charset="0"/>
            </a:endParaRPr>
          </a:p>
          <a:p>
            <a:r>
              <a:rPr lang="en-GB" b="1" dirty="0">
                <a:latin typeface="Corbel Light" panose="020B0303020204020204" pitchFamily="34" charset="0"/>
              </a:rPr>
              <a:t>The Ayr Advertiser will be in school on Friday to </a:t>
            </a:r>
          </a:p>
          <a:p>
            <a:pPr marL="0" indent="0">
              <a:buNone/>
            </a:pPr>
            <a:r>
              <a:rPr lang="en-GB" b="1" dirty="0">
                <a:latin typeface="Corbel Light" panose="020B0303020204020204" pitchFamily="34" charset="0"/>
              </a:rPr>
              <a:t>take a class picture of our Primary 1 pupils.  </a:t>
            </a:r>
          </a:p>
          <a:p>
            <a:pPr marL="0" indent="0">
              <a:buNone/>
            </a:pPr>
            <a:r>
              <a:rPr lang="en-GB" b="1" dirty="0">
                <a:latin typeface="Corbel Light" panose="020B0303020204020204" pitchFamily="34" charset="0"/>
              </a:rPr>
              <a:t>If you haven’t completed the permission forms please do so. </a:t>
            </a:r>
          </a:p>
        </p:txBody>
      </p:sp>
      <p:pic>
        <p:nvPicPr>
          <p:cNvPr id="5" name="Picture 4">
            <a:extLst>
              <a:ext uri="{FF2B5EF4-FFF2-40B4-BE49-F238E27FC236}">
                <a16:creationId xmlns:a16="http://schemas.microsoft.com/office/drawing/2014/main" id="{0B9776A4-9BE7-E6D7-AC53-BCB0F6FDBB16}"/>
              </a:ext>
            </a:extLst>
          </p:cNvPr>
          <p:cNvPicPr>
            <a:picLocks noChangeAspect="1"/>
          </p:cNvPicPr>
          <p:nvPr/>
        </p:nvPicPr>
        <p:blipFill>
          <a:blip r:embed="rId2"/>
          <a:srcRect b="9435"/>
          <a:stretch>
            <a:fillRect/>
          </a:stretch>
        </p:blipFill>
        <p:spPr>
          <a:xfrm>
            <a:off x="9690327" y="3265750"/>
            <a:ext cx="2347965" cy="3145936"/>
          </a:xfrm>
          <a:prstGeom prst="rect">
            <a:avLst/>
          </a:prstGeom>
        </p:spPr>
      </p:pic>
    </p:spTree>
    <p:extLst>
      <p:ext uri="{BB962C8B-B14F-4D97-AF65-F5344CB8AC3E}">
        <p14:creationId xmlns:p14="http://schemas.microsoft.com/office/powerpoint/2010/main" val="3268182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85D66-2584-D0D5-68D8-FC01A77C734A}"/>
              </a:ext>
            </a:extLst>
          </p:cNvPr>
          <p:cNvSpPr>
            <a:spLocks noGrp="1"/>
          </p:cNvSpPr>
          <p:nvPr>
            <p:ph type="title"/>
          </p:nvPr>
        </p:nvSpPr>
        <p:spPr/>
        <p:txBody>
          <a:bodyPr/>
          <a:lstStyle/>
          <a:p>
            <a:r>
              <a:rPr lang="en-GB" b="1" u="sng" dirty="0">
                <a:latin typeface="Corbel Light" panose="020B0303020204020204" pitchFamily="34" charset="0"/>
              </a:rPr>
              <a:t>Dates for the Diary </a:t>
            </a:r>
          </a:p>
        </p:txBody>
      </p:sp>
      <p:sp>
        <p:nvSpPr>
          <p:cNvPr id="3" name="Content Placeholder 2">
            <a:extLst>
              <a:ext uri="{FF2B5EF4-FFF2-40B4-BE49-F238E27FC236}">
                <a16:creationId xmlns:a16="http://schemas.microsoft.com/office/drawing/2014/main" id="{491ADEC8-C625-F53B-261A-7161499E8DFA}"/>
              </a:ext>
            </a:extLst>
          </p:cNvPr>
          <p:cNvSpPr>
            <a:spLocks noGrp="1"/>
          </p:cNvSpPr>
          <p:nvPr>
            <p:ph idx="1"/>
          </p:nvPr>
        </p:nvSpPr>
        <p:spPr>
          <a:xfrm>
            <a:off x="838200" y="1335024"/>
            <a:ext cx="10515600" cy="4841939"/>
          </a:xfrm>
        </p:spPr>
        <p:txBody>
          <a:bodyPr>
            <a:normAutofit fontScale="70000" lnSpcReduction="20000"/>
          </a:bodyPr>
          <a:lstStyle/>
          <a:p>
            <a:pPr marL="0" indent="0">
              <a:buNone/>
            </a:pPr>
            <a:r>
              <a:rPr lang="en-GB" dirty="0">
                <a:latin typeface="Corbel Light" panose="020B0303020204020204" pitchFamily="34" charset="0"/>
              </a:rPr>
              <a:t>30</a:t>
            </a:r>
            <a:r>
              <a:rPr lang="en-GB" baseline="30000" dirty="0">
                <a:latin typeface="Corbel Light" panose="020B0303020204020204" pitchFamily="34" charset="0"/>
              </a:rPr>
              <a:t>th</a:t>
            </a:r>
            <a:r>
              <a:rPr lang="en-GB" dirty="0">
                <a:latin typeface="Corbel Light" panose="020B0303020204020204" pitchFamily="34" charset="0"/>
              </a:rPr>
              <a:t> September @1.45pm P1 Literacy Event</a:t>
            </a:r>
          </a:p>
          <a:p>
            <a:pPr marL="0" indent="0">
              <a:buNone/>
            </a:pPr>
            <a:r>
              <a:rPr lang="en-GB" dirty="0">
                <a:latin typeface="Corbel Light" panose="020B0303020204020204" pitchFamily="34" charset="0"/>
              </a:rPr>
              <a:t>1</a:t>
            </a:r>
            <a:r>
              <a:rPr lang="en-GB" baseline="30000" dirty="0">
                <a:latin typeface="Corbel Light" panose="020B0303020204020204" pitchFamily="34" charset="0"/>
              </a:rPr>
              <a:t>st</a:t>
            </a:r>
            <a:r>
              <a:rPr lang="en-GB" dirty="0">
                <a:latin typeface="Corbel Light" panose="020B0303020204020204" pitchFamily="34" charset="0"/>
              </a:rPr>
              <a:t> October P5 Swimming week 5</a:t>
            </a:r>
          </a:p>
          <a:p>
            <a:pPr marL="0" indent="0">
              <a:buNone/>
            </a:pPr>
            <a:r>
              <a:rPr lang="en-GB" dirty="0">
                <a:latin typeface="Corbel Light" panose="020B0303020204020204" pitchFamily="34" charset="0"/>
              </a:rPr>
              <a:t>8</a:t>
            </a:r>
            <a:r>
              <a:rPr lang="en-GB" baseline="30000" dirty="0">
                <a:latin typeface="Corbel Light" panose="020B0303020204020204" pitchFamily="34" charset="0"/>
              </a:rPr>
              <a:t>th</a:t>
            </a:r>
            <a:r>
              <a:rPr lang="en-GB" dirty="0">
                <a:latin typeface="Corbel Light" panose="020B0303020204020204" pitchFamily="34" charset="0"/>
              </a:rPr>
              <a:t> October P5 Swimming week 6</a:t>
            </a:r>
          </a:p>
          <a:p>
            <a:pPr marL="0" indent="0">
              <a:buNone/>
            </a:pPr>
            <a:r>
              <a:rPr lang="en-GB" dirty="0">
                <a:latin typeface="Corbel Light" panose="020B0303020204020204" pitchFamily="34" charset="0"/>
              </a:rPr>
              <a:t>7</a:t>
            </a:r>
            <a:r>
              <a:rPr lang="en-GB" baseline="30000" dirty="0">
                <a:latin typeface="Corbel Light" panose="020B0303020204020204" pitchFamily="34" charset="0"/>
              </a:rPr>
              <a:t>th</a:t>
            </a:r>
            <a:r>
              <a:rPr lang="en-GB" dirty="0">
                <a:latin typeface="Corbel Light" panose="020B0303020204020204" pitchFamily="34" charset="0"/>
              </a:rPr>
              <a:t> October Parent/carer’s evening 3.30-6.30pm</a:t>
            </a:r>
          </a:p>
          <a:p>
            <a:pPr marL="0" indent="0">
              <a:buNone/>
            </a:pPr>
            <a:r>
              <a:rPr lang="en-GB" dirty="0">
                <a:latin typeface="Corbel Light" panose="020B0303020204020204" pitchFamily="34" charset="0"/>
              </a:rPr>
              <a:t>8</a:t>
            </a:r>
            <a:r>
              <a:rPr lang="en-GB" baseline="30000" dirty="0">
                <a:latin typeface="Corbel Light" panose="020B0303020204020204" pitchFamily="34" charset="0"/>
              </a:rPr>
              <a:t>th</a:t>
            </a:r>
            <a:r>
              <a:rPr lang="en-GB" dirty="0">
                <a:latin typeface="Corbel Light" panose="020B0303020204020204" pitchFamily="34" charset="0"/>
              </a:rPr>
              <a:t> October Parent/carer’s evening 4-7pm</a:t>
            </a:r>
          </a:p>
          <a:p>
            <a:pPr marL="0" indent="0">
              <a:buNone/>
            </a:pPr>
            <a:r>
              <a:rPr lang="en-GB" dirty="0">
                <a:latin typeface="Corbel Light" panose="020B0303020204020204" pitchFamily="34" charset="0"/>
              </a:rPr>
              <a:t>Monday 12</a:t>
            </a:r>
            <a:r>
              <a:rPr lang="en-GB" baseline="30000" dirty="0">
                <a:latin typeface="Corbel Light" panose="020B0303020204020204" pitchFamily="34" charset="0"/>
              </a:rPr>
              <a:t>th</a:t>
            </a:r>
            <a:r>
              <a:rPr lang="en-GB" dirty="0">
                <a:latin typeface="Corbel Light" panose="020B0303020204020204" pitchFamily="34" charset="0"/>
              </a:rPr>
              <a:t>-Friday 16</a:t>
            </a:r>
            <a:r>
              <a:rPr lang="en-GB" baseline="30000" dirty="0">
                <a:latin typeface="Corbel Light" panose="020B0303020204020204" pitchFamily="34" charset="0"/>
              </a:rPr>
              <a:t>th</a:t>
            </a:r>
            <a:r>
              <a:rPr lang="en-GB" dirty="0">
                <a:latin typeface="Corbel Light" panose="020B0303020204020204" pitchFamily="34" charset="0"/>
              </a:rPr>
              <a:t> October – School Closed</a:t>
            </a:r>
          </a:p>
          <a:p>
            <a:pPr marL="0" indent="0">
              <a:buNone/>
            </a:pPr>
            <a:r>
              <a:rPr lang="en-GB" dirty="0">
                <a:latin typeface="Corbel Light" panose="020B0303020204020204" pitchFamily="34" charset="0"/>
              </a:rPr>
              <a:t>19</a:t>
            </a:r>
            <a:r>
              <a:rPr lang="en-GB" baseline="30000" dirty="0">
                <a:latin typeface="Corbel Light" panose="020B0303020204020204" pitchFamily="34" charset="0"/>
              </a:rPr>
              <a:t>th</a:t>
            </a:r>
            <a:r>
              <a:rPr lang="en-GB" dirty="0">
                <a:latin typeface="Corbel Light" panose="020B0303020204020204" pitchFamily="34" charset="0"/>
              </a:rPr>
              <a:t> October In-service day</a:t>
            </a:r>
          </a:p>
          <a:p>
            <a:pPr marL="0" indent="0">
              <a:buNone/>
            </a:pPr>
            <a:r>
              <a:rPr lang="en-GB" dirty="0">
                <a:latin typeface="Corbel Light" panose="020B0303020204020204" pitchFamily="34" charset="0"/>
              </a:rPr>
              <a:t>20</a:t>
            </a:r>
            <a:r>
              <a:rPr lang="en-GB" baseline="30000" dirty="0">
                <a:latin typeface="Corbel Light" panose="020B0303020204020204" pitchFamily="34" charset="0"/>
              </a:rPr>
              <a:t>th</a:t>
            </a:r>
            <a:r>
              <a:rPr lang="en-GB" dirty="0">
                <a:latin typeface="Corbel Light" panose="020B0303020204020204" pitchFamily="34" charset="0"/>
              </a:rPr>
              <a:t> October P1 Open Afternoon (see poster)</a:t>
            </a:r>
          </a:p>
          <a:p>
            <a:pPr marL="0" indent="0">
              <a:buNone/>
            </a:pPr>
            <a:r>
              <a:rPr lang="en-GB" dirty="0">
                <a:latin typeface="Corbel Light" panose="020B0303020204020204" pitchFamily="34" charset="0"/>
              </a:rPr>
              <a:t>22</a:t>
            </a:r>
            <a:r>
              <a:rPr lang="en-GB" baseline="30000" dirty="0">
                <a:latin typeface="Corbel Light" panose="020B0303020204020204" pitchFamily="34" charset="0"/>
              </a:rPr>
              <a:t>nd</a:t>
            </a:r>
            <a:r>
              <a:rPr lang="en-GB" dirty="0">
                <a:latin typeface="Corbel Light" panose="020B0303020204020204" pitchFamily="34" charset="0"/>
              </a:rPr>
              <a:t> October P5 Swimming week 7</a:t>
            </a:r>
          </a:p>
          <a:p>
            <a:pPr marL="0" indent="0">
              <a:buNone/>
            </a:pPr>
            <a:r>
              <a:rPr lang="en-GB" dirty="0">
                <a:latin typeface="Corbel Light" panose="020B0303020204020204" pitchFamily="34" charset="0"/>
              </a:rPr>
              <a:t>23</a:t>
            </a:r>
            <a:r>
              <a:rPr lang="en-GB" baseline="30000" dirty="0">
                <a:latin typeface="Corbel Light" panose="020B0303020204020204" pitchFamily="34" charset="0"/>
              </a:rPr>
              <a:t>rd</a:t>
            </a:r>
            <a:r>
              <a:rPr lang="en-GB" dirty="0">
                <a:latin typeface="Corbel Light" panose="020B0303020204020204" pitchFamily="34" charset="0"/>
              </a:rPr>
              <a:t> October P7s at Prestwick Academy for Maths and English Lessons</a:t>
            </a:r>
          </a:p>
          <a:p>
            <a:pPr marL="0" indent="0">
              <a:buNone/>
            </a:pPr>
            <a:r>
              <a:rPr lang="en-GB" dirty="0">
                <a:latin typeface="Corbel Light" panose="020B0303020204020204" pitchFamily="34" charset="0"/>
              </a:rPr>
              <a:t>26</a:t>
            </a:r>
            <a:r>
              <a:rPr lang="en-GB" baseline="30000" dirty="0">
                <a:latin typeface="Corbel Light" panose="020B0303020204020204" pitchFamily="34" charset="0"/>
              </a:rPr>
              <a:t>th</a:t>
            </a:r>
            <a:r>
              <a:rPr lang="en-GB" dirty="0">
                <a:latin typeface="Corbel Light" panose="020B0303020204020204" pitchFamily="34" charset="0"/>
              </a:rPr>
              <a:t> October Photographer in school </a:t>
            </a:r>
          </a:p>
          <a:p>
            <a:pPr marL="0" indent="0">
              <a:buNone/>
            </a:pPr>
            <a:r>
              <a:rPr lang="en-GB" dirty="0">
                <a:latin typeface="Corbel Light" panose="020B0303020204020204" pitchFamily="34" charset="0"/>
              </a:rPr>
              <a:t>26</a:t>
            </a:r>
            <a:r>
              <a:rPr lang="en-GB" baseline="30000" dirty="0">
                <a:latin typeface="Corbel Light" panose="020B0303020204020204" pitchFamily="34" charset="0"/>
              </a:rPr>
              <a:t>th</a:t>
            </a:r>
            <a:r>
              <a:rPr lang="en-GB" dirty="0">
                <a:latin typeface="Corbel Light" panose="020B0303020204020204" pitchFamily="34" charset="0"/>
              </a:rPr>
              <a:t> October for 2 weeks P1 Registration </a:t>
            </a:r>
          </a:p>
          <a:p>
            <a:pPr marL="0" indent="0">
              <a:buNone/>
            </a:pPr>
            <a:r>
              <a:rPr lang="en-GB" dirty="0">
                <a:latin typeface="Corbel Light" panose="020B0303020204020204" pitchFamily="34" charset="0"/>
              </a:rPr>
              <a:t>29</a:t>
            </a:r>
            <a:r>
              <a:rPr lang="en-GB" baseline="30000" dirty="0">
                <a:latin typeface="Corbel Light" panose="020B0303020204020204" pitchFamily="34" charset="0"/>
              </a:rPr>
              <a:t>th</a:t>
            </a:r>
            <a:r>
              <a:rPr lang="en-GB" dirty="0">
                <a:latin typeface="Corbel Light" panose="020B0303020204020204" pitchFamily="34" charset="0"/>
              </a:rPr>
              <a:t> October Halloween disco (times tbc)</a:t>
            </a:r>
          </a:p>
          <a:p>
            <a:pPr marL="0" indent="0">
              <a:buNone/>
            </a:pPr>
            <a:r>
              <a:rPr lang="en-GB" dirty="0">
                <a:latin typeface="Corbel Light" panose="020B0303020204020204" pitchFamily="34" charset="0"/>
              </a:rPr>
              <a:t>30</a:t>
            </a:r>
            <a:r>
              <a:rPr lang="en-GB" baseline="30000" dirty="0">
                <a:latin typeface="Corbel Light" panose="020B0303020204020204" pitchFamily="34" charset="0"/>
              </a:rPr>
              <a:t>th</a:t>
            </a:r>
            <a:r>
              <a:rPr lang="en-GB" dirty="0">
                <a:latin typeface="Corbel Light" panose="020B0303020204020204" pitchFamily="34" charset="0"/>
              </a:rPr>
              <a:t> October Halloween parade and activities in class </a:t>
            </a:r>
          </a:p>
          <a:p>
            <a:pPr marL="0" indent="0">
              <a:buNone/>
            </a:pPr>
            <a:endParaRPr lang="en-GB" dirty="0">
              <a:latin typeface="Corbel Light" panose="020B0303020204020204" pitchFamily="34" charset="0"/>
            </a:endParaRPr>
          </a:p>
        </p:txBody>
      </p:sp>
    </p:spTree>
    <p:extLst>
      <p:ext uri="{BB962C8B-B14F-4D97-AF65-F5344CB8AC3E}">
        <p14:creationId xmlns:p14="http://schemas.microsoft.com/office/powerpoint/2010/main" val="2828709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BB20F-334B-DE55-C0A9-A501EE5D1C11}"/>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DB0F0CF2-22A4-6CDB-F6F8-167BC7FB7755}"/>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05ED1293-F601-32C5-3E9B-96F1241733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929" y="0"/>
            <a:ext cx="9700142" cy="6858000"/>
          </a:xfrm>
          <a:prstGeom prst="rect">
            <a:avLst/>
          </a:prstGeom>
        </p:spPr>
      </p:pic>
    </p:spTree>
    <p:extLst>
      <p:ext uri="{BB962C8B-B14F-4D97-AF65-F5344CB8AC3E}">
        <p14:creationId xmlns:p14="http://schemas.microsoft.com/office/powerpoint/2010/main" val="3500182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9526-ABFB-C8B6-35A6-984DE1C02ACF}"/>
              </a:ext>
            </a:extLst>
          </p:cNvPr>
          <p:cNvSpPr>
            <a:spLocks noGrp="1"/>
          </p:cNvSpPr>
          <p:nvPr>
            <p:ph type="title"/>
          </p:nvPr>
        </p:nvSpPr>
        <p:spPr/>
        <p:txBody>
          <a:bodyPr/>
          <a:lstStyle/>
          <a:p>
            <a:r>
              <a:rPr lang="en-GB" b="1" u="sng" dirty="0">
                <a:latin typeface="Corbel Light" panose="020B0303020204020204" pitchFamily="34" charset="0"/>
              </a:rPr>
              <a:t>Football Fixtures</a:t>
            </a:r>
          </a:p>
        </p:txBody>
      </p:sp>
      <p:sp>
        <p:nvSpPr>
          <p:cNvPr id="3" name="Content Placeholder 2">
            <a:extLst>
              <a:ext uri="{FF2B5EF4-FFF2-40B4-BE49-F238E27FC236}">
                <a16:creationId xmlns:a16="http://schemas.microsoft.com/office/drawing/2014/main" id="{6F3E66FC-14C7-D3E9-76B2-3A5E407C56EF}"/>
              </a:ext>
            </a:extLst>
          </p:cNvPr>
          <p:cNvSpPr>
            <a:spLocks noGrp="1"/>
          </p:cNvSpPr>
          <p:nvPr>
            <p:ph idx="1"/>
          </p:nvPr>
        </p:nvSpPr>
        <p:spPr>
          <a:xfrm>
            <a:off x="765048" y="1368425"/>
            <a:ext cx="11003280" cy="5124450"/>
          </a:xfrm>
        </p:spPr>
        <p:txBody>
          <a:bodyPr>
            <a:normAutofit/>
          </a:bodyPr>
          <a:lstStyle/>
          <a:p>
            <a:pPr marL="0" indent="0">
              <a:buNone/>
            </a:pPr>
            <a:r>
              <a:rPr lang="en-GB" b="1" dirty="0">
                <a:latin typeface="Corbel Light" panose="020B0303020204020204" pitchFamily="34" charset="0"/>
              </a:rPr>
              <a:t>Please note some may be subject to change and additional games to be arranged;</a:t>
            </a:r>
          </a:p>
          <a:p>
            <a:r>
              <a:rPr lang="en-GB" dirty="0">
                <a:latin typeface="Corbel Light" panose="020B0303020204020204" pitchFamily="34" charset="0"/>
              </a:rPr>
              <a:t>01/10/2026 - </a:t>
            </a:r>
            <a:r>
              <a:rPr lang="en-GB" dirty="0" err="1">
                <a:latin typeface="Corbel Light" panose="020B0303020204020204" pitchFamily="34" charset="0"/>
              </a:rPr>
              <a:t>Shortlees</a:t>
            </a:r>
            <a:r>
              <a:rPr lang="en-GB" dirty="0">
                <a:latin typeface="Corbel Light" panose="020B0303020204020204" pitchFamily="34" charset="0"/>
              </a:rPr>
              <a:t> v Symington – KO 3.30pm at </a:t>
            </a:r>
            <a:r>
              <a:rPr lang="en-GB" dirty="0" err="1">
                <a:latin typeface="Corbel Light" panose="020B0303020204020204" pitchFamily="34" charset="0"/>
              </a:rPr>
              <a:t>Shortlees</a:t>
            </a:r>
            <a:r>
              <a:rPr lang="en-GB" dirty="0">
                <a:latin typeface="Corbel Light" panose="020B0303020204020204" pitchFamily="34" charset="0"/>
              </a:rPr>
              <a:t> Primary (2.45 pick up from school</a:t>
            </a:r>
            <a:r>
              <a:rPr lang="en-GB">
                <a:latin typeface="Corbel Light" panose="020B0303020204020204" pitchFamily="34" charset="0"/>
              </a:rPr>
              <a:t>) Girls Team</a:t>
            </a:r>
            <a:endParaRPr lang="en-GB" dirty="0">
              <a:latin typeface="Corbel Light" panose="020B0303020204020204" pitchFamily="34" charset="0"/>
            </a:endParaRPr>
          </a:p>
          <a:p>
            <a:r>
              <a:rPr lang="en-GB" dirty="0">
                <a:latin typeface="Corbel Light" panose="020B0303020204020204" pitchFamily="34" charset="0"/>
              </a:rPr>
              <a:t>28/10/2026 – Symington v Monkton – KO 3.30pm at Shaw Park</a:t>
            </a:r>
          </a:p>
          <a:p>
            <a:endParaRPr lang="en-GB" dirty="0">
              <a:latin typeface="Corbel Light" panose="020B0303020204020204" pitchFamily="34" charset="0"/>
            </a:endParaRPr>
          </a:p>
          <a:p>
            <a:endParaRPr lang="en-GB" dirty="0">
              <a:latin typeface="Corbel Light" panose="020B0303020204020204" pitchFamily="34" charset="0"/>
            </a:endParaRPr>
          </a:p>
        </p:txBody>
      </p:sp>
      <p:pic>
        <p:nvPicPr>
          <p:cNvPr id="4" name="Picture 3">
            <a:extLst>
              <a:ext uri="{FF2B5EF4-FFF2-40B4-BE49-F238E27FC236}">
                <a16:creationId xmlns:a16="http://schemas.microsoft.com/office/drawing/2014/main" id="{3CD93C54-C8E8-8250-852B-62AEDE0C6BC2}"/>
              </a:ext>
            </a:extLst>
          </p:cNvPr>
          <p:cNvPicPr>
            <a:picLocks noChangeAspect="1"/>
          </p:cNvPicPr>
          <p:nvPr/>
        </p:nvPicPr>
        <p:blipFill>
          <a:blip r:embed="rId2"/>
          <a:stretch>
            <a:fillRect/>
          </a:stretch>
        </p:blipFill>
        <p:spPr>
          <a:xfrm>
            <a:off x="10733532" y="127889"/>
            <a:ext cx="1240536" cy="1240536"/>
          </a:xfrm>
          <a:prstGeom prst="rect">
            <a:avLst/>
          </a:prstGeom>
        </p:spPr>
      </p:pic>
      <p:pic>
        <p:nvPicPr>
          <p:cNvPr id="5" name="Picture 4">
            <a:extLst>
              <a:ext uri="{FF2B5EF4-FFF2-40B4-BE49-F238E27FC236}">
                <a16:creationId xmlns:a16="http://schemas.microsoft.com/office/drawing/2014/main" id="{11F2A1DB-126F-3FF8-58BA-CEE26DB89A23}"/>
              </a:ext>
            </a:extLst>
          </p:cNvPr>
          <p:cNvPicPr>
            <a:picLocks noChangeAspect="1"/>
          </p:cNvPicPr>
          <p:nvPr/>
        </p:nvPicPr>
        <p:blipFill>
          <a:blip r:embed="rId2"/>
          <a:stretch>
            <a:fillRect/>
          </a:stretch>
        </p:blipFill>
        <p:spPr>
          <a:xfrm>
            <a:off x="10630662" y="5355209"/>
            <a:ext cx="1240536" cy="1240536"/>
          </a:xfrm>
          <a:prstGeom prst="rect">
            <a:avLst/>
          </a:prstGeom>
        </p:spPr>
      </p:pic>
    </p:spTree>
    <p:extLst>
      <p:ext uri="{BB962C8B-B14F-4D97-AF65-F5344CB8AC3E}">
        <p14:creationId xmlns:p14="http://schemas.microsoft.com/office/powerpoint/2010/main" val="2855194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52A91-2930-5D7C-9BE8-327973EA6DD8}"/>
              </a:ext>
            </a:extLst>
          </p:cNvPr>
          <p:cNvSpPr>
            <a:spLocks noGrp="1"/>
          </p:cNvSpPr>
          <p:nvPr>
            <p:ph type="title"/>
          </p:nvPr>
        </p:nvSpPr>
        <p:spPr/>
        <p:txBody>
          <a:bodyPr/>
          <a:lstStyle/>
          <a:p>
            <a:r>
              <a:rPr lang="en-GB" b="1" u="sng" dirty="0">
                <a:latin typeface="Corbel Light" panose="020B0303020204020204" pitchFamily="34" charset="0"/>
              </a:rPr>
              <a:t>Attendance </a:t>
            </a:r>
          </a:p>
        </p:txBody>
      </p:sp>
      <p:sp>
        <p:nvSpPr>
          <p:cNvPr id="3" name="Content Placeholder 2">
            <a:extLst>
              <a:ext uri="{FF2B5EF4-FFF2-40B4-BE49-F238E27FC236}">
                <a16:creationId xmlns:a16="http://schemas.microsoft.com/office/drawing/2014/main" id="{8AE1410F-8DB4-8F41-B413-F7D08CFA96C5}"/>
              </a:ext>
            </a:extLst>
          </p:cNvPr>
          <p:cNvSpPr>
            <a:spLocks noGrp="1"/>
          </p:cNvSpPr>
          <p:nvPr>
            <p:ph idx="1"/>
          </p:nvPr>
        </p:nvSpPr>
        <p:spPr>
          <a:xfrm>
            <a:off x="520081" y="2107179"/>
            <a:ext cx="10515600" cy="4351338"/>
          </a:xfrm>
        </p:spPr>
        <p:txBody>
          <a:bodyPr>
            <a:normAutofit lnSpcReduction="10000"/>
          </a:bodyPr>
          <a:lstStyle/>
          <a:p>
            <a:r>
              <a:rPr lang="en-GB" dirty="0">
                <a:latin typeface="Corbel Light" panose="020B0303020204020204" pitchFamily="34" charset="0"/>
              </a:rPr>
              <a:t>In collaboration with our pupils we have created some attendance guidelines.  This is now available on our school website. It details the attendance procedures and explains the importance of having, ‘Every Learner, Every Day’.  Our aim this session is 95% overall attendance.</a:t>
            </a:r>
          </a:p>
          <a:p>
            <a:r>
              <a:rPr lang="en-GB" dirty="0">
                <a:latin typeface="Corbel Light" panose="020B0303020204020204" pitchFamily="34" charset="0"/>
              </a:rPr>
              <a:t>So far…</a:t>
            </a:r>
          </a:p>
          <a:p>
            <a:pPr marL="0" indent="0">
              <a:buNone/>
            </a:pPr>
            <a:r>
              <a:rPr lang="en-GB" dirty="0">
                <a:latin typeface="Corbel Light" panose="020B0303020204020204" pitchFamily="34" charset="0"/>
              </a:rPr>
              <a:t>South Ayrshire Average- </a:t>
            </a:r>
            <a:r>
              <a:rPr lang="en-GB" b="1" dirty="0">
                <a:latin typeface="Corbel Light" panose="020B0303020204020204" pitchFamily="34" charset="0"/>
              </a:rPr>
              <a:t>91.1%</a:t>
            </a:r>
          </a:p>
          <a:p>
            <a:pPr marL="0" indent="0">
              <a:buNone/>
            </a:pPr>
            <a:r>
              <a:rPr lang="en-GB" dirty="0">
                <a:latin typeface="Corbel Light" panose="020B0303020204020204" pitchFamily="34" charset="0"/>
              </a:rPr>
              <a:t>Average last session 25/26 – </a:t>
            </a:r>
            <a:r>
              <a:rPr lang="en-GB" b="1" dirty="0">
                <a:latin typeface="Corbel Light" panose="020B0303020204020204" pitchFamily="34" charset="0"/>
              </a:rPr>
              <a:t>95.6%</a:t>
            </a:r>
          </a:p>
          <a:p>
            <a:pPr marL="0" indent="0">
              <a:buNone/>
            </a:pPr>
            <a:r>
              <a:rPr lang="en-GB" dirty="0">
                <a:latin typeface="Corbel Light" panose="020B0303020204020204" pitchFamily="34" charset="0"/>
              </a:rPr>
              <a:t>Average this session 26/27 –  </a:t>
            </a:r>
            <a:r>
              <a:rPr lang="en-GB" b="1" dirty="0">
                <a:latin typeface="Corbel Light" panose="020B0303020204020204" pitchFamily="34" charset="0"/>
              </a:rPr>
              <a:t>94.2%</a:t>
            </a:r>
          </a:p>
          <a:p>
            <a:pPr marL="0" indent="0">
              <a:buNone/>
            </a:pPr>
            <a:r>
              <a:rPr lang="en-GB" dirty="0">
                <a:latin typeface="Corbel Light" panose="020B0303020204020204" pitchFamily="34" charset="0"/>
              </a:rPr>
              <a:t>There have been a total of </a:t>
            </a:r>
            <a:r>
              <a:rPr lang="en-GB" u="sng" dirty="0">
                <a:latin typeface="Corbel Light" panose="020B0303020204020204" pitchFamily="34" charset="0"/>
              </a:rPr>
              <a:t>69</a:t>
            </a:r>
            <a:r>
              <a:rPr lang="en-GB" dirty="0">
                <a:latin typeface="Corbel Light" panose="020B0303020204020204" pitchFamily="34" charset="0"/>
              </a:rPr>
              <a:t> days lost due to holidays out with term time so far!</a:t>
            </a:r>
          </a:p>
        </p:txBody>
      </p:sp>
      <p:pic>
        <p:nvPicPr>
          <p:cNvPr id="5" name="Picture 4">
            <a:extLst>
              <a:ext uri="{FF2B5EF4-FFF2-40B4-BE49-F238E27FC236}">
                <a16:creationId xmlns:a16="http://schemas.microsoft.com/office/drawing/2014/main" id="{31C2BE4E-22FC-CF27-D126-BDA23FC8CC2E}"/>
              </a:ext>
            </a:extLst>
          </p:cNvPr>
          <p:cNvPicPr>
            <a:picLocks noChangeAspect="1"/>
          </p:cNvPicPr>
          <p:nvPr/>
        </p:nvPicPr>
        <p:blipFill>
          <a:blip r:embed="rId2"/>
          <a:stretch>
            <a:fillRect/>
          </a:stretch>
        </p:blipFill>
        <p:spPr>
          <a:xfrm>
            <a:off x="9851859" y="167934"/>
            <a:ext cx="1904712" cy="2057089"/>
          </a:xfrm>
          <a:prstGeom prst="rect">
            <a:avLst/>
          </a:prstGeom>
        </p:spPr>
      </p:pic>
    </p:spTree>
    <p:extLst>
      <p:ext uri="{BB962C8B-B14F-4D97-AF65-F5344CB8AC3E}">
        <p14:creationId xmlns:p14="http://schemas.microsoft.com/office/powerpoint/2010/main" val="3736083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F1946-1E97-B81D-6A90-C7F42C278CAD}"/>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6F6AF693-71D1-3348-18EC-41C2D2E98E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1877" y="341764"/>
            <a:ext cx="4348246" cy="6151111"/>
          </a:xfrm>
          <a:prstGeom prst="rect">
            <a:avLst/>
          </a:prstGeom>
        </p:spPr>
      </p:pic>
    </p:spTree>
    <p:extLst>
      <p:ext uri="{BB962C8B-B14F-4D97-AF65-F5344CB8AC3E}">
        <p14:creationId xmlns:p14="http://schemas.microsoft.com/office/powerpoint/2010/main" val="777259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539A-3D82-0ED2-C3B4-8619FFE66F05}"/>
              </a:ext>
            </a:extLst>
          </p:cNvPr>
          <p:cNvSpPr>
            <a:spLocks noGrp="1"/>
          </p:cNvSpPr>
          <p:nvPr>
            <p:ph type="title"/>
          </p:nvPr>
        </p:nvSpPr>
        <p:spPr/>
        <p:txBody>
          <a:bodyPr/>
          <a:lstStyle/>
          <a:p>
            <a:r>
              <a:rPr lang="en-GB" b="1" u="sng" dirty="0">
                <a:latin typeface="Corbel Light" panose="020B0303020204020204" pitchFamily="34" charset="0"/>
              </a:rPr>
              <a:t>Parking outside the School</a:t>
            </a:r>
          </a:p>
        </p:txBody>
      </p:sp>
      <p:sp>
        <p:nvSpPr>
          <p:cNvPr id="7" name="Content Placeholder 6">
            <a:extLst>
              <a:ext uri="{FF2B5EF4-FFF2-40B4-BE49-F238E27FC236}">
                <a16:creationId xmlns:a16="http://schemas.microsoft.com/office/drawing/2014/main" id="{9186356A-EAD4-BCB3-13C1-75835E2CB548}"/>
              </a:ext>
            </a:extLst>
          </p:cNvPr>
          <p:cNvSpPr>
            <a:spLocks noGrp="1"/>
          </p:cNvSpPr>
          <p:nvPr>
            <p:ph idx="1"/>
          </p:nvPr>
        </p:nvSpPr>
        <p:spPr/>
        <p:txBody>
          <a:bodyPr/>
          <a:lstStyle/>
          <a:p>
            <a:pPr marL="0" indent="0">
              <a:buNone/>
            </a:pPr>
            <a:r>
              <a:rPr lang="en-GB" dirty="0">
                <a:latin typeface="Corbel Light" panose="020B0303020204020204" pitchFamily="34" charset="0"/>
              </a:rPr>
              <a:t>Thank you for the improvements with this. Please do not park on the double yellow or Zig Zag lines outside </a:t>
            </a:r>
          </a:p>
          <a:p>
            <a:pPr marL="0" indent="0">
              <a:buNone/>
            </a:pPr>
            <a:r>
              <a:rPr lang="en-GB" dirty="0">
                <a:latin typeface="Corbel Light" panose="020B0303020204020204" pitchFamily="34" charset="0"/>
              </a:rPr>
              <a:t>the school.  We understand that the mornings can be busy and it</a:t>
            </a:r>
          </a:p>
          <a:p>
            <a:pPr marL="0" indent="0">
              <a:buNone/>
            </a:pPr>
            <a:r>
              <a:rPr lang="en-GB" dirty="0">
                <a:latin typeface="Corbel Light" panose="020B0303020204020204" pitchFamily="34" charset="0"/>
              </a:rPr>
              <a:t>can be easier to do so, however, it is illegal for the majority of </a:t>
            </a:r>
          </a:p>
          <a:p>
            <a:pPr marL="0" indent="0">
              <a:buNone/>
            </a:pPr>
            <a:r>
              <a:rPr lang="en-GB" dirty="0">
                <a:latin typeface="Corbel Light" panose="020B0303020204020204" pitchFamily="34" charset="0"/>
              </a:rPr>
              <a:t>drivers (unless they have a blue badge).</a:t>
            </a:r>
          </a:p>
        </p:txBody>
      </p:sp>
      <p:pic>
        <p:nvPicPr>
          <p:cNvPr id="9" name="Picture 8">
            <a:extLst>
              <a:ext uri="{FF2B5EF4-FFF2-40B4-BE49-F238E27FC236}">
                <a16:creationId xmlns:a16="http://schemas.microsoft.com/office/drawing/2014/main" id="{9EE0FA3C-A132-F424-6680-DACD8E1E7A91}"/>
              </a:ext>
            </a:extLst>
          </p:cNvPr>
          <p:cNvPicPr>
            <a:picLocks noChangeAspect="1"/>
          </p:cNvPicPr>
          <p:nvPr/>
        </p:nvPicPr>
        <p:blipFill>
          <a:blip r:embed="rId2"/>
          <a:stretch>
            <a:fillRect/>
          </a:stretch>
        </p:blipFill>
        <p:spPr>
          <a:xfrm>
            <a:off x="9971421" y="365125"/>
            <a:ext cx="2146791" cy="4430321"/>
          </a:xfrm>
          <a:prstGeom prst="rect">
            <a:avLst/>
          </a:prstGeom>
        </p:spPr>
      </p:pic>
      <p:pic>
        <p:nvPicPr>
          <p:cNvPr id="11" name="Picture 10">
            <a:extLst>
              <a:ext uri="{FF2B5EF4-FFF2-40B4-BE49-F238E27FC236}">
                <a16:creationId xmlns:a16="http://schemas.microsoft.com/office/drawing/2014/main" id="{4984745B-68CC-3EFC-95B9-4C2DD1B9965B}"/>
              </a:ext>
            </a:extLst>
          </p:cNvPr>
          <p:cNvPicPr>
            <a:picLocks noChangeAspect="1"/>
          </p:cNvPicPr>
          <p:nvPr/>
        </p:nvPicPr>
        <p:blipFill>
          <a:blip r:embed="rId3"/>
          <a:stretch>
            <a:fillRect/>
          </a:stretch>
        </p:blipFill>
        <p:spPr>
          <a:xfrm>
            <a:off x="573023" y="4504214"/>
            <a:ext cx="9133221" cy="1247362"/>
          </a:xfrm>
          <a:prstGeom prst="rect">
            <a:avLst/>
          </a:prstGeom>
        </p:spPr>
      </p:pic>
    </p:spTree>
    <p:extLst>
      <p:ext uri="{BB962C8B-B14F-4D97-AF65-F5344CB8AC3E}">
        <p14:creationId xmlns:p14="http://schemas.microsoft.com/office/powerpoint/2010/main" val="878830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F85A6-2563-A7FB-9591-F9775DB2A0FF}"/>
              </a:ext>
            </a:extLst>
          </p:cNvPr>
          <p:cNvSpPr>
            <a:spLocks noGrp="1"/>
          </p:cNvSpPr>
          <p:nvPr>
            <p:ph type="title"/>
          </p:nvPr>
        </p:nvSpPr>
        <p:spPr/>
        <p:txBody>
          <a:bodyPr/>
          <a:lstStyle/>
          <a:p>
            <a:r>
              <a:rPr lang="en-GB" b="1" u="sng" dirty="0">
                <a:latin typeface="Corbel Light" panose="020B0303020204020204" pitchFamily="34" charset="0"/>
              </a:rPr>
              <a:t>Pupil Personal Achievements  </a:t>
            </a:r>
          </a:p>
        </p:txBody>
      </p:sp>
      <p:sp>
        <p:nvSpPr>
          <p:cNvPr id="3" name="Content Placeholder 2">
            <a:extLst>
              <a:ext uri="{FF2B5EF4-FFF2-40B4-BE49-F238E27FC236}">
                <a16:creationId xmlns:a16="http://schemas.microsoft.com/office/drawing/2014/main" id="{BA667419-4D47-368F-37EF-F61DE7380469}"/>
              </a:ext>
            </a:extLst>
          </p:cNvPr>
          <p:cNvSpPr>
            <a:spLocks noGrp="1"/>
          </p:cNvSpPr>
          <p:nvPr>
            <p:ph idx="1"/>
          </p:nvPr>
        </p:nvSpPr>
        <p:spPr>
          <a:xfrm>
            <a:off x="582168" y="1478153"/>
            <a:ext cx="10515600" cy="4351338"/>
          </a:xfrm>
        </p:spPr>
        <p:txBody>
          <a:bodyPr>
            <a:normAutofit/>
          </a:bodyPr>
          <a:lstStyle/>
          <a:p>
            <a:r>
              <a:rPr lang="en-GB" dirty="0">
                <a:latin typeface="Corbel Light" panose="020B0303020204020204" pitchFamily="34" charset="0"/>
              </a:rPr>
              <a:t>Pupils can receive Head Teacher’s Awards for achievements out of school – this could be certificates, trophies and awards from sporting activities, a new skill they have learned or something they have made.  The main idea is that they have achieved something and can work towards their awards.</a:t>
            </a:r>
          </a:p>
          <a:p>
            <a:r>
              <a:rPr lang="en-GB" dirty="0">
                <a:latin typeface="Corbel Light" panose="020B0303020204020204" pitchFamily="34" charset="0"/>
              </a:rPr>
              <a:t>The awards are; bronze, silver, gold, diamond, platinum certificates, shield, bronze, silver and gold medal and finally towards a personal trophy.  These awards are celebrated monthly in assemblies. </a:t>
            </a:r>
          </a:p>
          <a:p>
            <a:pPr marL="0" indent="0">
              <a:buNone/>
            </a:pPr>
            <a:endParaRPr lang="en-GB" dirty="0"/>
          </a:p>
        </p:txBody>
      </p:sp>
      <p:pic>
        <p:nvPicPr>
          <p:cNvPr id="5" name="Picture 4">
            <a:extLst>
              <a:ext uri="{FF2B5EF4-FFF2-40B4-BE49-F238E27FC236}">
                <a16:creationId xmlns:a16="http://schemas.microsoft.com/office/drawing/2014/main" id="{E507139A-60B3-F813-E944-626276345792}"/>
              </a:ext>
            </a:extLst>
          </p:cNvPr>
          <p:cNvPicPr>
            <a:picLocks noChangeAspect="1"/>
          </p:cNvPicPr>
          <p:nvPr/>
        </p:nvPicPr>
        <p:blipFill>
          <a:blip r:embed="rId2"/>
          <a:stretch>
            <a:fillRect/>
          </a:stretch>
        </p:blipFill>
        <p:spPr>
          <a:xfrm>
            <a:off x="1094232" y="4818522"/>
            <a:ext cx="1829291" cy="1756119"/>
          </a:xfrm>
          <a:prstGeom prst="rect">
            <a:avLst/>
          </a:prstGeom>
        </p:spPr>
      </p:pic>
      <p:pic>
        <p:nvPicPr>
          <p:cNvPr id="7" name="Picture 6">
            <a:extLst>
              <a:ext uri="{FF2B5EF4-FFF2-40B4-BE49-F238E27FC236}">
                <a16:creationId xmlns:a16="http://schemas.microsoft.com/office/drawing/2014/main" id="{9AD83C84-0588-F648-879B-E72E069069EC}"/>
              </a:ext>
            </a:extLst>
          </p:cNvPr>
          <p:cNvPicPr>
            <a:picLocks noChangeAspect="1"/>
          </p:cNvPicPr>
          <p:nvPr/>
        </p:nvPicPr>
        <p:blipFill>
          <a:blip r:embed="rId3"/>
          <a:stretch>
            <a:fillRect/>
          </a:stretch>
        </p:blipFill>
        <p:spPr>
          <a:xfrm>
            <a:off x="9797142" y="4419600"/>
            <a:ext cx="2022579" cy="2346445"/>
          </a:xfrm>
          <a:prstGeom prst="rect">
            <a:avLst/>
          </a:prstGeom>
        </p:spPr>
      </p:pic>
      <p:pic>
        <p:nvPicPr>
          <p:cNvPr id="9" name="Picture 8">
            <a:extLst>
              <a:ext uri="{FF2B5EF4-FFF2-40B4-BE49-F238E27FC236}">
                <a16:creationId xmlns:a16="http://schemas.microsoft.com/office/drawing/2014/main" id="{1B03CB57-2468-A209-3086-FA43636C2A89}"/>
              </a:ext>
            </a:extLst>
          </p:cNvPr>
          <p:cNvPicPr>
            <a:picLocks noChangeAspect="1"/>
          </p:cNvPicPr>
          <p:nvPr/>
        </p:nvPicPr>
        <p:blipFill>
          <a:blip r:embed="rId4"/>
          <a:stretch>
            <a:fillRect/>
          </a:stretch>
        </p:blipFill>
        <p:spPr>
          <a:xfrm flipH="1">
            <a:off x="5247986" y="4753381"/>
            <a:ext cx="2224692" cy="2104619"/>
          </a:xfrm>
          <a:prstGeom prst="rect">
            <a:avLst/>
          </a:prstGeom>
        </p:spPr>
      </p:pic>
    </p:spTree>
    <p:extLst>
      <p:ext uri="{BB962C8B-B14F-4D97-AF65-F5344CB8AC3E}">
        <p14:creationId xmlns:p14="http://schemas.microsoft.com/office/powerpoint/2010/main" val="36214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EE64A-47F8-1F65-94DE-147EAC15DB66}"/>
              </a:ext>
            </a:extLst>
          </p:cNvPr>
          <p:cNvSpPr>
            <a:spLocks noGrp="1"/>
          </p:cNvSpPr>
          <p:nvPr>
            <p:ph type="title"/>
          </p:nvPr>
        </p:nvSpPr>
        <p:spPr/>
        <p:txBody>
          <a:bodyPr/>
          <a:lstStyle/>
          <a:p>
            <a:r>
              <a:rPr lang="en-GB" b="1" u="sng">
                <a:latin typeface="Corbel Light" panose="020B0303020204020204" pitchFamily="34" charset="0"/>
              </a:rPr>
              <a:t>PE Days </a:t>
            </a:r>
            <a:endParaRPr lang="en-GB" b="1" u="sng" dirty="0">
              <a:latin typeface="Corbel Light" panose="020B0303020204020204" pitchFamily="34" charset="0"/>
            </a:endParaRPr>
          </a:p>
        </p:txBody>
      </p:sp>
      <p:sp>
        <p:nvSpPr>
          <p:cNvPr id="3" name="Content Placeholder 2">
            <a:extLst>
              <a:ext uri="{FF2B5EF4-FFF2-40B4-BE49-F238E27FC236}">
                <a16:creationId xmlns:a16="http://schemas.microsoft.com/office/drawing/2014/main" id="{CFB65404-5D26-F44F-80D6-18A4AE26D71F}"/>
              </a:ext>
            </a:extLst>
          </p:cNvPr>
          <p:cNvSpPr>
            <a:spLocks noGrp="1"/>
          </p:cNvSpPr>
          <p:nvPr>
            <p:ph idx="1"/>
          </p:nvPr>
        </p:nvSpPr>
        <p:spPr/>
        <p:txBody>
          <a:bodyPr/>
          <a:lstStyle/>
          <a:p>
            <a:pPr marL="0" indent="0">
              <a:buNone/>
            </a:pPr>
            <a:r>
              <a:rPr lang="en-GB" sz="3200" b="1">
                <a:latin typeface="Corbel Light" panose="020B0303020204020204" pitchFamily="34" charset="0"/>
              </a:rPr>
              <a:t>P1</a:t>
            </a:r>
            <a:r>
              <a:rPr lang="en-GB" sz="3200">
                <a:latin typeface="Corbel Light" panose="020B0303020204020204" pitchFamily="34" charset="0"/>
              </a:rPr>
              <a:t> – Tuesdays and Thursdays</a:t>
            </a:r>
          </a:p>
          <a:p>
            <a:pPr marL="0" indent="0">
              <a:buNone/>
            </a:pPr>
            <a:r>
              <a:rPr lang="en-GB" sz="3200" b="1">
                <a:latin typeface="Corbel Light" panose="020B0303020204020204" pitchFamily="34" charset="0"/>
              </a:rPr>
              <a:t>P2 </a:t>
            </a:r>
            <a:r>
              <a:rPr lang="en-GB" sz="3200">
                <a:latin typeface="Corbel Light" panose="020B0303020204020204" pitchFamily="34" charset="0"/>
              </a:rPr>
              <a:t>– Mondays and Thursdays</a:t>
            </a:r>
          </a:p>
          <a:p>
            <a:pPr marL="0" indent="0">
              <a:buNone/>
            </a:pPr>
            <a:r>
              <a:rPr lang="en-GB" sz="3200" b="1">
                <a:latin typeface="Corbel Light" panose="020B0303020204020204" pitchFamily="34" charset="0"/>
              </a:rPr>
              <a:t>P3</a:t>
            </a:r>
            <a:r>
              <a:rPr lang="en-GB" sz="3200">
                <a:latin typeface="Corbel Light" panose="020B0303020204020204" pitchFamily="34" charset="0"/>
              </a:rPr>
              <a:t> – Thursdays and Fridays</a:t>
            </a:r>
          </a:p>
          <a:p>
            <a:pPr marL="0" indent="0">
              <a:buNone/>
            </a:pPr>
            <a:r>
              <a:rPr lang="en-GB" sz="3200" b="1">
                <a:latin typeface="Corbel Light" panose="020B0303020204020204" pitchFamily="34" charset="0"/>
              </a:rPr>
              <a:t>P4 </a:t>
            </a:r>
            <a:r>
              <a:rPr lang="en-GB" sz="3200">
                <a:latin typeface="Corbel Light" panose="020B0303020204020204" pitchFamily="34" charset="0"/>
              </a:rPr>
              <a:t>- Tuesdays and Fridays</a:t>
            </a:r>
          </a:p>
          <a:p>
            <a:pPr marL="0" indent="0">
              <a:buNone/>
            </a:pPr>
            <a:r>
              <a:rPr lang="en-GB" sz="3200" b="1">
                <a:latin typeface="Corbel Light" panose="020B0303020204020204" pitchFamily="34" charset="0"/>
              </a:rPr>
              <a:t>P5</a:t>
            </a:r>
            <a:r>
              <a:rPr lang="en-GB" sz="3200">
                <a:latin typeface="Corbel Light" panose="020B0303020204020204" pitchFamily="34" charset="0"/>
              </a:rPr>
              <a:t> – Tuesdays and Fridays</a:t>
            </a:r>
          </a:p>
          <a:p>
            <a:pPr marL="0" indent="0">
              <a:buNone/>
            </a:pPr>
            <a:r>
              <a:rPr lang="en-GB" sz="3200" b="1">
                <a:latin typeface="Corbel Light" panose="020B0303020204020204" pitchFamily="34" charset="0"/>
              </a:rPr>
              <a:t>P6</a:t>
            </a:r>
            <a:r>
              <a:rPr lang="en-GB" sz="3200">
                <a:latin typeface="Corbel Light" panose="020B0303020204020204" pitchFamily="34" charset="0"/>
              </a:rPr>
              <a:t> - Tuesdays and Fridays</a:t>
            </a:r>
          </a:p>
          <a:p>
            <a:pPr marL="0" indent="0">
              <a:buNone/>
            </a:pPr>
            <a:r>
              <a:rPr lang="en-GB" sz="3200" b="1">
                <a:latin typeface="Corbel Light" panose="020B0303020204020204" pitchFamily="34" charset="0"/>
              </a:rPr>
              <a:t>P7</a:t>
            </a:r>
            <a:r>
              <a:rPr lang="en-GB" sz="3200">
                <a:latin typeface="Corbel Light" panose="020B0303020204020204" pitchFamily="34" charset="0"/>
              </a:rPr>
              <a:t> - Tuesdays and Fridays</a:t>
            </a:r>
          </a:p>
          <a:p>
            <a:pPr marL="0" indent="0">
              <a:buNone/>
            </a:pPr>
            <a:endParaRPr lang="en-GB"/>
          </a:p>
          <a:p>
            <a:pPr marL="0" indent="0">
              <a:buNone/>
            </a:pPr>
            <a:endParaRPr lang="en-GB" dirty="0"/>
          </a:p>
        </p:txBody>
      </p:sp>
      <p:pic>
        <p:nvPicPr>
          <p:cNvPr id="7" name="Picture 6">
            <a:extLst>
              <a:ext uri="{FF2B5EF4-FFF2-40B4-BE49-F238E27FC236}">
                <a16:creationId xmlns:a16="http://schemas.microsoft.com/office/drawing/2014/main" id="{73638247-8A98-BEE9-55AD-6BFF606AC3EF}"/>
              </a:ext>
            </a:extLst>
          </p:cNvPr>
          <p:cNvPicPr>
            <a:picLocks noChangeAspect="1"/>
          </p:cNvPicPr>
          <p:nvPr/>
        </p:nvPicPr>
        <p:blipFill>
          <a:blip r:embed="rId2"/>
          <a:stretch>
            <a:fillRect/>
          </a:stretch>
        </p:blipFill>
        <p:spPr>
          <a:xfrm>
            <a:off x="6816661" y="1027906"/>
            <a:ext cx="3735515" cy="3735515"/>
          </a:xfrm>
          <a:prstGeom prst="rect">
            <a:avLst/>
          </a:prstGeom>
        </p:spPr>
      </p:pic>
    </p:spTree>
    <p:extLst>
      <p:ext uri="{BB962C8B-B14F-4D97-AF65-F5344CB8AC3E}">
        <p14:creationId xmlns:p14="http://schemas.microsoft.com/office/powerpoint/2010/main" val="841245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13899</TotalTime>
  <Words>845</Words>
  <Application>Microsoft Office PowerPoint</Application>
  <PresentationFormat>Widescreen</PresentationFormat>
  <Paragraphs>81</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Calibri Light</vt:lpstr>
      <vt:lpstr>Corbel Light</vt:lpstr>
      <vt:lpstr>Office Theme</vt:lpstr>
      <vt:lpstr>Symington Primary and EYC Newsletter</vt:lpstr>
      <vt:lpstr>PowerPoint Presentation</vt:lpstr>
      <vt:lpstr>Parent/Carer’s Evenings</vt:lpstr>
      <vt:lpstr>Staffing Updates</vt:lpstr>
      <vt:lpstr>Supporting Wellbeing and Additional Support Needs at Symington</vt:lpstr>
      <vt:lpstr>Parent Council Updates</vt:lpstr>
      <vt:lpstr>Maths Week</vt:lpstr>
      <vt:lpstr>School Photographer</vt:lpstr>
      <vt:lpstr>Dates for the Diary </vt:lpstr>
      <vt:lpstr>PowerPoint Presentation</vt:lpstr>
      <vt:lpstr>Football Fixtures</vt:lpstr>
      <vt:lpstr>Attendance </vt:lpstr>
      <vt:lpstr>PowerPoint Presentation</vt:lpstr>
      <vt:lpstr>Parking outside the School</vt:lpstr>
      <vt:lpstr>Pupil Personal Achievements  </vt:lpstr>
      <vt:lpstr>PE Days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Shields, Kay</dc:creator>
  <cp:lastModifiedBy>Shields, Kay</cp:lastModifiedBy>
  <cp:revision>30</cp:revision>
  <dcterms:created xsi:type="dcterms:W3CDTF">2026-01-30T09:18:13Z</dcterms:created>
  <dcterms:modified xsi:type="dcterms:W3CDTF">2026-09-29T13:51:21Z</dcterms:modified>
</cp:coreProperties>
</file>