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60" r:id="rId5"/>
    <p:sldId id="261" r:id="rId6"/>
    <p:sldId id="262" r:id="rId7"/>
    <p:sldId id="266" r:id="rId8"/>
    <p:sldId id="265" r:id="rId9"/>
    <p:sldId id="264" r:id="rId10"/>
    <p:sldId id="267" r:id="rId11"/>
    <p:sldId id="268" r:id="rId12"/>
    <p:sldId id="269"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0" d="100"/>
          <a:sy n="70" d="100"/>
        </p:scale>
        <p:origin x="5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4D8AC3-807E-47E6-86B7-3B3B7A5941B0}" type="datetimeFigureOut">
              <a:rPr lang="en-GB" smtClean="0"/>
              <a:t>27/02/2026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91DE03-E199-42CD-8806-C65DBCBF190B}" type="slidenum">
              <a:rPr lang="en-GB" smtClean="0"/>
              <a:t>‹#›</a:t>
            </a:fld>
            <a:endParaRPr lang="en-GB"/>
          </a:p>
        </p:txBody>
      </p:sp>
    </p:spTree>
    <p:extLst>
      <p:ext uri="{BB962C8B-B14F-4D97-AF65-F5344CB8AC3E}">
        <p14:creationId xmlns:p14="http://schemas.microsoft.com/office/powerpoint/2010/main" val="2879120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91DE03-E199-42CD-8806-C65DBCBF190B}" type="slidenum">
              <a:rPr lang="en-GB" smtClean="0"/>
              <a:t>5</a:t>
            </a:fld>
            <a:endParaRPr lang="en-GB"/>
          </a:p>
        </p:txBody>
      </p:sp>
    </p:spTree>
    <p:extLst>
      <p:ext uri="{BB962C8B-B14F-4D97-AF65-F5344CB8AC3E}">
        <p14:creationId xmlns:p14="http://schemas.microsoft.com/office/powerpoint/2010/main" val="3523339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40CF4-E616-0132-E6A5-AFE010C4B60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2AF25FBF-7DC6-69EE-A7B4-D404466CEB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D14B8D18-A236-BE4A-4B12-338E934A0F70}"/>
              </a:ext>
            </a:extLst>
          </p:cNvPr>
          <p:cNvSpPr>
            <a:spLocks noGrp="1"/>
          </p:cNvSpPr>
          <p:nvPr>
            <p:ph type="dt" sz="half" idx="10"/>
          </p:nvPr>
        </p:nvSpPr>
        <p:spPr/>
        <p:txBody>
          <a:bodyPr/>
          <a:lstStyle/>
          <a:p>
            <a:fld id="{538056C0-848A-49CC-8369-B66C2D395501}" type="datetimeFigureOut">
              <a:rPr lang="en-GB" smtClean="0"/>
              <a:t>27/02/2026</a:t>
            </a:fld>
            <a:endParaRPr lang="en-GB"/>
          </a:p>
        </p:txBody>
      </p:sp>
      <p:sp>
        <p:nvSpPr>
          <p:cNvPr id="5" name="Footer Placeholder 4">
            <a:extLst>
              <a:ext uri="{FF2B5EF4-FFF2-40B4-BE49-F238E27FC236}">
                <a16:creationId xmlns:a16="http://schemas.microsoft.com/office/drawing/2014/main" id="{8D2EA9ED-C2EC-BE6F-249D-006A4DB109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86A65E-8C88-713C-0AB3-1337A04EF890}"/>
              </a:ext>
            </a:extLst>
          </p:cNvPr>
          <p:cNvSpPr>
            <a:spLocks noGrp="1"/>
          </p:cNvSpPr>
          <p:nvPr>
            <p:ph type="sldNum" sz="quarter" idx="12"/>
          </p:nvPr>
        </p:nvSpPr>
        <p:spPr/>
        <p:txBody>
          <a:bodyPr/>
          <a:lstStyle/>
          <a:p>
            <a:fld id="{D84A837D-0A67-4314-AAD3-B7C6E3AF3936}" type="slidenum">
              <a:rPr lang="en-GB" smtClean="0"/>
              <a:t>‹#›</a:t>
            </a:fld>
            <a:endParaRPr lang="en-GB"/>
          </a:p>
        </p:txBody>
      </p:sp>
    </p:spTree>
    <p:extLst>
      <p:ext uri="{BB962C8B-B14F-4D97-AF65-F5344CB8AC3E}">
        <p14:creationId xmlns:p14="http://schemas.microsoft.com/office/powerpoint/2010/main" val="2561907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744D4-0CFD-FB82-5A0A-091643FB956F}"/>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6D38E158-9152-639D-5000-0581C7E5C68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E084C75-95F6-2F02-3085-CBEDB6DCCEBF}"/>
              </a:ext>
            </a:extLst>
          </p:cNvPr>
          <p:cNvSpPr>
            <a:spLocks noGrp="1"/>
          </p:cNvSpPr>
          <p:nvPr>
            <p:ph type="dt" sz="half" idx="10"/>
          </p:nvPr>
        </p:nvSpPr>
        <p:spPr/>
        <p:txBody>
          <a:bodyPr/>
          <a:lstStyle/>
          <a:p>
            <a:fld id="{538056C0-848A-49CC-8369-B66C2D395501}" type="datetimeFigureOut">
              <a:rPr lang="en-GB" smtClean="0"/>
              <a:t>27/02/2026</a:t>
            </a:fld>
            <a:endParaRPr lang="en-GB"/>
          </a:p>
        </p:txBody>
      </p:sp>
      <p:sp>
        <p:nvSpPr>
          <p:cNvPr id="5" name="Footer Placeholder 4">
            <a:extLst>
              <a:ext uri="{FF2B5EF4-FFF2-40B4-BE49-F238E27FC236}">
                <a16:creationId xmlns:a16="http://schemas.microsoft.com/office/drawing/2014/main" id="{F9064BF9-6DBD-E3BB-CCD1-AC24FD29DC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1513D9-8BFE-9028-7A65-83DCE149828A}"/>
              </a:ext>
            </a:extLst>
          </p:cNvPr>
          <p:cNvSpPr>
            <a:spLocks noGrp="1"/>
          </p:cNvSpPr>
          <p:nvPr>
            <p:ph type="sldNum" sz="quarter" idx="12"/>
          </p:nvPr>
        </p:nvSpPr>
        <p:spPr/>
        <p:txBody>
          <a:bodyPr/>
          <a:lstStyle/>
          <a:p>
            <a:fld id="{D84A837D-0A67-4314-AAD3-B7C6E3AF3936}" type="slidenum">
              <a:rPr lang="en-GB" smtClean="0"/>
              <a:t>‹#›</a:t>
            </a:fld>
            <a:endParaRPr lang="en-GB"/>
          </a:p>
        </p:txBody>
      </p:sp>
    </p:spTree>
    <p:extLst>
      <p:ext uri="{BB962C8B-B14F-4D97-AF65-F5344CB8AC3E}">
        <p14:creationId xmlns:p14="http://schemas.microsoft.com/office/powerpoint/2010/main" val="1173045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FC4CD1-0D27-DDDC-4EA8-6EAAE9890DE9}"/>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8E0F7F5A-2CF3-5249-A446-33AB6889D8A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8B2E063-5DBD-C582-D910-9EEEAB81F8AB}"/>
              </a:ext>
            </a:extLst>
          </p:cNvPr>
          <p:cNvSpPr>
            <a:spLocks noGrp="1"/>
          </p:cNvSpPr>
          <p:nvPr>
            <p:ph type="dt" sz="half" idx="10"/>
          </p:nvPr>
        </p:nvSpPr>
        <p:spPr/>
        <p:txBody>
          <a:bodyPr/>
          <a:lstStyle/>
          <a:p>
            <a:fld id="{538056C0-848A-49CC-8369-B66C2D395501}" type="datetimeFigureOut">
              <a:rPr lang="en-GB" smtClean="0"/>
              <a:t>27/02/2026</a:t>
            </a:fld>
            <a:endParaRPr lang="en-GB"/>
          </a:p>
        </p:txBody>
      </p:sp>
      <p:sp>
        <p:nvSpPr>
          <p:cNvPr id="5" name="Footer Placeholder 4">
            <a:extLst>
              <a:ext uri="{FF2B5EF4-FFF2-40B4-BE49-F238E27FC236}">
                <a16:creationId xmlns:a16="http://schemas.microsoft.com/office/drawing/2014/main" id="{A7E46FF2-D735-B85A-4CBF-1C70F2BDC6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0A5289-609F-D890-D067-B7A7E75C57B4}"/>
              </a:ext>
            </a:extLst>
          </p:cNvPr>
          <p:cNvSpPr>
            <a:spLocks noGrp="1"/>
          </p:cNvSpPr>
          <p:nvPr>
            <p:ph type="sldNum" sz="quarter" idx="12"/>
          </p:nvPr>
        </p:nvSpPr>
        <p:spPr/>
        <p:txBody>
          <a:bodyPr/>
          <a:lstStyle/>
          <a:p>
            <a:fld id="{D84A837D-0A67-4314-AAD3-B7C6E3AF3936}" type="slidenum">
              <a:rPr lang="en-GB" smtClean="0"/>
              <a:t>‹#›</a:t>
            </a:fld>
            <a:endParaRPr lang="en-GB"/>
          </a:p>
        </p:txBody>
      </p:sp>
    </p:spTree>
    <p:extLst>
      <p:ext uri="{BB962C8B-B14F-4D97-AF65-F5344CB8AC3E}">
        <p14:creationId xmlns:p14="http://schemas.microsoft.com/office/powerpoint/2010/main" val="2688619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7198F-6CAD-86A2-4F98-1DA01F8EB4F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FE6B203-AF99-D334-4E91-132A1BAE915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E8BF1D9-3741-BD1E-E919-E386EEFDC73F}"/>
              </a:ext>
            </a:extLst>
          </p:cNvPr>
          <p:cNvSpPr>
            <a:spLocks noGrp="1"/>
          </p:cNvSpPr>
          <p:nvPr>
            <p:ph type="dt" sz="half" idx="10"/>
          </p:nvPr>
        </p:nvSpPr>
        <p:spPr/>
        <p:txBody>
          <a:bodyPr/>
          <a:lstStyle/>
          <a:p>
            <a:fld id="{538056C0-848A-49CC-8369-B66C2D395501}" type="datetimeFigureOut">
              <a:rPr lang="en-GB" smtClean="0"/>
              <a:t>27/02/2026</a:t>
            </a:fld>
            <a:endParaRPr lang="en-GB"/>
          </a:p>
        </p:txBody>
      </p:sp>
      <p:sp>
        <p:nvSpPr>
          <p:cNvPr id="5" name="Footer Placeholder 4">
            <a:extLst>
              <a:ext uri="{FF2B5EF4-FFF2-40B4-BE49-F238E27FC236}">
                <a16:creationId xmlns:a16="http://schemas.microsoft.com/office/drawing/2014/main" id="{9A984DB9-5081-F0E7-69B2-6C9552289A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04882C-81AC-AB83-F570-C3D05D835E0C}"/>
              </a:ext>
            </a:extLst>
          </p:cNvPr>
          <p:cNvSpPr>
            <a:spLocks noGrp="1"/>
          </p:cNvSpPr>
          <p:nvPr>
            <p:ph type="sldNum" sz="quarter" idx="12"/>
          </p:nvPr>
        </p:nvSpPr>
        <p:spPr/>
        <p:txBody>
          <a:bodyPr/>
          <a:lstStyle/>
          <a:p>
            <a:fld id="{D84A837D-0A67-4314-AAD3-B7C6E3AF3936}" type="slidenum">
              <a:rPr lang="en-GB" smtClean="0"/>
              <a:t>‹#›</a:t>
            </a:fld>
            <a:endParaRPr lang="en-GB"/>
          </a:p>
        </p:txBody>
      </p:sp>
    </p:spTree>
    <p:extLst>
      <p:ext uri="{BB962C8B-B14F-4D97-AF65-F5344CB8AC3E}">
        <p14:creationId xmlns:p14="http://schemas.microsoft.com/office/powerpoint/2010/main" val="3770425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0C70F-997A-2E4F-B146-3FC5A05E0CE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C1F8F8D4-C767-F2B5-A30B-B77D8EBCB1A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EC8D899-1A87-BD48-415C-77B282A5601D}"/>
              </a:ext>
            </a:extLst>
          </p:cNvPr>
          <p:cNvSpPr>
            <a:spLocks noGrp="1"/>
          </p:cNvSpPr>
          <p:nvPr>
            <p:ph type="dt" sz="half" idx="10"/>
          </p:nvPr>
        </p:nvSpPr>
        <p:spPr/>
        <p:txBody>
          <a:bodyPr/>
          <a:lstStyle/>
          <a:p>
            <a:fld id="{538056C0-848A-49CC-8369-B66C2D395501}" type="datetimeFigureOut">
              <a:rPr lang="en-GB" smtClean="0"/>
              <a:t>27/02/2026</a:t>
            </a:fld>
            <a:endParaRPr lang="en-GB"/>
          </a:p>
        </p:txBody>
      </p:sp>
      <p:sp>
        <p:nvSpPr>
          <p:cNvPr id="5" name="Footer Placeholder 4">
            <a:extLst>
              <a:ext uri="{FF2B5EF4-FFF2-40B4-BE49-F238E27FC236}">
                <a16:creationId xmlns:a16="http://schemas.microsoft.com/office/drawing/2014/main" id="{4D4C8130-B848-9C75-C664-49539CE736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81A305-E528-DC02-0DCC-9BBE7F967A04}"/>
              </a:ext>
            </a:extLst>
          </p:cNvPr>
          <p:cNvSpPr>
            <a:spLocks noGrp="1"/>
          </p:cNvSpPr>
          <p:nvPr>
            <p:ph type="sldNum" sz="quarter" idx="12"/>
          </p:nvPr>
        </p:nvSpPr>
        <p:spPr/>
        <p:txBody>
          <a:bodyPr/>
          <a:lstStyle/>
          <a:p>
            <a:fld id="{D84A837D-0A67-4314-AAD3-B7C6E3AF3936}" type="slidenum">
              <a:rPr lang="en-GB" smtClean="0"/>
              <a:t>‹#›</a:t>
            </a:fld>
            <a:endParaRPr lang="en-GB"/>
          </a:p>
        </p:txBody>
      </p:sp>
    </p:spTree>
    <p:extLst>
      <p:ext uri="{BB962C8B-B14F-4D97-AF65-F5344CB8AC3E}">
        <p14:creationId xmlns:p14="http://schemas.microsoft.com/office/powerpoint/2010/main" val="724447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B1C82-5130-030B-116C-812F04A20C1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D899843-6982-4BED-B2F1-3172D5F7F1F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5C5EF4F8-B789-2525-158D-6114EE79111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5EFC7E81-C2B7-FF09-1110-06915E21DCA0}"/>
              </a:ext>
            </a:extLst>
          </p:cNvPr>
          <p:cNvSpPr>
            <a:spLocks noGrp="1"/>
          </p:cNvSpPr>
          <p:nvPr>
            <p:ph type="dt" sz="half" idx="10"/>
          </p:nvPr>
        </p:nvSpPr>
        <p:spPr/>
        <p:txBody>
          <a:bodyPr/>
          <a:lstStyle/>
          <a:p>
            <a:fld id="{538056C0-848A-49CC-8369-B66C2D395501}" type="datetimeFigureOut">
              <a:rPr lang="en-GB" smtClean="0"/>
              <a:t>27/02/2026</a:t>
            </a:fld>
            <a:endParaRPr lang="en-GB"/>
          </a:p>
        </p:txBody>
      </p:sp>
      <p:sp>
        <p:nvSpPr>
          <p:cNvPr id="6" name="Footer Placeholder 5">
            <a:extLst>
              <a:ext uri="{FF2B5EF4-FFF2-40B4-BE49-F238E27FC236}">
                <a16:creationId xmlns:a16="http://schemas.microsoft.com/office/drawing/2014/main" id="{3BF076C9-EB31-FC26-BBAA-63525E2F90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F96DA3-DD59-3DEE-FACA-6881144B4D91}"/>
              </a:ext>
            </a:extLst>
          </p:cNvPr>
          <p:cNvSpPr>
            <a:spLocks noGrp="1"/>
          </p:cNvSpPr>
          <p:nvPr>
            <p:ph type="sldNum" sz="quarter" idx="12"/>
          </p:nvPr>
        </p:nvSpPr>
        <p:spPr/>
        <p:txBody>
          <a:bodyPr/>
          <a:lstStyle/>
          <a:p>
            <a:fld id="{D84A837D-0A67-4314-AAD3-B7C6E3AF3936}" type="slidenum">
              <a:rPr lang="en-GB" smtClean="0"/>
              <a:t>‹#›</a:t>
            </a:fld>
            <a:endParaRPr lang="en-GB"/>
          </a:p>
        </p:txBody>
      </p:sp>
    </p:spTree>
    <p:extLst>
      <p:ext uri="{BB962C8B-B14F-4D97-AF65-F5344CB8AC3E}">
        <p14:creationId xmlns:p14="http://schemas.microsoft.com/office/powerpoint/2010/main" val="1265739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83308-527B-504A-BD17-0DF3DB25BB1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7A88D1D-6126-59FE-E722-DD51089993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66F00B2-A902-068B-DF93-8BABB8C41D9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6CAB12EE-B793-E7AE-5CFE-1E4626D0D0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A469060-36B8-622D-B306-32014B88507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079F4D1E-E9FC-E639-0AD1-D5D3E779CFCE}"/>
              </a:ext>
            </a:extLst>
          </p:cNvPr>
          <p:cNvSpPr>
            <a:spLocks noGrp="1"/>
          </p:cNvSpPr>
          <p:nvPr>
            <p:ph type="dt" sz="half" idx="10"/>
          </p:nvPr>
        </p:nvSpPr>
        <p:spPr/>
        <p:txBody>
          <a:bodyPr/>
          <a:lstStyle/>
          <a:p>
            <a:fld id="{538056C0-848A-49CC-8369-B66C2D395501}" type="datetimeFigureOut">
              <a:rPr lang="en-GB" smtClean="0"/>
              <a:t>27/02/2026</a:t>
            </a:fld>
            <a:endParaRPr lang="en-GB"/>
          </a:p>
        </p:txBody>
      </p:sp>
      <p:sp>
        <p:nvSpPr>
          <p:cNvPr id="8" name="Footer Placeholder 7">
            <a:extLst>
              <a:ext uri="{FF2B5EF4-FFF2-40B4-BE49-F238E27FC236}">
                <a16:creationId xmlns:a16="http://schemas.microsoft.com/office/drawing/2014/main" id="{24ED13C4-0514-D09E-A299-3FD1790BC2C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9268319-4421-112E-5823-2D23903F4203}"/>
              </a:ext>
            </a:extLst>
          </p:cNvPr>
          <p:cNvSpPr>
            <a:spLocks noGrp="1"/>
          </p:cNvSpPr>
          <p:nvPr>
            <p:ph type="sldNum" sz="quarter" idx="12"/>
          </p:nvPr>
        </p:nvSpPr>
        <p:spPr/>
        <p:txBody>
          <a:bodyPr/>
          <a:lstStyle/>
          <a:p>
            <a:fld id="{D84A837D-0A67-4314-AAD3-B7C6E3AF3936}" type="slidenum">
              <a:rPr lang="en-GB" smtClean="0"/>
              <a:t>‹#›</a:t>
            </a:fld>
            <a:endParaRPr lang="en-GB"/>
          </a:p>
        </p:txBody>
      </p:sp>
    </p:spTree>
    <p:extLst>
      <p:ext uri="{BB962C8B-B14F-4D97-AF65-F5344CB8AC3E}">
        <p14:creationId xmlns:p14="http://schemas.microsoft.com/office/powerpoint/2010/main" val="1139409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FC1DC-6A11-0303-A50F-68B05368C70D}"/>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5284A7F-4F0A-FF62-C716-9F96724D06CB}"/>
              </a:ext>
            </a:extLst>
          </p:cNvPr>
          <p:cNvSpPr>
            <a:spLocks noGrp="1"/>
          </p:cNvSpPr>
          <p:nvPr>
            <p:ph type="dt" sz="half" idx="10"/>
          </p:nvPr>
        </p:nvSpPr>
        <p:spPr/>
        <p:txBody>
          <a:bodyPr/>
          <a:lstStyle/>
          <a:p>
            <a:fld id="{538056C0-848A-49CC-8369-B66C2D395501}" type="datetimeFigureOut">
              <a:rPr lang="en-GB" smtClean="0"/>
              <a:t>27/02/2026</a:t>
            </a:fld>
            <a:endParaRPr lang="en-GB"/>
          </a:p>
        </p:txBody>
      </p:sp>
      <p:sp>
        <p:nvSpPr>
          <p:cNvPr id="4" name="Footer Placeholder 3">
            <a:extLst>
              <a:ext uri="{FF2B5EF4-FFF2-40B4-BE49-F238E27FC236}">
                <a16:creationId xmlns:a16="http://schemas.microsoft.com/office/drawing/2014/main" id="{617EBE6A-6E82-0A92-1F2A-122C8EB4380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D94139B-3DEE-C6BB-88FD-E17036DFB661}"/>
              </a:ext>
            </a:extLst>
          </p:cNvPr>
          <p:cNvSpPr>
            <a:spLocks noGrp="1"/>
          </p:cNvSpPr>
          <p:nvPr>
            <p:ph type="sldNum" sz="quarter" idx="12"/>
          </p:nvPr>
        </p:nvSpPr>
        <p:spPr/>
        <p:txBody>
          <a:bodyPr/>
          <a:lstStyle/>
          <a:p>
            <a:fld id="{D84A837D-0A67-4314-AAD3-B7C6E3AF3936}" type="slidenum">
              <a:rPr lang="en-GB" smtClean="0"/>
              <a:t>‹#›</a:t>
            </a:fld>
            <a:endParaRPr lang="en-GB"/>
          </a:p>
        </p:txBody>
      </p:sp>
    </p:spTree>
    <p:extLst>
      <p:ext uri="{BB962C8B-B14F-4D97-AF65-F5344CB8AC3E}">
        <p14:creationId xmlns:p14="http://schemas.microsoft.com/office/powerpoint/2010/main" val="1147681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DD6D16-AA42-02AD-3D84-BD9A9CA0A912}"/>
              </a:ext>
            </a:extLst>
          </p:cNvPr>
          <p:cNvSpPr>
            <a:spLocks noGrp="1"/>
          </p:cNvSpPr>
          <p:nvPr>
            <p:ph type="dt" sz="half" idx="10"/>
          </p:nvPr>
        </p:nvSpPr>
        <p:spPr/>
        <p:txBody>
          <a:bodyPr/>
          <a:lstStyle/>
          <a:p>
            <a:fld id="{538056C0-848A-49CC-8369-B66C2D395501}" type="datetimeFigureOut">
              <a:rPr lang="en-GB" smtClean="0"/>
              <a:t>27/02/2026</a:t>
            </a:fld>
            <a:endParaRPr lang="en-GB"/>
          </a:p>
        </p:txBody>
      </p:sp>
      <p:sp>
        <p:nvSpPr>
          <p:cNvPr id="3" name="Footer Placeholder 2">
            <a:extLst>
              <a:ext uri="{FF2B5EF4-FFF2-40B4-BE49-F238E27FC236}">
                <a16:creationId xmlns:a16="http://schemas.microsoft.com/office/drawing/2014/main" id="{9C508232-9CB2-AED0-348B-215AC1DC23D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F8792A0-0CEF-CD34-8F1E-2E511B1F5245}"/>
              </a:ext>
            </a:extLst>
          </p:cNvPr>
          <p:cNvSpPr>
            <a:spLocks noGrp="1"/>
          </p:cNvSpPr>
          <p:nvPr>
            <p:ph type="sldNum" sz="quarter" idx="12"/>
          </p:nvPr>
        </p:nvSpPr>
        <p:spPr/>
        <p:txBody>
          <a:bodyPr/>
          <a:lstStyle/>
          <a:p>
            <a:fld id="{D84A837D-0A67-4314-AAD3-B7C6E3AF3936}" type="slidenum">
              <a:rPr lang="en-GB" smtClean="0"/>
              <a:t>‹#›</a:t>
            </a:fld>
            <a:endParaRPr lang="en-GB"/>
          </a:p>
        </p:txBody>
      </p:sp>
    </p:spTree>
    <p:extLst>
      <p:ext uri="{BB962C8B-B14F-4D97-AF65-F5344CB8AC3E}">
        <p14:creationId xmlns:p14="http://schemas.microsoft.com/office/powerpoint/2010/main" val="3546972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D69ED-5585-BA3F-4B18-39D07EDB846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3FA34E6E-AAD0-BDF6-1617-6E813F3D8A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F4D730E9-74C8-BAFC-AF70-CC3C9ADCF4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A9753C7-4524-C408-0F6A-617A88B2B973}"/>
              </a:ext>
            </a:extLst>
          </p:cNvPr>
          <p:cNvSpPr>
            <a:spLocks noGrp="1"/>
          </p:cNvSpPr>
          <p:nvPr>
            <p:ph type="dt" sz="half" idx="10"/>
          </p:nvPr>
        </p:nvSpPr>
        <p:spPr/>
        <p:txBody>
          <a:bodyPr/>
          <a:lstStyle/>
          <a:p>
            <a:fld id="{538056C0-848A-49CC-8369-B66C2D395501}" type="datetimeFigureOut">
              <a:rPr lang="en-GB" smtClean="0"/>
              <a:t>27/02/2026</a:t>
            </a:fld>
            <a:endParaRPr lang="en-GB"/>
          </a:p>
        </p:txBody>
      </p:sp>
      <p:sp>
        <p:nvSpPr>
          <p:cNvPr id="6" name="Footer Placeholder 5">
            <a:extLst>
              <a:ext uri="{FF2B5EF4-FFF2-40B4-BE49-F238E27FC236}">
                <a16:creationId xmlns:a16="http://schemas.microsoft.com/office/drawing/2014/main" id="{FC99F2A7-10AF-90E7-9609-9CA4E84DBE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2C62E21-C007-CE1E-721B-5EDA00DEC4D3}"/>
              </a:ext>
            </a:extLst>
          </p:cNvPr>
          <p:cNvSpPr>
            <a:spLocks noGrp="1"/>
          </p:cNvSpPr>
          <p:nvPr>
            <p:ph type="sldNum" sz="quarter" idx="12"/>
          </p:nvPr>
        </p:nvSpPr>
        <p:spPr/>
        <p:txBody>
          <a:bodyPr/>
          <a:lstStyle/>
          <a:p>
            <a:fld id="{D84A837D-0A67-4314-AAD3-B7C6E3AF3936}" type="slidenum">
              <a:rPr lang="en-GB" smtClean="0"/>
              <a:t>‹#›</a:t>
            </a:fld>
            <a:endParaRPr lang="en-GB"/>
          </a:p>
        </p:txBody>
      </p:sp>
    </p:spTree>
    <p:extLst>
      <p:ext uri="{BB962C8B-B14F-4D97-AF65-F5344CB8AC3E}">
        <p14:creationId xmlns:p14="http://schemas.microsoft.com/office/powerpoint/2010/main" val="878390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F3E71-C4D2-599D-C613-7D99378FC12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97354D79-023E-893F-6435-8F53602848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8226D7A-1B60-216A-96D8-327CFA3590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5B2B499-DEEF-3B62-BB16-587C49626DA6}"/>
              </a:ext>
            </a:extLst>
          </p:cNvPr>
          <p:cNvSpPr>
            <a:spLocks noGrp="1"/>
          </p:cNvSpPr>
          <p:nvPr>
            <p:ph type="dt" sz="half" idx="10"/>
          </p:nvPr>
        </p:nvSpPr>
        <p:spPr/>
        <p:txBody>
          <a:bodyPr/>
          <a:lstStyle/>
          <a:p>
            <a:fld id="{538056C0-848A-49CC-8369-B66C2D395501}" type="datetimeFigureOut">
              <a:rPr lang="en-GB" smtClean="0"/>
              <a:t>27/02/2026</a:t>
            </a:fld>
            <a:endParaRPr lang="en-GB"/>
          </a:p>
        </p:txBody>
      </p:sp>
      <p:sp>
        <p:nvSpPr>
          <p:cNvPr id="6" name="Footer Placeholder 5">
            <a:extLst>
              <a:ext uri="{FF2B5EF4-FFF2-40B4-BE49-F238E27FC236}">
                <a16:creationId xmlns:a16="http://schemas.microsoft.com/office/drawing/2014/main" id="{8438CA6C-7EA2-8005-6315-4F2BF70257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11AC672-A2FB-7ADF-D275-056A66548B32}"/>
              </a:ext>
            </a:extLst>
          </p:cNvPr>
          <p:cNvSpPr>
            <a:spLocks noGrp="1"/>
          </p:cNvSpPr>
          <p:nvPr>
            <p:ph type="sldNum" sz="quarter" idx="12"/>
          </p:nvPr>
        </p:nvSpPr>
        <p:spPr/>
        <p:txBody>
          <a:bodyPr/>
          <a:lstStyle/>
          <a:p>
            <a:fld id="{D84A837D-0A67-4314-AAD3-B7C6E3AF3936}" type="slidenum">
              <a:rPr lang="en-GB" smtClean="0"/>
              <a:t>‹#›</a:t>
            </a:fld>
            <a:endParaRPr lang="en-GB"/>
          </a:p>
        </p:txBody>
      </p:sp>
    </p:spTree>
    <p:extLst>
      <p:ext uri="{BB962C8B-B14F-4D97-AF65-F5344CB8AC3E}">
        <p14:creationId xmlns:p14="http://schemas.microsoft.com/office/powerpoint/2010/main" val="1341653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6">
                <a:lumMod val="75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EA7009-37EB-2050-CC2A-F06DE9D332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F037617C-F35A-0A3F-6FC3-C1151B4821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988F1FA-4994-4413-1271-160F6DC894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38056C0-848A-49CC-8369-B66C2D395501}" type="datetimeFigureOut">
              <a:rPr lang="en-GB" smtClean="0"/>
              <a:t>27/02/2026</a:t>
            </a:fld>
            <a:endParaRPr lang="en-GB"/>
          </a:p>
        </p:txBody>
      </p:sp>
      <p:sp>
        <p:nvSpPr>
          <p:cNvPr id="5" name="Footer Placeholder 4">
            <a:extLst>
              <a:ext uri="{FF2B5EF4-FFF2-40B4-BE49-F238E27FC236}">
                <a16:creationId xmlns:a16="http://schemas.microsoft.com/office/drawing/2014/main" id="{1D860B9B-19D0-4FD2-4A05-20DBBD0DA8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536D83D3-9F79-DA4E-ECF9-DC09A396C2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4A837D-0A67-4314-AAD3-B7C6E3AF3936}" type="slidenum">
              <a:rPr lang="en-GB" smtClean="0"/>
              <a:t>‹#›</a:t>
            </a:fld>
            <a:endParaRPr lang="en-GB"/>
          </a:p>
        </p:txBody>
      </p:sp>
    </p:spTree>
    <p:extLst>
      <p:ext uri="{BB962C8B-B14F-4D97-AF65-F5344CB8AC3E}">
        <p14:creationId xmlns:p14="http://schemas.microsoft.com/office/powerpoint/2010/main" val="2688899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ducationinspectorate.gov.scot/find-an-inspection-report/details?id=4906"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mailto:symingtonmail@south-ayrshire.gov.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symingtonmail@south-ayrshire.gov.u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1DD21F-F09E-6134-70EE-F13D085F82F2}"/>
              </a:ext>
            </a:extLst>
          </p:cNvPr>
          <p:cNvSpPr>
            <a:spLocks noGrp="1"/>
          </p:cNvSpPr>
          <p:nvPr>
            <p:ph type="ctrTitle"/>
          </p:nvPr>
        </p:nvSpPr>
        <p:spPr>
          <a:xfrm>
            <a:off x="6194716" y="739978"/>
            <a:ext cx="5334930" cy="3004145"/>
          </a:xfrm>
        </p:spPr>
        <p:txBody>
          <a:bodyPr>
            <a:normAutofit/>
          </a:bodyPr>
          <a:lstStyle/>
          <a:p>
            <a:r>
              <a:rPr lang="en-GB" b="1" dirty="0">
                <a:latin typeface="Calibri Light" panose="020F0302020204030204" pitchFamily="34" charset="0"/>
                <a:ea typeface="Calibri Light" panose="020F0302020204030204" pitchFamily="34" charset="0"/>
                <a:cs typeface="Calibri Light" panose="020F0302020204030204" pitchFamily="34" charset="0"/>
              </a:rPr>
              <a:t>Symington Primary and EYC Newsletter</a:t>
            </a:r>
          </a:p>
        </p:txBody>
      </p:sp>
      <p:sp>
        <p:nvSpPr>
          <p:cNvPr id="3" name="Subtitle 2">
            <a:extLst>
              <a:ext uri="{FF2B5EF4-FFF2-40B4-BE49-F238E27FC236}">
                <a16:creationId xmlns:a16="http://schemas.microsoft.com/office/drawing/2014/main" id="{E7194740-5D8F-32FB-1142-AF022285EE90}"/>
              </a:ext>
            </a:extLst>
          </p:cNvPr>
          <p:cNvSpPr>
            <a:spLocks noGrp="1"/>
          </p:cNvSpPr>
          <p:nvPr>
            <p:ph type="subTitle" idx="1"/>
          </p:nvPr>
        </p:nvSpPr>
        <p:spPr>
          <a:xfrm>
            <a:off x="6194715" y="3836197"/>
            <a:ext cx="5334931" cy="2189214"/>
          </a:xfrm>
        </p:spPr>
        <p:txBody>
          <a:bodyPr>
            <a:normAutofit/>
          </a:bodyPr>
          <a:lstStyle/>
          <a:p>
            <a:r>
              <a:rPr lang="en-GB" b="1" dirty="0"/>
              <a:t>February 2026</a:t>
            </a:r>
          </a:p>
        </p:txBody>
      </p:sp>
      <p:sp>
        <p:nvSpPr>
          <p:cNvPr id="1033" name="Freeform: Shape 1032">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5" name="Freeform: Shape 1034">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037" name="Freeform: Shape 1036">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9" name="Freeform: Shape 1038">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041" name="Freeform: Shape 1040">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1026" name="Picture 2">
            <a:extLst>
              <a:ext uri="{FF2B5EF4-FFF2-40B4-BE49-F238E27FC236}">
                <a16:creationId xmlns:a16="http://schemas.microsoft.com/office/drawing/2014/main" id="{C97CAF37-7D81-AE29-32C0-9BE17329CA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766" r="4486" b="2"/>
          <a:stretch>
            <a:fillRect/>
          </a:stretch>
        </p:blipFill>
        <p:spPr bwMode="auto">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rgbClr val="FFFFFF"/>
                </a:solidFill>
              </a14:hiddenFill>
            </a:ext>
          </a:extLst>
        </p:spPr>
      </p:pic>
      <p:sp>
        <p:nvSpPr>
          <p:cNvPr id="1043" name="Freeform: Shape 1042">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03522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19526-ABFB-C8B6-35A6-984DE1C02ACF}"/>
              </a:ext>
            </a:extLst>
          </p:cNvPr>
          <p:cNvSpPr>
            <a:spLocks noGrp="1"/>
          </p:cNvSpPr>
          <p:nvPr>
            <p:ph type="title"/>
          </p:nvPr>
        </p:nvSpPr>
        <p:spPr/>
        <p:txBody>
          <a:bodyPr/>
          <a:lstStyle/>
          <a:p>
            <a:r>
              <a:rPr lang="en-GB" b="1" u="sng" dirty="0">
                <a:latin typeface="Corbel Light" panose="020B0303020204020204" pitchFamily="34" charset="0"/>
              </a:rPr>
              <a:t>Football Fixtures</a:t>
            </a:r>
          </a:p>
        </p:txBody>
      </p:sp>
      <p:sp>
        <p:nvSpPr>
          <p:cNvPr id="3" name="Content Placeholder 2">
            <a:extLst>
              <a:ext uri="{FF2B5EF4-FFF2-40B4-BE49-F238E27FC236}">
                <a16:creationId xmlns:a16="http://schemas.microsoft.com/office/drawing/2014/main" id="{6F3E66FC-14C7-D3E9-76B2-3A5E407C56EF}"/>
              </a:ext>
            </a:extLst>
          </p:cNvPr>
          <p:cNvSpPr>
            <a:spLocks noGrp="1"/>
          </p:cNvSpPr>
          <p:nvPr>
            <p:ph idx="1"/>
          </p:nvPr>
        </p:nvSpPr>
        <p:spPr>
          <a:xfrm>
            <a:off x="765048" y="1368425"/>
            <a:ext cx="11003280" cy="5124450"/>
          </a:xfrm>
        </p:spPr>
        <p:txBody>
          <a:bodyPr>
            <a:normAutofit fontScale="92500" lnSpcReduction="10000"/>
          </a:bodyPr>
          <a:lstStyle/>
          <a:p>
            <a:pPr marL="0" indent="0">
              <a:buNone/>
            </a:pPr>
            <a:r>
              <a:rPr lang="en-GB" b="1" dirty="0">
                <a:latin typeface="Corbel Light" panose="020B0303020204020204" pitchFamily="34" charset="0"/>
              </a:rPr>
              <a:t>Please note some may be subject to change and additional games to be arranged;</a:t>
            </a:r>
          </a:p>
          <a:p>
            <a:pPr marL="0" indent="0">
              <a:buNone/>
            </a:pPr>
            <a:endParaRPr lang="en-GB" b="1" dirty="0">
              <a:latin typeface="Corbel Light" panose="020B0303020204020204" pitchFamily="34" charset="0"/>
            </a:endParaRPr>
          </a:p>
          <a:p>
            <a:pPr marL="0" indent="0">
              <a:buNone/>
            </a:pPr>
            <a:r>
              <a:rPr lang="en-GB" dirty="0">
                <a:latin typeface="Corbel Light" panose="020B0303020204020204" pitchFamily="34" charset="0"/>
              </a:rPr>
              <a:t>Symington v Struthers - Wednesday 18th March KO 3:30pm, Marr Astro pitches</a:t>
            </a:r>
          </a:p>
          <a:p>
            <a:pPr marL="0" indent="0">
              <a:buNone/>
            </a:pPr>
            <a:r>
              <a:rPr lang="en-GB" dirty="0">
                <a:latin typeface="Corbel Light" panose="020B0303020204020204" pitchFamily="34" charset="0"/>
              </a:rPr>
              <a:t>Nether </a:t>
            </a:r>
            <a:r>
              <a:rPr lang="en-GB" dirty="0" err="1">
                <a:latin typeface="Corbel Light" panose="020B0303020204020204" pitchFamily="34" charset="0"/>
              </a:rPr>
              <a:t>Robertland</a:t>
            </a:r>
            <a:r>
              <a:rPr lang="en-GB" dirty="0">
                <a:latin typeface="Corbel Light" panose="020B0303020204020204" pitchFamily="34" charset="0"/>
              </a:rPr>
              <a:t> V Symington – Friday 20</a:t>
            </a:r>
            <a:r>
              <a:rPr lang="en-GB" baseline="30000" dirty="0">
                <a:latin typeface="Corbel Light" panose="020B0303020204020204" pitchFamily="34" charset="0"/>
              </a:rPr>
              <a:t>th</a:t>
            </a:r>
            <a:r>
              <a:rPr lang="en-GB" dirty="0">
                <a:latin typeface="Corbel Light" panose="020B0303020204020204" pitchFamily="34" charset="0"/>
              </a:rPr>
              <a:t> March KO3.30pm, Grange Academy</a:t>
            </a:r>
          </a:p>
          <a:p>
            <a:pPr marL="0" indent="0">
              <a:buNone/>
            </a:pPr>
            <a:r>
              <a:rPr lang="en-GB" dirty="0">
                <a:latin typeface="Corbel Light" panose="020B0303020204020204" pitchFamily="34" charset="0"/>
              </a:rPr>
              <a:t>Braehead V Symington – Friday 27</a:t>
            </a:r>
            <a:r>
              <a:rPr lang="en-GB" baseline="30000" dirty="0">
                <a:latin typeface="Corbel Light" panose="020B0303020204020204" pitchFamily="34" charset="0"/>
              </a:rPr>
              <a:t>th</a:t>
            </a:r>
            <a:r>
              <a:rPr lang="en-GB" dirty="0">
                <a:latin typeface="Corbel Light" panose="020B0303020204020204" pitchFamily="34" charset="0"/>
              </a:rPr>
              <a:t> March KO 3.30pm Whitletts’ Astro </a:t>
            </a:r>
          </a:p>
          <a:p>
            <a:pPr marL="0" indent="0">
              <a:buNone/>
            </a:pPr>
            <a:r>
              <a:rPr lang="en-GB" dirty="0" err="1">
                <a:latin typeface="Corbel Light" panose="020B0303020204020204" pitchFamily="34" charset="0"/>
              </a:rPr>
              <a:t>Annbank</a:t>
            </a:r>
            <a:r>
              <a:rPr lang="en-GB" dirty="0">
                <a:latin typeface="Corbel Light" panose="020B0303020204020204" pitchFamily="34" charset="0"/>
              </a:rPr>
              <a:t> v Symington - Friday 24th April KO 2:20pm, Whitletts' Astro </a:t>
            </a:r>
          </a:p>
          <a:p>
            <a:pPr marL="0" indent="0">
              <a:buNone/>
            </a:pPr>
            <a:r>
              <a:rPr lang="en-GB" dirty="0">
                <a:latin typeface="Corbel Light" panose="020B0303020204020204" pitchFamily="34" charset="0"/>
              </a:rPr>
              <a:t>Symington v </a:t>
            </a:r>
            <a:r>
              <a:rPr lang="en-GB" dirty="0" err="1">
                <a:latin typeface="Corbel Light" panose="020B0303020204020204" pitchFamily="34" charset="0"/>
              </a:rPr>
              <a:t>Forehill</a:t>
            </a:r>
            <a:r>
              <a:rPr lang="en-GB" dirty="0">
                <a:latin typeface="Corbel Light" panose="020B0303020204020204" pitchFamily="34" charset="0"/>
              </a:rPr>
              <a:t> – Friday 1</a:t>
            </a:r>
            <a:r>
              <a:rPr lang="en-GB" baseline="30000" dirty="0">
                <a:latin typeface="Corbel Light" panose="020B0303020204020204" pitchFamily="34" charset="0"/>
              </a:rPr>
              <a:t>st</a:t>
            </a:r>
            <a:r>
              <a:rPr lang="en-GB" dirty="0">
                <a:latin typeface="Corbel Light" panose="020B0303020204020204" pitchFamily="34" charset="0"/>
              </a:rPr>
              <a:t> May KO 3.30pm, Shaw Park</a:t>
            </a:r>
          </a:p>
          <a:p>
            <a:pPr marL="0" indent="0">
              <a:buNone/>
            </a:pPr>
            <a:r>
              <a:rPr lang="en-GB" dirty="0">
                <a:latin typeface="Corbel Light" panose="020B0303020204020204" pitchFamily="34" charset="0"/>
              </a:rPr>
              <a:t>Alloway v Symington - Friday 8</a:t>
            </a:r>
            <a:r>
              <a:rPr lang="en-GB" baseline="30000" dirty="0">
                <a:latin typeface="Corbel Light" panose="020B0303020204020204" pitchFamily="34" charset="0"/>
              </a:rPr>
              <a:t>th</a:t>
            </a:r>
            <a:r>
              <a:rPr lang="en-GB" dirty="0">
                <a:latin typeface="Corbel Light" panose="020B0303020204020204" pitchFamily="34" charset="0"/>
              </a:rPr>
              <a:t> May KO 3.30pm, Belmont Academy </a:t>
            </a:r>
          </a:p>
          <a:p>
            <a:pPr marL="0" indent="0">
              <a:buNone/>
            </a:pPr>
            <a:r>
              <a:rPr lang="en-GB" dirty="0" err="1">
                <a:latin typeface="Corbel Light" panose="020B0303020204020204" pitchFamily="34" charset="0"/>
              </a:rPr>
              <a:t>Kincaidston</a:t>
            </a:r>
            <a:r>
              <a:rPr lang="en-GB" dirty="0">
                <a:latin typeface="Corbel Light" panose="020B0303020204020204" pitchFamily="34" charset="0"/>
              </a:rPr>
              <a:t> v Symington - Wednesday 13th May KO 3:30pm, Belmont Academy  </a:t>
            </a:r>
          </a:p>
          <a:p>
            <a:pPr marL="0" indent="0">
              <a:buNone/>
            </a:pPr>
            <a:r>
              <a:rPr lang="en-GB" dirty="0" err="1">
                <a:latin typeface="Corbel Light" panose="020B0303020204020204" pitchFamily="34" charset="0"/>
              </a:rPr>
              <a:t>Doonfoot</a:t>
            </a:r>
            <a:r>
              <a:rPr lang="en-GB" dirty="0">
                <a:latin typeface="Corbel Light" panose="020B0303020204020204" pitchFamily="34" charset="0"/>
              </a:rPr>
              <a:t> v Symington - Wednesday 20th May KO 3:30pm, </a:t>
            </a:r>
            <a:r>
              <a:rPr lang="en-GB" dirty="0" err="1">
                <a:latin typeface="Corbel Light" panose="020B0303020204020204" pitchFamily="34" charset="0"/>
              </a:rPr>
              <a:t>Cambusdoon</a:t>
            </a:r>
            <a:endParaRPr lang="en-GB" dirty="0">
              <a:latin typeface="Corbel Light" panose="020B0303020204020204" pitchFamily="34" charset="0"/>
            </a:endParaRPr>
          </a:p>
          <a:p>
            <a:pPr marL="0" indent="0">
              <a:buNone/>
            </a:pPr>
            <a:r>
              <a:rPr lang="en-GB" dirty="0">
                <a:latin typeface="Corbel Light" panose="020B0303020204020204" pitchFamily="34" charset="0"/>
              </a:rPr>
              <a:t>Symington v Culzean - Thursday 28th May KO 3:30pm, Shaw Park </a:t>
            </a:r>
          </a:p>
          <a:p>
            <a:pPr marL="0" indent="0">
              <a:buNone/>
            </a:pPr>
            <a:endParaRPr lang="en-GB" dirty="0">
              <a:latin typeface="Corbel Light" panose="020B0303020204020204" pitchFamily="34" charset="0"/>
            </a:endParaRPr>
          </a:p>
        </p:txBody>
      </p:sp>
      <p:pic>
        <p:nvPicPr>
          <p:cNvPr id="4" name="Picture 3">
            <a:extLst>
              <a:ext uri="{FF2B5EF4-FFF2-40B4-BE49-F238E27FC236}">
                <a16:creationId xmlns:a16="http://schemas.microsoft.com/office/drawing/2014/main" id="{3CD93C54-C8E8-8250-852B-62AEDE0C6BC2}"/>
              </a:ext>
            </a:extLst>
          </p:cNvPr>
          <p:cNvPicPr>
            <a:picLocks noChangeAspect="1"/>
          </p:cNvPicPr>
          <p:nvPr/>
        </p:nvPicPr>
        <p:blipFill>
          <a:blip r:embed="rId2"/>
          <a:stretch>
            <a:fillRect/>
          </a:stretch>
        </p:blipFill>
        <p:spPr>
          <a:xfrm>
            <a:off x="10733532" y="127889"/>
            <a:ext cx="1240536" cy="1240536"/>
          </a:xfrm>
          <a:prstGeom prst="rect">
            <a:avLst/>
          </a:prstGeom>
        </p:spPr>
      </p:pic>
      <p:pic>
        <p:nvPicPr>
          <p:cNvPr id="5" name="Picture 4">
            <a:extLst>
              <a:ext uri="{FF2B5EF4-FFF2-40B4-BE49-F238E27FC236}">
                <a16:creationId xmlns:a16="http://schemas.microsoft.com/office/drawing/2014/main" id="{11F2A1DB-126F-3FF8-58BA-CEE26DB89A23}"/>
              </a:ext>
            </a:extLst>
          </p:cNvPr>
          <p:cNvPicPr>
            <a:picLocks noChangeAspect="1"/>
          </p:cNvPicPr>
          <p:nvPr/>
        </p:nvPicPr>
        <p:blipFill>
          <a:blip r:embed="rId2"/>
          <a:stretch>
            <a:fillRect/>
          </a:stretch>
        </p:blipFill>
        <p:spPr>
          <a:xfrm>
            <a:off x="10630662" y="5355209"/>
            <a:ext cx="1240536" cy="1240536"/>
          </a:xfrm>
          <a:prstGeom prst="rect">
            <a:avLst/>
          </a:prstGeom>
        </p:spPr>
      </p:pic>
    </p:spTree>
    <p:extLst>
      <p:ext uri="{BB962C8B-B14F-4D97-AF65-F5344CB8AC3E}">
        <p14:creationId xmlns:p14="http://schemas.microsoft.com/office/powerpoint/2010/main" val="2855194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20CBE-5E84-ED88-6AA3-8F5DFDE28204}"/>
              </a:ext>
            </a:extLst>
          </p:cNvPr>
          <p:cNvSpPr>
            <a:spLocks noGrp="1"/>
          </p:cNvSpPr>
          <p:nvPr>
            <p:ph type="title"/>
          </p:nvPr>
        </p:nvSpPr>
        <p:spPr/>
        <p:txBody>
          <a:bodyPr/>
          <a:lstStyle/>
          <a:p>
            <a:r>
              <a:rPr lang="en-GB" b="1" u="sng" dirty="0">
                <a:latin typeface="Corbel Light" panose="020B0303020204020204" pitchFamily="34" charset="0"/>
              </a:rPr>
              <a:t>Book Week – World Book Day</a:t>
            </a:r>
          </a:p>
        </p:txBody>
      </p:sp>
      <p:pic>
        <p:nvPicPr>
          <p:cNvPr id="5" name="Content Placeholder 4" descr="A poster for a book day&#10;&#10;AI-generated content may be incorrect.">
            <a:extLst>
              <a:ext uri="{FF2B5EF4-FFF2-40B4-BE49-F238E27FC236}">
                <a16:creationId xmlns:a16="http://schemas.microsoft.com/office/drawing/2014/main" id="{8E1B0632-C928-590D-89BF-A6FF26732D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91251" y="1374521"/>
            <a:ext cx="3783177" cy="5363492"/>
          </a:xfrm>
        </p:spPr>
      </p:pic>
    </p:spTree>
    <p:extLst>
      <p:ext uri="{BB962C8B-B14F-4D97-AF65-F5344CB8AC3E}">
        <p14:creationId xmlns:p14="http://schemas.microsoft.com/office/powerpoint/2010/main" val="1887603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A7750-BBE3-DED8-9EF0-D4EFD22C61F6}"/>
              </a:ext>
            </a:extLst>
          </p:cNvPr>
          <p:cNvSpPr>
            <a:spLocks noGrp="1"/>
          </p:cNvSpPr>
          <p:nvPr>
            <p:ph type="title"/>
          </p:nvPr>
        </p:nvSpPr>
        <p:spPr/>
        <p:txBody>
          <a:bodyPr/>
          <a:lstStyle/>
          <a:p>
            <a:r>
              <a:rPr lang="en-GB" b="1" dirty="0">
                <a:latin typeface="Corbel Light" panose="020B0303020204020204" pitchFamily="34" charset="0"/>
              </a:rPr>
              <a:t>Achievements</a:t>
            </a:r>
          </a:p>
        </p:txBody>
      </p:sp>
      <p:sp>
        <p:nvSpPr>
          <p:cNvPr id="3" name="Content Placeholder 2">
            <a:extLst>
              <a:ext uri="{FF2B5EF4-FFF2-40B4-BE49-F238E27FC236}">
                <a16:creationId xmlns:a16="http://schemas.microsoft.com/office/drawing/2014/main" id="{10D653EF-DCC9-0ACA-3E94-F02060E3B578}"/>
              </a:ext>
            </a:extLst>
          </p:cNvPr>
          <p:cNvSpPr>
            <a:spLocks noGrp="1"/>
          </p:cNvSpPr>
          <p:nvPr>
            <p:ph idx="1"/>
          </p:nvPr>
        </p:nvSpPr>
        <p:spPr/>
        <p:txBody>
          <a:bodyPr>
            <a:normAutofit fontScale="92500" lnSpcReduction="20000"/>
          </a:bodyPr>
          <a:lstStyle/>
          <a:p>
            <a:r>
              <a:rPr lang="en-GB" dirty="0">
                <a:latin typeface="Corbel Light" panose="020B0303020204020204" pitchFamily="34" charset="0"/>
              </a:rPr>
              <a:t>Well done to Aleksander Dunsmuir who won a competition run by McTaggart and Mickel.  He designed a panel for the entrance to the forest that will be developed. </a:t>
            </a:r>
          </a:p>
          <a:p>
            <a:r>
              <a:rPr lang="en-GB" dirty="0">
                <a:latin typeface="Corbel Light" panose="020B0303020204020204" pitchFamily="34" charset="0"/>
              </a:rPr>
              <a:t>Our Eco group were invited to plant the first trees at the McTaggart and Mickel Forest and were treated to lunch at Langholm Farm – a great time was had by all. </a:t>
            </a:r>
            <a:endParaRPr lang="en-GB" dirty="0"/>
          </a:p>
          <a:p>
            <a:r>
              <a:rPr lang="en-GB" dirty="0">
                <a:latin typeface="Corbel Light" panose="020B0303020204020204" pitchFamily="34" charset="0"/>
              </a:rPr>
              <a:t>Our athletics team took part in the final of the Sports Hall event and did very well, winning some of the events</a:t>
            </a:r>
          </a:p>
          <a:p>
            <a:r>
              <a:rPr lang="en-GB" dirty="0">
                <a:latin typeface="Corbel Light" panose="020B0303020204020204" pitchFamily="34" charset="0"/>
              </a:rPr>
              <a:t>Our football teams have been playing many matches and demonstrating excellent sportsmanship and effort.</a:t>
            </a:r>
          </a:p>
          <a:p>
            <a:r>
              <a:rPr lang="en-GB" dirty="0">
                <a:latin typeface="Corbel Light" panose="020B0303020204020204" pitchFamily="34" charset="0"/>
              </a:rPr>
              <a:t>4 P7 pupils represented the school at the Local Authority Burns Supper in the town hall.  The recited an extract from Tam O’Shanter beautifully and confidently. </a:t>
            </a:r>
          </a:p>
          <a:p>
            <a:endParaRPr lang="en-GB" dirty="0">
              <a:latin typeface="Corbel Light" panose="020B0303020204020204" pitchFamily="34" charset="0"/>
            </a:endParaRPr>
          </a:p>
        </p:txBody>
      </p:sp>
      <p:pic>
        <p:nvPicPr>
          <p:cNvPr id="4" name="Picture 3">
            <a:extLst>
              <a:ext uri="{FF2B5EF4-FFF2-40B4-BE49-F238E27FC236}">
                <a16:creationId xmlns:a16="http://schemas.microsoft.com/office/drawing/2014/main" id="{AA002CA9-BB0D-1D3A-7A95-30FAE958FA71}"/>
              </a:ext>
            </a:extLst>
          </p:cNvPr>
          <p:cNvPicPr>
            <a:picLocks noChangeAspect="1"/>
          </p:cNvPicPr>
          <p:nvPr/>
        </p:nvPicPr>
        <p:blipFill>
          <a:blip r:embed="rId2"/>
          <a:stretch>
            <a:fillRect/>
          </a:stretch>
        </p:blipFill>
        <p:spPr>
          <a:xfrm>
            <a:off x="8970264" y="279117"/>
            <a:ext cx="2148990" cy="1497578"/>
          </a:xfrm>
          <a:prstGeom prst="rect">
            <a:avLst/>
          </a:prstGeom>
        </p:spPr>
      </p:pic>
    </p:spTree>
    <p:extLst>
      <p:ext uri="{BB962C8B-B14F-4D97-AF65-F5344CB8AC3E}">
        <p14:creationId xmlns:p14="http://schemas.microsoft.com/office/powerpoint/2010/main" val="870463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807AE-166C-4DA0-8FD8-C4FADF24A204}"/>
              </a:ext>
            </a:extLst>
          </p:cNvPr>
          <p:cNvSpPr>
            <a:spLocks noGrp="1"/>
          </p:cNvSpPr>
          <p:nvPr>
            <p:ph type="title"/>
          </p:nvPr>
        </p:nvSpPr>
        <p:spPr/>
        <p:txBody>
          <a:bodyPr/>
          <a:lstStyle/>
          <a:p>
            <a:r>
              <a:rPr lang="en-GB" b="1" u="sng" dirty="0">
                <a:latin typeface="Corbel Light" panose="020B0303020204020204" pitchFamily="34" charset="0"/>
              </a:rPr>
              <a:t>Attendance </a:t>
            </a:r>
          </a:p>
        </p:txBody>
      </p:sp>
      <p:sp>
        <p:nvSpPr>
          <p:cNvPr id="3" name="Content Placeholder 2">
            <a:extLst>
              <a:ext uri="{FF2B5EF4-FFF2-40B4-BE49-F238E27FC236}">
                <a16:creationId xmlns:a16="http://schemas.microsoft.com/office/drawing/2014/main" id="{72F0A904-C524-6D42-656C-108E51A6DF4B}"/>
              </a:ext>
            </a:extLst>
          </p:cNvPr>
          <p:cNvSpPr>
            <a:spLocks noGrp="1"/>
          </p:cNvSpPr>
          <p:nvPr>
            <p:ph idx="1"/>
          </p:nvPr>
        </p:nvSpPr>
        <p:spPr>
          <a:xfrm>
            <a:off x="838200" y="1325880"/>
            <a:ext cx="10515600" cy="4851083"/>
          </a:xfrm>
        </p:spPr>
        <p:txBody>
          <a:bodyPr/>
          <a:lstStyle/>
          <a:p>
            <a:r>
              <a:rPr lang="en-GB" dirty="0"/>
              <a:t>Current Overall attendance – 94.5%</a:t>
            </a:r>
          </a:p>
          <a:p>
            <a:r>
              <a:rPr lang="en-GB" dirty="0"/>
              <a:t>South Ayrshire Overall attendance – 93%</a:t>
            </a:r>
          </a:p>
          <a:p>
            <a:pPr marL="0" indent="0">
              <a:buNone/>
            </a:pPr>
            <a:endParaRPr lang="en-GB" dirty="0"/>
          </a:p>
          <a:p>
            <a:endParaRPr lang="en-GB" dirty="0"/>
          </a:p>
          <a:p>
            <a:endParaRPr lang="en-GB" dirty="0"/>
          </a:p>
        </p:txBody>
      </p:sp>
      <p:pic>
        <p:nvPicPr>
          <p:cNvPr id="4" name="Picture 3">
            <a:extLst>
              <a:ext uri="{FF2B5EF4-FFF2-40B4-BE49-F238E27FC236}">
                <a16:creationId xmlns:a16="http://schemas.microsoft.com/office/drawing/2014/main" id="{13E06E78-417F-3914-ED5F-DFC9770D117A}"/>
              </a:ext>
            </a:extLst>
          </p:cNvPr>
          <p:cNvPicPr>
            <a:picLocks noChangeAspect="1"/>
          </p:cNvPicPr>
          <p:nvPr/>
        </p:nvPicPr>
        <p:blipFill>
          <a:blip r:embed="rId2"/>
          <a:stretch>
            <a:fillRect/>
          </a:stretch>
        </p:blipFill>
        <p:spPr>
          <a:xfrm>
            <a:off x="978408" y="3052756"/>
            <a:ext cx="6254998" cy="3124207"/>
          </a:xfrm>
          <a:prstGeom prst="rect">
            <a:avLst/>
          </a:prstGeom>
        </p:spPr>
      </p:pic>
    </p:spTree>
    <p:extLst>
      <p:ext uri="{BB962C8B-B14F-4D97-AF65-F5344CB8AC3E}">
        <p14:creationId xmlns:p14="http://schemas.microsoft.com/office/powerpoint/2010/main" val="101739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45A05A-3F06-FA84-6DFD-8B4D1089761F}"/>
              </a:ext>
            </a:extLst>
          </p:cNvPr>
          <p:cNvPicPr>
            <a:picLocks noChangeAspect="1"/>
          </p:cNvPicPr>
          <p:nvPr/>
        </p:nvPicPr>
        <p:blipFill>
          <a:blip r:embed="rId2"/>
          <a:stretch>
            <a:fillRect/>
          </a:stretch>
        </p:blipFill>
        <p:spPr>
          <a:xfrm>
            <a:off x="707571" y="125004"/>
            <a:ext cx="5464629" cy="1571081"/>
          </a:xfrm>
          <a:prstGeom prst="rect">
            <a:avLst/>
          </a:prstGeom>
        </p:spPr>
      </p:pic>
      <p:sp>
        <p:nvSpPr>
          <p:cNvPr id="3" name="Content Placeholder 2">
            <a:extLst>
              <a:ext uri="{FF2B5EF4-FFF2-40B4-BE49-F238E27FC236}">
                <a16:creationId xmlns:a16="http://schemas.microsoft.com/office/drawing/2014/main" id="{7D366130-CF73-858D-3264-95D064269455}"/>
              </a:ext>
            </a:extLst>
          </p:cNvPr>
          <p:cNvSpPr>
            <a:spLocks noGrp="1"/>
          </p:cNvSpPr>
          <p:nvPr>
            <p:ph idx="1"/>
          </p:nvPr>
        </p:nvSpPr>
        <p:spPr/>
        <p:txBody>
          <a:bodyPr>
            <a:normAutofit fontScale="85000" lnSpcReduction="20000"/>
          </a:bodyPr>
          <a:lstStyle/>
          <a:p>
            <a:pPr marL="0" indent="0">
              <a:buNone/>
            </a:pPr>
            <a:endParaRPr lang="en-GB" b="1" dirty="0">
              <a:latin typeface="Corbel Light" panose="020B0303020204020204" pitchFamily="34" charset="0"/>
            </a:endParaRPr>
          </a:p>
          <a:p>
            <a:pPr marL="0" indent="0">
              <a:buNone/>
            </a:pPr>
            <a:r>
              <a:rPr lang="en-GB" b="1" dirty="0">
                <a:latin typeface="Corbel Light" panose="020B0303020204020204" pitchFamily="34" charset="0"/>
              </a:rPr>
              <a:t>We have had a great start to the term with many pupil achievements and activities. March is a busy month ahead with our Spring Fayre, school show rehearsals and exciting learning.</a:t>
            </a:r>
          </a:p>
          <a:p>
            <a:pPr marL="0" indent="0">
              <a:buNone/>
            </a:pPr>
            <a:r>
              <a:rPr lang="en-GB" b="1" dirty="0">
                <a:latin typeface="Corbel Light" panose="020B0303020204020204" pitchFamily="34" charset="0"/>
              </a:rPr>
              <a:t>If you haven’t had the opportunity to read the </a:t>
            </a:r>
            <a:r>
              <a:rPr lang="en-GB" b="1" dirty="0" err="1">
                <a:latin typeface="Corbel Light" panose="020B0303020204020204" pitchFamily="34" charset="0"/>
              </a:rPr>
              <a:t>HMIe</a:t>
            </a:r>
            <a:r>
              <a:rPr lang="en-GB" b="1" dirty="0">
                <a:latin typeface="Corbel Light" panose="020B0303020204020204" pitchFamily="34" charset="0"/>
              </a:rPr>
              <a:t>  reports please follow the link to read the very positive report for both our Early Years Centre and School </a:t>
            </a:r>
            <a:r>
              <a:rPr lang="en-GB" dirty="0">
                <a:hlinkClick r:id="rId3"/>
              </a:rPr>
              <a:t>Symington Primary School | Inspection Report | His Majesty’s Inspectorate of Education in Scotland</a:t>
            </a:r>
            <a:r>
              <a:rPr lang="en-GB" dirty="0"/>
              <a:t>.</a:t>
            </a:r>
            <a:endParaRPr lang="en-GB" b="1" dirty="0">
              <a:latin typeface="Corbel Light" panose="020B0303020204020204" pitchFamily="34" charset="0"/>
            </a:endParaRPr>
          </a:p>
          <a:p>
            <a:pPr marL="0" indent="0">
              <a:buNone/>
            </a:pPr>
            <a:r>
              <a:rPr lang="en-GB" b="1" dirty="0">
                <a:latin typeface="Corbel Light" panose="020B0303020204020204" pitchFamily="34" charset="0"/>
              </a:rPr>
              <a:t>I would encourage you if you have any questions or concerns to contact the school office to arrange a telephone call and/or meeting.  </a:t>
            </a:r>
            <a:r>
              <a:rPr lang="en-GB" b="1" u="sng" dirty="0">
                <a:solidFill>
                  <a:schemeClr val="accent6">
                    <a:lumMod val="50000"/>
                  </a:schemeClr>
                </a:solidFill>
                <a:latin typeface="Corbel Light" panose="020B0303020204020204" pitchFamily="34" charset="0"/>
                <a:hlinkClick r:id="rId4">
                  <a:extLst>
                    <a:ext uri="{A12FA001-AC4F-418D-AE19-62706E023703}">
                      <ahyp:hlinkClr xmlns:ahyp="http://schemas.microsoft.com/office/drawing/2018/hyperlinkcolor" val="tx"/>
                    </a:ext>
                  </a:extLst>
                </a:hlinkClick>
              </a:rPr>
              <a:t>symingtonmail@south-ayrshire.gov.uk</a:t>
            </a:r>
            <a:r>
              <a:rPr lang="en-GB" b="1" u="sng" dirty="0">
                <a:solidFill>
                  <a:schemeClr val="accent6">
                    <a:lumMod val="50000"/>
                  </a:schemeClr>
                </a:solidFill>
                <a:latin typeface="Corbel Light" panose="020B0303020204020204" pitchFamily="34" charset="0"/>
              </a:rPr>
              <a:t> </a:t>
            </a:r>
            <a:r>
              <a:rPr lang="en-GB" b="1" dirty="0">
                <a:latin typeface="Corbel Light" panose="020B0303020204020204" pitchFamily="34" charset="0"/>
              </a:rPr>
              <a:t>or </a:t>
            </a:r>
            <a:r>
              <a:rPr lang="en-GB" b="1" u="sng" dirty="0">
                <a:solidFill>
                  <a:schemeClr val="accent6">
                    <a:lumMod val="50000"/>
                  </a:schemeClr>
                </a:solidFill>
                <a:latin typeface="Corbel Light" panose="020B0303020204020204" pitchFamily="34" charset="0"/>
              </a:rPr>
              <a:t>01292 690074</a:t>
            </a:r>
          </a:p>
          <a:p>
            <a:pPr marL="0" indent="0">
              <a:buNone/>
            </a:pPr>
            <a:endParaRPr lang="en-GB" b="1" dirty="0">
              <a:latin typeface="Corbel Light" panose="020B0303020204020204" pitchFamily="34" charset="0"/>
            </a:endParaRPr>
          </a:p>
          <a:p>
            <a:pPr marL="0" indent="0">
              <a:buNone/>
            </a:pPr>
            <a:r>
              <a:rPr lang="en-GB" b="1" dirty="0">
                <a:latin typeface="Corbel Light" panose="020B0303020204020204" pitchFamily="34" charset="0"/>
              </a:rPr>
              <a:t>Mrs Shields</a:t>
            </a:r>
          </a:p>
        </p:txBody>
      </p:sp>
      <p:sp>
        <p:nvSpPr>
          <p:cNvPr id="4" name="AutoShape 2" descr="Image result for head teacher welcome">
            <a:extLst>
              <a:ext uri="{FF2B5EF4-FFF2-40B4-BE49-F238E27FC236}">
                <a16:creationId xmlns:a16="http://schemas.microsoft.com/office/drawing/2014/main" id="{E810D432-0822-E170-2A53-9DD8AFD6076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085019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E79C7-1676-BDA4-345A-6C9558545F09}"/>
              </a:ext>
            </a:extLst>
          </p:cNvPr>
          <p:cNvSpPr>
            <a:spLocks noGrp="1"/>
          </p:cNvSpPr>
          <p:nvPr>
            <p:ph type="title"/>
          </p:nvPr>
        </p:nvSpPr>
        <p:spPr/>
        <p:txBody>
          <a:bodyPr/>
          <a:lstStyle/>
          <a:p>
            <a:r>
              <a:rPr lang="en-GB" b="1" u="sng" dirty="0">
                <a:solidFill>
                  <a:schemeClr val="accent6">
                    <a:lumMod val="50000"/>
                  </a:schemeClr>
                </a:solidFill>
                <a:latin typeface="Corbel Light" panose="020B0303020204020204" pitchFamily="34" charset="0"/>
              </a:rPr>
              <a:t>Communication</a:t>
            </a:r>
          </a:p>
        </p:txBody>
      </p:sp>
      <p:sp>
        <p:nvSpPr>
          <p:cNvPr id="3" name="Content Placeholder 2">
            <a:extLst>
              <a:ext uri="{FF2B5EF4-FFF2-40B4-BE49-F238E27FC236}">
                <a16:creationId xmlns:a16="http://schemas.microsoft.com/office/drawing/2014/main" id="{A827907A-44D6-A570-4E52-5270585B2331}"/>
              </a:ext>
            </a:extLst>
          </p:cNvPr>
          <p:cNvSpPr>
            <a:spLocks noGrp="1"/>
          </p:cNvSpPr>
          <p:nvPr>
            <p:ph idx="1"/>
          </p:nvPr>
        </p:nvSpPr>
        <p:spPr/>
        <p:txBody>
          <a:bodyPr/>
          <a:lstStyle/>
          <a:p>
            <a:pPr marL="0" indent="0">
              <a:buNone/>
            </a:pPr>
            <a:r>
              <a:rPr lang="en-GB" b="1" dirty="0">
                <a:latin typeface="Corbel Light" panose="020B0303020204020204" pitchFamily="34" charset="0"/>
              </a:rPr>
              <a:t>Thank you to those who completed the photo permission survey for our platforms for sharing information.  This will allow us to share learning experiences appropriately and for you to see the successes. </a:t>
            </a:r>
          </a:p>
          <a:p>
            <a:pPr marL="0" indent="0">
              <a:buNone/>
            </a:pPr>
            <a:r>
              <a:rPr lang="en-GB" b="1" dirty="0">
                <a:latin typeface="Corbel Light" panose="020B0303020204020204" pitchFamily="34" charset="0"/>
              </a:rPr>
              <a:t>You should now have our Communication Policy which sets out all communication you will have from the school and EYC. </a:t>
            </a:r>
          </a:p>
          <a:p>
            <a:pPr marL="0" indent="0">
              <a:buNone/>
            </a:pPr>
            <a:r>
              <a:rPr lang="en-GB" b="1" dirty="0">
                <a:latin typeface="Corbel Light" panose="020B0303020204020204" pitchFamily="34" charset="0"/>
              </a:rPr>
              <a:t>As always, I would encourage you if you have any questions or concerns to contact the school office to arrange a telephone call and/or meeting.  </a:t>
            </a:r>
            <a:r>
              <a:rPr lang="en-GB" b="1" u="sng" dirty="0">
                <a:solidFill>
                  <a:schemeClr val="accent6">
                    <a:lumMod val="50000"/>
                  </a:schemeClr>
                </a:solidFill>
                <a:latin typeface="Corbel Light" panose="020B0303020204020204" pitchFamily="34" charset="0"/>
                <a:hlinkClick r:id="rId2">
                  <a:extLst>
                    <a:ext uri="{A12FA001-AC4F-418D-AE19-62706E023703}">
                      <ahyp:hlinkClr xmlns:ahyp="http://schemas.microsoft.com/office/drawing/2018/hyperlinkcolor" val="tx"/>
                    </a:ext>
                  </a:extLst>
                </a:hlinkClick>
              </a:rPr>
              <a:t>symingtonmail@south-ayrshire.gov.uk</a:t>
            </a:r>
            <a:r>
              <a:rPr lang="en-GB" b="1" u="sng" dirty="0">
                <a:solidFill>
                  <a:schemeClr val="accent6">
                    <a:lumMod val="50000"/>
                  </a:schemeClr>
                </a:solidFill>
                <a:latin typeface="Corbel Light" panose="020B0303020204020204" pitchFamily="34" charset="0"/>
              </a:rPr>
              <a:t> </a:t>
            </a:r>
            <a:r>
              <a:rPr lang="en-GB" b="1" dirty="0">
                <a:latin typeface="Corbel Light" panose="020B0303020204020204" pitchFamily="34" charset="0"/>
              </a:rPr>
              <a:t>or </a:t>
            </a:r>
            <a:r>
              <a:rPr lang="en-GB" b="1" u="sng" dirty="0">
                <a:solidFill>
                  <a:schemeClr val="accent6">
                    <a:lumMod val="50000"/>
                  </a:schemeClr>
                </a:solidFill>
                <a:latin typeface="Corbel Light" panose="020B0303020204020204" pitchFamily="34" charset="0"/>
              </a:rPr>
              <a:t>01292 690074</a:t>
            </a:r>
          </a:p>
          <a:p>
            <a:pPr marL="0" indent="0">
              <a:buNone/>
            </a:pPr>
            <a:endParaRPr lang="en-GB" b="1" dirty="0">
              <a:latin typeface="Corbel Light" panose="020B0303020204020204" pitchFamily="34" charset="0"/>
            </a:endParaRPr>
          </a:p>
        </p:txBody>
      </p:sp>
      <p:pic>
        <p:nvPicPr>
          <p:cNvPr id="4" name="Picture 3">
            <a:extLst>
              <a:ext uri="{FF2B5EF4-FFF2-40B4-BE49-F238E27FC236}">
                <a16:creationId xmlns:a16="http://schemas.microsoft.com/office/drawing/2014/main" id="{7CDC10E6-61DB-3308-8D53-058857A98899}"/>
              </a:ext>
            </a:extLst>
          </p:cNvPr>
          <p:cNvPicPr>
            <a:picLocks noChangeAspect="1"/>
          </p:cNvPicPr>
          <p:nvPr/>
        </p:nvPicPr>
        <p:blipFill>
          <a:blip r:embed="rId3"/>
          <a:stretch>
            <a:fillRect/>
          </a:stretch>
        </p:blipFill>
        <p:spPr>
          <a:xfrm>
            <a:off x="8520025" y="146703"/>
            <a:ext cx="3258317" cy="1762405"/>
          </a:xfrm>
          <a:prstGeom prst="rect">
            <a:avLst/>
          </a:prstGeom>
        </p:spPr>
      </p:pic>
    </p:spTree>
    <p:extLst>
      <p:ext uri="{BB962C8B-B14F-4D97-AF65-F5344CB8AC3E}">
        <p14:creationId xmlns:p14="http://schemas.microsoft.com/office/powerpoint/2010/main" val="562100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23DE2-4BFA-0992-CDE3-BEDEF96E8721}"/>
              </a:ext>
            </a:extLst>
          </p:cNvPr>
          <p:cNvSpPr>
            <a:spLocks noGrp="1"/>
          </p:cNvSpPr>
          <p:nvPr>
            <p:ph type="title"/>
          </p:nvPr>
        </p:nvSpPr>
        <p:spPr/>
        <p:txBody>
          <a:bodyPr/>
          <a:lstStyle/>
          <a:p>
            <a:r>
              <a:rPr lang="en-GB" b="1" u="sng" dirty="0">
                <a:solidFill>
                  <a:schemeClr val="accent6">
                    <a:lumMod val="50000"/>
                  </a:schemeClr>
                </a:solidFill>
                <a:latin typeface="Corbel Light" panose="020B0303020204020204" pitchFamily="34" charset="0"/>
                <a:ea typeface="Calibri Light" panose="020F0302020204030204" pitchFamily="34" charset="0"/>
                <a:cs typeface="Calibri Light" panose="020F0302020204030204" pitchFamily="34" charset="0"/>
              </a:rPr>
              <a:t>Parent Council Updates</a:t>
            </a:r>
          </a:p>
        </p:txBody>
      </p:sp>
      <p:sp>
        <p:nvSpPr>
          <p:cNvPr id="3" name="Content Placeholder 2">
            <a:extLst>
              <a:ext uri="{FF2B5EF4-FFF2-40B4-BE49-F238E27FC236}">
                <a16:creationId xmlns:a16="http://schemas.microsoft.com/office/drawing/2014/main" id="{F80DFBFB-A70C-D8F7-2593-95FCE14D2564}"/>
              </a:ext>
            </a:extLst>
          </p:cNvPr>
          <p:cNvSpPr>
            <a:spLocks noGrp="1"/>
          </p:cNvSpPr>
          <p:nvPr>
            <p:ph idx="1"/>
          </p:nvPr>
        </p:nvSpPr>
        <p:spPr/>
        <p:txBody>
          <a:bodyPr/>
          <a:lstStyle/>
          <a:p>
            <a:pPr marL="0" indent="0">
              <a:buNone/>
            </a:pPr>
            <a:r>
              <a:rPr lang="en-GB" b="1" dirty="0">
                <a:latin typeface="Corbel Light" panose="020B0303020204020204" pitchFamily="34" charset="0"/>
              </a:rPr>
              <a:t>At the last meeting we discussed the following;</a:t>
            </a:r>
          </a:p>
          <a:p>
            <a:r>
              <a:rPr lang="en-GB" b="1" dirty="0">
                <a:latin typeface="Corbel Light" panose="020B0303020204020204" pitchFamily="34" charset="0"/>
              </a:rPr>
              <a:t>Fundraising for an additional Trim Trail </a:t>
            </a:r>
          </a:p>
          <a:p>
            <a:r>
              <a:rPr lang="en-GB" b="1" dirty="0">
                <a:latin typeface="Corbel Light" panose="020B0303020204020204" pitchFamily="34" charset="0"/>
              </a:rPr>
              <a:t>Outdoor Learning and use of Garden area – an action plan with be organised by the school</a:t>
            </a:r>
          </a:p>
          <a:p>
            <a:r>
              <a:rPr lang="en-GB" b="1" dirty="0">
                <a:latin typeface="Corbel Light" panose="020B0303020204020204" pitchFamily="34" charset="0"/>
              </a:rPr>
              <a:t>Communication across the school – survey to be sent and policy will be written </a:t>
            </a:r>
          </a:p>
          <a:p>
            <a:endParaRPr lang="en-GB" b="1" dirty="0">
              <a:latin typeface="Corbel Light" panose="020B0303020204020204" pitchFamily="34" charset="0"/>
            </a:endParaRPr>
          </a:p>
          <a:p>
            <a:pPr marL="0" indent="0">
              <a:buNone/>
            </a:pPr>
            <a:r>
              <a:rPr lang="en-GB" b="1" u="sng" dirty="0">
                <a:latin typeface="Corbel Light" panose="020B0303020204020204" pitchFamily="34" charset="0"/>
              </a:rPr>
              <a:t>Date for next meeting 4</a:t>
            </a:r>
            <a:r>
              <a:rPr lang="en-GB" b="1" u="sng" baseline="30000" dirty="0">
                <a:latin typeface="Corbel Light" panose="020B0303020204020204" pitchFamily="34" charset="0"/>
              </a:rPr>
              <a:t>th</a:t>
            </a:r>
            <a:r>
              <a:rPr lang="en-GB" b="1" u="sng" dirty="0">
                <a:latin typeface="Corbel Light" panose="020B0303020204020204" pitchFamily="34" charset="0"/>
              </a:rPr>
              <a:t> March 2026 at 6.30pm</a:t>
            </a:r>
          </a:p>
          <a:p>
            <a:endParaRPr lang="en-GB" b="1" dirty="0">
              <a:latin typeface="Corbel Light" panose="020B0303020204020204" pitchFamily="34" charset="0"/>
            </a:endParaRPr>
          </a:p>
          <a:p>
            <a:endParaRPr lang="en-GB" b="1" dirty="0">
              <a:latin typeface="Corbel Light" panose="020B0303020204020204" pitchFamily="34" charset="0"/>
            </a:endParaRPr>
          </a:p>
          <a:p>
            <a:endParaRPr lang="en-GB" dirty="0"/>
          </a:p>
        </p:txBody>
      </p:sp>
    </p:spTree>
    <p:extLst>
      <p:ext uri="{BB962C8B-B14F-4D97-AF65-F5344CB8AC3E}">
        <p14:creationId xmlns:p14="http://schemas.microsoft.com/office/powerpoint/2010/main" val="1542142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810FF-59B0-98F7-DBCC-A44889845498}"/>
              </a:ext>
            </a:extLst>
          </p:cNvPr>
          <p:cNvSpPr>
            <a:spLocks noGrp="1"/>
          </p:cNvSpPr>
          <p:nvPr>
            <p:ph type="title"/>
          </p:nvPr>
        </p:nvSpPr>
        <p:spPr/>
        <p:txBody>
          <a:bodyPr>
            <a:normAutofit/>
          </a:bodyPr>
          <a:lstStyle/>
          <a:p>
            <a:pPr algn="ctr"/>
            <a:r>
              <a:rPr lang="en-GB" sz="7200" b="1" u="sng" dirty="0">
                <a:solidFill>
                  <a:srgbClr val="FF33CC"/>
                </a:solidFill>
                <a:latin typeface="Corbel Light" panose="020B0303020204020204" pitchFamily="34" charset="0"/>
              </a:rPr>
              <a:t>Valentine’s Disco</a:t>
            </a:r>
          </a:p>
        </p:txBody>
      </p:sp>
      <p:pic>
        <p:nvPicPr>
          <p:cNvPr id="4" name="Content Placeholder 3">
            <a:extLst>
              <a:ext uri="{FF2B5EF4-FFF2-40B4-BE49-F238E27FC236}">
                <a16:creationId xmlns:a16="http://schemas.microsoft.com/office/drawing/2014/main" id="{BB9EE7C8-E678-1A79-66A5-AF6DC23D896E}"/>
              </a:ext>
            </a:extLst>
          </p:cNvPr>
          <p:cNvPicPr>
            <a:picLocks noGrp="1" noChangeAspect="1"/>
          </p:cNvPicPr>
          <p:nvPr>
            <p:ph idx="1"/>
          </p:nvPr>
        </p:nvPicPr>
        <p:blipFill>
          <a:blip r:embed="rId3"/>
          <a:stretch>
            <a:fillRect/>
          </a:stretch>
        </p:blipFill>
        <p:spPr>
          <a:xfrm>
            <a:off x="661290" y="296235"/>
            <a:ext cx="1642998" cy="2316098"/>
          </a:xfrm>
          <a:prstGeom prst="rect">
            <a:avLst/>
          </a:prstGeom>
        </p:spPr>
      </p:pic>
      <p:sp>
        <p:nvSpPr>
          <p:cNvPr id="3" name="TextBox 2">
            <a:extLst>
              <a:ext uri="{FF2B5EF4-FFF2-40B4-BE49-F238E27FC236}">
                <a16:creationId xmlns:a16="http://schemas.microsoft.com/office/drawing/2014/main" id="{4392F991-7CA2-CD7B-32CB-82354C37B7B5}"/>
              </a:ext>
            </a:extLst>
          </p:cNvPr>
          <p:cNvSpPr txBox="1"/>
          <p:nvPr/>
        </p:nvSpPr>
        <p:spPr>
          <a:xfrm>
            <a:off x="2706624" y="2048256"/>
            <a:ext cx="8824086" cy="4524315"/>
          </a:xfrm>
          <a:prstGeom prst="rect">
            <a:avLst/>
          </a:prstGeom>
          <a:noFill/>
        </p:spPr>
        <p:txBody>
          <a:bodyPr wrap="square" rtlCol="0">
            <a:spAutoFit/>
          </a:bodyPr>
          <a:lstStyle/>
          <a:p>
            <a:r>
              <a:rPr lang="en-GB" sz="3600" dirty="0">
                <a:solidFill>
                  <a:srgbClr val="FF33CC"/>
                </a:solidFill>
              </a:rPr>
              <a:t>Thanks to our Parent Council for organising a very successful disco.  This raised over </a:t>
            </a:r>
            <a:r>
              <a:rPr lang="en-GB" sz="3600" b="1" dirty="0">
                <a:solidFill>
                  <a:srgbClr val="FF33CC"/>
                </a:solidFill>
              </a:rPr>
              <a:t>£400</a:t>
            </a:r>
            <a:r>
              <a:rPr lang="en-GB" sz="3600" b="1" i="1" dirty="0">
                <a:solidFill>
                  <a:srgbClr val="FF33CC"/>
                </a:solidFill>
              </a:rPr>
              <a:t> </a:t>
            </a:r>
            <a:r>
              <a:rPr lang="en-GB" sz="3600" dirty="0">
                <a:solidFill>
                  <a:srgbClr val="FF33CC"/>
                </a:solidFill>
              </a:rPr>
              <a:t>which will be contributed towards a Trim Trail and playground improvements. </a:t>
            </a:r>
          </a:p>
          <a:p>
            <a:endParaRPr lang="en-GB" sz="3600" dirty="0">
              <a:solidFill>
                <a:srgbClr val="FF33CC"/>
              </a:solidFill>
            </a:endParaRPr>
          </a:p>
          <a:p>
            <a:endParaRPr lang="en-GB" sz="3600" dirty="0">
              <a:solidFill>
                <a:srgbClr val="FF33CC"/>
              </a:solidFill>
            </a:endParaRPr>
          </a:p>
          <a:p>
            <a:r>
              <a:rPr lang="en-GB" sz="3600" b="1" dirty="0">
                <a:solidFill>
                  <a:schemeClr val="accent6">
                    <a:lumMod val="50000"/>
                  </a:schemeClr>
                </a:solidFill>
              </a:rPr>
              <a:t>Date of Next Meeting  - Wednesday 4</a:t>
            </a:r>
            <a:r>
              <a:rPr lang="en-GB" sz="3600" b="1" baseline="30000" dirty="0">
                <a:solidFill>
                  <a:schemeClr val="accent6">
                    <a:lumMod val="50000"/>
                  </a:schemeClr>
                </a:solidFill>
              </a:rPr>
              <a:t>th</a:t>
            </a:r>
            <a:r>
              <a:rPr lang="en-GB" sz="3600" b="1" dirty="0">
                <a:solidFill>
                  <a:schemeClr val="accent6">
                    <a:lumMod val="50000"/>
                  </a:schemeClr>
                </a:solidFill>
              </a:rPr>
              <a:t> March at 6.30pm</a:t>
            </a:r>
          </a:p>
        </p:txBody>
      </p:sp>
      <p:pic>
        <p:nvPicPr>
          <p:cNvPr id="7" name="Picture 6">
            <a:extLst>
              <a:ext uri="{FF2B5EF4-FFF2-40B4-BE49-F238E27FC236}">
                <a16:creationId xmlns:a16="http://schemas.microsoft.com/office/drawing/2014/main" id="{EEA2EBC7-F796-C6DA-1420-F3B4736CF8D9}"/>
              </a:ext>
            </a:extLst>
          </p:cNvPr>
          <p:cNvPicPr>
            <a:picLocks noChangeAspect="1"/>
          </p:cNvPicPr>
          <p:nvPr/>
        </p:nvPicPr>
        <p:blipFill>
          <a:blip r:embed="rId4"/>
          <a:stretch>
            <a:fillRect/>
          </a:stretch>
        </p:blipFill>
        <p:spPr>
          <a:xfrm>
            <a:off x="256033" y="4245668"/>
            <a:ext cx="3291840" cy="1160557"/>
          </a:xfrm>
          <a:prstGeom prst="rect">
            <a:avLst/>
          </a:prstGeom>
        </p:spPr>
      </p:pic>
    </p:spTree>
    <p:extLst>
      <p:ext uri="{BB962C8B-B14F-4D97-AF65-F5344CB8AC3E}">
        <p14:creationId xmlns:p14="http://schemas.microsoft.com/office/powerpoint/2010/main" val="3827752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4BD5D-A306-DE84-D338-FAC0BEC5A701}"/>
              </a:ext>
            </a:extLst>
          </p:cNvPr>
          <p:cNvSpPr>
            <a:spLocks noGrp="1"/>
          </p:cNvSpPr>
          <p:nvPr>
            <p:ph type="title"/>
          </p:nvPr>
        </p:nvSpPr>
        <p:spPr/>
        <p:txBody>
          <a:bodyPr/>
          <a:lstStyle/>
          <a:p>
            <a:r>
              <a:rPr lang="en-GB" b="1" u="sng" dirty="0">
                <a:solidFill>
                  <a:schemeClr val="accent6">
                    <a:lumMod val="50000"/>
                  </a:schemeClr>
                </a:solidFill>
                <a:latin typeface="Corbel Light" panose="020B0303020204020204" pitchFamily="34" charset="0"/>
              </a:rPr>
              <a:t>A Few Reminders</a:t>
            </a:r>
          </a:p>
        </p:txBody>
      </p:sp>
      <p:sp>
        <p:nvSpPr>
          <p:cNvPr id="3" name="Content Placeholder 2">
            <a:extLst>
              <a:ext uri="{FF2B5EF4-FFF2-40B4-BE49-F238E27FC236}">
                <a16:creationId xmlns:a16="http://schemas.microsoft.com/office/drawing/2014/main" id="{8DC71528-2098-1AC1-0664-D16CFF8813FD}"/>
              </a:ext>
            </a:extLst>
          </p:cNvPr>
          <p:cNvSpPr>
            <a:spLocks noGrp="1"/>
          </p:cNvSpPr>
          <p:nvPr>
            <p:ph idx="1"/>
          </p:nvPr>
        </p:nvSpPr>
        <p:spPr/>
        <p:txBody>
          <a:bodyPr>
            <a:normAutofit fontScale="92500" lnSpcReduction="20000"/>
          </a:bodyPr>
          <a:lstStyle/>
          <a:p>
            <a:pPr marL="0" indent="0">
              <a:buNone/>
            </a:pPr>
            <a:r>
              <a:rPr lang="en-GB" b="1" dirty="0">
                <a:latin typeface="Corbel Light" panose="020B0303020204020204" pitchFamily="34" charset="0"/>
              </a:rPr>
              <a:t>Pupils should bring PE kit (shorts, t shirt and shoes) on PE days;</a:t>
            </a:r>
          </a:p>
          <a:p>
            <a:r>
              <a:rPr lang="en-GB" b="1" dirty="0">
                <a:latin typeface="Corbel Light" panose="020B0303020204020204" pitchFamily="34" charset="0"/>
              </a:rPr>
              <a:t>P1 - Monday and Friday</a:t>
            </a:r>
            <a:endParaRPr lang="en-GB" b="1" dirty="0">
              <a:effectLst/>
              <a:latin typeface="Corbel Light" panose="020B0303020204020204" pitchFamily="34" charset="0"/>
            </a:endParaRPr>
          </a:p>
          <a:p>
            <a:r>
              <a:rPr lang="en-GB" b="1" dirty="0">
                <a:latin typeface="Corbel Light" panose="020B0303020204020204" pitchFamily="34" charset="0"/>
              </a:rPr>
              <a:t>P2 - Monday and Thursday</a:t>
            </a:r>
            <a:endParaRPr lang="en-GB" b="1" dirty="0">
              <a:effectLst/>
              <a:latin typeface="Corbel Light" panose="020B0303020204020204" pitchFamily="34" charset="0"/>
            </a:endParaRPr>
          </a:p>
          <a:p>
            <a:r>
              <a:rPr lang="en-GB" b="1" dirty="0">
                <a:latin typeface="Corbel Light" panose="020B0303020204020204" pitchFamily="34" charset="0"/>
              </a:rPr>
              <a:t>P3 - Monday and Thursday</a:t>
            </a:r>
            <a:endParaRPr lang="en-GB" b="1" dirty="0">
              <a:effectLst/>
              <a:latin typeface="Corbel Light" panose="020B0303020204020204" pitchFamily="34" charset="0"/>
            </a:endParaRPr>
          </a:p>
          <a:p>
            <a:r>
              <a:rPr lang="en-GB" b="1" dirty="0">
                <a:latin typeface="Corbel Light" panose="020B0303020204020204" pitchFamily="34" charset="0"/>
              </a:rPr>
              <a:t>P4 - Monday and Friday</a:t>
            </a:r>
            <a:endParaRPr lang="en-GB" b="1" dirty="0">
              <a:effectLst/>
              <a:latin typeface="Corbel Light" panose="020B0303020204020204" pitchFamily="34" charset="0"/>
            </a:endParaRPr>
          </a:p>
          <a:p>
            <a:r>
              <a:rPr lang="en-GB" b="1" dirty="0">
                <a:latin typeface="Corbel Light" panose="020B0303020204020204" pitchFamily="34" charset="0"/>
              </a:rPr>
              <a:t>P5 - Monday and Friday</a:t>
            </a:r>
            <a:endParaRPr lang="en-GB" b="1" dirty="0">
              <a:effectLst/>
              <a:latin typeface="Corbel Light" panose="020B0303020204020204" pitchFamily="34" charset="0"/>
            </a:endParaRPr>
          </a:p>
          <a:p>
            <a:r>
              <a:rPr lang="en-GB" b="1" dirty="0">
                <a:latin typeface="Corbel Light" panose="020B0303020204020204" pitchFamily="34" charset="0"/>
              </a:rPr>
              <a:t>P6 - Tuesday and Friday</a:t>
            </a:r>
            <a:endParaRPr lang="en-GB" b="1" dirty="0">
              <a:effectLst/>
              <a:latin typeface="Corbel Light" panose="020B0303020204020204" pitchFamily="34" charset="0"/>
            </a:endParaRPr>
          </a:p>
          <a:p>
            <a:r>
              <a:rPr lang="en-GB" b="1" dirty="0">
                <a:latin typeface="Corbel Light" panose="020B0303020204020204" pitchFamily="34" charset="0"/>
              </a:rPr>
              <a:t>P7 – Thursday and  Friday</a:t>
            </a:r>
          </a:p>
          <a:p>
            <a:pPr marL="0" indent="0">
              <a:buNone/>
            </a:pPr>
            <a:endParaRPr lang="en-GB" b="1" dirty="0">
              <a:latin typeface="Corbel Light" panose="020B0303020204020204" pitchFamily="34" charset="0"/>
            </a:endParaRPr>
          </a:p>
          <a:p>
            <a:pPr marL="0" indent="0">
              <a:buNone/>
            </a:pPr>
            <a:r>
              <a:rPr lang="en-GB" b="1" dirty="0">
                <a:effectLst/>
                <a:latin typeface="Corbel Light" panose="020B0303020204020204" pitchFamily="34" charset="0"/>
              </a:rPr>
              <a:t>No Pupils should have mobile phones in the playground before school</a:t>
            </a:r>
          </a:p>
          <a:p>
            <a:endParaRPr lang="en-GB" b="1" dirty="0">
              <a:latin typeface="Corbel Light" panose="020B0303020204020204" pitchFamily="34" charset="0"/>
            </a:endParaRPr>
          </a:p>
        </p:txBody>
      </p:sp>
      <p:pic>
        <p:nvPicPr>
          <p:cNvPr id="4" name="Picture 3">
            <a:extLst>
              <a:ext uri="{FF2B5EF4-FFF2-40B4-BE49-F238E27FC236}">
                <a16:creationId xmlns:a16="http://schemas.microsoft.com/office/drawing/2014/main" id="{8F57D23F-184B-08E8-6AB1-258004E937BC}"/>
              </a:ext>
            </a:extLst>
          </p:cNvPr>
          <p:cNvPicPr>
            <a:picLocks noChangeAspect="1"/>
          </p:cNvPicPr>
          <p:nvPr/>
        </p:nvPicPr>
        <p:blipFill>
          <a:blip r:embed="rId2"/>
          <a:stretch>
            <a:fillRect/>
          </a:stretch>
        </p:blipFill>
        <p:spPr>
          <a:xfrm>
            <a:off x="7277588" y="2969187"/>
            <a:ext cx="4076212" cy="2536372"/>
          </a:xfrm>
          <a:prstGeom prst="rect">
            <a:avLst/>
          </a:prstGeom>
        </p:spPr>
      </p:pic>
    </p:spTree>
    <p:extLst>
      <p:ext uri="{BB962C8B-B14F-4D97-AF65-F5344CB8AC3E}">
        <p14:creationId xmlns:p14="http://schemas.microsoft.com/office/powerpoint/2010/main" val="2041885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5CFDF-9C94-81C6-7276-4D857B97B722}"/>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065691E3-8657-DFE4-5590-E973126C2BA7}"/>
              </a:ext>
            </a:extLst>
          </p:cNvPr>
          <p:cNvPicPr>
            <a:picLocks noGrp="1" noChangeAspect="1"/>
          </p:cNvPicPr>
          <p:nvPr>
            <p:ph idx="1"/>
          </p:nvPr>
        </p:nvPicPr>
        <p:blipFill>
          <a:blip r:embed="rId2"/>
          <a:stretch>
            <a:fillRect/>
          </a:stretch>
        </p:blipFill>
        <p:spPr>
          <a:xfrm>
            <a:off x="685725" y="171343"/>
            <a:ext cx="2441227" cy="2441227"/>
          </a:xfrm>
          <a:prstGeom prst="rect">
            <a:avLst/>
          </a:prstGeom>
        </p:spPr>
      </p:pic>
      <p:pic>
        <p:nvPicPr>
          <p:cNvPr id="5" name="Picture 4">
            <a:extLst>
              <a:ext uri="{FF2B5EF4-FFF2-40B4-BE49-F238E27FC236}">
                <a16:creationId xmlns:a16="http://schemas.microsoft.com/office/drawing/2014/main" id="{1AB61371-45AD-064E-5633-B08E8A04C236}"/>
              </a:ext>
            </a:extLst>
          </p:cNvPr>
          <p:cNvPicPr>
            <a:picLocks noChangeAspect="1"/>
          </p:cNvPicPr>
          <p:nvPr/>
        </p:nvPicPr>
        <p:blipFill>
          <a:blip r:embed="rId3"/>
          <a:stretch>
            <a:fillRect/>
          </a:stretch>
        </p:blipFill>
        <p:spPr>
          <a:xfrm>
            <a:off x="3254501" y="365125"/>
            <a:ext cx="8528444" cy="5545818"/>
          </a:xfrm>
          <a:prstGeom prst="rect">
            <a:avLst/>
          </a:prstGeom>
        </p:spPr>
      </p:pic>
    </p:spTree>
    <p:extLst>
      <p:ext uri="{BB962C8B-B14F-4D97-AF65-F5344CB8AC3E}">
        <p14:creationId xmlns:p14="http://schemas.microsoft.com/office/powerpoint/2010/main" val="3113400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3539A-3D82-0ED2-C3B4-8619FFE66F05}"/>
              </a:ext>
            </a:extLst>
          </p:cNvPr>
          <p:cNvSpPr>
            <a:spLocks noGrp="1"/>
          </p:cNvSpPr>
          <p:nvPr>
            <p:ph type="title"/>
          </p:nvPr>
        </p:nvSpPr>
        <p:spPr/>
        <p:txBody>
          <a:bodyPr/>
          <a:lstStyle/>
          <a:p>
            <a:r>
              <a:rPr lang="en-GB" b="1" u="sng" dirty="0">
                <a:latin typeface="Corbel Light" panose="020B0303020204020204" pitchFamily="34" charset="0"/>
              </a:rPr>
              <a:t>Parking outside the School</a:t>
            </a:r>
          </a:p>
        </p:txBody>
      </p:sp>
      <p:sp>
        <p:nvSpPr>
          <p:cNvPr id="7" name="Content Placeholder 6">
            <a:extLst>
              <a:ext uri="{FF2B5EF4-FFF2-40B4-BE49-F238E27FC236}">
                <a16:creationId xmlns:a16="http://schemas.microsoft.com/office/drawing/2014/main" id="{9186356A-EAD4-BCB3-13C1-75835E2CB548}"/>
              </a:ext>
            </a:extLst>
          </p:cNvPr>
          <p:cNvSpPr>
            <a:spLocks noGrp="1"/>
          </p:cNvSpPr>
          <p:nvPr>
            <p:ph idx="1"/>
          </p:nvPr>
        </p:nvSpPr>
        <p:spPr/>
        <p:txBody>
          <a:bodyPr/>
          <a:lstStyle/>
          <a:p>
            <a:pPr marL="0" indent="0">
              <a:buNone/>
            </a:pPr>
            <a:r>
              <a:rPr lang="en-GB" dirty="0">
                <a:latin typeface="Corbel Light" panose="020B0303020204020204" pitchFamily="34" charset="0"/>
              </a:rPr>
              <a:t>Please do not park on the double yellow or Zig Zag lines outside </a:t>
            </a:r>
          </a:p>
          <a:p>
            <a:pPr marL="0" indent="0">
              <a:buNone/>
            </a:pPr>
            <a:r>
              <a:rPr lang="en-GB" dirty="0">
                <a:latin typeface="Corbel Light" panose="020B0303020204020204" pitchFamily="34" charset="0"/>
              </a:rPr>
              <a:t>the school.  We understand that the mornings can be busy and it</a:t>
            </a:r>
          </a:p>
          <a:p>
            <a:pPr marL="0" indent="0">
              <a:buNone/>
            </a:pPr>
            <a:r>
              <a:rPr lang="en-GB" dirty="0">
                <a:latin typeface="Corbel Light" panose="020B0303020204020204" pitchFamily="34" charset="0"/>
              </a:rPr>
              <a:t>can be easier to do so, however, it is illegal for the majority of </a:t>
            </a:r>
          </a:p>
          <a:p>
            <a:pPr marL="0" indent="0">
              <a:buNone/>
            </a:pPr>
            <a:r>
              <a:rPr lang="en-GB" dirty="0">
                <a:latin typeface="Corbel Light" panose="020B0303020204020204" pitchFamily="34" charset="0"/>
              </a:rPr>
              <a:t>drivers (unless they have a blue badge).</a:t>
            </a:r>
          </a:p>
        </p:txBody>
      </p:sp>
      <p:pic>
        <p:nvPicPr>
          <p:cNvPr id="9" name="Picture 8">
            <a:extLst>
              <a:ext uri="{FF2B5EF4-FFF2-40B4-BE49-F238E27FC236}">
                <a16:creationId xmlns:a16="http://schemas.microsoft.com/office/drawing/2014/main" id="{9EE0FA3C-A132-F424-6680-DACD8E1E7A91}"/>
              </a:ext>
            </a:extLst>
          </p:cNvPr>
          <p:cNvPicPr>
            <a:picLocks noChangeAspect="1"/>
          </p:cNvPicPr>
          <p:nvPr/>
        </p:nvPicPr>
        <p:blipFill>
          <a:blip r:embed="rId2"/>
          <a:stretch>
            <a:fillRect/>
          </a:stretch>
        </p:blipFill>
        <p:spPr>
          <a:xfrm>
            <a:off x="9971421" y="365125"/>
            <a:ext cx="2146791" cy="4430321"/>
          </a:xfrm>
          <a:prstGeom prst="rect">
            <a:avLst/>
          </a:prstGeom>
        </p:spPr>
      </p:pic>
      <p:pic>
        <p:nvPicPr>
          <p:cNvPr id="11" name="Picture 10">
            <a:extLst>
              <a:ext uri="{FF2B5EF4-FFF2-40B4-BE49-F238E27FC236}">
                <a16:creationId xmlns:a16="http://schemas.microsoft.com/office/drawing/2014/main" id="{4984745B-68CC-3EFC-95B9-4C2DD1B9965B}"/>
              </a:ext>
            </a:extLst>
          </p:cNvPr>
          <p:cNvPicPr>
            <a:picLocks noChangeAspect="1"/>
          </p:cNvPicPr>
          <p:nvPr/>
        </p:nvPicPr>
        <p:blipFill>
          <a:blip r:embed="rId3"/>
          <a:stretch>
            <a:fillRect/>
          </a:stretch>
        </p:blipFill>
        <p:spPr>
          <a:xfrm>
            <a:off x="573023" y="4504214"/>
            <a:ext cx="9133221" cy="1247362"/>
          </a:xfrm>
          <a:prstGeom prst="rect">
            <a:avLst/>
          </a:prstGeom>
        </p:spPr>
      </p:pic>
    </p:spTree>
    <p:extLst>
      <p:ext uri="{BB962C8B-B14F-4D97-AF65-F5344CB8AC3E}">
        <p14:creationId xmlns:p14="http://schemas.microsoft.com/office/powerpoint/2010/main" val="878830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F85A6-2563-A7FB-9591-F9775DB2A0FF}"/>
              </a:ext>
            </a:extLst>
          </p:cNvPr>
          <p:cNvSpPr>
            <a:spLocks noGrp="1"/>
          </p:cNvSpPr>
          <p:nvPr>
            <p:ph type="title"/>
          </p:nvPr>
        </p:nvSpPr>
        <p:spPr/>
        <p:txBody>
          <a:bodyPr/>
          <a:lstStyle/>
          <a:p>
            <a:r>
              <a:rPr lang="en-GB" b="1" u="sng" dirty="0">
                <a:latin typeface="Corbel Light" panose="020B0303020204020204" pitchFamily="34" charset="0"/>
              </a:rPr>
              <a:t>Pupil Personal Achievements  </a:t>
            </a:r>
          </a:p>
        </p:txBody>
      </p:sp>
      <p:sp>
        <p:nvSpPr>
          <p:cNvPr id="3" name="Content Placeholder 2">
            <a:extLst>
              <a:ext uri="{FF2B5EF4-FFF2-40B4-BE49-F238E27FC236}">
                <a16:creationId xmlns:a16="http://schemas.microsoft.com/office/drawing/2014/main" id="{BA667419-4D47-368F-37EF-F61DE7380469}"/>
              </a:ext>
            </a:extLst>
          </p:cNvPr>
          <p:cNvSpPr>
            <a:spLocks noGrp="1"/>
          </p:cNvSpPr>
          <p:nvPr>
            <p:ph idx="1"/>
          </p:nvPr>
        </p:nvSpPr>
        <p:spPr>
          <a:xfrm>
            <a:off x="582168" y="1478153"/>
            <a:ext cx="10515600" cy="4351338"/>
          </a:xfrm>
        </p:spPr>
        <p:txBody>
          <a:bodyPr>
            <a:normAutofit/>
          </a:bodyPr>
          <a:lstStyle/>
          <a:p>
            <a:r>
              <a:rPr lang="en-GB" dirty="0">
                <a:latin typeface="Corbel Light" panose="020B0303020204020204" pitchFamily="34" charset="0"/>
              </a:rPr>
              <a:t>Pupils can receive Head Teacher’s Awards for achievements out of school – this could be certificates, trophies and awards from sporting activities, a new skill they have learned or something they have made.  The main idea is that they have achieved something and can work towards their awards.</a:t>
            </a:r>
          </a:p>
          <a:p>
            <a:r>
              <a:rPr lang="en-GB" dirty="0">
                <a:latin typeface="Corbel Light" panose="020B0303020204020204" pitchFamily="34" charset="0"/>
              </a:rPr>
              <a:t>The awards are; bronze, silver, gold, diamond, platinum certificates, shield, bronze, silver and gold medal and finally towards a personal trophy.  These awards are celebrated monthly in assemblies. </a:t>
            </a:r>
          </a:p>
          <a:p>
            <a:pPr marL="0" indent="0">
              <a:buNone/>
            </a:pPr>
            <a:endParaRPr lang="en-GB" dirty="0"/>
          </a:p>
        </p:txBody>
      </p:sp>
      <p:pic>
        <p:nvPicPr>
          <p:cNvPr id="5" name="Picture 4">
            <a:extLst>
              <a:ext uri="{FF2B5EF4-FFF2-40B4-BE49-F238E27FC236}">
                <a16:creationId xmlns:a16="http://schemas.microsoft.com/office/drawing/2014/main" id="{E507139A-60B3-F813-E944-626276345792}"/>
              </a:ext>
            </a:extLst>
          </p:cNvPr>
          <p:cNvPicPr>
            <a:picLocks noChangeAspect="1"/>
          </p:cNvPicPr>
          <p:nvPr/>
        </p:nvPicPr>
        <p:blipFill>
          <a:blip r:embed="rId2"/>
          <a:stretch>
            <a:fillRect/>
          </a:stretch>
        </p:blipFill>
        <p:spPr>
          <a:xfrm>
            <a:off x="1094232" y="4818522"/>
            <a:ext cx="1829291" cy="1756119"/>
          </a:xfrm>
          <a:prstGeom prst="rect">
            <a:avLst/>
          </a:prstGeom>
        </p:spPr>
      </p:pic>
      <p:pic>
        <p:nvPicPr>
          <p:cNvPr id="7" name="Picture 6">
            <a:extLst>
              <a:ext uri="{FF2B5EF4-FFF2-40B4-BE49-F238E27FC236}">
                <a16:creationId xmlns:a16="http://schemas.microsoft.com/office/drawing/2014/main" id="{9AD83C84-0588-F648-879B-E72E069069EC}"/>
              </a:ext>
            </a:extLst>
          </p:cNvPr>
          <p:cNvPicPr>
            <a:picLocks noChangeAspect="1"/>
          </p:cNvPicPr>
          <p:nvPr/>
        </p:nvPicPr>
        <p:blipFill>
          <a:blip r:embed="rId3"/>
          <a:stretch>
            <a:fillRect/>
          </a:stretch>
        </p:blipFill>
        <p:spPr>
          <a:xfrm>
            <a:off x="9797142" y="4419600"/>
            <a:ext cx="2022579" cy="2346445"/>
          </a:xfrm>
          <a:prstGeom prst="rect">
            <a:avLst/>
          </a:prstGeom>
        </p:spPr>
      </p:pic>
      <p:pic>
        <p:nvPicPr>
          <p:cNvPr id="9" name="Picture 8">
            <a:extLst>
              <a:ext uri="{FF2B5EF4-FFF2-40B4-BE49-F238E27FC236}">
                <a16:creationId xmlns:a16="http://schemas.microsoft.com/office/drawing/2014/main" id="{1B03CB57-2468-A209-3086-FA43636C2A89}"/>
              </a:ext>
            </a:extLst>
          </p:cNvPr>
          <p:cNvPicPr>
            <a:picLocks noChangeAspect="1"/>
          </p:cNvPicPr>
          <p:nvPr/>
        </p:nvPicPr>
        <p:blipFill>
          <a:blip r:embed="rId4"/>
          <a:stretch>
            <a:fillRect/>
          </a:stretch>
        </p:blipFill>
        <p:spPr>
          <a:xfrm flipH="1">
            <a:off x="5247986" y="4753381"/>
            <a:ext cx="2224692" cy="2104619"/>
          </a:xfrm>
          <a:prstGeom prst="rect">
            <a:avLst/>
          </a:prstGeom>
        </p:spPr>
      </p:pic>
    </p:spTree>
    <p:extLst>
      <p:ext uri="{BB962C8B-B14F-4D97-AF65-F5344CB8AC3E}">
        <p14:creationId xmlns:p14="http://schemas.microsoft.com/office/powerpoint/2010/main" val="362142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12250</TotalTime>
  <Words>808</Words>
  <Application>Microsoft Office PowerPoint</Application>
  <PresentationFormat>Widescreen</PresentationFormat>
  <Paragraphs>68</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vt:lpstr>
      <vt:lpstr>Aptos Display</vt:lpstr>
      <vt:lpstr>Arial</vt:lpstr>
      <vt:lpstr>Calibri Light</vt:lpstr>
      <vt:lpstr>Corbel Light</vt:lpstr>
      <vt:lpstr>Office Theme</vt:lpstr>
      <vt:lpstr>Symington Primary and EYC Newsletter</vt:lpstr>
      <vt:lpstr>PowerPoint Presentation</vt:lpstr>
      <vt:lpstr>Communication</vt:lpstr>
      <vt:lpstr>Parent Council Updates</vt:lpstr>
      <vt:lpstr>Valentine’s Disco</vt:lpstr>
      <vt:lpstr>A Few Reminders</vt:lpstr>
      <vt:lpstr>PowerPoint Presentation</vt:lpstr>
      <vt:lpstr>Parking outside the School</vt:lpstr>
      <vt:lpstr>Pupil Personal Achievements  </vt:lpstr>
      <vt:lpstr>Football Fixtures</vt:lpstr>
      <vt:lpstr>Book Week – World Book Day</vt:lpstr>
      <vt:lpstr>Achievements</vt:lpstr>
      <vt:lpstr>Attendance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Shields, Kay</dc:creator>
  <cp:lastModifiedBy>Shields, Kay</cp:lastModifiedBy>
  <cp:revision>14</cp:revision>
  <dcterms:created xsi:type="dcterms:W3CDTF">2026-01-30T09:18:13Z</dcterms:created>
  <dcterms:modified xsi:type="dcterms:W3CDTF">2026-02-27T12:02:59Z</dcterms:modified>
</cp:coreProperties>
</file>