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9" r:id="rId6"/>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1252" y="5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4D1122-98B8-4C35-B3EA-786FC9D6C14D}" type="datetimeFigureOut">
              <a:rPr lang="en-GB" smtClean="0"/>
              <a:t>03/02/2026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6748883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4D1122-98B8-4C35-B3EA-786FC9D6C14D}" type="datetimeFigureOut">
              <a:rPr lang="en-GB" smtClean="0"/>
              <a:t>03/02/2026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1149592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4D1122-98B8-4C35-B3EA-786FC9D6C14D}" type="datetimeFigureOut">
              <a:rPr lang="en-GB" smtClean="0"/>
              <a:t>03/02/2026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2187646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4D1122-98B8-4C35-B3EA-786FC9D6C14D}" type="datetimeFigureOut">
              <a:rPr lang="en-GB" smtClean="0"/>
              <a:t>03/02/2026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8524121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4D1122-98B8-4C35-B3EA-786FC9D6C14D}" type="datetimeFigureOut">
              <a:rPr lang="en-GB" smtClean="0"/>
              <a:t>03/02/2026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1200524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4D1122-98B8-4C35-B3EA-786FC9D6C14D}" type="datetimeFigureOut">
              <a:rPr lang="en-GB" smtClean="0"/>
              <a:t>03/02/2026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19785055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4D1122-98B8-4C35-B3EA-786FC9D6C14D}" type="datetimeFigureOut">
              <a:rPr lang="en-GB" smtClean="0"/>
              <a:t>03/02/2026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2523166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4D1122-98B8-4C35-B3EA-786FC9D6C14D}" type="datetimeFigureOut">
              <a:rPr lang="en-GB" smtClean="0"/>
              <a:t>03/02/2026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3112660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4D1122-98B8-4C35-B3EA-786FC9D6C14D}" type="datetimeFigureOut">
              <a:rPr lang="en-GB" smtClean="0"/>
              <a:t>03/02/2026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419919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4D1122-98B8-4C35-B3EA-786FC9D6C14D}" type="datetimeFigureOut">
              <a:rPr lang="en-GB" smtClean="0"/>
              <a:t>03/02/2026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3856086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4D1122-98B8-4C35-B3EA-786FC9D6C14D}" type="datetimeFigureOut">
              <a:rPr lang="en-GB" smtClean="0"/>
              <a:t>03/02/2026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8E6E830-B75C-42DC-9384-B89D4FCEF274}" type="slidenum">
              <a:rPr lang="en-GB" smtClean="0"/>
              <a:t>‹#›</a:t>
            </a:fld>
            <a:endParaRPr lang="en-GB"/>
          </a:p>
        </p:txBody>
      </p:sp>
    </p:spTree>
    <p:extLst>
      <p:ext uri="{BB962C8B-B14F-4D97-AF65-F5344CB8AC3E}">
        <p14:creationId xmlns:p14="http://schemas.microsoft.com/office/powerpoint/2010/main" val="4203094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4D1122-98B8-4C35-B3EA-786FC9D6C14D}" type="datetimeFigureOut">
              <a:rPr lang="en-GB" smtClean="0"/>
              <a:t>03/02/2026</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E6E830-B75C-42DC-9384-B89D4FCEF274}" type="slidenum">
              <a:rPr lang="en-GB" smtClean="0"/>
              <a:t>‹#›</a:t>
            </a:fld>
            <a:endParaRPr lang="en-GB"/>
          </a:p>
        </p:txBody>
      </p:sp>
    </p:spTree>
    <p:extLst>
      <p:ext uri="{BB962C8B-B14F-4D97-AF65-F5344CB8AC3E}">
        <p14:creationId xmlns:p14="http://schemas.microsoft.com/office/powerpoint/2010/main" val="18927296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533894" y="-1533891"/>
            <a:ext cx="6838213" cy="9906003"/>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584093177"/>
              </p:ext>
            </p:extLst>
          </p:nvPr>
        </p:nvGraphicFramePr>
        <p:xfrm>
          <a:off x="339060" y="300203"/>
          <a:ext cx="9267210" cy="6499860"/>
        </p:xfrm>
        <a:graphic>
          <a:graphicData uri="http://schemas.openxmlformats.org/drawingml/2006/table">
            <a:tbl>
              <a:tblPr firstRow="1" bandRow="1">
                <a:tableStyleId>{5C22544A-7EE6-4342-B048-85BDC9FD1C3A}</a:tableStyleId>
              </a:tblPr>
              <a:tblGrid>
                <a:gridCol w="3064776">
                  <a:extLst>
                    <a:ext uri="{9D8B030D-6E8A-4147-A177-3AD203B41FA5}">
                      <a16:colId xmlns:a16="http://schemas.microsoft.com/office/drawing/2014/main" val="20000"/>
                    </a:ext>
                  </a:extLst>
                </a:gridCol>
                <a:gridCol w="1568829">
                  <a:extLst>
                    <a:ext uri="{9D8B030D-6E8A-4147-A177-3AD203B41FA5}">
                      <a16:colId xmlns:a16="http://schemas.microsoft.com/office/drawing/2014/main" val="20001"/>
                    </a:ext>
                  </a:extLst>
                </a:gridCol>
                <a:gridCol w="1878446">
                  <a:extLst>
                    <a:ext uri="{9D8B030D-6E8A-4147-A177-3AD203B41FA5}">
                      <a16:colId xmlns:a16="http://schemas.microsoft.com/office/drawing/2014/main" val="20002"/>
                    </a:ext>
                  </a:extLst>
                </a:gridCol>
                <a:gridCol w="2755159">
                  <a:extLst>
                    <a:ext uri="{9D8B030D-6E8A-4147-A177-3AD203B41FA5}">
                      <a16:colId xmlns:a16="http://schemas.microsoft.com/office/drawing/2014/main" val="20003"/>
                    </a:ext>
                  </a:extLst>
                </a:gridCol>
              </a:tblGrid>
              <a:tr h="2330924">
                <a:tc gridSpan="2">
                  <a:txBody>
                    <a:bodyPr/>
                    <a:lstStyle/>
                    <a:p>
                      <a:pPr algn="ctr"/>
                      <a:r>
                        <a:rPr lang="en-GB" sz="1600" dirty="0">
                          <a:solidFill>
                            <a:schemeClr val="tx1"/>
                          </a:solidFill>
                          <a:latin typeface="CCW Precursive 3" panose="02010504020202020003" pitchFamily="2" charset="0"/>
                        </a:rPr>
                        <a:t>Numeracy</a:t>
                      </a:r>
                      <a:r>
                        <a:rPr lang="en-GB" sz="1600" baseline="0" dirty="0">
                          <a:solidFill>
                            <a:schemeClr val="tx1"/>
                          </a:solidFill>
                          <a:latin typeface="CCW Precursive 3" panose="02010504020202020003" pitchFamily="2" charset="0"/>
                        </a:rPr>
                        <a:t> &amp; </a:t>
                      </a:r>
                      <a:r>
                        <a:rPr lang="en-GB" sz="1600" dirty="0">
                          <a:solidFill>
                            <a:schemeClr val="tx1"/>
                          </a:solidFill>
                          <a:latin typeface="CCW Precursive 3" panose="02010504020202020003" pitchFamily="2" charset="0"/>
                        </a:rPr>
                        <a:t>Maths</a:t>
                      </a:r>
                      <a:endParaRPr lang="en-GB" sz="1400" b="0" dirty="0">
                        <a:solidFill>
                          <a:schemeClr val="tx1"/>
                        </a:solidFill>
                        <a:latin typeface="CCW Precursive 3" panose="02010504020202020003" pitchFamily="2" charset="0"/>
                      </a:endParaRPr>
                    </a:p>
                    <a:p>
                      <a:pPr marL="0" indent="0" algn="l">
                        <a:buFont typeface="Arial" panose="020B0604020202020204" pitchFamily="34" charset="0"/>
                        <a:buNone/>
                      </a:pPr>
                      <a:r>
                        <a:rPr lang="en-GB" sz="1400" b="0" baseline="0" dirty="0">
                          <a:solidFill>
                            <a:schemeClr val="tx1"/>
                          </a:solidFill>
                          <a:latin typeface="CCW Precursive 3" panose="02010504020202020003" pitchFamily="2" charset="0"/>
                        </a:rPr>
                        <a:t>We will be learning to </a:t>
                      </a:r>
                    </a:p>
                    <a:p>
                      <a:pPr marL="285750" indent="-285750" algn="l">
                        <a:buFont typeface="Arial" panose="020B0604020202020204" pitchFamily="34" charset="0"/>
                        <a:buChar char="•"/>
                      </a:pPr>
                      <a:r>
                        <a:rPr lang="en-GB" sz="1400" b="0" baseline="0" dirty="0">
                          <a:solidFill>
                            <a:schemeClr val="tx1"/>
                          </a:solidFill>
                          <a:latin typeface="CCW Precursive 3" panose="02010504020202020003" pitchFamily="2" charset="0"/>
                        </a:rPr>
                        <a:t>In Numeracy, we will be working with </a:t>
                      </a:r>
                    </a:p>
                    <a:p>
                      <a:pPr marL="0" indent="0" algn="l">
                        <a:buFont typeface="Arial" panose="020B0604020202020204" pitchFamily="34" charset="0"/>
                        <a:buNone/>
                      </a:pPr>
                      <a:r>
                        <a:rPr lang="en-GB" sz="1400" b="0" baseline="0" dirty="0">
                          <a:solidFill>
                            <a:schemeClr val="tx1"/>
                          </a:solidFill>
                          <a:latin typeface="CCW Precursive 3" panose="02010504020202020003" pitchFamily="2" charset="0"/>
                        </a:rPr>
                        <a:t>Multiplication and division.</a:t>
                      </a:r>
                    </a:p>
                    <a:p>
                      <a:pPr marL="285750" indent="-285750" algn="l">
                        <a:buFont typeface="Arial" panose="020B0604020202020204" pitchFamily="34" charset="0"/>
                        <a:buChar char="•"/>
                      </a:pPr>
                      <a:r>
                        <a:rPr lang="en-GB" sz="1400" b="0" baseline="0" dirty="0">
                          <a:solidFill>
                            <a:schemeClr val="tx1"/>
                          </a:solidFill>
                          <a:latin typeface="CCW Precursive 3" panose="02010504020202020003" pitchFamily="2" charset="0"/>
                        </a:rPr>
                        <a:t>We will continue to use mental strategies and standard written methods to subtract and add. </a:t>
                      </a:r>
                    </a:p>
                    <a:p>
                      <a:pPr marL="285750" indent="-285750" algn="l">
                        <a:buFont typeface="Arial" panose="020B0604020202020204" pitchFamily="34" charset="0"/>
                        <a:buChar char="•"/>
                      </a:pPr>
                      <a:r>
                        <a:rPr lang="en-GB" sz="1400" b="0" baseline="0" dirty="0">
                          <a:solidFill>
                            <a:schemeClr val="tx1"/>
                          </a:solidFill>
                          <a:latin typeface="CCW Precursive 3" panose="02010504020202020003" pitchFamily="2" charset="0"/>
                        </a:rPr>
                        <a:t>We will develop our understanding of time and dates</a:t>
                      </a:r>
                    </a:p>
                    <a:p>
                      <a:pPr marL="285750" indent="-285750" algn="l">
                        <a:buFont typeface="Arial" panose="020B0604020202020204" pitchFamily="34" charset="0"/>
                        <a:buChar char="•"/>
                      </a:pPr>
                      <a:r>
                        <a:rPr lang="en-GB" sz="1400" b="0" baseline="0" dirty="0">
                          <a:solidFill>
                            <a:schemeClr val="tx1"/>
                          </a:solidFill>
                          <a:latin typeface="CCW Precursive 3" panose="02010504020202020003" pitchFamily="2" charset="0"/>
                        </a:rPr>
                        <a:t>We will use calendars to plan</a:t>
                      </a:r>
                    </a:p>
                    <a:p>
                      <a:pPr marL="0" indent="0" algn="l">
                        <a:buFont typeface="Arial" panose="020B0604020202020204" pitchFamily="34" charset="0"/>
                        <a:buNone/>
                      </a:pPr>
                      <a:r>
                        <a:rPr lang="en-GB" sz="1400" b="0" baseline="0" dirty="0">
                          <a:solidFill>
                            <a:schemeClr val="tx1"/>
                          </a:solidFill>
                          <a:latin typeface="CCW Precursive 3" panose="02010504020202020003" pitchFamily="2" charset="0"/>
                        </a:rPr>
                        <a:t> and organise key events.</a:t>
                      </a: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dirty="0"/>
                    </a:p>
                  </a:txBody>
                  <a:tcPr/>
                </a:tc>
                <a:tc gridSpan="2">
                  <a:txBody>
                    <a:bodyPr/>
                    <a:lstStyle/>
                    <a:p>
                      <a:pPr algn="ctr"/>
                      <a:r>
                        <a:rPr lang="en-GB" sz="1600" dirty="0">
                          <a:solidFill>
                            <a:schemeClr val="tx1"/>
                          </a:solidFill>
                          <a:latin typeface="CCW Precursive 3" panose="02010504020202020003" pitchFamily="2" charset="0"/>
                        </a:rPr>
                        <a:t>Literacy</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In reading we will be developing our knowledge of different types of comprehension strategies through a class novel. We will also continue to use decodable texts and Dandelion Readers to develop knowledge of phonics. </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Our grammar will focus on verbs, </a:t>
                      </a:r>
                      <a:r>
                        <a:rPr lang="en-GB" sz="1200" b="0" baseline="0" dirty="0" err="1">
                          <a:solidFill>
                            <a:schemeClr val="tx1"/>
                          </a:solidFill>
                          <a:latin typeface="CCW Precursive 3" panose="02010504020202020003" pitchFamily="2" charset="0"/>
                        </a:rPr>
                        <a:t>ponouns</a:t>
                      </a:r>
                      <a:r>
                        <a:rPr lang="en-GB" sz="1200" b="0" baseline="0" dirty="0">
                          <a:solidFill>
                            <a:schemeClr val="tx1"/>
                          </a:solidFill>
                          <a:latin typeface="CCW Precursive 3" panose="02010504020202020003" pitchFamily="2" charset="0"/>
                        </a:rPr>
                        <a:t>, number adjectives and plurals.</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continue to work on our decoding and encoding skills in phonics. </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develop our writing skills through The Write Stuff, and children will continue to have the opportunity to apply their skills within an independent write. </a:t>
                      </a:r>
                    </a:p>
                    <a:p>
                      <a:pPr marL="285750" indent="-285750" algn="l">
                        <a:buFont typeface="Arial" panose="020B0604020202020204" pitchFamily="34" charset="0"/>
                        <a:buChar char="•"/>
                      </a:pPr>
                      <a:endParaRPr lang="en-GB" sz="1350" b="0" baseline="0" dirty="0">
                        <a:solidFill>
                          <a:schemeClr val="tx1"/>
                        </a:solidFill>
                        <a:latin typeface="CCW Precursive 3" panose="02010504020202020003" pitchFamily="2" charset="0"/>
                      </a:endParaRP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extLst>
                  <a:ext uri="{0D108BD9-81ED-4DB2-BD59-A6C34878D82A}">
                    <a16:rowId xmlns:a16="http://schemas.microsoft.com/office/drawing/2014/main" val="10000"/>
                  </a:ext>
                </a:extLst>
              </a:tr>
              <a:tr h="2495245">
                <a:tc>
                  <a:txBody>
                    <a:bodyPr/>
                    <a:lstStyle/>
                    <a:p>
                      <a:pPr algn="ctr"/>
                      <a:r>
                        <a:rPr lang="en-GB" sz="1600" b="1" dirty="0">
                          <a:solidFill>
                            <a:schemeClr val="tx1"/>
                          </a:solidFill>
                          <a:latin typeface="CCW Precursive 3" panose="02010504020202020003" pitchFamily="2" charset="0"/>
                        </a:rPr>
                        <a:t>Health</a:t>
                      </a:r>
                      <a:r>
                        <a:rPr lang="en-GB" sz="1600" b="1" baseline="0" dirty="0">
                          <a:solidFill>
                            <a:schemeClr val="tx1"/>
                          </a:solidFill>
                          <a:latin typeface="CCW Precursive 3" panose="02010504020202020003" pitchFamily="2" charset="0"/>
                        </a:rPr>
                        <a:t> &amp; Wellbeing</a:t>
                      </a:r>
                      <a:endParaRPr lang="en-GB" sz="1600" b="0" baseline="0" dirty="0">
                        <a:solidFill>
                          <a:schemeClr val="tx1"/>
                        </a:solidFill>
                        <a:latin typeface="CCW Precursive 3" panose="02010504020202020003" pitchFamily="2" charset="0"/>
                      </a:endParaRPr>
                    </a:p>
                    <a:p>
                      <a:pPr marL="285750" indent="-285750" algn="l">
                        <a:buFont typeface="Arial" panose="020B0604020202020204" pitchFamily="34" charset="0"/>
                        <a:buChar char="•"/>
                      </a:pPr>
                      <a:r>
                        <a:rPr lang="en-GB" sz="1300" b="0" baseline="0" dirty="0">
                          <a:solidFill>
                            <a:schemeClr val="tx1"/>
                          </a:solidFill>
                          <a:latin typeface="CCW Precursive 3" panose="02010504020202020003" pitchFamily="2" charset="0"/>
                        </a:rPr>
                        <a:t>We will be looking at making choices and having responsibilities</a:t>
                      </a:r>
                    </a:p>
                    <a:p>
                      <a:pPr marL="285750" indent="-285750" algn="l">
                        <a:buFont typeface="Arial" panose="020B0604020202020204" pitchFamily="34" charset="0"/>
                        <a:buChar char="•"/>
                      </a:pPr>
                      <a:r>
                        <a:rPr lang="en-GB" sz="1300" b="0" baseline="0" dirty="0">
                          <a:solidFill>
                            <a:schemeClr val="tx1"/>
                          </a:solidFill>
                          <a:latin typeface="CCW Precursive 3" panose="02010504020202020003" pitchFamily="2" charset="0"/>
                        </a:rPr>
                        <a:t>In PE we will be learning handball, tennis and badminton</a:t>
                      </a:r>
                      <a:endParaRPr lang="en-GB" sz="1200" b="0" baseline="0" dirty="0">
                        <a:solidFill>
                          <a:schemeClr val="tx1"/>
                        </a:solidFill>
                        <a:latin typeface="CCW Precursive 3" panose="02010504020202020003" pitchFamily="2" charset="0"/>
                      </a:endParaRP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be taking part in elective groups and contributing to the life of the school.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baseline="0" dirty="0">
                          <a:solidFill>
                            <a:schemeClr val="tx1"/>
                          </a:solidFill>
                          <a:latin typeface="CCW Precursive 3" panose="02010504020202020003" pitchFamily="2" charset="0"/>
                        </a:rPr>
                        <a:t>We will be looking at healthy eating and how we can fuel our bodies.</a:t>
                      </a:r>
                    </a:p>
                    <a:p>
                      <a:pPr marL="285750" indent="-285750" algn="l">
                        <a:buFont typeface="Arial" panose="020B0604020202020204" pitchFamily="34" charset="0"/>
                        <a:buChar char="•"/>
                      </a:pPr>
                      <a:endParaRPr lang="en-GB" sz="1200" b="0" baseline="0" dirty="0">
                        <a:solidFill>
                          <a:schemeClr val="tx1"/>
                        </a:solidFill>
                        <a:latin typeface="CCW Precursive 3" panose="02010504020202020003" pitchFamily="2" charset="0"/>
                      </a:endParaRPr>
                    </a:p>
                    <a:p>
                      <a:pPr marL="0" indent="0" algn="l">
                        <a:buFont typeface="Arial" panose="020B0604020202020204" pitchFamily="34" charset="0"/>
                        <a:buNone/>
                      </a:pPr>
                      <a:endParaRPr lang="en-GB" sz="1200" b="1" dirty="0">
                        <a:solidFill>
                          <a:schemeClr val="tx1"/>
                        </a:solidFill>
                        <a:latin typeface="CCW Precursive 3" panose="02010504020202020003" pitchFamily="2" charset="0"/>
                      </a:endParaRPr>
                    </a:p>
                    <a:p>
                      <a:pPr marL="285750" indent="-285750" algn="l">
                        <a:buFont typeface="Arial" panose="020B0604020202020204" pitchFamily="34" charset="0"/>
                        <a:buChar char="•"/>
                      </a:pPr>
                      <a:endParaRPr lang="en-GB" sz="1300" b="0" dirty="0">
                        <a:solidFill>
                          <a:schemeClr val="tx1"/>
                        </a:solidFill>
                        <a:latin typeface="CCW Precursive 3" panose="02010504020202020003" pitchFamily="2" charset="0"/>
                      </a:endParaRPr>
                    </a:p>
                    <a:p>
                      <a:pPr marL="285750" indent="-285750" algn="l">
                        <a:buFont typeface="Arial" panose="020B0604020202020204" pitchFamily="34" charset="0"/>
                        <a:buChar char="•"/>
                      </a:pPr>
                      <a:endParaRPr lang="en-GB" sz="1400" b="1" dirty="0">
                        <a:solidFill>
                          <a:schemeClr val="tx1"/>
                        </a:solidFill>
                        <a:latin typeface="CCW Precursive 3" panose="02010504020202020003" pitchFamily="2" charset="0"/>
                      </a:endParaRPr>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algn="ctr"/>
                      <a:endParaRPr lang="en-GB" sz="1600" b="1" dirty="0">
                        <a:solidFill>
                          <a:schemeClr val="tx1"/>
                        </a:solidFill>
                        <a:latin typeface="CCW Precursive 3" panose="02010504020202020003" pitchFamily="2" charset="0"/>
                      </a:endParaRPr>
                    </a:p>
                    <a:p>
                      <a:pPr algn="ctr"/>
                      <a:endParaRPr lang="en-GB" sz="1600" b="1" dirty="0">
                        <a:solidFill>
                          <a:schemeClr val="tx1"/>
                        </a:solidFill>
                        <a:latin typeface="CCW Precursive 3" panose="02010504020202020003" pitchFamily="2" charset="0"/>
                      </a:endParaRPr>
                    </a:p>
                    <a:p>
                      <a:pPr algn="ctr"/>
                      <a:endParaRPr lang="en-GB" sz="1600" b="1" dirty="0">
                        <a:solidFill>
                          <a:schemeClr val="tx1"/>
                        </a:solidFill>
                        <a:latin typeface="CCW Precursive 3" panose="02010504020202020003" pitchFamily="2" charset="0"/>
                      </a:endParaRPr>
                    </a:p>
                    <a:p>
                      <a:pPr algn="ctr"/>
                      <a:endParaRPr lang="en-GB" sz="1600" b="1" dirty="0">
                        <a:solidFill>
                          <a:schemeClr val="tx1"/>
                        </a:solidFill>
                        <a:latin typeface="CCW Precursive 3" panose="02010504020202020003" pitchFamily="2" charset="0"/>
                      </a:endParaRPr>
                    </a:p>
                    <a:p>
                      <a:pPr algn="ctr"/>
                      <a:r>
                        <a:rPr lang="en-GB" sz="1600" b="1" dirty="0">
                          <a:solidFill>
                            <a:schemeClr val="tx1"/>
                          </a:solidFill>
                          <a:latin typeface="CCW Precursive 3" panose="02010504020202020003" pitchFamily="2" charset="0"/>
                        </a:rPr>
                        <a:t>What you</a:t>
                      </a:r>
                      <a:r>
                        <a:rPr lang="en-GB" sz="1600" b="1" baseline="0" dirty="0">
                          <a:solidFill>
                            <a:schemeClr val="tx1"/>
                          </a:solidFill>
                          <a:latin typeface="CCW Precursive 3" panose="02010504020202020003" pitchFamily="2" charset="0"/>
                        </a:rPr>
                        <a:t> can do to </a:t>
                      </a:r>
                    </a:p>
                    <a:p>
                      <a:pPr algn="ctr"/>
                      <a:r>
                        <a:rPr lang="en-GB" sz="1600" b="1" baseline="0" dirty="0">
                          <a:solidFill>
                            <a:schemeClr val="tx1"/>
                          </a:solidFill>
                          <a:latin typeface="CCW Precursive 3" panose="02010504020202020003" pitchFamily="2" charset="0"/>
                        </a:rPr>
                        <a:t>help at home:</a:t>
                      </a:r>
                      <a:endParaRPr lang="en-GB" sz="1400" b="0" baseline="0" dirty="0">
                        <a:solidFill>
                          <a:schemeClr val="tx1"/>
                        </a:solidFill>
                        <a:latin typeface="CCW Precursive 3" panose="02010504020202020003" pitchFamily="2" charset="0"/>
                      </a:endParaRP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Practise spelling words daily “Practice makes perfect!”</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Encourage your child to read books and texts at home and ask them questions about the text</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Recite and revise 2, 3, 4,5 and 6 times tables.</a:t>
                      </a:r>
                    </a:p>
                    <a:p>
                      <a:pPr marL="0" indent="0" algn="l">
                        <a:buFont typeface="Arial" panose="020B0604020202020204" pitchFamily="34" charset="0"/>
                        <a:buNone/>
                      </a:pPr>
                      <a:endParaRPr lang="en-GB" sz="1400" b="0" dirty="0">
                        <a:solidFill>
                          <a:schemeClr val="tx1"/>
                        </a:solidFill>
                        <a:latin typeface="CCW Precursive 3" panose="02010504020202020003"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GB"/>
                    </a:p>
                  </a:txBody>
                  <a:tcPr/>
                </a:tc>
                <a:tc>
                  <a:txBody>
                    <a:bodyPr/>
                    <a:lstStyle/>
                    <a:p>
                      <a:pPr algn="ctr"/>
                      <a:r>
                        <a:rPr lang="en-GB" sz="1600" b="1" dirty="0">
                          <a:solidFill>
                            <a:schemeClr val="tx1"/>
                          </a:solidFill>
                          <a:latin typeface="CCW Precursive 3" panose="02010504020202020003" pitchFamily="2" charset="0"/>
                        </a:rPr>
                        <a:t>Interdisciplinary</a:t>
                      </a:r>
                      <a:r>
                        <a:rPr lang="en-GB" sz="1600" b="1" baseline="0" dirty="0">
                          <a:solidFill>
                            <a:schemeClr val="tx1"/>
                          </a:solidFill>
                          <a:latin typeface="CCW Precursive 3" panose="02010504020202020003" pitchFamily="2" charset="0"/>
                        </a:rPr>
                        <a:t> Learning</a:t>
                      </a:r>
                    </a:p>
                    <a:p>
                      <a:pPr algn="ctr"/>
                      <a:endParaRPr lang="en-GB" sz="1400" b="1" baseline="0" dirty="0">
                        <a:solidFill>
                          <a:schemeClr val="tx1"/>
                        </a:solidFill>
                        <a:latin typeface="CCW Precursive 3" panose="02010504020202020003" pitchFamily="2" charset="0"/>
                      </a:endParaRP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finish our Toys topic</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be looking at Scots poetry and Scotland.</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be learning about solids and liquids.</a:t>
                      </a:r>
                    </a:p>
                    <a:p>
                      <a:pPr marL="285750" indent="-285750" algn="l">
                        <a:buFont typeface="Arial" panose="020B0604020202020204" pitchFamily="34" charset="0"/>
                        <a:buChar char="•"/>
                      </a:pPr>
                      <a:r>
                        <a:rPr lang="en-GB" sz="1200" b="0" baseline="0" dirty="0">
                          <a:solidFill>
                            <a:schemeClr val="tx1"/>
                          </a:solidFill>
                          <a:latin typeface="CCW Precursive 3" panose="02010504020202020003" pitchFamily="2" charset="0"/>
                        </a:rPr>
                        <a:t>We will study a new literacy topic, Flat Stanley, which will support reading, writing and imaginative thinking through fun and engaging activities.</a:t>
                      </a:r>
                    </a:p>
                  </a:txBody>
                  <a:tcP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b="24179"/>
          <a:stretch/>
        </p:blipFill>
        <p:spPr>
          <a:xfrm>
            <a:off x="3075370" y="2630480"/>
            <a:ext cx="2676313" cy="1656425"/>
          </a:xfrm>
          <a:prstGeom prst="rect">
            <a:avLst/>
          </a:prstGeom>
        </p:spPr>
      </p:pic>
      <p:sp>
        <p:nvSpPr>
          <p:cNvPr id="10" name="TextBox 9"/>
          <p:cNvSpPr txBox="1"/>
          <p:nvPr/>
        </p:nvSpPr>
        <p:spPr>
          <a:xfrm>
            <a:off x="3396500" y="2873917"/>
            <a:ext cx="2287806" cy="584775"/>
          </a:xfrm>
          <a:prstGeom prst="rect">
            <a:avLst/>
          </a:prstGeom>
          <a:noFill/>
        </p:spPr>
        <p:txBody>
          <a:bodyPr wrap="none" rtlCol="0">
            <a:spAutoFit/>
          </a:bodyPr>
          <a:lstStyle/>
          <a:p>
            <a:pPr algn="ctr"/>
            <a:r>
              <a:rPr lang="en-GB" sz="1600" b="1" dirty="0">
                <a:latin typeface="CCW Precursive 3" panose="02010504020202020003" pitchFamily="2" charset="0"/>
              </a:rPr>
              <a:t>Learning Links at </a:t>
            </a:r>
          </a:p>
          <a:p>
            <a:pPr algn="ctr"/>
            <a:r>
              <a:rPr lang="en-GB" sz="1600" b="1" dirty="0">
                <a:latin typeface="CCW Precursive 3" panose="02010504020202020003" pitchFamily="2" charset="0"/>
              </a:rPr>
              <a:t>Symington</a:t>
            </a:r>
          </a:p>
        </p:txBody>
      </p:sp>
      <p:sp>
        <p:nvSpPr>
          <p:cNvPr id="11" name="TextBox 10"/>
          <p:cNvSpPr txBox="1"/>
          <p:nvPr/>
        </p:nvSpPr>
        <p:spPr>
          <a:xfrm>
            <a:off x="3277824" y="3419111"/>
            <a:ext cx="2525157" cy="830997"/>
          </a:xfrm>
          <a:prstGeom prst="rect">
            <a:avLst/>
          </a:prstGeom>
          <a:noFill/>
        </p:spPr>
        <p:txBody>
          <a:bodyPr wrap="square" rtlCol="0">
            <a:spAutoFit/>
          </a:bodyPr>
          <a:lstStyle/>
          <a:p>
            <a:pPr algn="ctr"/>
            <a:r>
              <a:rPr lang="en-GB" sz="1200" dirty="0">
                <a:latin typeface="CCW Precursive 3" panose="02010504020202020003" pitchFamily="2" charset="0"/>
              </a:rPr>
              <a:t>Here are some of the things we are learning about this term in </a:t>
            </a:r>
          </a:p>
          <a:p>
            <a:pPr algn="ctr"/>
            <a:r>
              <a:rPr lang="en-GB" sz="1200" dirty="0">
                <a:latin typeface="CCW Precursive 3" panose="02010504020202020003" pitchFamily="2" charset="0"/>
              </a:rPr>
              <a:t>P3 </a:t>
            </a:r>
          </a:p>
        </p:txBody>
      </p:sp>
    </p:spTree>
    <p:extLst>
      <p:ext uri="{BB962C8B-B14F-4D97-AF65-F5344CB8AC3E}">
        <p14:creationId xmlns:p14="http://schemas.microsoft.com/office/powerpoint/2010/main" val="3270244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533895" y="-1514108"/>
            <a:ext cx="6838213" cy="9906003"/>
          </a:xfrm>
          <a:prstGeom prst="rect">
            <a:avLst/>
          </a:prstGeom>
        </p:spPr>
      </p:pic>
      <p:pic>
        <p:nvPicPr>
          <p:cNvPr id="2" name="Picture 1"/>
          <p:cNvPicPr>
            <a:picLocks noChangeAspect="1"/>
          </p:cNvPicPr>
          <p:nvPr/>
        </p:nvPicPr>
        <p:blipFill>
          <a:blip r:embed="rId3" cstate="print">
            <a:biLevel thresh="25000"/>
            <a:extLst>
              <a:ext uri="{28A0092B-C50C-407E-A947-70E740481C1C}">
                <a14:useLocalDpi xmlns:a14="http://schemas.microsoft.com/office/drawing/2010/main" val="0"/>
              </a:ext>
            </a:extLst>
          </a:blip>
          <a:stretch>
            <a:fillRect/>
          </a:stretch>
        </p:blipFill>
        <p:spPr>
          <a:xfrm>
            <a:off x="6811610" y="1910686"/>
            <a:ext cx="685238" cy="1078173"/>
          </a:xfrm>
          <a:prstGeom prst="rect">
            <a:avLst/>
          </a:prstGeom>
        </p:spPr>
      </p:pic>
      <p:sp>
        <p:nvSpPr>
          <p:cNvPr id="9" name="TextBox 8"/>
          <p:cNvSpPr txBox="1"/>
          <p:nvPr/>
        </p:nvSpPr>
        <p:spPr>
          <a:xfrm>
            <a:off x="7004691" y="2201677"/>
            <a:ext cx="2674962" cy="2092881"/>
          </a:xfrm>
          <a:prstGeom prst="rect">
            <a:avLst/>
          </a:prstGeom>
          <a:noFill/>
        </p:spPr>
        <p:txBody>
          <a:bodyPr wrap="square" rtlCol="0">
            <a:spAutoFit/>
          </a:bodyPr>
          <a:lstStyle/>
          <a:p>
            <a:pPr algn="ctr"/>
            <a:r>
              <a:rPr lang="en-GB" sz="1200" dirty="0">
                <a:latin typeface="CCW Precursive 3" panose="02010504020202020003" pitchFamily="2" charset="0"/>
              </a:rPr>
              <a:t>Our P.E days are</a:t>
            </a:r>
          </a:p>
          <a:p>
            <a:pPr algn="ctr"/>
            <a:r>
              <a:rPr lang="en-GB" sz="2000" dirty="0">
                <a:latin typeface="CCW Precursive 3" panose="02010504020202020003" pitchFamily="2" charset="0"/>
              </a:rPr>
              <a:t> </a:t>
            </a:r>
          </a:p>
          <a:p>
            <a:pPr algn="ctr"/>
            <a:r>
              <a:rPr lang="en-GB" sz="2000" dirty="0">
                <a:latin typeface="CCW Precursive 3" panose="02010504020202020003" pitchFamily="2" charset="0"/>
              </a:rPr>
              <a:t> Mondays and Thursdays</a:t>
            </a:r>
          </a:p>
          <a:p>
            <a:pPr algn="ctr"/>
            <a:endParaRPr lang="en-GB" sz="2000" dirty="0">
              <a:latin typeface="CCW Precursive 3" panose="02010504020202020003" pitchFamily="2" charset="0"/>
            </a:endParaRPr>
          </a:p>
          <a:p>
            <a:pPr algn="ctr"/>
            <a:r>
              <a:rPr lang="en-GB" sz="1200" dirty="0">
                <a:latin typeface="CCW Precursive 3" panose="02010504020202020003" pitchFamily="2" charset="0"/>
              </a:rPr>
              <a:t>Please remember to make sure you have your full P.E kit to take part</a:t>
            </a:r>
            <a:r>
              <a:rPr lang="en-GB" sz="1400" dirty="0">
                <a:latin typeface="CCW Precursive 3" panose="02010504020202020003" pitchFamily="2" charset="0"/>
              </a:rPr>
              <a:t>.</a:t>
            </a:r>
          </a:p>
        </p:txBody>
      </p:sp>
      <p:sp>
        <p:nvSpPr>
          <p:cNvPr id="16" name="TextBox 15"/>
          <p:cNvSpPr txBox="1"/>
          <p:nvPr/>
        </p:nvSpPr>
        <p:spPr>
          <a:xfrm>
            <a:off x="401817" y="868428"/>
            <a:ext cx="9102367" cy="646331"/>
          </a:xfrm>
          <a:prstGeom prst="rect">
            <a:avLst/>
          </a:prstGeom>
          <a:noFill/>
        </p:spPr>
        <p:txBody>
          <a:bodyPr wrap="square" rtlCol="0">
            <a:spAutoFit/>
          </a:bodyPr>
          <a:lstStyle/>
          <a:p>
            <a:r>
              <a:rPr lang="en-GB" sz="1200" dirty="0">
                <a:latin typeface="CCW Precursive 3" panose="02010504020202020003" pitchFamily="2" charset="0"/>
              </a:rPr>
              <a:t>Children will receive spelling words on a Monday and these should be completed in their jotter at home. Children will complete a dictation on a Friday based on the phoneme that they have been working on. Usually for Maths I will send home a worksheet. </a:t>
            </a:r>
          </a:p>
        </p:txBody>
      </p:sp>
      <p:graphicFrame>
        <p:nvGraphicFramePr>
          <p:cNvPr id="17" name="Table 16"/>
          <p:cNvGraphicFramePr>
            <a:graphicFrameLocks noGrp="1"/>
          </p:cNvGraphicFramePr>
          <p:nvPr>
            <p:extLst>
              <p:ext uri="{D42A27DB-BD31-4B8C-83A1-F6EECF244321}">
                <p14:modId xmlns:p14="http://schemas.microsoft.com/office/powerpoint/2010/main" val="4265890307"/>
              </p:ext>
            </p:extLst>
          </p:nvPr>
        </p:nvGraphicFramePr>
        <p:xfrm>
          <a:off x="377541" y="2264049"/>
          <a:ext cx="6400800" cy="3754317"/>
        </p:xfrm>
        <a:graphic>
          <a:graphicData uri="http://schemas.openxmlformats.org/drawingml/2006/table">
            <a:tbl>
              <a:tblPr firstRow="1" bandRow="1">
                <a:tableStyleId>{5C22544A-7EE6-4342-B048-85BDC9FD1C3A}</a:tableStyleId>
              </a:tblPr>
              <a:tblGrid>
                <a:gridCol w="967563">
                  <a:extLst>
                    <a:ext uri="{9D8B030D-6E8A-4147-A177-3AD203B41FA5}">
                      <a16:colId xmlns:a16="http://schemas.microsoft.com/office/drawing/2014/main" val="20000"/>
                    </a:ext>
                  </a:extLst>
                </a:gridCol>
                <a:gridCol w="5433237">
                  <a:extLst>
                    <a:ext uri="{9D8B030D-6E8A-4147-A177-3AD203B41FA5}">
                      <a16:colId xmlns:a16="http://schemas.microsoft.com/office/drawing/2014/main" val="20001"/>
                    </a:ext>
                  </a:extLst>
                </a:gridCol>
              </a:tblGrid>
              <a:tr h="14212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CW Precursive 3" panose="02010504020202020003" pitchFamily="2" charset="0"/>
                          <a:ea typeface="+mn-ea"/>
                          <a:cs typeface="+mn-cs"/>
                        </a:rPr>
                        <a:t>Reading</a:t>
                      </a:r>
                    </a:p>
                    <a:p>
                      <a:pPr algn="ctr"/>
                      <a:endParaRPr lang="en-GB" sz="1200" b="0" dirty="0">
                        <a:solidFill>
                          <a:schemeClr val="tx1"/>
                        </a:solidFill>
                        <a:latin typeface="CCW Precursive 3" panose="02010504020202020003"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b="0" baseline="0" dirty="0">
                          <a:solidFill>
                            <a:schemeClr val="tx1"/>
                          </a:solidFill>
                          <a:latin typeface="CCW Precursive 3" panose="02010504020202020003" pitchFamily="2" charset="0"/>
                        </a:rPr>
                        <a:t>Please practise reading as often as possible. We want to develop the skills of reading and also a love of reading.  Remember our strategy is to blend through the word. In class children will be using chapter books to develop their fluency and comprehension skills. ORT will be sent home for enjoyment of reading. Dandelion readers will be used in class to support decoding skills. All children will have the opportunity to visit the library and take a book home. </a:t>
                      </a:r>
                      <a:endParaRPr lang="en-GB" sz="1200" b="1" i="0" u="none" baseline="0" dirty="0">
                        <a:solidFill>
                          <a:schemeClr val="tx1"/>
                        </a:solidFill>
                        <a:latin typeface="CCW Precursive 3" panose="02010504020202020003" pitchFamily="2"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1011117">
                <a:tc>
                  <a:txBody>
                    <a:bodyPr/>
                    <a:lstStyle/>
                    <a:p>
                      <a:pPr algn="ctr"/>
                      <a:r>
                        <a:rPr lang="en-GB" sz="1200" b="0" dirty="0">
                          <a:solidFill>
                            <a:schemeClr val="tx1"/>
                          </a:solidFill>
                          <a:latin typeface="CCW Precursive 3" panose="02010504020202020003" pitchFamily="2" charset="0"/>
                        </a:rPr>
                        <a:t>Spelling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en-GB" sz="1200" dirty="0">
                          <a:effectLst/>
                          <a:latin typeface="CCW Precursive 3" panose="02010504020202020003" pitchFamily="2" charset="0"/>
                          <a:ea typeface="Calibri" panose="020F0502020204030204" pitchFamily="34" charset="0"/>
                          <a:cs typeface="Times New Roman" panose="02020603050405020304" pitchFamily="18" charset="0"/>
                        </a:rPr>
                        <a:t>In </a:t>
                      </a:r>
                      <a:r>
                        <a:rPr lang="en-GB" sz="1200" b="1" dirty="0">
                          <a:effectLst/>
                          <a:latin typeface="CCW Precursive 3" panose="02010504020202020003" pitchFamily="2" charset="0"/>
                          <a:ea typeface="Calibri" panose="020F0502020204030204" pitchFamily="34" charset="0"/>
                          <a:cs typeface="Times New Roman" panose="02020603050405020304" pitchFamily="18" charset="0"/>
                        </a:rPr>
                        <a:t>spelling jotters</a:t>
                      </a:r>
                      <a:endParaRPr lang="en-GB" sz="1200" b="0" dirty="0">
                        <a:effectLst/>
                        <a:latin typeface="CCW Precursive 3" panose="02010504020202020003" pitchFamily="2"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GB" sz="1200" b="0" u="none" baseline="0" dirty="0">
                        <a:solidFill>
                          <a:schemeClr val="tx1"/>
                        </a:solidFill>
                        <a:effectLst/>
                        <a:latin typeface="CCW Precursive 3" panose="02010504020202020003" pitchFamily="2" charset="0"/>
                        <a:cs typeface="Times New Roman" panose="02020603050405020304" pitchFamily="18" charset="0"/>
                      </a:endParaRPr>
                    </a:p>
                    <a:p>
                      <a:pPr marL="171450" indent="-171450">
                        <a:buFont typeface="Arial" panose="020B0604020202020204" pitchFamily="34" charset="0"/>
                        <a:buChar char="•"/>
                      </a:pPr>
                      <a:r>
                        <a:rPr lang="en-GB" sz="1200" b="0" u="none" baseline="0" dirty="0">
                          <a:solidFill>
                            <a:schemeClr val="tx1"/>
                          </a:solidFill>
                          <a:effectLst/>
                          <a:latin typeface="CCW Precursive 3" panose="02010504020202020003" pitchFamily="2" charset="0"/>
                          <a:cs typeface="Times New Roman" panose="02020603050405020304" pitchFamily="18" charset="0"/>
                        </a:rPr>
                        <a:t>A spelling activity will be in the jotter to complete </a:t>
                      </a:r>
                    </a:p>
                    <a:p>
                      <a:pPr marL="171450" indent="-171450">
                        <a:buFont typeface="Arial" panose="020B0604020202020204" pitchFamily="34" charset="0"/>
                        <a:buChar char="•"/>
                      </a:pPr>
                      <a:r>
                        <a:rPr lang="en-GB" sz="1200" b="0" u="none" baseline="0" dirty="0">
                          <a:solidFill>
                            <a:schemeClr val="tx1"/>
                          </a:solidFill>
                          <a:latin typeface="CCW Precursive 3" panose="02010504020202020003" pitchFamily="2" charset="0"/>
                        </a:rPr>
                        <a:t>Write 2-3 sentences using your words.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122861">
                <a:tc>
                  <a:txBody>
                    <a:bodyPr/>
                    <a:lstStyle/>
                    <a:p>
                      <a:pPr algn="ctr"/>
                      <a:r>
                        <a:rPr lang="en-GB" sz="1200" dirty="0">
                          <a:solidFill>
                            <a:schemeClr val="tx1"/>
                          </a:solidFill>
                          <a:latin typeface="CCW Precursive 3" panose="02010504020202020003" pitchFamily="2" charset="0"/>
                        </a:rPr>
                        <a:t>Maths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1" i="0" u="none" strike="noStrike" kern="1200" cap="none" spc="0" normalizeH="0" baseline="0" noProof="0" dirty="0">
                          <a:ln>
                            <a:noFill/>
                          </a:ln>
                          <a:solidFill>
                            <a:prstClr val="black"/>
                          </a:solidFill>
                          <a:effectLst/>
                          <a:uLnTx/>
                          <a:uFillTx/>
                          <a:latin typeface="CCW Precursive 3" panose="02010504020202020003" pitchFamily="2" charset="0"/>
                          <a:ea typeface="+mn-ea"/>
                          <a:cs typeface="+mn-cs"/>
                        </a:rPr>
                        <a:t>One maths task </a:t>
                      </a:r>
                      <a:r>
                        <a:rPr kumimoji="0" lang="en-GB" sz="1200" b="0" i="0" u="none" strike="noStrike" kern="1200" cap="none" spc="0" normalizeH="0" baseline="0" noProof="0" dirty="0">
                          <a:ln>
                            <a:noFill/>
                          </a:ln>
                          <a:solidFill>
                            <a:prstClr val="black"/>
                          </a:solidFill>
                          <a:effectLst/>
                          <a:uLnTx/>
                          <a:uFillTx/>
                          <a:latin typeface="CCW Precursive 3" panose="02010504020202020003" pitchFamily="2" charset="0"/>
                          <a:ea typeface="+mn-ea"/>
                          <a:cs typeface="+mn-cs"/>
                        </a:rPr>
                        <a:t>– which is usually a </a:t>
                      </a:r>
                      <a:r>
                        <a:rPr kumimoji="0" lang="en-GB" sz="1200" b="0" i="0" u="sng" strike="noStrike" kern="1200" cap="none" spc="0" normalizeH="0" baseline="0" noProof="0" dirty="0">
                          <a:ln>
                            <a:noFill/>
                          </a:ln>
                          <a:solidFill>
                            <a:prstClr val="black"/>
                          </a:solidFill>
                          <a:effectLst/>
                          <a:uLnTx/>
                          <a:uFillTx/>
                          <a:latin typeface="CCW Precursive 3" panose="02010504020202020003" pitchFamily="2" charset="0"/>
                          <a:ea typeface="+mn-ea"/>
                          <a:cs typeface="+mn-cs"/>
                        </a:rPr>
                        <a:t>worksheet </a:t>
                      </a:r>
                      <a:r>
                        <a:rPr kumimoji="0" lang="en-GB" sz="1200" b="0" i="0" u="none" strike="noStrike" kern="1200" cap="none" spc="0" normalizeH="0" baseline="0" noProof="0" dirty="0">
                          <a:ln>
                            <a:noFill/>
                          </a:ln>
                          <a:solidFill>
                            <a:prstClr val="black"/>
                          </a:solidFill>
                          <a:effectLst/>
                          <a:uLnTx/>
                          <a:uFillTx/>
                          <a:latin typeface="CCW Precursive 3" panose="02010504020202020003" pitchFamily="2" charset="0"/>
                          <a:ea typeface="+mn-ea"/>
                          <a:cs typeface="+mn-cs"/>
                        </a:rPr>
                        <a:t>related to the work being covered in class to reinforce the learning. At times there may be no formal written homework and I will let you know what we are covering so you can work with your child actively to develop the knowledge and skills learned in class.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21" name="TextBox 20"/>
          <p:cNvSpPr txBox="1"/>
          <p:nvPr/>
        </p:nvSpPr>
        <p:spPr>
          <a:xfrm>
            <a:off x="2006220" y="354842"/>
            <a:ext cx="4509568" cy="461665"/>
          </a:xfrm>
          <a:prstGeom prst="rect">
            <a:avLst/>
          </a:prstGeom>
          <a:noFill/>
        </p:spPr>
        <p:txBody>
          <a:bodyPr wrap="none" rtlCol="0">
            <a:spAutoFit/>
          </a:bodyPr>
          <a:lstStyle/>
          <a:p>
            <a:r>
              <a:rPr lang="en-GB" sz="2400" b="1" dirty="0">
                <a:latin typeface="CCW Precursive 3" panose="02010504020202020003" pitchFamily="2" charset="0"/>
              </a:rPr>
              <a:t>Homework Information P3</a:t>
            </a:r>
          </a:p>
        </p:txBody>
      </p:sp>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0115006" flipH="1">
            <a:off x="6904071" y="5200927"/>
            <a:ext cx="859512" cy="829176"/>
          </a:xfrm>
          <a:prstGeom prst="rect">
            <a:avLst/>
          </a:prstGeom>
        </p:spPr>
      </p:pic>
      <p:sp>
        <p:nvSpPr>
          <p:cNvPr id="23" name="Rectangle 22"/>
          <p:cNvSpPr/>
          <p:nvPr/>
        </p:nvSpPr>
        <p:spPr>
          <a:xfrm>
            <a:off x="7496848" y="5500333"/>
            <a:ext cx="2115403" cy="1015663"/>
          </a:xfrm>
          <a:prstGeom prst="rect">
            <a:avLst/>
          </a:prstGeom>
        </p:spPr>
        <p:txBody>
          <a:bodyPr wrap="square">
            <a:spAutoFit/>
          </a:bodyPr>
          <a:lstStyle/>
          <a:p>
            <a:pPr lvl="0" algn="ctr"/>
            <a:r>
              <a:rPr lang="en-GB" sz="1200" dirty="0">
                <a:solidFill>
                  <a:prstClr val="black"/>
                </a:solidFill>
                <a:latin typeface="CCW Precursive 3" panose="02010504020202020003" pitchFamily="2" charset="0"/>
              </a:rPr>
              <a:t>Please bring a bottle of water to school every day. You can refill it in school if you need to.</a:t>
            </a:r>
          </a:p>
        </p:txBody>
      </p:sp>
    </p:spTree>
    <p:extLst>
      <p:ext uri="{BB962C8B-B14F-4D97-AF65-F5344CB8AC3E}">
        <p14:creationId xmlns:p14="http://schemas.microsoft.com/office/powerpoint/2010/main" val="210364749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63f03244-d74a-4eef-a5a5-e601bb0c300a" xsi:nil="true"/>
    <lcf76f155ced4ddcb4097134ff3c332f xmlns="01bb3d6f-5c42-449e-8838-7f9cf053142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38B9BE03E326341AE7806AA23471880" ma:contentTypeVersion="16" ma:contentTypeDescription="Create a new document." ma:contentTypeScope="" ma:versionID="964b85bdfa1be85768cbc45075c8296b">
  <xsd:schema xmlns:xsd="http://www.w3.org/2001/XMLSchema" xmlns:xs="http://www.w3.org/2001/XMLSchema" xmlns:p="http://schemas.microsoft.com/office/2006/metadata/properties" xmlns:ns2="01bb3d6f-5c42-449e-8838-7f9cf053142e" xmlns:ns3="63f03244-d74a-4eef-a5a5-e601bb0c300a" targetNamespace="http://schemas.microsoft.com/office/2006/metadata/properties" ma:root="true" ma:fieldsID="a271550ee71beb7bc99041531378d5b8" ns2:_="" ns3:_="">
    <xsd:import namespace="01bb3d6f-5c42-449e-8838-7f9cf053142e"/>
    <xsd:import namespace="63f03244-d74a-4eef-a5a5-e601bb0c300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MediaServiceSearchProperties"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bb3d6f-5c42-449e-8838-7f9cf053142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Image Tags" ma:readOnly="false" ma:fieldId="{5cf76f15-5ced-4ddc-b409-7134ff3c332f}" ma:taxonomyMulti="true" ma:sspId="8e673333-76d4-4305-ac4c-1be93cd646e3"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3f03244-d74a-4eef-a5a5-e601bb0c300a"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85e1c4c7-7828-4021-9a43-b71034ea99f5}" ma:internalName="TaxCatchAll" ma:showField="CatchAllData" ma:web="63f03244-d74a-4eef-a5a5-e601bb0c300a">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EC30614-1D95-4BE3-8818-EB8195DBAB4C}">
  <ds:schemaRefs>
    <ds:schemaRef ds:uri="http://schemas.microsoft.com/office/2006/metadata/properties"/>
    <ds:schemaRef ds:uri="http://schemas.microsoft.com/office/infopath/2007/PartnerControls"/>
    <ds:schemaRef ds:uri="63f03244-d74a-4eef-a5a5-e601bb0c300a"/>
    <ds:schemaRef ds:uri="01bb3d6f-5c42-449e-8838-7f9cf053142e"/>
  </ds:schemaRefs>
</ds:datastoreItem>
</file>

<file path=customXml/itemProps2.xml><?xml version="1.0" encoding="utf-8"?>
<ds:datastoreItem xmlns:ds="http://schemas.openxmlformats.org/officeDocument/2006/customXml" ds:itemID="{E4F42EDD-9B4A-4F3B-83A1-61D6B4D42833}">
  <ds:schemaRefs>
    <ds:schemaRef ds:uri="http://schemas.microsoft.com/sharepoint/v3/contenttype/forms"/>
  </ds:schemaRefs>
</ds:datastoreItem>
</file>

<file path=customXml/itemProps3.xml><?xml version="1.0" encoding="utf-8"?>
<ds:datastoreItem xmlns:ds="http://schemas.openxmlformats.org/officeDocument/2006/customXml" ds:itemID="{B25F25AE-2330-48A5-8D0E-CD025EECC4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1bb3d6f-5c42-449e-8838-7f9cf053142e"/>
    <ds:schemaRef ds:uri="63f03244-d74a-4eef-a5a5-e601bb0c300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400</TotalTime>
  <Words>595</Words>
  <Application>Microsoft Office PowerPoint</Application>
  <PresentationFormat>A4 Paper (210x297 mm)</PresentationFormat>
  <Paragraphs>56</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CCW Precursive 3</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Gillespie</dc:creator>
  <cp:lastModifiedBy>Hillan, Fiona</cp:lastModifiedBy>
  <cp:revision>33</cp:revision>
  <dcterms:created xsi:type="dcterms:W3CDTF">2018-08-16T21:15:05Z</dcterms:created>
  <dcterms:modified xsi:type="dcterms:W3CDTF">2026-02-03T10:01:15Z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0x010100C38B9BE03E326341AE7806AA23471880</vt:lpwstr>
  </property>
  <property fmtid="{D5CDD505-2E9C-101B-9397-08002B2CF9AE}" pid="3" name="MediaServiceImageTags">
    <vt:lpwstr/>
  </property>
</Properties>
</file>