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1" r:id="rId4"/>
  </p:sldMasterIdLst>
  <p:notesMasterIdLst>
    <p:notesMasterId r:id="rId11"/>
  </p:notesMasterIdLst>
  <p:handoutMasterIdLst>
    <p:handoutMasterId r:id="rId12"/>
  </p:handoutMasterIdLst>
  <p:sldIdLst>
    <p:sldId id="279" r:id="rId5"/>
    <p:sldId id="262" r:id="rId6"/>
    <p:sldId id="277" r:id="rId7"/>
    <p:sldId id="265" r:id="rId8"/>
    <p:sldId id="276" r:id="rId9"/>
    <p:sldId id="278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7"/>
  </p:normalViewPr>
  <p:slideViewPr>
    <p:cSldViewPr snapToGrid="0" snapToObjects="1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373F5-18E2-41EF-9BDA-A3CEB755063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C346C5-269F-4E62-9BE7-402E66A51BA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100" b="1" baseline="0" dirty="0"/>
            <a:t>Spaces and </a:t>
          </a:r>
          <a:r>
            <a:rPr lang="en-GB" sz="1100" b="1" baseline="0" dirty="0" err="1"/>
            <a:t>PLaces</a:t>
          </a:r>
          <a:endParaRPr lang="en-GB" sz="1100" b="1" baseline="0" dirty="0"/>
        </a:p>
        <a:p>
          <a:r>
            <a:rPr lang="en-GB" sz="1100" b="1" baseline="0" dirty="0"/>
            <a:t>Live, Work, learn</a:t>
          </a:r>
        </a:p>
        <a:p>
          <a:r>
            <a:rPr lang="en-GB" sz="1100" b="1" baseline="0" dirty="0"/>
            <a:t>Civic and Community Pride</a:t>
          </a:r>
        </a:p>
      </dgm:t>
    </dgm:pt>
    <dgm:pt modelId="{8EAC5144-7F1F-431F-A00E-D4D93896866B}" type="sibTrans" cxnId="{7A400EA3-9629-416A-BA4B-CCE1F9DB0F0A}">
      <dgm:prSet/>
      <dgm:spPr/>
      <dgm:t>
        <a:bodyPr/>
        <a:lstStyle/>
        <a:p>
          <a:endParaRPr lang="en-GB"/>
        </a:p>
      </dgm:t>
    </dgm:pt>
    <dgm:pt modelId="{3DD2E9DD-5C81-42E2-A0F8-84E8E78A4037}" type="parTrans" cxnId="{7A400EA3-9629-416A-BA4B-CCE1F9DB0F0A}">
      <dgm:prSet/>
      <dgm:spPr/>
      <dgm:t>
        <a:bodyPr/>
        <a:lstStyle/>
        <a:p>
          <a:endParaRPr lang="en-GB"/>
        </a:p>
      </dgm:t>
    </dgm:pt>
    <dgm:pt modelId="{C1AAAC8D-149A-41CC-818C-68CB8DB6C56D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100" b="1"/>
            <a:t>Outstanding</a:t>
          </a:r>
          <a:r>
            <a:rPr lang="en-GB" sz="1100" b="1" baseline="0"/>
            <a:t> universal provision</a:t>
          </a:r>
        </a:p>
        <a:p>
          <a:r>
            <a:rPr lang="en-GB" sz="1100" b="1" baseline="0"/>
            <a:t>Tackling Inequalities</a:t>
          </a:r>
        </a:p>
        <a:p>
          <a:r>
            <a:rPr lang="en-GB" sz="1100" b="1" baseline="0"/>
            <a:t>Love and support for our Care Experienced young people and young carers</a:t>
          </a:r>
        </a:p>
        <a:p>
          <a:r>
            <a:rPr lang="en-GB" sz="1100" b="1" baseline="0"/>
            <a:t>Good physical and mental wellbeing</a:t>
          </a:r>
        </a:p>
        <a:p>
          <a:r>
            <a:rPr lang="en-GB" sz="1100" b="1" baseline="0"/>
            <a:t>Promoting Children's Rights</a:t>
          </a:r>
          <a:endParaRPr lang="en-GB" sz="1100" b="1"/>
        </a:p>
      </dgm:t>
    </dgm:pt>
    <dgm:pt modelId="{9C883A8B-062F-4479-9283-F85B2A299377}" type="sibTrans" cxnId="{D19ED391-E73B-47EC-8B8D-82E60D7920A9}">
      <dgm:prSet/>
      <dgm:spPr/>
      <dgm:t>
        <a:bodyPr/>
        <a:lstStyle/>
        <a:p>
          <a:endParaRPr lang="en-GB"/>
        </a:p>
      </dgm:t>
    </dgm:pt>
    <dgm:pt modelId="{7E5BC1CF-C773-4D7F-ABEA-EEC836D5C86D}" type="parTrans" cxnId="{D19ED391-E73B-47EC-8B8D-82E60D7920A9}">
      <dgm:prSet/>
      <dgm:spPr/>
      <dgm:t>
        <a:bodyPr/>
        <a:lstStyle/>
        <a:p>
          <a:endParaRPr lang="en-GB"/>
        </a:p>
      </dgm:t>
    </dgm:pt>
    <dgm:pt modelId="{E65BB7C5-E072-47FA-BAED-F1D1B9120C9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050" b="1"/>
            <a:t>Equity, Wellbeing and Inclusion </a:t>
          </a:r>
        </a:p>
        <a:p>
          <a:r>
            <a:rPr lang="en-GB" sz="1050" b="1"/>
            <a:t>Learning, Teaching and Assessment</a:t>
          </a:r>
        </a:p>
        <a:p>
          <a:r>
            <a:rPr lang="en-GB" sz="1050" b="1"/>
            <a:t>Curriculum</a:t>
          </a:r>
        </a:p>
        <a:p>
          <a:r>
            <a:rPr lang="en-GB" sz="1050" b="1"/>
            <a:t>Self Evaluation for Self Improvement</a:t>
          </a:r>
        </a:p>
      </dgm:t>
    </dgm:pt>
    <dgm:pt modelId="{B8ED6F7C-6575-4DF6-A012-E95014BF9B52}" type="sibTrans" cxnId="{3638DEAE-4691-4D0E-83F2-1331FE0D98DA}">
      <dgm:prSet/>
      <dgm:spPr/>
      <dgm:t>
        <a:bodyPr/>
        <a:lstStyle/>
        <a:p>
          <a:endParaRPr lang="en-GB"/>
        </a:p>
      </dgm:t>
    </dgm:pt>
    <dgm:pt modelId="{8B123711-4CF5-43C7-B017-6BDAD7F42A63}" type="parTrans" cxnId="{3638DEAE-4691-4D0E-83F2-1331FE0D98DA}">
      <dgm:prSet/>
      <dgm:spPr/>
      <dgm:t>
        <a:bodyPr/>
        <a:lstStyle/>
        <a:p>
          <a:endParaRPr lang="en-GB"/>
        </a:p>
      </dgm:t>
    </dgm:pt>
    <dgm:pt modelId="{D9262CCD-E113-43BE-B20E-3D5BDB1E618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900" b="1"/>
            <a:t>Placing the human rights of every child and young person at the centre of education</a:t>
          </a:r>
        </a:p>
        <a:p>
          <a:r>
            <a:rPr lang="en-GB" sz="900" b="1"/>
            <a:t>Improvement in children and young people's health and wellbeing</a:t>
          </a:r>
        </a:p>
        <a:p>
          <a:r>
            <a:rPr lang="en-GB" sz="900" b="1"/>
            <a:t>Closing the attainment gap between the most and least disadvantaged children</a:t>
          </a:r>
        </a:p>
        <a:p>
          <a:r>
            <a:rPr lang="en-GB" sz="900" b="1"/>
            <a:t>Improvement in employability skills and sustained positive school leaver destinations for all young people</a:t>
          </a:r>
        </a:p>
        <a:p>
          <a:r>
            <a:rPr lang="en-GB" sz="900" b="1"/>
            <a:t>Improvement in attainment, particularly in literacy and numeracy</a:t>
          </a:r>
        </a:p>
      </dgm:t>
    </dgm:pt>
    <dgm:pt modelId="{8EB66F75-9F8A-4647-BE09-13680AB4F6B4}" type="sibTrans" cxnId="{A2888892-B95A-47EE-AB3D-A3B9CB5212AB}">
      <dgm:prSet/>
      <dgm:spPr/>
      <dgm:t>
        <a:bodyPr/>
        <a:lstStyle/>
        <a:p>
          <a:endParaRPr lang="en-GB"/>
        </a:p>
      </dgm:t>
    </dgm:pt>
    <dgm:pt modelId="{CB67B40A-7DE9-4A73-B01A-C3273AE218E2}" type="parTrans" cxnId="{A2888892-B95A-47EE-AB3D-A3B9CB5212AB}">
      <dgm:prSet/>
      <dgm:spPr/>
      <dgm:t>
        <a:bodyPr/>
        <a:lstStyle/>
        <a:p>
          <a:endParaRPr lang="en-GB"/>
        </a:p>
      </dgm:t>
    </dgm:pt>
    <dgm:pt modelId="{9E2FF378-5D7C-459F-98D0-A8981DD74142}" type="pres">
      <dgm:prSet presAssocID="{1AA373F5-18E2-41EF-9BDA-A3CEB755063B}" presName="linear" presStyleCnt="0">
        <dgm:presLayoutVars>
          <dgm:dir/>
          <dgm:resizeHandles val="exact"/>
        </dgm:presLayoutVars>
      </dgm:prSet>
      <dgm:spPr/>
    </dgm:pt>
    <dgm:pt modelId="{3A2340B0-0BF9-4676-B878-98A05524C351}" type="pres">
      <dgm:prSet presAssocID="{53C346C5-269F-4E62-9BE7-402E66A51BAD}" presName="comp" presStyleCnt="0"/>
      <dgm:spPr/>
    </dgm:pt>
    <dgm:pt modelId="{9993C20D-663E-4883-B372-BF35190E37DE}" type="pres">
      <dgm:prSet presAssocID="{53C346C5-269F-4E62-9BE7-402E66A51BAD}" presName="box" presStyleLbl="node1" presStyleIdx="0" presStyleCnt="4" custScaleY="133350" custLinFactNeighborX="-16891" custLinFactNeighborY="-17887"/>
      <dgm:spPr/>
    </dgm:pt>
    <dgm:pt modelId="{841B8943-10CB-4C8E-BB11-02AECA605D91}" type="pres">
      <dgm:prSet presAssocID="{53C346C5-269F-4E62-9BE7-402E66A51BAD}" presName="img" presStyleLbl="fgImgPlace1" presStyleIdx="0" presStyleCnt="4"/>
      <dgm:spPr>
        <a:prstGeom prst="roundRect">
          <a:avLst/>
        </a:prstGeom>
        <a:noFill/>
        <a:ln>
          <a:noFill/>
        </a:ln>
      </dgm:spPr>
    </dgm:pt>
    <dgm:pt modelId="{1F18E342-474E-42F6-98E5-62C64C7E3C11}" type="pres">
      <dgm:prSet presAssocID="{53C346C5-269F-4E62-9BE7-402E66A51BAD}" presName="text" presStyleLbl="node1" presStyleIdx="0" presStyleCnt="4">
        <dgm:presLayoutVars>
          <dgm:bulletEnabled val="1"/>
        </dgm:presLayoutVars>
      </dgm:prSet>
      <dgm:spPr/>
    </dgm:pt>
    <dgm:pt modelId="{3DF4FC2F-8E26-4E25-AE4D-9E2DF3F4C7CF}" type="pres">
      <dgm:prSet presAssocID="{8EAC5144-7F1F-431F-A00E-D4D93896866B}" presName="spacer" presStyleCnt="0"/>
      <dgm:spPr/>
    </dgm:pt>
    <dgm:pt modelId="{55001D08-4262-4B5A-B206-851A6C4217A1}" type="pres">
      <dgm:prSet presAssocID="{C1AAAC8D-149A-41CC-818C-68CB8DB6C56D}" presName="comp" presStyleCnt="0"/>
      <dgm:spPr/>
    </dgm:pt>
    <dgm:pt modelId="{AF8197DB-CBCE-46C8-8E7F-D7A1C80C6EFA}" type="pres">
      <dgm:prSet presAssocID="{C1AAAC8D-149A-41CC-818C-68CB8DB6C56D}" presName="box" presStyleLbl="node1" presStyleIdx="1" presStyleCnt="4" custScaleY="142248"/>
      <dgm:spPr/>
    </dgm:pt>
    <dgm:pt modelId="{9A377ED2-14D4-491F-A466-568E1F9CCCB9}" type="pres">
      <dgm:prSet presAssocID="{C1AAAC8D-149A-41CC-818C-68CB8DB6C56D}" presName="img" presStyleLbl="fgImgPlace1" presStyleIdx="1" presStyleCnt="4"/>
      <dgm:spPr>
        <a:noFill/>
        <a:ln>
          <a:noFill/>
        </a:ln>
      </dgm:spPr>
    </dgm:pt>
    <dgm:pt modelId="{69EF6CE6-EDE1-4FAD-A329-D17A32F50991}" type="pres">
      <dgm:prSet presAssocID="{C1AAAC8D-149A-41CC-818C-68CB8DB6C56D}" presName="text" presStyleLbl="node1" presStyleIdx="1" presStyleCnt="4">
        <dgm:presLayoutVars>
          <dgm:bulletEnabled val="1"/>
        </dgm:presLayoutVars>
      </dgm:prSet>
      <dgm:spPr/>
    </dgm:pt>
    <dgm:pt modelId="{32FB35FB-014A-462E-B93B-C5EFF8B8DE8F}" type="pres">
      <dgm:prSet presAssocID="{9C883A8B-062F-4479-9283-F85B2A299377}" presName="spacer" presStyleCnt="0"/>
      <dgm:spPr/>
    </dgm:pt>
    <dgm:pt modelId="{263FE76A-B4B1-4E75-ADE0-1A7657F27F2C}" type="pres">
      <dgm:prSet presAssocID="{E65BB7C5-E072-47FA-BAED-F1D1B9120C91}" presName="comp" presStyleCnt="0"/>
      <dgm:spPr/>
    </dgm:pt>
    <dgm:pt modelId="{9EABD03F-9588-4EA4-B391-E950DD082C2D}" type="pres">
      <dgm:prSet presAssocID="{E65BB7C5-E072-47FA-BAED-F1D1B9120C91}" presName="box" presStyleLbl="node1" presStyleIdx="2" presStyleCnt="4" custScaleY="148238"/>
      <dgm:spPr/>
    </dgm:pt>
    <dgm:pt modelId="{5C0585FD-7AF3-404E-8CF4-9A6E7F7ABFC4}" type="pres">
      <dgm:prSet presAssocID="{E65BB7C5-E072-47FA-BAED-F1D1B9120C91}" presName="img" presStyleLbl="fgImgPlace1" presStyleIdx="2" presStyleCnt="4"/>
      <dgm:spPr>
        <a:noFill/>
        <a:ln>
          <a:noFill/>
        </a:ln>
      </dgm:spPr>
    </dgm:pt>
    <dgm:pt modelId="{B65A68E0-321C-4BC4-A5FE-604DF4EF27CE}" type="pres">
      <dgm:prSet presAssocID="{E65BB7C5-E072-47FA-BAED-F1D1B9120C91}" presName="text" presStyleLbl="node1" presStyleIdx="2" presStyleCnt="4">
        <dgm:presLayoutVars>
          <dgm:bulletEnabled val="1"/>
        </dgm:presLayoutVars>
      </dgm:prSet>
      <dgm:spPr/>
    </dgm:pt>
    <dgm:pt modelId="{7CEF3012-F7F3-487B-BC76-90F3C9D515CD}" type="pres">
      <dgm:prSet presAssocID="{B8ED6F7C-6575-4DF6-A012-E95014BF9B52}" presName="spacer" presStyleCnt="0"/>
      <dgm:spPr/>
    </dgm:pt>
    <dgm:pt modelId="{25F5BEEB-D699-4E52-843E-D64AB7D5F5E4}" type="pres">
      <dgm:prSet presAssocID="{D9262CCD-E113-43BE-B20E-3D5BDB1E6180}" presName="comp" presStyleCnt="0"/>
      <dgm:spPr/>
    </dgm:pt>
    <dgm:pt modelId="{EBC97B99-B35F-4E66-8DA8-E56B2C61817E}" type="pres">
      <dgm:prSet presAssocID="{D9262CCD-E113-43BE-B20E-3D5BDB1E6180}" presName="box" presStyleLbl="node1" presStyleIdx="3" presStyleCnt="4" custScaleY="113761"/>
      <dgm:spPr/>
    </dgm:pt>
    <dgm:pt modelId="{E2A15CAF-B577-4047-822E-9A2EB72A115C}" type="pres">
      <dgm:prSet presAssocID="{D9262CCD-E113-43BE-B20E-3D5BDB1E6180}" presName="img" presStyleLbl="fgImgPlace1" presStyleIdx="3" presStyleCnt="4"/>
      <dgm:spPr>
        <a:noFill/>
        <a:ln>
          <a:noFill/>
        </a:ln>
      </dgm:spPr>
    </dgm:pt>
    <dgm:pt modelId="{BEB01832-B2E8-49DE-BC4A-3BBFC97F834E}" type="pres">
      <dgm:prSet presAssocID="{D9262CCD-E113-43BE-B20E-3D5BDB1E6180}" presName="text" presStyleLbl="node1" presStyleIdx="3" presStyleCnt="4">
        <dgm:presLayoutVars>
          <dgm:bulletEnabled val="1"/>
        </dgm:presLayoutVars>
      </dgm:prSet>
      <dgm:spPr/>
    </dgm:pt>
  </dgm:ptLst>
  <dgm:cxnLst>
    <dgm:cxn modelId="{6076A223-380C-494C-8D6A-C13403C098C8}" type="presOf" srcId="{E65BB7C5-E072-47FA-BAED-F1D1B9120C91}" destId="{B65A68E0-321C-4BC4-A5FE-604DF4EF27CE}" srcOrd="1" destOrd="0" presId="urn:microsoft.com/office/officeart/2005/8/layout/vList4"/>
    <dgm:cxn modelId="{BD54F830-5265-4724-97BF-D9FE140ADDC2}" type="presOf" srcId="{D9262CCD-E113-43BE-B20E-3D5BDB1E6180}" destId="{BEB01832-B2E8-49DE-BC4A-3BBFC97F834E}" srcOrd="1" destOrd="0" presId="urn:microsoft.com/office/officeart/2005/8/layout/vList4"/>
    <dgm:cxn modelId="{BD79B13E-348B-4C53-93E8-5FB1D6772829}" type="presOf" srcId="{C1AAAC8D-149A-41CC-818C-68CB8DB6C56D}" destId="{69EF6CE6-EDE1-4FAD-A329-D17A32F50991}" srcOrd="1" destOrd="0" presId="urn:microsoft.com/office/officeart/2005/8/layout/vList4"/>
    <dgm:cxn modelId="{E5ED9C51-AE4D-4389-BE83-3AB569F47F4B}" type="presOf" srcId="{D9262CCD-E113-43BE-B20E-3D5BDB1E6180}" destId="{EBC97B99-B35F-4E66-8DA8-E56B2C61817E}" srcOrd="0" destOrd="0" presId="urn:microsoft.com/office/officeart/2005/8/layout/vList4"/>
    <dgm:cxn modelId="{41EB6958-D6AE-406E-8DDD-CCFD6421719A}" type="presOf" srcId="{E65BB7C5-E072-47FA-BAED-F1D1B9120C91}" destId="{9EABD03F-9588-4EA4-B391-E950DD082C2D}" srcOrd="0" destOrd="0" presId="urn:microsoft.com/office/officeart/2005/8/layout/vList4"/>
    <dgm:cxn modelId="{C76FC878-DB83-41C7-9824-15E3280FEA77}" type="presOf" srcId="{53C346C5-269F-4E62-9BE7-402E66A51BAD}" destId="{1F18E342-474E-42F6-98E5-62C64C7E3C11}" srcOrd="1" destOrd="0" presId="urn:microsoft.com/office/officeart/2005/8/layout/vList4"/>
    <dgm:cxn modelId="{3EC76682-4D54-4574-B06E-F15EB96841DF}" type="presOf" srcId="{53C346C5-269F-4E62-9BE7-402E66A51BAD}" destId="{9993C20D-663E-4883-B372-BF35190E37DE}" srcOrd="0" destOrd="0" presId="urn:microsoft.com/office/officeart/2005/8/layout/vList4"/>
    <dgm:cxn modelId="{5198FE8E-6A12-4206-A26F-63BCD131550B}" type="presOf" srcId="{1AA373F5-18E2-41EF-9BDA-A3CEB755063B}" destId="{9E2FF378-5D7C-459F-98D0-A8981DD74142}" srcOrd="0" destOrd="0" presId="urn:microsoft.com/office/officeart/2005/8/layout/vList4"/>
    <dgm:cxn modelId="{D19ED391-E73B-47EC-8B8D-82E60D7920A9}" srcId="{1AA373F5-18E2-41EF-9BDA-A3CEB755063B}" destId="{C1AAAC8D-149A-41CC-818C-68CB8DB6C56D}" srcOrd="1" destOrd="0" parTransId="{7E5BC1CF-C773-4D7F-ABEA-EEC836D5C86D}" sibTransId="{9C883A8B-062F-4479-9283-F85B2A299377}"/>
    <dgm:cxn modelId="{A2888892-B95A-47EE-AB3D-A3B9CB5212AB}" srcId="{1AA373F5-18E2-41EF-9BDA-A3CEB755063B}" destId="{D9262CCD-E113-43BE-B20E-3D5BDB1E6180}" srcOrd="3" destOrd="0" parTransId="{CB67B40A-7DE9-4A73-B01A-C3273AE218E2}" sibTransId="{8EB66F75-9F8A-4647-BE09-13680AB4F6B4}"/>
    <dgm:cxn modelId="{062E0495-AA06-4F6C-A085-2680F58AA675}" type="presOf" srcId="{C1AAAC8D-149A-41CC-818C-68CB8DB6C56D}" destId="{AF8197DB-CBCE-46C8-8E7F-D7A1C80C6EFA}" srcOrd="0" destOrd="0" presId="urn:microsoft.com/office/officeart/2005/8/layout/vList4"/>
    <dgm:cxn modelId="{7A400EA3-9629-416A-BA4B-CCE1F9DB0F0A}" srcId="{1AA373F5-18E2-41EF-9BDA-A3CEB755063B}" destId="{53C346C5-269F-4E62-9BE7-402E66A51BAD}" srcOrd="0" destOrd="0" parTransId="{3DD2E9DD-5C81-42E2-A0F8-84E8E78A4037}" sibTransId="{8EAC5144-7F1F-431F-A00E-D4D93896866B}"/>
    <dgm:cxn modelId="{3638DEAE-4691-4D0E-83F2-1331FE0D98DA}" srcId="{1AA373F5-18E2-41EF-9BDA-A3CEB755063B}" destId="{E65BB7C5-E072-47FA-BAED-F1D1B9120C91}" srcOrd="2" destOrd="0" parTransId="{8B123711-4CF5-43C7-B017-6BDAD7F42A63}" sibTransId="{B8ED6F7C-6575-4DF6-A012-E95014BF9B52}"/>
    <dgm:cxn modelId="{73E8F933-C7BB-4261-B199-8248F2DC3113}" type="presParOf" srcId="{9E2FF378-5D7C-459F-98D0-A8981DD74142}" destId="{3A2340B0-0BF9-4676-B878-98A05524C351}" srcOrd="0" destOrd="0" presId="urn:microsoft.com/office/officeart/2005/8/layout/vList4"/>
    <dgm:cxn modelId="{4BF636DE-8D44-402F-8557-EB051057BBE3}" type="presParOf" srcId="{3A2340B0-0BF9-4676-B878-98A05524C351}" destId="{9993C20D-663E-4883-B372-BF35190E37DE}" srcOrd="0" destOrd="0" presId="urn:microsoft.com/office/officeart/2005/8/layout/vList4"/>
    <dgm:cxn modelId="{4C4A2A37-ED39-4972-A8FF-97E0EC81922F}" type="presParOf" srcId="{3A2340B0-0BF9-4676-B878-98A05524C351}" destId="{841B8943-10CB-4C8E-BB11-02AECA605D91}" srcOrd="1" destOrd="0" presId="urn:microsoft.com/office/officeart/2005/8/layout/vList4"/>
    <dgm:cxn modelId="{D54EAA96-C824-4142-826B-DCDB8DAF36DE}" type="presParOf" srcId="{3A2340B0-0BF9-4676-B878-98A05524C351}" destId="{1F18E342-474E-42F6-98E5-62C64C7E3C11}" srcOrd="2" destOrd="0" presId="urn:microsoft.com/office/officeart/2005/8/layout/vList4"/>
    <dgm:cxn modelId="{D1723AD6-90C0-41BE-BB1D-674C4321401B}" type="presParOf" srcId="{9E2FF378-5D7C-459F-98D0-A8981DD74142}" destId="{3DF4FC2F-8E26-4E25-AE4D-9E2DF3F4C7CF}" srcOrd="1" destOrd="0" presId="urn:microsoft.com/office/officeart/2005/8/layout/vList4"/>
    <dgm:cxn modelId="{997930BD-B210-4D2F-84B2-FA226BFC9A71}" type="presParOf" srcId="{9E2FF378-5D7C-459F-98D0-A8981DD74142}" destId="{55001D08-4262-4B5A-B206-851A6C4217A1}" srcOrd="2" destOrd="0" presId="urn:microsoft.com/office/officeart/2005/8/layout/vList4"/>
    <dgm:cxn modelId="{4F450759-DF4D-496D-81CA-9EBF15066EDC}" type="presParOf" srcId="{55001D08-4262-4B5A-B206-851A6C4217A1}" destId="{AF8197DB-CBCE-46C8-8E7F-D7A1C80C6EFA}" srcOrd="0" destOrd="0" presId="urn:microsoft.com/office/officeart/2005/8/layout/vList4"/>
    <dgm:cxn modelId="{DF985134-15BA-404B-A9A7-EC3FD9D64A9E}" type="presParOf" srcId="{55001D08-4262-4B5A-B206-851A6C4217A1}" destId="{9A377ED2-14D4-491F-A466-568E1F9CCCB9}" srcOrd="1" destOrd="0" presId="urn:microsoft.com/office/officeart/2005/8/layout/vList4"/>
    <dgm:cxn modelId="{614B6F4D-ED16-4671-A6B5-A3B32BEDA87D}" type="presParOf" srcId="{55001D08-4262-4B5A-B206-851A6C4217A1}" destId="{69EF6CE6-EDE1-4FAD-A329-D17A32F50991}" srcOrd="2" destOrd="0" presId="urn:microsoft.com/office/officeart/2005/8/layout/vList4"/>
    <dgm:cxn modelId="{DAE551A4-D5D9-4CC7-ACC7-9AE3184CF2A6}" type="presParOf" srcId="{9E2FF378-5D7C-459F-98D0-A8981DD74142}" destId="{32FB35FB-014A-462E-B93B-C5EFF8B8DE8F}" srcOrd="3" destOrd="0" presId="urn:microsoft.com/office/officeart/2005/8/layout/vList4"/>
    <dgm:cxn modelId="{B86A0ADA-EF81-4910-B6B0-09BEF9322150}" type="presParOf" srcId="{9E2FF378-5D7C-459F-98D0-A8981DD74142}" destId="{263FE76A-B4B1-4E75-ADE0-1A7657F27F2C}" srcOrd="4" destOrd="0" presId="urn:microsoft.com/office/officeart/2005/8/layout/vList4"/>
    <dgm:cxn modelId="{88D5F420-29C7-4E86-9A44-10FB45563BE0}" type="presParOf" srcId="{263FE76A-B4B1-4E75-ADE0-1A7657F27F2C}" destId="{9EABD03F-9588-4EA4-B391-E950DD082C2D}" srcOrd="0" destOrd="0" presId="urn:microsoft.com/office/officeart/2005/8/layout/vList4"/>
    <dgm:cxn modelId="{3E7F85E9-FF2A-402C-BF04-A7E147295BAE}" type="presParOf" srcId="{263FE76A-B4B1-4E75-ADE0-1A7657F27F2C}" destId="{5C0585FD-7AF3-404E-8CF4-9A6E7F7ABFC4}" srcOrd="1" destOrd="0" presId="urn:microsoft.com/office/officeart/2005/8/layout/vList4"/>
    <dgm:cxn modelId="{BC8B0EBC-4846-49EB-9518-A4048EF6217A}" type="presParOf" srcId="{263FE76A-B4B1-4E75-ADE0-1A7657F27F2C}" destId="{B65A68E0-321C-4BC4-A5FE-604DF4EF27CE}" srcOrd="2" destOrd="0" presId="urn:microsoft.com/office/officeart/2005/8/layout/vList4"/>
    <dgm:cxn modelId="{7EFA7863-0B97-40EB-9A87-8693409A5345}" type="presParOf" srcId="{9E2FF378-5D7C-459F-98D0-A8981DD74142}" destId="{7CEF3012-F7F3-487B-BC76-90F3C9D515CD}" srcOrd="5" destOrd="0" presId="urn:microsoft.com/office/officeart/2005/8/layout/vList4"/>
    <dgm:cxn modelId="{64F15D94-858C-45F8-99C3-77FE8608173F}" type="presParOf" srcId="{9E2FF378-5D7C-459F-98D0-A8981DD74142}" destId="{25F5BEEB-D699-4E52-843E-D64AB7D5F5E4}" srcOrd="6" destOrd="0" presId="urn:microsoft.com/office/officeart/2005/8/layout/vList4"/>
    <dgm:cxn modelId="{058EED8D-8B5F-4892-9A1B-2202F0F88524}" type="presParOf" srcId="{25F5BEEB-D699-4E52-843E-D64AB7D5F5E4}" destId="{EBC97B99-B35F-4E66-8DA8-E56B2C61817E}" srcOrd="0" destOrd="0" presId="urn:microsoft.com/office/officeart/2005/8/layout/vList4"/>
    <dgm:cxn modelId="{DD167023-756A-4176-8D76-2C35BE5EF994}" type="presParOf" srcId="{25F5BEEB-D699-4E52-843E-D64AB7D5F5E4}" destId="{E2A15CAF-B577-4047-822E-9A2EB72A115C}" srcOrd="1" destOrd="0" presId="urn:microsoft.com/office/officeart/2005/8/layout/vList4"/>
    <dgm:cxn modelId="{BD5ECF61-B119-4F07-9CA5-65C493F116B8}" type="presParOf" srcId="{25F5BEEB-D699-4E52-843E-D64AB7D5F5E4}" destId="{BEB01832-B2E8-49DE-BC4A-3BBFC97F834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Global Problem</a:t>
          </a: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National Priority</a:t>
          </a: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Local Context</a:t>
          </a: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 custLinFactNeighborX="4619" custLinFactNeighborY="-61162"/>
      <dgm:spPr>
        <a:solidFill>
          <a:schemeClr val="accent6">
            <a:lumMod val="75000"/>
          </a:schemeClr>
        </a:solidFill>
        <a:ln>
          <a:solidFill>
            <a:schemeClr val="accent1"/>
          </a:solidFill>
        </a:ln>
      </dgm:spPr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extLst/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/>
      <dgm:spPr>
        <a:solidFill>
          <a:schemeClr val="accent6">
            <a:lumMod val="75000"/>
          </a:schemeClr>
        </a:solidFill>
      </dgm:spPr>
    </dgm:pt>
    <dgm:pt modelId="{AFC95015-001F-49EB-8731-0714E310C46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</dgm:spPr>
      <dgm:extLst/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>
        <a:solidFill>
          <a:schemeClr val="accent6">
            <a:lumMod val="75000"/>
          </a:schemeClr>
        </a:solidFill>
      </dgm:spPr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</dgm:spPr>
      <dgm:extLst/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3C20D-663E-4883-B372-BF35190E37DE}">
      <dsp:nvSpPr>
        <dsp:cNvPr id="0" name=""/>
        <dsp:cNvSpPr/>
      </dsp:nvSpPr>
      <dsp:spPr>
        <a:xfrm>
          <a:off x="0" y="0"/>
          <a:ext cx="8410575" cy="135713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baseline="0" dirty="0"/>
            <a:t>Spaces and </a:t>
          </a:r>
          <a:r>
            <a:rPr lang="en-GB" sz="1100" b="1" kern="1200" baseline="0" dirty="0" err="1"/>
            <a:t>PLaces</a:t>
          </a:r>
          <a:endParaRPr lang="en-GB" sz="1100" b="1" kern="1200" baseline="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baseline="0" dirty="0"/>
            <a:t>Live, Work, learn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baseline="0" dirty="0"/>
            <a:t>Civic and Community Pride</a:t>
          </a:r>
        </a:p>
      </dsp:txBody>
      <dsp:txXfrm>
        <a:off x="1783887" y="0"/>
        <a:ext cx="6626687" cy="1357131"/>
      </dsp:txXfrm>
    </dsp:sp>
    <dsp:sp modelId="{841B8943-10CB-4C8E-BB11-02AECA605D91}">
      <dsp:nvSpPr>
        <dsp:cNvPr id="0" name=""/>
        <dsp:cNvSpPr/>
      </dsp:nvSpPr>
      <dsp:spPr>
        <a:xfrm>
          <a:off x="101772" y="271477"/>
          <a:ext cx="1682115" cy="814177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197DB-CBCE-46C8-8E7F-D7A1C80C6EFA}">
      <dsp:nvSpPr>
        <dsp:cNvPr id="0" name=""/>
        <dsp:cNvSpPr/>
      </dsp:nvSpPr>
      <dsp:spPr>
        <a:xfrm>
          <a:off x="0" y="1458903"/>
          <a:ext cx="8410575" cy="144768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/>
            <a:t>Outstanding</a:t>
          </a:r>
          <a:r>
            <a:rPr lang="en-GB" sz="1100" b="1" kern="1200" baseline="0"/>
            <a:t> universal provision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baseline="0"/>
            <a:t>Tackling Inequalities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baseline="0"/>
            <a:t>Love and support for our Care Experienced young people and young carers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baseline="0"/>
            <a:t>Good physical and mental wellbeing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baseline="0"/>
            <a:t>Promoting Children's Rights</a:t>
          </a:r>
          <a:endParaRPr lang="en-GB" sz="1100" b="1" kern="1200"/>
        </a:p>
      </dsp:txBody>
      <dsp:txXfrm>
        <a:off x="1783887" y="1458903"/>
        <a:ext cx="6626687" cy="1447688"/>
      </dsp:txXfrm>
    </dsp:sp>
    <dsp:sp modelId="{9A377ED2-14D4-491F-A466-568E1F9CCCB9}">
      <dsp:nvSpPr>
        <dsp:cNvPr id="0" name=""/>
        <dsp:cNvSpPr/>
      </dsp:nvSpPr>
      <dsp:spPr>
        <a:xfrm>
          <a:off x="101772" y="1775659"/>
          <a:ext cx="1682115" cy="81417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BD03F-9588-4EA4-B391-E950DD082C2D}">
      <dsp:nvSpPr>
        <dsp:cNvPr id="0" name=""/>
        <dsp:cNvSpPr/>
      </dsp:nvSpPr>
      <dsp:spPr>
        <a:xfrm>
          <a:off x="0" y="3008364"/>
          <a:ext cx="8410575" cy="150865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/>
            <a:t>Equity, Wellbeing and Inclusion 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/>
            <a:t>Learning, Teaching and Assessment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/>
            <a:t>Curriculum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/>
            <a:t>Self Evaluation for Self Improvement</a:t>
          </a:r>
        </a:p>
      </dsp:txBody>
      <dsp:txXfrm>
        <a:off x="1783887" y="3008364"/>
        <a:ext cx="6626687" cy="1508650"/>
      </dsp:txXfrm>
    </dsp:sp>
    <dsp:sp modelId="{5C0585FD-7AF3-404E-8CF4-9A6E7F7ABFC4}">
      <dsp:nvSpPr>
        <dsp:cNvPr id="0" name=""/>
        <dsp:cNvSpPr/>
      </dsp:nvSpPr>
      <dsp:spPr>
        <a:xfrm>
          <a:off x="101772" y="3355601"/>
          <a:ext cx="1682115" cy="81417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97B99-B35F-4E66-8DA8-E56B2C61817E}">
      <dsp:nvSpPr>
        <dsp:cNvPr id="0" name=""/>
        <dsp:cNvSpPr/>
      </dsp:nvSpPr>
      <dsp:spPr>
        <a:xfrm>
          <a:off x="0" y="4618787"/>
          <a:ext cx="8410575" cy="115777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/>
            <a:t>Placing the human rights of every child and young person at the centre of education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/>
            <a:t>Improvement in children and young people's health and wellbeing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/>
            <a:t>Closing the attainment gap between the most and least disadvantaged children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/>
            <a:t>Improvement in employability skills and sustained positive school leaver destinations for all young people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/>
            <a:t>Improvement in attainment, particularly in literacy and numeracy</a:t>
          </a:r>
        </a:p>
      </dsp:txBody>
      <dsp:txXfrm>
        <a:off x="1783887" y="4618787"/>
        <a:ext cx="6626687" cy="1157770"/>
      </dsp:txXfrm>
    </dsp:sp>
    <dsp:sp modelId="{E2A15CAF-B577-4047-822E-9A2EB72A115C}">
      <dsp:nvSpPr>
        <dsp:cNvPr id="0" name=""/>
        <dsp:cNvSpPr/>
      </dsp:nvSpPr>
      <dsp:spPr>
        <a:xfrm>
          <a:off x="101772" y="4790583"/>
          <a:ext cx="1682115" cy="81417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0"/>
          <a:ext cx="4453146" cy="77746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235182" y="175261"/>
          <a:ext cx="427605" cy="4276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897971" y="332"/>
          <a:ext cx="3555174" cy="77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82" tIns="82282" rIns="82282" bIns="822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Global Problem</a:t>
          </a:r>
        </a:p>
      </dsp:txBody>
      <dsp:txXfrm>
        <a:off x="897971" y="332"/>
        <a:ext cx="3555174" cy="777464"/>
      </dsp:txXfrm>
    </dsp:sp>
    <dsp:sp modelId="{B58CA141-504B-412A-818E-73651C363A3D}">
      <dsp:nvSpPr>
        <dsp:cNvPr id="0" name=""/>
        <dsp:cNvSpPr/>
      </dsp:nvSpPr>
      <dsp:spPr>
        <a:xfrm>
          <a:off x="0" y="972162"/>
          <a:ext cx="4453146" cy="77746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235182" y="1147092"/>
          <a:ext cx="427605" cy="42760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897971" y="972162"/>
          <a:ext cx="3555174" cy="77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82" tIns="82282" rIns="82282" bIns="822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 Priority</a:t>
          </a:r>
        </a:p>
      </dsp:txBody>
      <dsp:txXfrm>
        <a:off x="897971" y="972162"/>
        <a:ext cx="3555174" cy="777464"/>
      </dsp:txXfrm>
    </dsp:sp>
    <dsp:sp modelId="{2DD6782C-3741-43AC-8E3F-C7C2A5A092FE}">
      <dsp:nvSpPr>
        <dsp:cNvPr id="0" name=""/>
        <dsp:cNvSpPr/>
      </dsp:nvSpPr>
      <dsp:spPr>
        <a:xfrm>
          <a:off x="0" y="1943993"/>
          <a:ext cx="4453146" cy="77746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235182" y="2118922"/>
          <a:ext cx="427605" cy="4276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897971" y="1943993"/>
          <a:ext cx="3555174" cy="77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82" tIns="82282" rIns="82282" bIns="8228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Local Context</a:t>
          </a:r>
        </a:p>
      </dsp:txBody>
      <dsp:txXfrm>
        <a:off x="897971" y="1943993"/>
        <a:ext cx="3555174" cy="777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51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8C15C5-0688-5345-99FC-721E08AD15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5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2BA6-D9A7-496E-8299-ADCCA6A92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3204-9818-4500-9AE8-1C6C02C6D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FE67E-3FB7-4809-874D-92C6EE7D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F4DD2-CC94-4ECD-9D98-1823695C0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B69AF-34DD-40F6-90A2-C3AAD949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5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4B86-C3DB-47E7-8BF5-968D8355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951E7-654E-499E-B2C3-AF278AE2B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43B80-C088-4735-8C03-04C0B8372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6DE7E-2176-46B3-B02D-6C3094795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3241-AD8B-4CDB-8F49-968CB9C8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1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87E8F-7DF4-4D0B-80A1-DC730EECB7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79E6C-3872-49C7-BF44-4BB135DFBF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1253B-C867-4576-95DD-226D342F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24622-BA3A-449B-8A0E-072326C52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B4F7E-C44E-41E4-A1E1-7CE51DB3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94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502B-DD22-442D-BCE5-26F96B717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16B0-FF4C-4F63-B854-552417016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E444A-E274-44BA-94BA-760CA27C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624F8-6A42-4BEE-897C-D5014CA3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DC068-748D-4378-92AB-B40C7776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5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DC73-2A5E-4D35-827A-B171B400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AE3EE-DA76-4C77-BCCD-66E22A166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3CA1F-8112-4C9C-86DE-4F9E694B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EDFD8-99FF-4D39-91A6-878A7436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CF036-93D2-43F9-BF10-D4407D5B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36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EF17-DADB-4D3E-B39A-543D475A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83383-07CF-4284-A639-E7E77CCD2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35805-8604-4279-9CE8-C5B051DC7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A8945-93B4-49F1-BEF9-7B6478C2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8C518-A839-46BA-8CAC-7A3AD3D0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20595-A0D5-405B-BE0D-CEAE24DC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A3F8-60F3-48DD-ADFD-D837FAF8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6CB6A-E9B0-4B47-8CC2-EC804B340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441A8-F5B2-435A-93AE-F8A986F0A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89CC35-9053-455A-AFC8-FCD265A20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62C5D7-C0FE-4FE4-A936-1D24A327E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322BD6-4EE5-4F59-B076-189F31FB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E8D69-AC91-4B6C-94A4-6AFA570A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EF292-4413-41C5-9E30-1BD69BA15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6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8ED4-890F-4D16-9AFB-A0F4E11B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1CFF8-F81B-4707-B5F8-74D08112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FA559-831A-4EA0-ADAF-B29CE3281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4D2A5A-69E9-4D68-8DAF-C02756544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9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A8CCB-B1D7-436A-9B98-D4E69E9C2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90C582-8199-4A45-B5D1-0C7EFBC6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13DEC-FD3D-4C5E-B041-4CFD762F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7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C50B1-CDFA-4170-94ED-32924C47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974DA-5A25-4285-920C-F1E73F12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44741-AEA5-43C4-AABF-7AED424CD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381C7-1392-4CAE-8338-736A05282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88270-C236-4706-AE5A-2A53D191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6ADA4-AD13-4D1B-848E-5F3AC8EC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F1D8-400D-422A-8C7A-4FB52DB3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9FDE64-8C37-4BF9-B916-58A20C92DC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96921-D045-4D1B-827E-F0C302869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FBDF5-1E0D-41B7-8CB3-76FB116E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E9251-9907-4CAC-824D-8FC11DEF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B7A25-E3BA-4D9E-B5F3-9D67B2B14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8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1BC-229B-48A0-AD44-94B9ED4F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FA95C-E7C7-4546-87E6-28FDF9616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0AC05-0E73-44CA-8856-B2ACF5A1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F439A-37BA-4223-93A6-E2DDCF895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77C07-7F6B-469E-AD5E-90DA8A58F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4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122" y="1487895"/>
            <a:ext cx="11251756" cy="2909104"/>
          </a:xfrm>
        </p:spPr>
        <p:txBody>
          <a:bodyPr anchor="ctr">
            <a:noAutofit/>
          </a:bodyPr>
          <a:lstStyle/>
          <a:p>
            <a:pPr algn="l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This is Straiton</a:t>
            </a:r>
            <a:b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</a:rPr>
              <a:t>Primary School </a:t>
            </a:r>
            <a:r>
              <a:rPr lang="en-US" sz="7200" dirty="0">
                <a:solidFill>
                  <a:schemeClr val="accent4"/>
                </a:solidFill>
              </a:rPr>
              <a:t>Our Vision</a:t>
            </a:r>
            <a:br>
              <a:rPr lang="en-US" sz="7200" dirty="0">
                <a:solidFill>
                  <a:schemeClr val="tx1"/>
                </a:solidFill>
              </a:rPr>
            </a:br>
            <a:endParaRPr lang="en-US" sz="7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4807D9-9C68-4908-A428-172389C2BFAC}"/>
              </a:ext>
            </a:extLst>
          </p:cNvPr>
          <p:cNvSpPr/>
          <p:nvPr/>
        </p:nvSpPr>
        <p:spPr>
          <a:xfrm>
            <a:off x="470122" y="3295737"/>
            <a:ext cx="52180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Improvement Plan 23/24</a:t>
            </a:r>
            <a:endParaRPr lang="en-GB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DA4E7CFC-1E07-4166-A2C2-48FD95B69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751" y="4396999"/>
            <a:ext cx="1698801" cy="105899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515890-CEBB-43D3-8204-B99141F4237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93" y="4396999"/>
            <a:ext cx="1058993" cy="10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8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66C4F8B-F1CC-4F17-A0B0-D0A0FBFE9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47042"/>
              </p:ext>
            </p:extLst>
          </p:nvPr>
        </p:nvGraphicFramePr>
        <p:xfrm>
          <a:off x="1890712" y="538162"/>
          <a:ext cx="8410575" cy="578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2C8C86CF-32B6-459A-805F-002FE00C1CC1}"/>
              </a:ext>
            </a:extLst>
          </p:cNvPr>
          <p:cNvSpPr/>
          <p:nvPr/>
        </p:nvSpPr>
        <p:spPr>
          <a:xfrm>
            <a:off x="2005946" y="694687"/>
            <a:ext cx="1600200" cy="10191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South Ayrshire Council Plan</a:t>
            </a: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375A9A6-F56B-48ED-B5DB-707D39424A7D}"/>
              </a:ext>
            </a:extLst>
          </p:cNvPr>
          <p:cNvSpPr/>
          <p:nvPr/>
        </p:nvSpPr>
        <p:spPr>
          <a:xfrm>
            <a:off x="2005946" y="2184122"/>
            <a:ext cx="1600200" cy="10191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Children’s Services Plan </a:t>
            </a:r>
            <a:endParaRPr lang="en-GB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3DA9B5D9-6893-45A3-8C7C-0CEB57F667FA}"/>
              </a:ext>
            </a:extLst>
          </p:cNvPr>
          <p:cNvSpPr/>
          <p:nvPr/>
        </p:nvSpPr>
        <p:spPr>
          <a:xfrm>
            <a:off x="2005946" y="3654704"/>
            <a:ext cx="1600200" cy="13430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1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 Services Priorities</a:t>
            </a:r>
            <a:endParaRPr lang="en-GB" sz="11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316ED731-C7D2-446F-A993-5D76C9313B55}"/>
              </a:ext>
            </a:extLst>
          </p:cNvPr>
          <p:cNvSpPr/>
          <p:nvPr/>
        </p:nvSpPr>
        <p:spPr>
          <a:xfrm>
            <a:off x="2005946" y="5299829"/>
            <a:ext cx="1600200" cy="8667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Improvement Framework Priorities</a:t>
            </a:r>
            <a:endParaRPr lang="en-GB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DD46-5B04-4810-8776-1C5E5875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81" y="0"/>
            <a:ext cx="9905998" cy="1905000"/>
          </a:xfrm>
        </p:spPr>
        <p:txBody>
          <a:bodyPr/>
          <a:lstStyle/>
          <a:p>
            <a:r>
              <a:rPr lang="en-GB" sz="4800" b="1" dirty="0">
                <a:solidFill>
                  <a:schemeClr val="accent6">
                    <a:lumMod val="75000"/>
                  </a:schemeClr>
                </a:solidFill>
              </a:rPr>
              <a:t>This is how we do it here </a:t>
            </a:r>
            <a:br>
              <a:rPr lang="en-GB" dirty="0"/>
            </a:br>
            <a:r>
              <a:rPr lang="en-GB" sz="1800" dirty="0">
                <a:solidFill>
                  <a:schemeClr val="accent4"/>
                </a:solidFill>
              </a:rPr>
              <a:t>(P. Dix, 2017)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842EE0-78DE-463F-9C93-8E85982E6E49}"/>
              </a:ext>
            </a:extLst>
          </p:cNvPr>
          <p:cNvSpPr/>
          <p:nvPr/>
        </p:nvSpPr>
        <p:spPr>
          <a:xfrm>
            <a:off x="7853917" y="1137136"/>
            <a:ext cx="4054548" cy="461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b="1" dirty="0">
                <a:solidFill>
                  <a:schemeClr val="accent4"/>
                </a:solidFill>
                <a:latin typeface="Arimo-Bold"/>
                <a:ea typeface="Calibri" panose="020F0502020204030204" pitchFamily="34" charset="0"/>
                <a:cs typeface="Arimo-Bold"/>
              </a:rPr>
              <a:t>Everyone</a:t>
            </a:r>
            <a:r>
              <a:rPr lang="en-GB" sz="2800" b="1" dirty="0">
                <a:solidFill>
                  <a:srgbClr val="385623"/>
                </a:solidFill>
                <a:latin typeface="Arimo-Bold"/>
                <a:ea typeface="Calibri" panose="020F0502020204030204" pitchFamily="34" charset="0"/>
                <a:cs typeface="Arimo-Bold"/>
              </a:rPr>
              <a:t>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Arimo-Bold"/>
                <a:ea typeface="Calibri" panose="020F0502020204030204" pitchFamily="34" charset="0"/>
                <a:cs typeface="Arimo-Bold"/>
              </a:rPr>
              <a:t>in the Straiton  school community aims to be the following in </a:t>
            </a:r>
            <a:r>
              <a:rPr lang="en-GB" sz="2800" b="1" dirty="0">
                <a:solidFill>
                  <a:schemeClr val="accent4"/>
                </a:solidFill>
                <a:latin typeface="Arimo-Bold"/>
                <a:ea typeface="Calibri" panose="020F0502020204030204" pitchFamily="34" charset="0"/>
                <a:cs typeface="Arimo-Bold"/>
              </a:rPr>
              <a:t>every interaction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Arimo-Bold"/>
                <a:ea typeface="Calibri" panose="020F0502020204030204" pitchFamily="34" charset="0"/>
                <a:cs typeface="Arimo-Bold"/>
              </a:rPr>
              <a:t>with one another: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800" b="1" dirty="0">
              <a:solidFill>
                <a:schemeClr val="accent1"/>
              </a:solidFill>
              <a:latin typeface="Arimo-Bold"/>
              <a:ea typeface="Calibri" panose="020F0502020204030204" pitchFamily="34" charset="0"/>
              <a:cs typeface="Arimo-Bold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800" b="1" dirty="0">
              <a:solidFill>
                <a:schemeClr val="accent1"/>
              </a:solidFill>
              <a:latin typeface="Arimo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2800" b="1" dirty="0">
              <a:solidFill>
                <a:schemeClr val="accent1"/>
              </a:solidFill>
              <a:latin typeface="Arimo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3600" b="1" dirty="0">
                <a:solidFill>
                  <a:srgbClr val="385623"/>
                </a:solidFill>
                <a:latin typeface="Arimo-Bold"/>
                <a:ea typeface="Calibri" panose="020F0502020204030204" pitchFamily="34" charset="0"/>
                <a:cs typeface="Arimo-Bold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541294-4402-446C-8BFD-1EAEB908D0C7}"/>
              </a:ext>
            </a:extLst>
          </p:cNvPr>
          <p:cNvSpPr/>
          <p:nvPr/>
        </p:nvSpPr>
        <p:spPr>
          <a:xfrm>
            <a:off x="7974419" y="3791044"/>
            <a:ext cx="3934046" cy="2378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b="1" dirty="0">
              <a:solidFill>
                <a:schemeClr val="accent6">
                  <a:lumMod val="75000"/>
                </a:schemeClr>
              </a:solidFill>
              <a:latin typeface="PTSerif-Bold"/>
              <a:ea typeface="Calibri" panose="020F0502020204030204" pitchFamily="34" charset="0"/>
              <a:cs typeface="PTSerif-Bold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PTSerif-Bold"/>
                <a:ea typeface="Calibri" panose="020F0502020204030204" pitchFamily="34" charset="0"/>
                <a:cs typeface="PTSerif-Bold"/>
              </a:rPr>
              <a:t>Positive Supportive	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PTSerif-Bold"/>
                <a:ea typeface="Calibri" panose="020F0502020204030204" pitchFamily="34" charset="0"/>
                <a:cs typeface="Times New Roman" panose="02020603050405020304" pitchFamily="18" charset="0"/>
              </a:rPr>
              <a:t>Compassionate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B0602-D2BA-4CB5-BE28-935FF79C85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35" y="1515786"/>
            <a:ext cx="5842398" cy="4656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60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80" y="160868"/>
            <a:ext cx="5386820" cy="1905000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accent6">
                    <a:lumMod val="75000"/>
                  </a:schemeClr>
                </a:solidFill>
              </a:rPr>
              <a:t>A Culture of Wellbeing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24" name="Content Placeholder 8" descr="Icon SmartArt graphic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161336"/>
              </p:ext>
            </p:extLst>
          </p:nvPr>
        </p:nvGraphicFramePr>
        <p:xfrm>
          <a:off x="558951" y="2065869"/>
          <a:ext cx="4453146" cy="2721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Callout 2"/>
          <p:cNvSpPr/>
          <p:nvPr/>
        </p:nvSpPr>
        <p:spPr>
          <a:xfrm>
            <a:off x="6198450" y="65377"/>
            <a:ext cx="4909647" cy="2656223"/>
          </a:xfrm>
          <a:prstGeom prst="wedgeEllipse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38%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of young people in the South Ayrshire had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required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access to a ment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al health service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6867" y="3003649"/>
            <a:ext cx="3738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South Ayrshire Youth Forum’s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Say it Out Loud Report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(Young Scot, 2020),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6867" y="6188036"/>
            <a:ext cx="3858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Children and Young People’s Mental Health Task Force: recommendations, 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Scottish Government</a:t>
            </a: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2019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entury Gothic" panose="020B0502020202020204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6867" y="3950770"/>
            <a:ext cx="20004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need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transformational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change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and 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whole systems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approach.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95434" y="3818854"/>
            <a:ext cx="3535699" cy="209288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Over ONE BILLION people in the world have mental health issues…only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of global health care professionals are trained to help mental wellbeing.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World Health Organisation (2017)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B610DA-4324-4A8F-ADB9-CB023E7CC73B}"/>
              </a:ext>
            </a:extLst>
          </p:cNvPr>
          <p:cNvSpPr/>
          <p:nvPr/>
        </p:nvSpPr>
        <p:spPr>
          <a:xfrm>
            <a:off x="186724" y="5120362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STINTS – staged intervention</a:t>
            </a:r>
          </a:p>
          <a:p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          Team Around the Child</a:t>
            </a:r>
          </a:p>
        </p:txBody>
      </p:sp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F96F-B0BE-4E84-A401-8F843805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25" y="201167"/>
            <a:ext cx="10068915" cy="18448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A Culture of Thinking?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A summary of Developing the Young Workforce (DYW) resources | Learning  resources | National Improvement Hub">
            <a:extLst>
              <a:ext uri="{FF2B5EF4-FFF2-40B4-BE49-F238E27FC236}">
                <a16:creationId xmlns:a16="http://schemas.microsoft.com/office/drawing/2014/main" id="{938EFE12-C571-4C57-8675-6D746334A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84" y="1539338"/>
            <a:ext cx="2843538" cy="28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964AF96-2877-4E00-8C41-670C8F62BA88}"/>
              </a:ext>
            </a:extLst>
          </p:cNvPr>
          <p:cNvSpPr/>
          <p:nvPr/>
        </p:nvSpPr>
        <p:spPr>
          <a:xfrm>
            <a:off x="4080460" y="1274333"/>
            <a:ext cx="42891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“Instead of learning to memorize facts and figures, students need to ‘learn how to learn’ and how to solve problems.” </a:t>
            </a:r>
          </a:p>
          <a:p>
            <a:r>
              <a:rPr lang="en-GB" sz="2800" dirty="0">
                <a:solidFill>
                  <a:schemeClr val="accent4"/>
                </a:solidFill>
              </a:rPr>
              <a:t>Fred </a:t>
            </a:r>
            <a:r>
              <a:rPr lang="en-GB" sz="2800" dirty="0" err="1">
                <a:solidFill>
                  <a:schemeClr val="accent4"/>
                </a:solidFill>
              </a:rPr>
              <a:t>Swaniker</a:t>
            </a:r>
            <a:r>
              <a:rPr lang="en-GB" sz="2800" dirty="0">
                <a:solidFill>
                  <a:schemeClr val="accent4"/>
                </a:solidFill>
              </a:rPr>
              <a:t>, 2018</a:t>
            </a:r>
          </a:p>
        </p:txBody>
      </p:sp>
      <p:pic>
        <p:nvPicPr>
          <p:cNvPr id="8" name="Picture 7" descr="Funnel chart&#10;&#10;Description automatically generated with low confidence">
            <a:extLst>
              <a:ext uri="{FF2B5EF4-FFF2-40B4-BE49-F238E27FC236}">
                <a16:creationId xmlns:a16="http://schemas.microsoft.com/office/drawing/2014/main" id="{D9DD1EC3-A8FB-4FBB-9CEA-68D0B923E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97" t="19383" r="35965" b="5398"/>
          <a:stretch/>
        </p:blipFill>
        <p:spPr bwMode="auto">
          <a:xfrm>
            <a:off x="8760209" y="1338288"/>
            <a:ext cx="2694583" cy="37522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EBF2F2-9900-4167-807E-C65AD64D6B77}"/>
              </a:ext>
            </a:extLst>
          </p:cNvPr>
          <p:cNvSpPr/>
          <p:nvPr/>
        </p:nvSpPr>
        <p:spPr>
          <a:xfrm>
            <a:off x="540684" y="4859070"/>
            <a:ext cx="8519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“The best moments in our lives are not the passive, receptive, relaxing times… The best moments usually occur if a person’s body or mind is stretched to its limits in a voluntary effort to accomplish something difficult and worthwhile.” </a:t>
            </a:r>
            <a:endParaRPr lang="en-GB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0EDDB5-FE35-4186-8AFC-76700002267D}"/>
              </a:ext>
            </a:extLst>
          </p:cNvPr>
          <p:cNvSpPr/>
          <p:nvPr/>
        </p:nvSpPr>
        <p:spPr>
          <a:xfrm>
            <a:off x="5371392" y="6162045"/>
            <a:ext cx="5065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Mihaly</a:t>
            </a:r>
            <a:r>
              <a:rPr lang="en-GB" sz="2400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Csikszentmihalyi</a:t>
            </a:r>
            <a:r>
              <a:rPr lang="en-GB" sz="2400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(1990, p. 3)</a:t>
            </a:r>
            <a:endParaRPr lang="en-GB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7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DD46-5B04-4810-8776-1C5E5875C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13" y="-128575"/>
            <a:ext cx="9905998" cy="1905000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6">
                    <a:lumMod val="75000"/>
                  </a:schemeClr>
                </a:solidFill>
              </a:rPr>
              <a:t>School Improvement Plan</a:t>
            </a:r>
            <a:br>
              <a:rPr lang="en-GB" sz="4000" dirty="0"/>
            </a:br>
            <a:r>
              <a:rPr lang="en-GB" sz="1800" b="1" dirty="0">
                <a:solidFill>
                  <a:schemeClr val="accent4"/>
                </a:solidFill>
              </a:rPr>
              <a:t>2023 AND BEYOND, NEVER  STATIC…</a:t>
            </a:r>
            <a:endParaRPr lang="en-GB" sz="4000" b="1" dirty="0">
              <a:solidFill>
                <a:schemeClr val="accent4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F12DAA3-EEF1-4F76-B033-DCC6DD1F06E0}"/>
              </a:ext>
            </a:extLst>
          </p:cNvPr>
          <p:cNvSpPr txBox="1">
            <a:spLocks/>
          </p:cNvSpPr>
          <p:nvPr/>
        </p:nvSpPr>
        <p:spPr>
          <a:xfrm>
            <a:off x="382774" y="1407042"/>
            <a:ext cx="3267397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solidFill>
                  <a:schemeClr val="accent6">
                    <a:lumMod val="75000"/>
                  </a:schemeClr>
                </a:solidFill>
              </a:rPr>
              <a:t>A Culture of </a:t>
            </a:r>
            <a:r>
              <a:rPr lang="en-US" sz="2900" b="1" dirty="0">
                <a:solidFill>
                  <a:schemeClr val="accent4"/>
                </a:solidFill>
              </a:rPr>
              <a:t>Wellbeing: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6CEAEA-A5C8-40ED-8529-9E5CDF6749A0}"/>
              </a:ext>
            </a:extLst>
          </p:cNvPr>
          <p:cNvSpPr/>
          <p:nvPr/>
        </p:nvSpPr>
        <p:spPr>
          <a:xfrm>
            <a:off x="382773" y="2523852"/>
            <a:ext cx="34056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Treehouse Mental Wellbeing Programme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Tree of Knowledge Workshops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to imbed new values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Continued Focus 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Outdoor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Play-based Learning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Community Working – </a:t>
            </a:r>
            <a:r>
              <a:rPr lang="en-GB" b="1" dirty="0">
                <a:solidFill>
                  <a:schemeClr val="accent4"/>
                </a:solidFill>
              </a:rPr>
              <a:t>environment group</a:t>
            </a:r>
            <a:r>
              <a:rPr lang="en-GB" dirty="0">
                <a:solidFill>
                  <a:schemeClr val="accent4"/>
                </a:solidFill>
              </a:rPr>
              <a:t>, </a:t>
            </a:r>
            <a:r>
              <a:rPr lang="en-GB" b="1" dirty="0">
                <a:solidFill>
                  <a:schemeClr val="accent4"/>
                </a:solidFill>
              </a:rPr>
              <a:t>community council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&amp;</a:t>
            </a:r>
            <a:r>
              <a:rPr lang="en-GB" dirty="0">
                <a:solidFill>
                  <a:schemeClr val="accent4"/>
                </a:solidFill>
              </a:rPr>
              <a:t> </a:t>
            </a:r>
            <a:r>
              <a:rPr lang="en-GB" b="1" dirty="0">
                <a:solidFill>
                  <a:schemeClr val="accent4"/>
                </a:solidFill>
              </a:rPr>
              <a:t>school garden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Partner working with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4"/>
                </a:solidFill>
              </a:rPr>
              <a:t>Active Schools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and </a:t>
            </a:r>
            <a:r>
              <a:rPr lang="en-GB" b="1" dirty="0">
                <a:solidFill>
                  <a:schemeClr val="accent4"/>
                </a:solidFill>
              </a:rPr>
              <a:t>Thriving Communities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5DD587-422D-434E-93A7-83A6F2FE9EF0}"/>
              </a:ext>
            </a:extLst>
          </p:cNvPr>
          <p:cNvSpPr txBox="1">
            <a:spLocks/>
          </p:cNvSpPr>
          <p:nvPr/>
        </p:nvSpPr>
        <p:spPr>
          <a:xfrm>
            <a:off x="6478771" y="929231"/>
            <a:ext cx="538682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b="1" dirty="0">
                <a:solidFill>
                  <a:schemeClr val="accent6">
                    <a:lumMod val="75000"/>
                  </a:schemeClr>
                </a:solidFill>
              </a:rPr>
              <a:t>A Culture of </a:t>
            </a:r>
            <a:r>
              <a:rPr lang="en-US" sz="2900" b="1" dirty="0">
                <a:solidFill>
                  <a:schemeClr val="accent4"/>
                </a:solidFill>
              </a:rPr>
              <a:t>Thinking: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7DADE6-D850-4104-A5A4-2D434EA8FA60}"/>
              </a:ext>
            </a:extLst>
          </p:cNvPr>
          <p:cNvSpPr/>
          <p:nvPr/>
        </p:nvSpPr>
        <p:spPr>
          <a:xfrm>
            <a:off x="8725639" y="1883550"/>
            <a:ext cx="297903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Making Thinking Visible (MTV):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A pedagogy to develop </a:t>
            </a:r>
            <a:r>
              <a:rPr lang="en-GB" sz="2000" dirty="0">
                <a:solidFill>
                  <a:schemeClr val="accent4"/>
                </a:solidFill>
              </a:rPr>
              <a:t>thinking strategies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across the entire curriculum</a:t>
            </a:r>
          </a:p>
          <a:p>
            <a:pPr lvl="0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3A58B3-83DF-4908-8D0C-EB0C676BE6E9}"/>
              </a:ext>
            </a:extLst>
          </p:cNvPr>
          <p:cNvSpPr/>
          <p:nvPr/>
        </p:nvSpPr>
        <p:spPr>
          <a:xfrm>
            <a:off x="244549" y="1499191"/>
            <a:ext cx="3646967" cy="527197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2375DC-B02D-4FB8-9698-0219AADC6A68}"/>
              </a:ext>
            </a:extLst>
          </p:cNvPr>
          <p:cNvSpPr/>
          <p:nvPr/>
        </p:nvSpPr>
        <p:spPr>
          <a:xfrm>
            <a:off x="5153248" y="5446166"/>
            <a:ext cx="7038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Continued Focus on: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CPA Numeracy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en-GB" sz="1600" dirty="0">
                <a:solidFill>
                  <a:schemeClr val="accent4"/>
                </a:solidFill>
              </a:rPr>
              <a:t>Concrete Pictorial Abstract and Maths Mastery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Talk 4 Writing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Digital Technologies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9C59E2-519C-4593-8C14-A563E4391807}"/>
              </a:ext>
            </a:extLst>
          </p:cNvPr>
          <p:cNvSpPr/>
          <p:nvPr/>
        </p:nvSpPr>
        <p:spPr>
          <a:xfrm>
            <a:off x="4486940" y="1240993"/>
            <a:ext cx="7460511" cy="55301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5AE2DF-A653-4C01-9AD0-594BBA8ED021}"/>
              </a:ext>
            </a:extLst>
          </p:cNvPr>
          <p:cNvSpPr/>
          <p:nvPr/>
        </p:nvSpPr>
        <p:spPr>
          <a:xfrm>
            <a:off x="4719963" y="1922012"/>
            <a:ext cx="25121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STEM: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SSERC science programme </a:t>
            </a:r>
          </a:p>
          <a:p>
            <a:pPr lvl="0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FD87-A819-4A66-89CB-23FABED76458}"/>
              </a:ext>
            </a:extLst>
          </p:cNvPr>
          <p:cNvSpPr/>
          <p:nvPr/>
        </p:nvSpPr>
        <p:spPr>
          <a:xfrm>
            <a:off x="4728285" y="3888805"/>
            <a:ext cx="68541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South Ayrshire Reads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Developing a </a:t>
            </a:r>
            <a:r>
              <a:rPr lang="en-GB" sz="2000" dirty="0">
                <a:solidFill>
                  <a:schemeClr val="accent4"/>
                </a:solidFill>
              </a:rPr>
              <a:t>reading culture </a:t>
            </a:r>
            <a:r>
              <a:rPr lang="en-GB" sz="2000" dirty="0">
                <a:solidFill>
                  <a:srgbClr val="70AD47">
                    <a:lumMod val="50000"/>
                  </a:srgbClr>
                </a:solidFill>
              </a:rPr>
              <a:t>–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reading for enjoyment/</a:t>
            </a:r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</a:rPr>
              <a:t>Giglets</a:t>
            </a:r>
            <a:endParaRPr lang="en-GB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New</a:t>
            </a:r>
            <a:r>
              <a:rPr lang="en-GB" sz="2000" dirty="0">
                <a:solidFill>
                  <a:schemeClr val="accent1"/>
                </a:solidFill>
              </a:rPr>
              <a:t> </a:t>
            </a:r>
            <a:r>
              <a:rPr lang="en-GB" sz="2000" dirty="0">
                <a:solidFill>
                  <a:schemeClr val="accent4"/>
                </a:solidFill>
              </a:rPr>
              <a:t>Reading Scheme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- Collin’s Big Cat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New </a:t>
            </a:r>
            <a:r>
              <a:rPr lang="en-GB" sz="2000" dirty="0">
                <a:solidFill>
                  <a:schemeClr val="accent4"/>
                </a:solidFill>
              </a:rPr>
              <a:t>Phonics Programme </a:t>
            </a:r>
            <a:r>
              <a:rPr lang="en-GB" sz="2000" dirty="0">
                <a:solidFill>
                  <a:schemeClr val="accent1"/>
                </a:solidFill>
              </a:rPr>
              <a:t>– 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Phonics International</a:t>
            </a:r>
          </a:p>
          <a:p>
            <a:pPr lvl="0"/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BEA176-23BE-454A-81AE-1AED151BFED0}"/>
              </a:ext>
            </a:extLst>
          </p:cNvPr>
          <p:cNvSpPr/>
          <p:nvPr/>
        </p:nvSpPr>
        <p:spPr>
          <a:xfrm>
            <a:off x="4728285" y="5399313"/>
            <a:ext cx="7038752" cy="12647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43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2253C7D3A3334BA0DB79A256E902FB" ma:contentTypeVersion="10" ma:contentTypeDescription="Create a new document." ma:contentTypeScope="" ma:versionID="e696f811d528e21c69385f5cd507490a">
  <xsd:schema xmlns:xsd="http://www.w3.org/2001/XMLSchema" xmlns:xs="http://www.w3.org/2001/XMLSchema" xmlns:p="http://schemas.microsoft.com/office/2006/metadata/properties" xmlns:ns3="adabcfb3-2a38-497e-8693-24ffe8e3d551" targetNamespace="http://schemas.microsoft.com/office/2006/metadata/properties" ma:root="true" ma:fieldsID="c35f976552347310f9946844de332ed3" ns3:_="">
    <xsd:import namespace="adabcfb3-2a38-497e-8693-24ffe8e3d55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bcfb3-2a38-497e-8693-24ffe8e3d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0C434-9B5C-4344-91C4-F99880EEB2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abcfb3-2a38-497e-8693-24ffe8e3d5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08A8D6-033A-472B-8BEB-63B8F7C284E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dabcfb3-2a38-497e-8693-24ffe8e3d55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1CC7B47-8D79-4E1A-80B5-7F70A543A9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508</Words>
  <Application>Microsoft Office PowerPoint</Application>
  <PresentationFormat>Widescreen</PresentationFormat>
  <Paragraphs>80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Arimo-Bold</vt:lpstr>
      <vt:lpstr>Calibri</vt:lpstr>
      <vt:lpstr>Calibri Light</vt:lpstr>
      <vt:lpstr>Century Gothic</vt:lpstr>
      <vt:lpstr>PTSerif-Bold</vt:lpstr>
      <vt:lpstr>Times New Roman</vt:lpstr>
      <vt:lpstr>Office Theme</vt:lpstr>
      <vt:lpstr>This is Straiton Primary School Our Vision </vt:lpstr>
      <vt:lpstr>PowerPoint Presentation</vt:lpstr>
      <vt:lpstr>This is how we do it here  (P. Dix, 2017)</vt:lpstr>
      <vt:lpstr>A Culture of Wellbeing </vt:lpstr>
      <vt:lpstr>A Culture of Thinking?  </vt:lpstr>
      <vt:lpstr>School Improvement Plan 2023 AND BEYOND, NEVER  STATIC…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2021-05-18T21:00:05Z</dcterms:created>
  <dcterms:modified xsi:type="dcterms:W3CDTF">2023-09-12T23:46:28Z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0x010100EF2253C7D3A3334BA0DB79A256E902FB</vt:lpwstr>
  </property>
</Properties>
</file>