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60" r:id="rId1"/>
  </p:sldMasterIdLst>
  <p:notesMasterIdLst>
    <p:notesMasterId r:id="rId33"/>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 id="282" r:id="rId28"/>
    <p:sldId id="283" r:id="rId29"/>
    <p:sldId id="284" r:id="rId30"/>
    <p:sldId id="285" r:id="rId31"/>
    <p:sldId id="286" r:id="rId32"/>
  </p:sldIdLst>
  <p:sldSz cx="9144000" cy="5143500" type="screen16x9"/>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162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4" d="100"/>
          <a:sy n="104" d="100"/>
        </p:scale>
        <p:origin x="126" y="516"/>
      </p:cViewPr>
      <p:guideLst>
        <p:guide orient="horz" pos="162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381300" y="685800"/>
            <a:ext cx="6096075"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3" Type="http://schemas.openxmlformats.org/officeDocument/2006/relationships/hyperlink" Target="https://familiesaspartners.org/wp-content/uploads/I-do-You-do-We-do.pdf" TargetMode="External"/><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3" Type="http://schemas.openxmlformats.org/officeDocument/2006/relationships/hyperlink" Target="https://www.futurelearn.com/info/courses/education-technology-leadership-in-schools/0/steps/67777" TargetMode="External"/><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3" Type="http://schemas.openxmlformats.org/officeDocument/2006/relationships/hyperlink" Target="https://joyandknowledge.com/online-learning/design-for-how-people-learn/" TargetMode="External"/><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3" Type="http://schemas.openxmlformats.org/officeDocument/2006/relationships/hyperlink" Target="https://www.gov.uk/government/publications/standard-for-teachers-professional-development" TargetMode="External"/><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s://www.timetothink.com/"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3" Type="http://schemas.openxmlformats.org/officeDocument/2006/relationships/hyperlink" Target="https://educationendowmentfoundation.org.uk/education-evidence/guidance-reports/effective-professional-development" TargetMode="External"/><Relationship Id="rId2" Type="http://schemas.openxmlformats.org/officeDocument/2006/relationships/slide" Target="../slides/slide21.xml"/><Relationship Id="rId1" Type="http://schemas.openxmlformats.org/officeDocument/2006/relationships/notesMaster" Target="../notesMasters/notesMaster1.xml"/><Relationship Id="rId4" Type="http://schemas.openxmlformats.org/officeDocument/2006/relationships/hyperlink" Target="https://tdtrust.org/npqs-from-the-teacher-development-trust-2/" TargetMode="Externa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s://educationendowmentfoundation.org.uk/education-evidence/guidance-reports/effective-professional-development" TargetMode="External"/><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3" Type="http://schemas.openxmlformats.org/officeDocument/2006/relationships/hyperlink" Target="https://www.phf.org.uk/funds/tdf/#what-we-must-see-in-your-application" TargetMode="External"/><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3" Type="http://schemas.openxmlformats.org/officeDocument/2006/relationships/hyperlink" Target="https://www.tes.com/magazine/archived/tes-talks-philippa-cordingley" TargetMode="External"/><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2"/>
        <p:cNvGrpSpPr/>
        <p:nvPr/>
      </p:nvGrpSpPr>
      <p:grpSpPr>
        <a:xfrm>
          <a:off x="0" y="0"/>
          <a:ext cx="0" cy="0"/>
          <a:chOff x="0" y="0"/>
          <a:chExt cx="0" cy="0"/>
        </a:xfrm>
      </p:grpSpPr>
      <p:sp>
        <p:nvSpPr>
          <p:cNvPr id="53" name="Google Shape;53;g20f52cdb871_0_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4" name="Google Shape;54;g20f52cdb871_0_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1 min</a:t>
            </a:r>
            <a:endParaRPr/>
          </a:p>
          <a:p>
            <a:pPr marL="0" lvl="0" indent="0" algn="l" rtl="0">
              <a:spcBef>
                <a:spcPts val="0"/>
              </a:spcBef>
              <a:spcAft>
                <a:spcPts val="0"/>
              </a:spcAft>
              <a:buNone/>
            </a:pPr>
            <a:r>
              <a:rPr lang="en"/>
              <a:t>Hannah Tyreman</a:t>
            </a:r>
            <a:endParaRPr/>
          </a:p>
          <a:p>
            <a:pPr marL="0" lvl="0" indent="0" algn="l" rtl="0">
              <a:spcBef>
                <a:spcPts val="0"/>
              </a:spcBef>
              <a:spcAft>
                <a:spcPts val="0"/>
              </a:spcAft>
              <a:buNone/>
            </a:pPr>
            <a:r>
              <a:rPr lang="en"/>
              <a:t>Curriculum Designer at Teacher Development Trust</a:t>
            </a:r>
            <a:endParaRPr/>
          </a:p>
          <a:p>
            <a:pPr marL="0" lvl="0" indent="0" algn="l" rtl="0">
              <a:spcBef>
                <a:spcPts val="0"/>
              </a:spcBef>
              <a:spcAft>
                <a:spcPts val="0"/>
              </a:spcAft>
              <a:buNone/>
            </a:pPr>
            <a:r>
              <a:rPr lang="en"/>
              <a:t>Sit on Paul Hamlyn Foundation Advisory Board for the Teacher Development Fund</a:t>
            </a:r>
            <a:endParaRPr/>
          </a:p>
          <a:p>
            <a:pPr marL="0" lvl="0" indent="0" algn="l" rtl="0">
              <a:spcBef>
                <a:spcPts val="0"/>
              </a:spcBef>
              <a:spcAft>
                <a:spcPts val="0"/>
              </a:spcAft>
              <a:buNone/>
            </a:pPr>
            <a:endParaRPr/>
          </a:p>
          <a:p>
            <a:pPr marL="0" lvl="0" indent="0" algn="l" rtl="0">
              <a:spcBef>
                <a:spcPts val="0"/>
              </a:spcBef>
              <a:spcAft>
                <a:spcPts val="0"/>
              </a:spcAft>
              <a:buNone/>
            </a:pPr>
            <a:r>
              <a:rPr lang="en"/>
              <a:t>Exploring research-informed principles of CPDL</a:t>
            </a:r>
            <a:endParaRPr/>
          </a:p>
          <a:p>
            <a:pPr marL="0" lvl="0" indent="0" algn="l" rtl="0">
              <a:spcBef>
                <a:spcPts val="0"/>
              </a:spcBef>
              <a:spcAft>
                <a:spcPts val="0"/>
              </a:spcAft>
              <a:buNone/>
            </a:pPr>
            <a:r>
              <a:rPr lang="en"/>
              <a:t>There’ll be some interaction, some reflection, some mini breakout rooms</a:t>
            </a:r>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63"/>
        <p:cNvGrpSpPr/>
        <p:nvPr/>
      </p:nvGrpSpPr>
      <p:grpSpPr>
        <a:xfrm>
          <a:off x="0" y="0"/>
          <a:ext cx="0" cy="0"/>
          <a:chOff x="0" y="0"/>
          <a:chExt cx="0" cy="0"/>
        </a:xfrm>
      </p:grpSpPr>
      <p:sp>
        <p:nvSpPr>
          <p:cNvPr id="164" name="Google Shape;164;g210f87d43a0_0_12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65" name="Google Shape;165;g210f87d43a0_0_12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4 mins</a:t>
            </a:r>
            <a:endParaRPr/>
          </a:p>
          <a:p>
            <a:pPr marL="0" lvl="0" indent="0" algn="l" rtl="0">
              <a:spcBef>
                <a:spcPts val="0"/>
              </a:spcBef>
              <a:spcAft>
                <a:spcPts val="0"/>
              </a:spcAft>
              <a:buNone/>
            </a:pPr>
            <a:r>
              <a:rPr lang="en"/>
              <a:t>It might feel most natural to you to plan out the pylons of your CPDL design first. These might be a webinar, a workshop, perhaps a podcast, or a conference. What happens in between?</a:t>
            </a:r>
            <a:endParaRPr/>
          </a:p>
          <a:p>
            <a:pPr marL="0" lvl="0" indent="0" algn="l" rtl="0">
              <a:spcBef>
                <a:spcPts val="0"/>
              </a:spcBef>
              <a:spcAft>
                <a:spcPts val="0"/>
              </a:spcAft>
              <a:buNone/>
            </a:pPr>
            <a:endParaRPr/>
          </a:p>
          <a:p>
            <a:pPr marL="0" lvl="0" indent="0" algn="l" rtl="0">
              <a:spcBef>
                <a:spcPts val="0"/>
              </a:spcBef>
              <a:spcAft>
                <a:spcPts val="0"/>
              </a:spcAft>
              <a:buNone/>
            </a:pPr>
            <a:r>
              <a:rPr lang="en"/>
              <a:t>You could leave those connecting cables to chance - hope that teachers will speak to one another, reflect on their learning, engage in further research, set goals, action and reflect on them… Or, you can plan those parts just as thoroughly too and avoid putting all of the pressure on all of the learning happening in the pylon moments. </a:t>
            </a:r>
            <a:endParaRPr/>
          </a:p>
          <a:p>
            <a:pPr marL="0" lvl="0" indent="0" algn="l" rtl="0">
              <a:spcBef>
                <a:spcPts val="0"/>
              </a:spcBef>
              <a:spcAft>
                <a:spcPts val="0"/>
              </a:spcAft>
              <a:buNone/>
            </a:pPr>
            <a:endParaRPr/>
          </a:p>
          <a:p>
            <a:pPr marL="0" lvl="0" indent="0" algn="l" rtl="0">
              <a:spcBef>
                <a:spcPts val="0"/>
              </a:spcBef>
              <a:spcAft>
                <a:spcPts val="0"/>
              </a:spcAft>
              <a:buNone/>
            </a:pPr>
            <a:r>
              <a:rPr lang="en"/>
              <a:t>The cables can consist of all kinds of activities, here are some examples: practising and feedback, team teaching and video reflection, observation and coaching with reflective diary, resource sharing. Your design shouldn’t feel overwhelmed with cables - you should select the ones most likely to carry the electricity (!) - have impact on pupils and result in an increase in teacher ability - but it’s likely there will be some variety that may evolve throughout the duration of your programme. One of these cables alone won’t be enough to result in the impact you want to have.</a:t>
            </a:r>
            <a:endParaRPr/>
          </a:p>
          <a:p>
            <a:pPr marL="0" lvl="0" indent="0" algn="l" rtl="0">
              <a:spcBef>
                <a:spcPts val="0"/>
              </a:spcBef>
              <a:spcAft>
                <a:spcPts val="0"/>
              </a:spcAft>
              <a:buNone/>
            </a:pPr>
            <a:endParaRPr/>
          </a:p>
          <a:p>
            <a:pPr marL="0" lvl="0" indent="0" algn="l" rtl="0">
              <a:spcBef>
                <a:spcPts val="0"/>
              </a:spcBef>
              <a:spcAft>
                <a:spcPts val="0"/>
              </a:spcAft>
              <a:buNone/>
            </a:pPr>
            <a:r>
              <a:rPr lang="en"/>
              <a:t>I wonder how you’re beginning to visualise your own CPDL model in this way with patterns of connection - each experience informing the next and building on what’s gone before.</a:t>
            </a:r>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4"/>
        <p:cNvGrpSpPr/>
        <p:nvPr/>
      </p:nvGrpSpPr>
      <p:grpSpPr>
        <a:xfrm>
          <a:off x="0" y="0"/>
          <a:ext cx="0" cy="0"/>
          <a:chOff x="0" y="0"/>
          <a:chExt cx="0" cy="0"/>
        </a:xfrm>
      </p:grpSpPr>
      <p:sp>
        <p:nvSpPr>
          <p:cNvPr id="185" name="Google Shape;185;g210f87d43a0_0_30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86" name="Google Shape;186;g210f87d43a0_0_30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chemeClr val="dk1"/>
                </a:solidFill>
              </a:rPr>
              <a:t>2 mins</a:t>
            </a:r>
            <a:endParaRPr>
              <a:solidFill>
                <a:schemeClr val="dk1"/>
              </a:solidFill>
            </a:endParaRPr>
          </a:p>
          <a:p>
            <a:pPr marL="0" lvl="0" indent="0" algn="l" rtl="0">
              <a:spcBef>
                <a:spcPts val="0"/>
              </a:spcBef>
              <a:spcAft>
                <a:spcPts val="0"/>
              </a:spcAft>
              <a:buNone/>
            </a:pPr>
            <a:r>
              <a:rPr lang="en" u="sng">
                <a:solidFill>
                  <a:schemeClr val="hlink"/>
                </a:solidFill>
                <a:hlinkClick r:id="rId3"/>
              </a:rPr>
              <a:t>https://familiesaspartners.org/wp-content/uploads/I-do-You-do-We-do.pdf</a:t>
            </a:r>
            <a:endParaRPr>
              <a:solidFill>
                <a:schemeClr val="dk1"/>
              </a:solidFill>
            </a:endParaRPr>
          </a:p>
          <a:p>
            <a:pPr marL="0" lvl="0" indent="0" algn="l" rtl="0">
              <a:spcBef>
                <a:spcPts val="0"/>
              </a:spcBef>
              <a:spcAft>
                <a:spcPts val="0"/>
              </a:spcAft>
              <a:buNone/>
            </a:pP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Within your overall pylon and cable design, you may need to think about the balance of ‘I do’ experiences - for instance, the artist practitioner sharing their expertise and modelling. The ‘we do’ where the artist practitioner and teacher work alongside one another, and ‘You do experiences where the teacher practises for themselves. Your ultimate goal will be to improve teachers’ ability and have an impact on pupils so part of the consideration about which experiences to select and how to thread them together is ultimately how they will support towards ‘you do’.</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It isn’t just a linear progression from one to the next and done, but a continuous cycle that perhaps gets quicker over time before perhaps losing the I do, and then the we do altogether by the very end.</a:t>
            </a:r>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01"/>
        <p:cNvGrpSpPr/>
        <p:nvPr/>
      </p:nvGrpSpPr>
      <p:grpSpPr>
        <a:xfrm>
          <a:off x="0" y="0"/>
          <a:ext cx="0" cy="0"/>
          <a:chOff x="0" y="0"/>
          <a:chExt cx="0" cy="0"/>
        </a:xfrm>
      </p:grpSpPr>
      <p:sp>
        <p:nvSpPr>
          <p:cNvPr id="202" name="Google Shape;202;g210f87d43a0_0_18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03" name="Google Shape;203;g210f87d43a0_0_18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1 min</a:t>
            </a:r>
            <a:endParaRPr/>
          </a:p>
          <a:p>
            <a:pPr marL="0" lvl="0" indent="0" algn="l" rtl="0">
              <a:spcBef>
                <a:spcPts val="0"/>
              </a:spcBef>
              <a:spcAft>
                <a:spcPts val="0"/>
              </a:spcAft>
              <a:buNone/>
            </a:pPr>
            <a:r>
              <a:rPr lang="en"/>
              <a:t>As your design your CPDL programme, you may find it useful to anticipate the possible challenges to your design working - technical problems, changes in staffing, teacher workload, level of leadership support and priority. Ensure that all elements of your design are strong enough to withstand such challenges, plan for contingencies where possible.</a:t>
            </a:r>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12"/>
        <p:cNvGrpSpPr/>
        <p:nvPr/>
      </p:nvGrpSpPr>
      <p:grpSpPr>
        <a:xfrm>
          <a:off x="0" y="0"/>
          <a:ext cx="0" cy="0"/>
          <a:chOff x="0" y="0"/>
          <a:chExt cx="0" cy="0"/>
        </a:xfrm>
      </p:grpSpPr>
      <p:sp>
        <p:nvSpPr>
          <p:cNvPr id="213" name="Google Shape;213;g210f87d43a0_0_37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14" name="Google Shape;214;g210f87d43a0_0_37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2 mins</a:t>
            </a:r>
            <a:endParaRPr/>
          </a:p>
          <a:p>
            <a:pPr marL="0" lvl="0" indent="0" algn="l" rtl="0">
              <a:spcBef>
                <a:spcPts val="0"/>
              </a:spcBef>
              <a:spcAft>
                <a:spcPts val="0"/>
              </a:spcAft>
              <a:buNone/>
            </a:pPr>
            <a:endParaRPr/>
          </a:p>
          <a:p>
            <a:pPr marL="0" lvl="0" indent="0" algn="l" rtl="0">
              <a:spcBef>
                <a:spcPts val="0"/>
              </a:spcBef>
              <a:spcAft>
                <a:spcPts val="0"/>
              </a:spcAft>
              <a:buNone/>
            </a:pPr>
            <a:r>
              <a:rPr lang="en"/>
              <a:t>We’re going to shift our lens now back to the pupils, and our ultimate goal for the CPDL design - if we don’t know where we’re sending the electricity, how can we construct the pylons and cables?</a:t>
            </a:r>
            <a:endParaRPr/>
          </a:p>
          <a:p>
            <a:pPr marL="0" lvl="0" indent="0" algn="l" rtl="0">
              <a:spcBef>
                <a:spcPts val="0"/>
              </a:spcBef>
              <a:spcAft>
                <a:spcPts val="0"/>
              </a:spcAft>
              <a:buNone/>
            </a:pPr>
            <a:endParaRPr/>
          </a:p>
          <a:p>
            <a:pPr marL="0" lvl="0" indent="0" algn="l" rtl="0">
              <a:spcBef>
                <a:spcPts val="0"/>
              </a:spcBef>
              <a:spcAft>
                <a:spcPts val="0"/>
              </a:spcAft>
              <a:buNone/>
            </a:pPr>
            <a:r>
              <a:rPr lang="en"/>
              <a:t>Read this quote</a:t>
            </a:r>
            <a:endParaRPr/>
          </a:p>
          <a:p>
            <a:pPr marL="0" lvl="0" indent="0" algn="l" rtl="0">
              <a:spcBef>
                <a:spcPts val="0"/>
              </a:spcBef>
              <a:spcAft>
                <a:spcPts val="0"/>
              </a:spcAft>
              <a:buNone/>
            </a:pPr>
            <a:r>
              <a:rPr lang="en" u="sng">
                <a:solidFill>
                  <a:schemeClr val="hlink"/>
                </a:solidFill>
                <a:hlinkClick r:id="rId3"/>
              </a:rPr>
              <a:t>https://www.futurelearn.com/info/courses/education-technology-leadership-in-schools/0/steps/67777</a:t>
            </a:r>
            <a:endParaRPr/>
          </a:p>
          <a:p>
            <a:pPr marL="0" lvl="0" indent="0" algn="l" rtl="0">
              <a:spcBef>
                <a:spcPts val="0"/>
              </a:spcBef>
              <a:spcAft>
                <a:spcPts val="0"/>
              </a:spcAft>
              <a:buNone/>
            </a:pPr>
            <a:endParaRPr/>
          </a:p>
          <a:p>
            <a:pPr marL="0" lvl="0" indent="0" algn="l" rtl="0">
              <a:spcBef>
                <a:spcPts val="0"/>
              </a:spcBef>
              <a:spcAft>
                <a:spcPts val="0"/>
              </a:spcAft>
              <a:buNone/>
            </a:pPr>
            <a:r>
              <a:rPr lang="en"/>
              <a:t>It’s another favourite - everyone involved in the CPDL design needs to have a really clear sense of this ‘why’</a:t>
            </a:r>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
        <p:cNvGrpSpPr/>
        <p:nvPr/>
      </p:nvGrpSpPr>
      <p:grpSpPr>
        <a:xfrm>
          <a:off x="0" y="0"/>
          <a:ext cx="0" cy="0"/>
          <a:chOff x="0" y="0"/>
          <a:chExt cx="0" cy="0"/>
        </a:xfrm>
      </p:grpSpPr>
      <p:sp>
        <p:nvSpPr>
          <p:cNvPr id="223" name="Google Shape;223;g210f87d43a0_0_399: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24" name="Google Shape;224;g210f87d43a0_0_399: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2 mins</a:t>
            </a:r>
            <a:endParaRPr/>
          </a:p>
          <a:p>
            <a:pPr marL="0" lvl="0" indent="0" algn="l" rtl="0">
              <a:spcBef>
                <a:spcPts val="0"/>
              </a:spcBef>
              <a:spcAft>
                <a:spcPts val="0"/>
              </a:spcAft>
              <a:buNone/>
            </a:pPr>
            <a:r>
              <a:rPr lang="en"/>
              <a:t>So, what is it that you’re ultimately hoping to achieve with your CPDL programme?</a:t>
            </a:r>
            <a:endParaRPr/>
          </a:p>
          <a:p>
            <a:pPr marL="0" lvl="0" indent="0" algn="l" rtl="0">
              <a:spcBef>
                <a:spcPts val="0"/>
              </a:spcBef>
              <a:spcAft>
                <a:spcPts val="0"/>
              </a:spcAft>
              <a:buNone/>
            </a:pPr>
            <a:r>
              <a:rPr lang="en"/>
              <a:t>I’m going to give you a moment to jot down an idea. Perhaps you want to think about your why for artist practitioners, teachers and pupils. Perhaps you want to think about it more holistically. Bear in mind that the programme is a finite amount of time. It can’t solve every challenge but it could seek to increase one teaching ability and begin to have an impact on pupils in some way as a result.</a:t>
            </a:r>
            <a:endParaRPr/>
          </a:p>
          <a:p>
            <a:pPr marL="0" lvl="0" indent="0" algn="l" rtl="0">
              <a:spcBef>
                <a:spcPts val="0"/>
              </a:spcBef>
              <a:spcAft>
                <a:spcPts val="0"/>
              </a:spcAft>
              <a:buNone/>
            </a:pPr>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32"/>
        <p:cNvGrpSpPr/>
        <p:nvPr/>
      </p:nvGrpSpPr>
      <p:grpSpPr>
        <a:xfrm>
          <a:off x="0" y="0"/>
          <a:ext cx="0" cy="0"/>
          <a:chOff x="0" y="0"/>
          <a:chExt cx="0" cy="0"/>
        </a:xfrm>
      </p:grpSpPr>
      <p:sp>
        <p:nvSpPr>
          <p:cNvPr id="233" name="Google Shape;233;g210f87d43a0_0_42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34" name="Google Shape;234;g210f87d43a0_0_42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Clr>
                <a:schemeClr val="dk1"/>
              </a:buClr>
              <a:buSzPts val="1100"/>
              <a:buFont typeface="Arial"/>
              <a:buNone/>
            </a:pPr>
            <a:r>
              <a:rPr lang="en">
                <a:solidFill>
                  <a:schemeClr val="dk1"/>
                </a:solidFill>
              </a:rPr>
              <a:t>1 min</a:t>
            </a:r>
            <a:endParaRPr>
              <a:solidFill>
                <a:schemeClr val="dk1"/>
              </a:solidFill>
            </a:endParaRPr>
          </a:p>
          <a:p>
            <a:pPr marL="0" lvl="0" indent="0" algn="l" rtl="0">
              <a:spcBef>
                <a:spcPts val="0"/>
              </a:spcBef>
              <a:spcAft>
                <a:spcPts val="0"/>
              </a:spcAft>
              <a:buClr>
                <a:schemeClr val="dk1"/>
              </a:buClr>
              <a:buSzPts val="1100"/>
              <a:buFont typeface="Arial"/>
              <a:buNone/>
            </a:pPr>
            <a:r>
              <a:rPr lang="en" u="sng">
                <a:solidFill>
                  <a:schemeClr val="hlink"/>
                </a:solidFill>
                <a:hlinkClick r:id="rId3"/>
              </a:rPr>
              <a:t>https://joyandknowledge.com/online-learning/design-for-how-people-learn/</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In order to define a really clear why, that can anchor your CPDL programme, it might be helpful to break it down into the knowledge you hope teachers will gain, the new skills they’ll develop, the motivation you’ll address, or the new habitual behaviours or beliefs they might gain as a result.</a:t>
            </a:r>
            <a:endParaRPr>
              <a:solidFill>
                <a:schemeClr val="dk1"/>
              </a:solidFill>
            </a:endParaRPr>
          </a:p>
          <a:p>
            <a:pPr marL="0" lvl="0" indent="0" algn="l" rtl="0">
              <a:spcBef>
                <a:spcPts val="0"/>
              </a:spcBef>
              <a:spcAft>
                <a:spcPts val="0"/>
              </a:spcAft>
              <a:buClr>
                <a:schemeClr val="dk1"/>
              </a:buClr>
              <a:buSzPts val="1100"/>
              <a:buFont typeface="Arial"/>
              <a:buNone/>
            </a:pPr>
            <a:endParaRPr>
              <a:solidFill>
                <a:schemeClr val="dk1"/>
              </a:solidFill>
            </a:endParaRPr>
          </a:p>
          <a:p>
            <a:pPr marL="0" lvl="0" indent="0" algn="l" rtl="0">
              <a:spcBef>
                <a:spcPts val="0"/>
              </a:spcBef>
              <a:spcAft>
                <a:spcPts val="0"/>
              </a:spcAft>
              <a:buClr>
                <a:schemeClr val="dk1"/>
              </a:buClr>
              <a:buSzPts val="1100"/>
              <a:buFont typeface="Arial"/>
              <a:buNone/>
            </a:pPr>
            <a:r>
              <a:rPr lang="en">
                <a:solidFill>
                  <a:schemeClr val="dk1"/>
                </a:solidFill>
              </a:rPr>
              <a:t>In this single session, I’d be unable to believe I could impact all of these things - but we could influence these aspects across the whole of your involvement with TDF.</a:t>
            </a:r>
            <a:endParaRPr sz="1000">
              <a:solidFill>
                <a:srgbClr val="25346B"/>
              </a:solidFill>
            </a:endParaRPr>
          </a:p>
          <a:p>
            <a:pPr marL="0" lvl="0" indent="0" algn="l" rtl="0">
              <a:spcBef>
                <a:spcPts val="0"/>
              </a:spcBef>
              <a:spcAft>
                <a:spcPts val="0"/>
              </a:spcAft>
              <a:buNone/>
            </a:pPr>
            <a:endParaRPr sz="100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44"/>
        <p:cNvGrpSpPr/>
        <p:nvPr/>
      </p:nvGrpSpPr>
      <p:grpSpPr>
        <a:xfrm>
          <a:off x="0" y="0"/>
          <a:ext cx="0" cy="0"/>
          <a:chOff x="0" y="0"/>
          <a:chExt cx="0" cy="0"/>
        </a:xfrm>
      </p:grpSpPr>
      <p:sp>
        <p:nvSpPr>
          <p:cNvPr id="245" name="Google Shape;245;g210f87d43a0_0_43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46" name="Google Shape;246;g210f87d43a0_0_43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1 min</a:t>
            </a:r>
            <a:endParaRPr/>
          </a:p>
          <a:p>
            <a:pPr marL="0" lvl="0" indent="0" algn="l" rtl="0">
              <a:spcBef>
                <a:spcPts val="0"/>
              </a:spcBef>
              <a:spcAft>
                <a:spcPts val="0"/>
              </a:spcAft>
              <a:buNone/>
            </a:pPr>
            <a:r>
              <a:rPr lang="en"/>
              <a:t>Here’s an example of each in the context of TDF - you might want to increase teachers knowledge of textile crafts, specifically develop skills in knitting, having the motivation to introduce crafts to children, and develop the habit of practising regularly - ultimately increasing teachers’ ability in this area, and having a resulting impact on pupils’ own knowledge and skills in this area</a:t>
            </a:r>
            <a:endParaRPr/>
          </a:p>
          <a:p>
            <a:pPr marL="0" lvl="0" indent="0" algn="l" rtl="0">
              <a:spcBef>
                <a:spcPts val="0"/>
              </a:spcBef>
              <a:spcAft>
                <a:spcPts val="0"/>
              </a:spcAft>
              <a:buNone/>
            </a:pPr>
            <a:endParaRPr/>
          </a:p>
          <a:p>
            <a:pPr marL="0" lvl="0" indent="0" algn="l" rtl="0">
              <a:spcBef>
                <a:spcPts val="0"/>
              </a:spcBef>
              <a:spcAft>
                <a:spcPts val="0"/>
              </a:spcAft>
              <a:buNone/>
            </a:pPr>
            <a:r>
              <a:rPr lang="en"/>
              <a:t>Your CPDL design might prioritise all of these at once - more likely, it will prioritise one at different times in the sequence of experiences</a:t>
            </a:r>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56"/>
        <p:cNvGrpSpPr/>
        <p:nvPr/>
      </p:nvGrpSpPr>
      <p:grpSpPr>
        <a:xfrm>
          <a:off x="0" y="0"/>
          <a:ext cx="0" cy="0"/>
          <a:chOff x="0" y="0"/>
          <a:chExt cx="0" cy="0"/>
        </a:xfrm>
      </p:grpSpPr>
      <p:sp>
        <p:nvSpPr>
          <p:cNvPr id="257" name="Google Shape;257;g21124982127_0_1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58" name="Google Shape;258;g21124982127_0_1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10 mins</a:t>
            </a:r>
            <a:endParaRPr/>
          </a:p>
          <a:p>
            <a:pPr marL="0" lvl="0" indent="0" algn="l" rtl="0">
              <a:spcBef>
                <a:spcPts val="0"/>
              </a:spcBef>
              <a:spcAft>
                <a:spcPts val="0"/>
              </a:spcAft>
              <a:buNone/>
            </a:pPr>
            <a:r>
              <a:rPr lang="en"/>
              <a:t>We’re going to give you some time in breakout rooms now to consider this question, perhaps using the knowledge, skills, motivation and habits as a structure if it’s helpful</a:t>
            </a:r>
            <a:endParaRPr/>
          </a:p>
          <a:p>
            <a:pPr marL="0" lvl="0" indent="0" algn="l" rtl="0">
              <a:spcBef>
                <a:spcPts val="0"/>
              </a:spcBef>
              <a:spcAft>
                <a:spcPts val="0"/>
              </a:spcAft>
              <a:buNone/>
            </a:pPr>
            <a:r>
              <a:rPr lang="en"/>
              <a:t>Each of you may have different interpretations of the ultimate aim for your CPDL design depending on your role so share from your perspective, listen to others, see what you can unearth - and remember - keep it narrow - this needs to be achievable!</a:t>
            </a:r>
            <a:endParaRPr/>
          </a:p>
          <a:p>
            <a:pPr marL="0" lvl="0" indent="0" algn="l" rtl="0">
              <a:spcBef>
                <a:spcPts val="0"/>
              </a:spcBef>
              <a:spcAft>
                <a:spcPts val="0"/>
              </a:spcAft>
              <a:buNone/>
            </a:pPr>
            <a:endParaRPr/>
          </a:p>
          <a:p>
            <a:pPr marL="0" lvl="0" indent="0" algn="l" rtl="0">
              <a:spcBef>
                <a:spcPts val="0"/>
              </a:spcBef>
              <a:spcAft>
                <a:spcPts val="0"/>
              </a:spcAft>
              <a:buNone/>
            </a:pPr>
            <a:r>
              <a:rPr lang="en"/>
              <a:t>I’ll give you a moment to reflect first</a:t>
            </a:r>
            <a:endParaRPr/>
          </a:p>
          <a:p>
            <a:pPr marL="0" lvl="0" indent="0" algn="l" rtl="0">
              <a:spcBef>
                <a:spcPts val="0"/>
              </a:spcBef>
              <a:spcAft>
                <a:spcPts val="0"/>
              </a:spcAft>
              <a:buNone/>
            </a:pPr>
            <a:endParaRPr/>
          </a:p>
          <a:p>
            <a:pPr marL="0" lvl="0" indent="0" algn="l" rtl="0">
              <a:spcBef>
                <a:spcPts val="0"/>
              </a:spcBef>
              <a:spcAft>
                <a:spcPts val="0"/>
              </a:spcAft>
              <a:buNone/>
            </a:pPr>
            <a:r>
              <a:rPr lang="en"/>
              <a:t>Greg, could you please open up the breakout rooms - you’ll have 8 minutes</a:t>
            </a:r>
            <a:endParaRPr/>
          </a:p>
          <a:p>
            <a:pPr marL="0" lvl="0" indent="0" algn="l" rtl="0">
              <a:spcBef>
                <a:spcPts val="0"/>
              </a:spcBef>
              <a:spcAft>
                <a:spcPts val="0"/>
              </a:spcAft>
              <a:buNone/>
            </a:pPr>
            <a:endParaRPr/>
          </a:p>
          <a:p>
            <a:pPr marL="0" lvl="0" indent="0" algn="l" rtl="0">
              <a:spcBef>
                <a:spcPts val="0"/>
              </a:spcBef>
              <a:spcAft>
                <a:spcPts val="0"/>
              </a:spcAft>
              <a:buNone/>
            </a:pPr>
            <a:r>
              <a:rPr lang="en"/>
              <a:t>Welcome back - please take a moment to share a flavour of your why in the chat</a:t>
            </a:r>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68"/>
        <p:cNvGrpSpPr/>
        <p:nvPr/>
      </p:nvGrpSpPr>
      <p:grpSpPr>
        <a:xfrm>
          <a:off x="0" y="0"/>
          <a:ext cx="0" cy="0"/>
          <a:chOff x="0" y="0"/>
          <a:chExt cx="0" cy="0"/>
        </a:xfrm>
      </p:grpSpPr>
      <p:sp>
        <p:nvSpPr>
          <p:cNvPr id="269" name="Google Shape;269;g210f87d43a0_0_243:notes"/>
          <p:cNvSpPr txBox="1">
            <a:spLocks noGrp="1"/>
          </p:cNvSpPr>
          <p:nvPr>
            <p:ph type="body" idx="1"/>
          </p:nvPr>
        </p:nvSpPr>
        <p:spPr>
          <a:xfrm>
            <a:off x="914400" y="3251200"/>
            <a:ext cx="7315200" cy="308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1 min</a:t>
            </a:r>
            <a:endParaRPr/>
          </a:p>
          <a:p>
            <a:pPr marL="0" lvl="0" indent="0" algn="l" rtl="0">
              <a:spcBef>
                <a:spcPts val="0"/>
              </a:spcBef>
              <a:spcAft>
                <a:spcPts val="0"/>
              </a:spcAft>
              <a:buNone/>
            </a:pPr>
            <a:r>
              <a:rPr lang="en"/>
              <a:t>Now for part 2 - we’ll take a closer look at the ingredients of your effective CPDL design</a:t>
            </a:r>
            <a:endParaRPr/>
          </a:p>
        </p:txBody>
      </p:sp>
      <p:sp>
        <p:nvSpPr>
          <p:cNvPr id="270" name="Google Shape;270;g210f87d43a0_0_243:notes"/>
          <p:cNvSpPr>
            <a:spLocks noGrp="1" noRot="1" noChangeAspect="1"/>
          </p:cNvSpPr>
          <p:nvPr>
            <p:ph type="sldImg" idx="2"/>
          </p:nvPr>
        </p:nvSpPr>
        <p:spPr>
          <a:xfrm>
            <a:off x="2290763" y="512763"/>
            <a:ext cx="4562475" cy="25669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87"/>
        <p:cNvGrpSpPr/>
        <p:nvPr/>
      </p:nvGrpSpPr>
      <p:grpSpPr>
        <a:xfrm>
          <a:off x="0" y="0"/>
          <a:ext cx="0" cy="0"/>
          <a:chOff x="0" y="0"/>
          <a:chExt cx="0" cy="0"/>
        </a:xfrm>
      </p:grpSpPr>
      <p:sp>
        <p:nvSpPr>
          <p:cNvPr id="288" name="Google Shape;288;g210f87d43a0_0_52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89" name="Google Shape;289;g210f87d43a0_0_52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2 mins</a:t>
            </a:r>
            <a:endParaRPr/>
          </a:p>
          <a:p>
            <a:pPr marL="0" lvl="0" indent="0" algn="l" rtl="0">
              <a:spcBef>
                <a:spcPts val="0"/>
              </a:spcBef>
              <a:spcAft>
                <a:spcPts val="0"/>
              </a:spcAft>
              <a:buNone/>
            </a:pPr>
            <a:r>
              <a:rPr lang="en" u="sng">
                <a:solidFill>
                  <a:schemeClr val="hlink"/>
                </a:solidFill>
                <a:hlinkClick r:id="rId3"/>
              </a:rPr>
              <a:t>https://www.gov.uk/government/publications/standard-for-teachers-professional-development</a:t>
            </a:r>
            <a:endParaRPr/>
          </a:p>
          <a:p>
            <a:pPr marL="0" lvl="0" indent="0" algn="l" rtl="0">
              <a:spcBef>
                <a:spcPts val="0"/>
              </a:spcBef>
              <a:spcAft>
                <a:spcPts val="0"/>
              </a:spcAft>
              <a:buNone/>
            </a:pPr>
            <a:endParaRPr/>
          </a:p>
          <a:p>
            <a:pPr marL="0" lvl="0" indent="0" algn="l" rtl="0">
              <a:spcBef>
                <a:spcPts val="0"/>
              </a:spcBef>
              <a:spcAft>
                <a:spcPts val="0"/>
              </a:spcAft>
              <a:buNone/>
            </a:pPr>
            <a:r>
              <a:rPr lang="en"/>
              <a:t>These may already be a familiar set of standards to you - they are the ones that PHF signpost during the application process</a:t>
            </a:r>
            <a:endParaRPr/>
          </a:p>
          <a:p>
            <a:pPr marL="0" lvl="0" indent="0" algn="l" rtl="0">
              <a:spcBef>
                <a:spcPts val="0"/>
              </a:spcBef>
              <a:spcAft>
                <a:spcPts val="0"/>
              </a:spcAft>
              <a:buNone/>
            </a:pPr>
            <a:r>
              <a:rPr lang="en"/>
              <a:t>They were created in 2016 and remain strong</a:t>
            </a:r>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1"/>
        <p:cNvGrpSpPr/>
        <p:nvPr/>
      </p:nvGrpSpPr>
      <p:grpSpPr>
        <a:xfrm>
          <a:off x="0" y="0"/>
          <a:ext cx="0" cy="0"/>
          <a:chOff x="0" y="0"/>
          <a:chExt cx="0" cy="0"/>
        </a:xfrm>
      </p:grpSpPr>
      <p:sp>
        <p:nvSpPr>
          <p:cNvPr id="62" name="Google Shape;62;g18999df59d7_0_1980:notes"/>
          <p:cNvSpPr txBox="1">
            <a:spLocks noGrp="1"/>
          </p:cNvSpPr>
          <p:nvPr>
            <p:ph type="body" idx="1"/>
          </p:nvPr>
        </p:nvSpPr>
        <p:spPr>
          <a:xfrm>
            <a:off x="914400" y="3251200"/>
            <a:ext cx="7315200" cy="308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1 min</a:t>
            </a:r>
            <a:endParaRPr/>
          </a:p>
          <a:p>
            <a:pPr marL="0" lvl="0" indent="0" algn="l" rtl="0">
              <a:spcBef>
                <a:spcPts val="0"/>
              </a:spcBef>
              <a:spcAft>
                <a:spcPts val="0"/>
              </a:spcAft>
              <a:buNone/>
            </a:pPr>
            <a:r>
              <a:rPr lang="en"/>
              <a:t>Favourite quote</a:t>
            </a:r>
            <a:endParaRPr/>
          </a:p>
          <a:p>
            <a:pPr marL="0" lvl="0" indent="0" algn="l" rtl="0">
              <a:spcBef>
                <a:spcPts val="0"/>
              </a:spcBef>
              <a:spcAft>
                <a:spcPts val="0"/>
              </a:spcAft>
              <a:buNone/>
            </a:pPr>
            <a:r>
              <a:rPr lang="en"/>
              <a:t>Nancy Kline’s Time to Think work: </a:t>
            </a:r>
            <a:r>
              <a:rPr lang="en" u="sng">
                <a:solidFill>
                  <a:schemeClr val="hlink"/>
                </a:solidFill>
                <a:hlinkClick r:id="rId3"/>
              </a:rPr>
              <a:t>https://www.timetothink.com/</a:t>
            </a:r>
            <a:endParaRPr/>
          </a:p>
          <a:p>
            <a:pPr marL="0" lvl="0" indent="0" algn="l" rtl="0">
              <a:spcBef>
                <a:spcPts val="0"/>
              </a:spcBef>
              <a:spcAft>
                <a:spcPts val="0"/>
              </a:spcAft>
              <a:buNone/>
            </a:pPr>
            <a:endParaRPr/>
          </a:p>
          <a:p>
            <a:pPr marL="0" lvl="0" indent="0" algn="l" rtl="0">
              <a:spcBef>
                <a:spcPts val="0"/>
              </a:spcBef>
              <a:spcAft>
                <a:spcPts val="0"/>
              </a:spcAft>
              <a:buNone/>
            </a:pPr>
            <a:r>
              <a:rPr lang="en"/>
              <a:t>Today will be a protected space for lots of collective high-quality thinking!</a:t>
            </a:r>
            <a:endParaRPr/>
          </a:p>
        </p:txBody>
      </p:sp>
      <p:sp>
        <p:nvSpPr>
          <p:cNvPr id="63" name="Google Shape;63;g18999df59d7_0_1980:notes"/>
          <p:cNvSpPr>
            <a:spLocks noGrp="1" noRot="1" noChangeAspect="1"/>
          </p:cNvSpPr>
          <p:nvPr>
            <p:ph type="sldImg" idx="2"/>
          </p:nvPr>
        </p:nvSpPr>
        <p:spPr>
          <a:xfrm>
            <a:off x="2290763" y="512763"/>
            <a:ext cx="4562475" cy="25669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95"/>
        <p:cNvGrpSpPr/>
        <p:nvPr/>
      </p:nvGrpSpPr>
      <p:grpSpPr>
        <a:xfrm>
          <a:off x="0" y="0"/>
          <a:ext cx="0" cy="0"/>
          <a:chOff x="0" y="0"/>
          <a:chExt cx="0" cy="0"/>
        </a:xfrm>
      </p:grpSpPr>
      <p:sp>
        <p:nvSpPr>
          <p:cNvPr id="296" name="Google Shape;296;g210f87d43a0_0_571: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297" name="Google Shape;297;g210f87d43a0_0_571: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4 mins</a:t>
            </a:r>
            <a:endParaRPr/>
          </a:p>
          <a:p>
            <a:pPr marL="0" lvl="0" indent="0" algn="l" rtl="0">
              <a:spcBef>
                <a:spcPts val="0"/>
              </a:spcBef>
              <a:spcAft>
                <a:spcPts val="0"/>
              </a:spcAft>
              <a:buNone/>
            </a:pPr>
            <a:r>
              <a:rPr lang="en"/>
              <a:t>Let’s consider each of these a little closer in turn</a:t>
            </a:r>
            <a:endParaRPr/>
          </a:p>
          <a:p>
            <a:pPr marL="0" lvl="0" indent="0" algn="l" rtl="0">
              <a:spcBef>
                <a:spcPts val="0"/>
              </a:spcBef>
              <a:spcAft>
                <a:spcPts val="0"/>
              </a:spcAft>
              <a:buNone/>
            </a:pPr>
            <a:r>
              <a:rPr lang="en"/>
              <a:t>The first - we know already - pupil outcomes are important - think of these beyond assessment results or traditional outcomes - perhaps it’s a different outcome you’re concerned with - oracy, wellbeing, philosophical thinking…</a:t>
            </a:r>
            <a:endParaRPr/>
          </a:p>
          <a:p>
            <a:pPr marL="0" lvl="0" indent="0" algn="l" rtl="0">
              <a:spcBef>
                <a:spcPts val="0"/>
              </a:spcBef>
              <a:spcAft>
                <a:spcPts val="0"/>
              </a:spcAft>
              <a:buNone/>
            </a:pPr>
            <a:r>
              <a:rPr lang="en"/>
              <a:t>There’ll be a form of evaluation as part of the project - how will you be able to tell that your design has had this impact?</a:t>
            </a:r>
            <a:endParaRPr/>
          </a:p>
          <a:p>
            <a:pPr marL="0" lvl="0" indent="0" algn="l" rtl="0">
              <a:spcBef>
                <a:spcPts val="0"/>
              </a:spcBef>
              <a:spcAft>
                <a:spcPts val="0"/>
              </a:spcAft>
              <a:buNone/>
            </a:pPr>
            <a:endParaRPr/>
          </a:p>
          <a:p>
            <a:pPr marL="0" lvl="0" indent="0" algn="l" rtl="0">
              <a:spcBef>
                <a:spcPts val="0"/>
              </a:spcBef>
              <a:spcAft>
                <a:spcPts val="0"/>
              </a:spcAft>
              <a:buNone/>
            </a:pPr>
            <a:r>
              <a:rPr lang="en"/>
              <a:t>The robust expertise is brought in by artist practitioners, evidence may underpin your CPDL programme - why you’ve chosen to do things the way you have</a:t>
            </a:r>
            <a:endParaRPr/>
          </a:p>
          <a:p>
            <a:pPr marL="0" lvl="0" indent="0" algn="l" rtl="0">
              <a:spcBef>
                <a:spcPts val="0"/>
              </a:spcBef>
              <a:spcAft>
                <a:spcPts val="0"/>
              </a:spcAft>
              <a:buNone/>
            </a:pPr>
            <a:endParaRPr/>
          </a:p>
          <a:p>
            <a:pPr marL="0" lvl="0" indent="0" algn="l" rtl="0">
              <a:spcBef>
                <a:spcPts val="0"/>
              </a:spcBef>
              <a:spcAft>
                <a:spcPts val="0"/>
              </a:spcAft>
              <a:buNone/>
            </a:pPr>
            <a:r>
              <a:rPr lang="en"/>
              <a:t>Collaboration will be one central part of your programme and may take all kinds of forms, various research suggests that the more effective teachers are those who collaborate with others, including Spillane and colleagues, 2018 - but Robert Coe and colleagues, 2014, found that involving sufficient challenge in teacher professional development can be difficult - your design may consider how this takes place - as well as supportive feedback and encouragement - we’ll rarely grow without challenge from experts - thinking back to my previous example of effective CPD</a:t>
            </a:r>
            <a:endParaRPr/>
          </a:p>
          <a:p>
            <a:pPr marL="0" lvl="0" indent="0" algn="l" rtl="0">
              <a:spcBef>
                <a:spcPts val="0"/>
              </a:spcBef>
              <a:spcAft>
                <a:spcPts val="0"/>
              </a:spcAft>
              <a:buNone/>
            </a:pPr>
            <a:endParaRPr/>
          </a:p>
          <a:p>
            <a:pPr marL="0" lvl="0" indent="0" algn="l" rtl="0">
              <a:spcBef>
                <a:spcPts val="0"/>
              </a:spcBef>
              <a:spcAft>
                <a:spcPts val="0"/>
              </a:spcAft>
              <a:buNone/>
            </a:pPr>
            <a:r>
              <a:rPr lang="en"/>
              <a:t>Sustained over time is the vital part - and why the cables are so vital - how will this effort continue between the inputs of your CPDL design</a:t>
            </a:r>
            <a:endParaRPr/>
          </a:p>
          <a:p>
            <a:pPr marL="0" lvl="0" indent="0" algn="l" rtl="0">
              <a:spcBef>
                <a:spcPts val="0"/>
              </a:spcBef>
              <a:spcAft>
                <a:spcPts val="0"/>
              </a:spcAft>
              <a:buNone/>
            </a:pPr>
            <a:endParaRPr/>
          </a:p>
          <a:p>
            <a:pPr marL="0" lvl="0" indent="0" algn="l" rtl="0">
              <a:spcBef>
                <a:spcPts val="0"/>
              </a:spcBef>
              <a:spcAft>
                <a:spcPts val="0"/>
              </a:spcAft>
              <a:buNone/>
            </a:pPr>
            <a:r>
              <a:rPr lang="en"/>
              <a:t>For the senior leaders in the room, the priority though communication, time and resources is essential.</a:t>
            </a:r>
            <a:endParaRPr/>
          </a:p>
          <a:p>
            <a:pPr marL="0" lvl="0" indent="0" algn="l" rtl="0">
              <a:spcBef>
                <a:spcPts val="0"/>
              </a:spcBef>
              <a:spcAft>
                <a:spcPts val="0"/>
              </a:spcAft>
              <a:buNone/>
            </a:pPr>
            <a:endParaRPr/>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11"/>
        <p:cNvGrpSpPr/>
        <p:nvPr/>
      </p:nvGrpSpPr>
      <p:grpSpPr>
        <a:xfrm>
          <a:off x="0" y="0"/>
          <a:ext cx="0" cy="0"/>
          <a:chOff x="0" y="0"/>
          <a:chExt cx="0" cy="0"/>
        </a:xfrm>
      </p:grpSpPr>
      <p:sp>
        <p:nvSpPr>
          <p:cNvPr id="312" name="Google Shape;312;g210f87d43a0_0_47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13" name="Google Shape;313;g210f87d43a0_0_47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2 mins</a:t>
            </a:r>
            <a:endParaRPr/>
          </a:p>
          <a:p>
            <a:pPr marL="0" lvl="0" indent="0" algn="l" rtl="0">
              <a:spcBef>
                <a:spcPts val="0"/>
              </a:spcBef>
              <a:spcAft>
                <a:spcPts val="0"/>
              </a:spcAft>
              <a:buNone/>
            </a:pPr>
            <a:r>
              <a:rPr lang="en" u="sng">
                <a:solidFill>
                  <a:schemeClr val="hlink"/>
                </a:solidFill>
                <a:hlinkClick r:id="rId3"/>
              </a:rPr>
              <a:t>https://educationendowmentfoundation.org.uk/education-evidence/guidance-reports/effective-professional-development</a:t>
            </a:r>
            <a:endParaRPr/>
          </a:p>
          <a:p>
            <a:pPr marL="0" lvl="0" indent="0" algn="l" rtl="0">
              <a:spcBef>
                <a:spcPts val="0"/>
              </a:spcBef>
              <a:spcAft>
                <a:spcPts val="0"/>
              </a:spcAft>
              <a:buNone/>
            </a:pPr>
            <a:endParaRPr/>
          </a:p>
          <a:p>
            <a:pPr marL="0" lvl="0" indent="0" algn="l" rtl="0">
              <a:spcBef>
                <a:spcPts val="0"/>
              </a:spcBef>
              <a:spcAft>
                <a:spcPts val="0"/>
              </a:spcAft>
              <a:buNone/>
            </a:pPr>
            <a:r>
              <a:rPr lang="en" u="sng">
                <a:solidFill>
                  <a:schemeClr val="hlink"/>
                </a:solidFill>
                <a:hlinkClick r:id="rId4"/>
              </a:rPr>
              <a:t>https://tdtrust.org/npqs-from-the-teacher-development-trust-2/</a:t>
            </a:r>
            <a:endParaRPr/>
          </a:p>
          <a:p>
            <a:pPr marL="0" lvl="0" indent="0" algn="l" rtl="0">
              <a:spcBef>
                <a:spcPts val="0"/>
              </a:spcBef>
              <a:spcAft>
                <a:spcPts val="0"/>
              </a:spcAft>
              <a:buNone/>
            </a:pPr>
            <a:endParaRPr/>
          </a:p>
          <a:p>
            <a:pPr marL="0" lvl="0" indent="0" algn="l" rtl="0">
              <a:spcBef>
                <a:spcPts val="0"/>
              </a:spcBef>
              <a:spcAft>
                <a:spcPts val="0"/>
              </a:spcAft>
              <a:buNone/>
            </a:pPr>
            <a:r>
              <a:rPr lang="en"/>
              <a:t>We’re now going to begin to take a look at a report mentioned earlier in the session from the Education Endowment Foundation on effective professional development.</a:t>
            </a:r>
            <a:endParaRPr/>
          </a:p>
          <a:p>
            <a:pPr marL="0" lvl="0" indent="0" algn="l" rtl="0">
              <a:spcBef>
                <a:spcPts val="0"/>
              </a:spcBef>
              <a:spcAft>
                <a:spcPts val="0"/>
              </a:spcAft>
              <a:buNone/>
            </a:pPr>
            <a:r>
              <a:rPr lang="en"/>
              <a:t>This report refers to a variety of ‘mechanisms’ that mean professional development achieves impact, is effective</a:t>
            </a:r>
            <a:endParaRPr/>
          </a:p>
          <a:p>
            <a:pPr marL="0" lvl="0" indent="0" algn="l" rtl="0">
              <a:spcBef>
                <a:spcPts val="0"/>
              </a:spcBef>
              <a:spcAft>
                <a:spcPts val="0"/>
              </a:spcAft>
              <a:buNone/>
            </a:pPr>
            <a:r>
              <a:rPr lang="en"/>
              <a:t>I’ll continue to refer to these as our ingredients</a:t>
            </a:r>
            <a:endParaRPr/>
          </a:p>
          <a:p>
            <a:pPr marL="0" lvl="0" indent="0" algn="l" rtl="0">
              <a:spcBef>
                <a:spcPts val="0"/>
              </a:spcBef>
              <a:spcAft>
                <a:spcPts val="0"/>
              </a:spcAft>
              <a:buNone/>
            </a:pPr>
            <a:endParaRPr/>
          </a:p>
          <a:p>
            <a:pPr marL="0" lvl="0" indent="0" algn="l" rtl="0">
              <a:spcBef>
                <a:spcPts val="0"/>
              </a:spcBef>
              <a:spcAft>
                <a:spcPts val="0"/>
              </a:spcAft>
              <a:buNone/>
            </a:pPr>
            <a:r>
              <a:rPr lang="en"/>
              <a:t>There are four key areas the report focuses on and we’ll take a closer look at these: Building knowledge, motivating staff, developing teaching techniques and embedding practice</a:t>
            </a:r>
            <a:endParaRPr/>
          </a:p>
          <a:p>
            <a:pPr marL="0" lvl="0" indent="0" algn="l" rtl="0">
              <a:spcBef>
                <a:spcPts val="0"/>
              </a:spcBef>
              <a:spcAft>
                <a:spcPts val="0"/>
              </a:spcAft>
              <a:buNone/>
            </a:pPr>
            <a:endParaRPr/>
          </a:p>
          <a:p>
            <a:pPr marL="0" lvl="0" indent="0" algn="l" rtl="0">
              <a:spcBef>
                <a:spcPts val="0"/>
              </a:spcBef>
              <a:spcAft>
                <a:spcPts val="0"/>
              </a:spcAft>
              <a:buNone/>
            </a:pPr>
            <a:r>
              <a:rPr lang="en"/>
              <a:t>We’ve spoken briefly about having one mind on the context and the needs of the setting you’re entering - these will be unique and will affect your design - who is your audience, what do you know about them, what do they encounter in their environment that may affect the effectiveness of your efforts?</a:t>
            </a:r>
            <a:endParaRPr/>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23"/>
        <p:cNvGrpSpPr/>
        <p:nvPr/>
      </p:nvGrpSpPr>
      <p:grpSpPr>
        <a:xfrm>
          <a:off x="0" y="0"/>
          <a:ext cx="0" cy="0"/>
          <a:chOff x="0" y="0"/>
          <a:chExt cx="0" cy="0"/>
        </a:xfrm>
      </p:grpSpPr>
      <p:sp>
        <p:nvSpPr>
          <p:cNvPr id="324" name="Google Shape;324;g210f87d43a0_0_484: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25" name="Google Shape;325;g210f87d43a0_0_484: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5 mins</a:t>
            </a:r>
            <a:endParaRPr/>
          </a:p>
          <a:p>
            <a:pPr marL="0" lvl="0" indent="0" algn="l" rtl="0">
              <a:spcBef>
                <a:spcPts val="0"/>
              </a:spcBef>
              <a:spcAft>
                <a:spcPts val="0"/>
              </a:spcAft>
              <a:buNone/>
            </a:pPr>
            <a:r>
              <a:rPr lang="en"/>
              <a:t>Building knowledge will mean, being considerate of teachers cognitive load - chunking the knowledge you share rather than bombarding them with it all at once, it will also involve revisiting their prior learning - connect the new with whatever’s gone before, what assumptions are you making about their prior learning before you begin, how might these assumptions be avoided?</a:t>
            </a:r>
            <a:endParaRPr/>
          </a:p>
          <a:p>
            <a:pPr marL="0" lvl="0" indent="0" algn="l" rtl="0">
              <a:spcBef>
                <a:spcPts val="0"/>
              </a:spcBef>
              <a:spcAft>
                <a:spcPts val="0"/>
              </a:spcAft>
              <a:buNone/>
            </a:pPr>
            <a:endParaRPr/>
          </a:p>
          <a:p>
            <a:pPr marL="0" lvl="0" indent="0" algn="l" rtl="0">
              <a:spcBef>
                <a:spcPts val="0"/>
              </a:spcBef>
              <a:spcAft>
                <a:spcPts val="0"/>
              </a:spcAft>
              <a:buNone/>
            </a:pPr>
            <a:r>
              <a:rPr lang="en"/>
              <a:t>Motivating them - this will involve setting and agreeing on goals - maintaining that momentum between the pylons, presenting info from credible sources, what research evidence is informing what you do? Providing affirmation and reinforcement after progress, celebrating wins, however small to encourage the formation of new habits</a:t>
            </a:r>
            <a:endParaRPr/>
          </a:p>
          <a:p>
            <a:pPr marL="0" lvl="0" indent="0" algn="l" rtl="0">
              <a:spcBef>
                <a:spcPts val="0"/>
              </a:spcBef>
              <a:spcAft>
                <a:spcPts val="0"/>
              </a:spcAft>
              <a:buNone/>
            </a:pPr>
            <a:endParaRPr/>
          </a:p>
          <a:p>
            <a:pPr marL="0" lvl="0" indent="0" algn="l" rtl="0">
              <a:spcBef>
                <a:spcPts val="0"/>
              </a:spcBef>
              <a:spcAft>
                <a:spcPts val="0"/>
              </a:spcAft>
              <a:buNone/>
            </a:pPr>
            <a:r>
              <a:rPr lang="en"/>
              <a:t>Developing their techniques - these might be the most obvious ingredients in your CPDL design: instruction on how to do something, modelling it for them, providing a safe space in which they can rehearse, practise and make mistakes, monitor how it’s going in their teaching practice, opportunities to provide the teacher with expert feedback, arranging social support so they don’t feel entirely vulnerable in this new learning</a:t>
            </a:r>
            <a:endParaRPr/>
          </a:p>
          <a:p>
            <a:pPr marL="0" lvl="0" indent="0" algn="l" rtl="0">
              <a:spcBef>
                <a:spcPts val="0"/>
              </a:spcBef>
              <a:spcAft>
                <a:spcPts val="0"/>
              </a:spcAft>
              <a:buNone/>
            </a:pPr>
            <a:endParaRPr/>
          </a:p>
          <a:p>
            <a:pPr marL="0" lvl="0" indent="0" algn="l" rtl="0">
              <a:spcBef>
                <a:spcPts val="0"/>
              </a:spcBef>
              <a:spcAft>
                <a:spcPts val="0"/>
              </a:spcAft>
              <a:buNone/>
            </a:pPr>
            <a:r>
              <a:rPr lang="en"/>
              <a:t>Crucially, embedding the practice - reminding teachers to practice, nudging them, action planning - how will they truly and practically convert their learning to embedded practice, not something that just leaves as soon as TDF is over, encouraging self-monitoring, diary keeping, reflection journaling, simple systems so they can hold themselves to account in the future, context-specific repetition so not just doing it in theory but building their confidence in reality.</a:t>
            </a:r>
            <a:endParaRPr/>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49"/>
        <p:cNvGrpSpPr/>
        <p:nvPr/>
      </p:nvGrpSpPr>
      <p:grpSpPr>
        <a:xfrm>
          <a:off x="0" y="0"/>
          <a:ext cx="0" cy="0"/>
          <a:chOff x="0" y="0"/>
          <a:chExt cx="0" cy="0"/>
        </a:xfrm>
      </p:grpSpPr>
      <p:sp>
        <p:nvSpPr>
          <p:cNvPr id="350" name="Google Shape;350;g210f87d43a0_0_54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51" name="Google Shape;351;g210f87d43a0_0_54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1 min</a:t>
            </a:r>
            <a:endParaRPr/>
          </a:p>
          <a:p>
            <a:pPr marL="0" lvl="0" indent="0" algn="l" rtl="0">
              <a:spcBef>
                <a:spcPts val="0"/>
              </a:spcBef>
              <a:spcAft>
                <a:spcPts val="0"/>
              </a:spcAft>
              <a:buNone/>
            </a:pPr>
            <a:r>
              <a:rPr lang="en"/>
              <a:t>What’s important with these ingredients, is that not every CPDL design will contain them all, the cables will become too heavy for the pylons to hold. Instead, you should select the ones that are most useful for carrying the electricity towards your intended destination</a:t>
            </a:r>
            <a:endParaRPr/>
          </a:p>
          <a:p>
            <a:pPr marL="0" lvl="0" indent="0" algn="l" rtl="0">
              <a:spcBef>
                <a:spcPts val="0"/>
              </a:spcBef>
              <a:spcAft>
                <a:spcPts val="0"/>
              </a:spcAft>
              <a:buNone/>
            </a:pPr>
            <a:endParaRPr/>
          </a:p>
          <a:p>
            <a:pPr marL="0" lvl="0" indent="0" algn="l" rtl="0">
              <a:spcBef>
                <a:spcPts val="0"/>
              </a:spcBef>
              <a:spcAft>
                <a:spcPts val="0"/>
              </a:spcAft>
              <a:buNone/>
            </a:pPr>
            <a:r>
              <a:rPr lang="en"/>
              <a:t>For instance, in this example, a selection of strategies have been picked out - let’s see how these look on our pylon and cable structure</a:t>
            </a:r>
            <a:endParaRPr/>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75"/>
        <p:cNvGrpSpPr/>
        <p:nvPr/>
      </p:nvGrpSpPr>
      <p:grpSpPr>
        <a:xfrm>
          <a:off x="0" y="0"/>
          <a:ext cx="0" cy="0"/>
          <a:chOff x="0" y="0"/>
          <a:chExt cx="0" cy="0"/>
        </a:xfrm>
      </p:grpSpPr>
      <p:sp>
        <p:nvSpPr>
          <p:cNvPr id="376" name="Google Shape;376;g1dd72ded2e3_0_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377" name="Google Shape;377;g1dd72ded2e3_0_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1 min</a:t>
            </a:r>
            <a:endParaRPr/>
          </a:p>
          <a:p>
            <a:pPr marL="0" lvl="0" indent="0" algn="l" rtl="0">
              <a:spcBef>
                <a:spcPts val="0"/>
              </a:spcBef>
              <a:spcAft>
                <a:spcPts val="0"/>
              </a:spcAft>
              <a:buNone/>
            </a:pPr>
            <a:r>
              <a:rPr lang="en"/>
              <a:t>So the pylons will each prioritise the building of new learning and the revisiting of prior learning</a:t>
            </a:r>
            <a:endParaRPr/>
          </a:p>
          <a:p>
            <a:pPr marL="0" lvl="0" indent="0" algn="l" rtl="0">
              <a:spcBef>
                <a:spcPts val="0"/>
              </a:spcBef>
              <a:spcAft>
                <a:spcPts val="0"/>
              </a:spcAft>
              <a:buNone/>
            </a:pPr>
            <a:r>
              <a:rPr lang="en"/>
              <a:t>They will develop teaching techniques, including modelling and rehearsing opportunities</a:t>
            </a:r>
            <a:endParaRPr/>
          </a:p>
          <a:p>
            <a:pPr marL="0" lvl="0" indent="0" algn="l" rtl="0">
              <a:spcBef>
                <a:spcPts val="0"/>
              </a:spcBef>
              <a:spcAft>
                <a:spcPts val="0"/>
              </a:spcAft>
              <a:buNone/>
            </a:pPr>
            <a:r>
              <a:rPr lang="en"/>
              <a:t>The cables will contain the other activities designed to develop techniques, motivate teachers and embed practice</a:t>
            </a:r>
            <a:endParaRPr/>
          </a:p>
          <a:p>
            <a:pPr marL="0" lvl="0" indent="0" algn="l" rtl="0">
              <a:spcBef>
                <a:spcPts val="0"/>
              </a:spcBef>
              <a:spcAft>
                <a:spcPts val="0"/>
              </a:spcAft>
              <a:buNone/>
            </a:pPr>
            <a:endParaRPr/>
          </a:p>
          <a:p>
            <a:pPr marL="0" lvl="0" indent="0" algn="l" rtl="0">
              <a:spcBef>
                <a:spcPts val="0"/>
              </a:spcBef>
              <a:spcAft>
                <a:spcPts val="0"/>
              </a:spcAft>
              <a:buNone/>
            </a:pPr>
            <a:r>
              <a:rPr lang="en"/>
              <a:t>All leading towards the ultimate impact of increasing teacher ability and impact on pupils</a:t>
            </a:r>
            <a:endParaRPr/>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93"/>
        <p:cNvGrpSpPr/>
        <p:nvPr/>
      </p:nvGrpSpPr>
      <p:grpSpPr>
        <a:xfrm>
          <a:off x="0" y="0"/>
          <a:ext cx="0" cy="0"/>
          <a:chOff x="0" y="0"/>
          <a:chExt cx="0" cy="0"/>
        </a:xfrm>
      </p:grpSpPr>
      <p:sp>
        <p:nvSpPr>
          <p:cNvPr id="394" name="Google Shape;394;g210f87d43a0_0_261:notes"/>
          <p:cNvSpPr txBox="1">
            <a:spLocks noGrp="1"/>
          </p:cNvSpPr>
          <p:nvPr>
            <p:ph type="body" idx="1"/>
          </p:nvPr>
        </p:nvSpPr>
        <p:spPr>
          <a:xfrm>
            <a:off x="914400" y="3251200"/>
            <a:ext cx="7315200" cy="308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Now for our final section and another chance for you to reflect with one another</a:t>
            </a:r>
            <a:endParaRPr/>
          </a:p>
        </p:txBody>
      </p:sp>
      <p:sp>
        <p:nvSpPr>
          <p:cNvPr id="395" name="Google Shape;395;g210f87d43a0_0_261:notes"/>
          <p:cNvSpPr>
            <a:spLocks noGrp="1" noRot="1" noChangeAspect="1"/>
          </p:cNvSpPr>
          <p:nvPr>
            <p:ph type="sldImg" idx="2"/>
          </p:nvPr>
        </p:nvSpPr>
        <p:spPr>
          <a:xfrm>
            <a:off x="2290763" y="512763"/>
            <a:ext cx="4562475" cy="25669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2"/>
        <p:cNvGrpSpPr/>
        <p:nvPr/>
      </p:nvGrpSpPr>
      <p:grpSpPr>
        <a:xfrm>
          <a:off x="0" y="0"/>
          <a:ext cx="0" cy="0"/>
          <a:chOff x="0" y="0"/>
          <a:chExt cx="0" cy="0"/>
        </a:xfrm>
      </p:grpSpPr>
      <p:sp>
        <p:nvSpPr>
          <p:cNvPr id="413" name="Google Shape;413;g210f87d43a0_0_45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14" name="Google Shape;414;g210f87d43a0_0_45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1 min</a:t>
            </a:r>
            <a:endParaRPr/>
          </a:p>
          <a:p>
            <a:pPr marL="0" lvl="0" indent="0" algn="l" rtl="0">
              <a:spcBef>
                <a:spcPts val="0"/>
              </a:spcBef>
              <a:spcAft>
                <a:spcPts val="0"/>
              </a:spcAft>
              <a:buNone/>
            </a:pPr>
            <a:r>
              <a:rPr lang="en"/>
              <a:t>I’m going to begin by giving you an opportunity for you to reflect for yourselves</a:t>
            </a:r>
            <a:endParaRPr/>
          </a:p>
          <a:p>
            <a:pPr marL="0" lvl="0" indent="0" algn="l" rtl="0">
              <a:spcBef>
                <a:spcPts val="0"/>
              </a:spcBef>
              <a:spcAft>
                <a:spcPts val="0"/>
              </a:spcAft>
              <a:buNone/>
            </a:pPr>
            <a:r>
              <a:rPr lang="en"/>
              <a:t>Depending on your role on the projects, this may be harder/easier for you</a:t>
            </a:r>
            <a:endParaRPr/>
          </a:p>
          <a:p>
            <a:pPr marL="0" lvl="0" indent="0" algn="l" rtl="0">
              <a:spcBef>
                <a:spcPts val="0"/>
              </a:spcBef>
              <a:spcAft>
                <a:spcPts val="0"/>
              </a:spcAft>
              <a:buNone/>
            </a:pPr>
            <a:endParaRPr/>
          </a:p>
          <a:p>
            <a:pPr marL="0" lvl="0" indent="0" algn="l" rtl="0">
              <a:spcBef>
                <a:spcPts val="0"/>
              </a:spcBef>
              <a:spcAft>
                <a:spcPts val="0"/>
              </a:spcAft>
              <a:buNone/>
            </a:pPr>
            <a:r>
              <a:rPr lang="en"/>
              <a:t>Which of these ingredients do you think are already present in your CPDL design?</a:t>
            </a:r>
            <a:endParaRPr/>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19"/>
        <p:cNvGrpSpPr/>
        <p:nvPr/>
      </p:nvGrpSpPr>
      <p:grpSpPr>
        <a:xfrm>
          <a:off x="0" y="0"/>
          <a:ext cx="0" cy="0"/>
          <a:chOff x="0" y="0"/>
          <a:chExt cx="0" cy="0"/>
        </a:xfrm>
      </p:grpSpPr>
      <p:sp>
        <p:nvSpPr>
          <p:cNvPr id="420" name="Google Shape;420;g210f87d43a0_0_587: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21" name="Google Shape;421;g210f87d43a0_0_587: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2 mins</a:t>
            </a:r>
            <a:endParaRPr/>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45"/>
        <p:cNvGrpSpPr/>
        <p:nvPr/>
      </p:nvGrpSpPr>
      <p:grpSpPr>
        <a:xfrm>
          <a:off x="0" y="0"/>
          <a:ext cx="0" cy="0"/>
          <a:chOff x="0" y="0"/>
          <a:chExt cx="0" cy="0"/>
        </a:xfrm>
      </p:grpSpPr>
      <p:sp>
        <p:nvSpPr>
          <p:cNvPr id="446" name="Google Shape;446;g210f87d43a0_0_45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47" name="Google Shape;447;g210f87d43a0_0_45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Another moment to reflect - which of the ingredients do you think could help to achieve your ultimate aim?</a:t>
            </a:r>
            <a:endParaRPr/>
          </a:p>
          <a:p>
            <a:pPr marL="0" lvl="0" indent="0" algn="l" rtl="0">
              <a:spcBef>
                <a:spcPts val="0"/>
              </a:spcBef>
              <a:spcAft>
                <a:spcPts val="0"/>
              </a:spcAft>
              <a:buNone/>
            </a:pPr>
            <a:r>
              <a:rPr lang="en"/>
              <a:t>Which would you like to try or perhaps further refine within your CPDL design?</a:t>
            </a:r>
            <a:endParaRPr/>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52"/>
        <p:cNvGrpSpPr/>
        <p:nvPr/>
      </p:nvGrpSpPr>
      <p:grpSpPr>
        <a:xfrm>
          <a:off x="0" y="0"/>
          <a:ext cx="0" cy="0"/>
          <a:chOff x="0" y="0"/>
          <a:chExt cx="0" cy="0"/>
        </a:xfrm>
      </p:grpSpPr>
      <p:sp>
        <p:nvSpPr>
          <p:cNvPr id="453" name="Google Shape;453;g210f87d43a0_0_61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54" name="Google Shape;454;g210f87d43a0_0_61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2 mins</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69"/>
        <p:cNvGrpSpPr/>
        <p:nvPr/>
      </p:nvGrpSpPr>
      <p:grpSpPr>
        <a:xfrm>
          <a:off x="0" y="0"/>
          <a:ext cx="0" cy="0"/>
          <a:chOff x="0" y="0"/>
          <a:chExt cx="0" cy="0"/>
        </a:xfrm>
      </p:grpSpPr>
      <p:sp>
        <p:nvSpPr>
          <p:cNvPr id="70" name="Google Shape;70;g210f87d43a0_0_39:notes"/>
          <p:cNvSpPr txBox="1">
            <a:spLocks noGrp="1"/>
          </p:cNvSpPr>
          <p:nvPr>
            <p:ph type="body" idx="1"/>
          </p:nvPr>
        </p:nvSpPr>
        <p:spPr>
          <a:xfrm>
            <a:off x="914400" y="3251200"/>
            <a:ext cx="7315200" cy="308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2 mins</a:t>
            </a:r>
            <a:endParaRPr/>
          </a:p>
          <a:p>
            <a:pPr marL="0" lvl="0" indent="0" algn="l" rtl="0">
              <a:spcBef>
                <a:spcPts val="0"/>
              </a:spcBef>
              <a:spcAft>
                <a:spcPts val="0"/>
              </a:spcAft>
              <a:buNone/>
            </a:pPr>
            <a:r>
              <a:rPr lang="en"/>
              <a:t>This is how I’ve broken today’s session down - there’ll be three parts:</a:t>
            </a:r>
            <a:endParaRPr/>
          </a:p>
          <a:p>
            <a:pPr marL="0" lvl="0" indent="0" algn="l" rtl="0">
              <a:spcBef>
                <a:spcPts val="0"/>
              </a:spcBef>
              <a:spcAft>
                <a:spcPts val="0"/>
              </a:spcAft>
              <a:buNone/>
            </a:pPr>
            <a:r>
              <a:rPr lang="en"/>
              <a:t>In the first we’ll reach a shared understanding of overall CPDL design and what makes it effective</a:t>
            </a:r>
            <a:endParaRPr/>
          </a:p>
          <a:p>
            <a:pPr marL="0" lvl="0" indent="0" algn="l" rtl="0">
              <a:spcBef>
                <a:spcPts val="0"/>
              </a:spcBef>
              <a:spcAft>
                <a:spcPts val="0"/>
              </a:spcAft>
              <a:buNone/>
            </a:pPr>
            <a:r>
              <a:rPr lang="en"/>
              <a:t>In the second, we’ll explore the effective ingredients of CPDL</a:t>
            </a:r>
            <a:endParaRPr/>
          </a:p>
          <a:p>
            <a:pPr marL="0" lvl="0" indent="0" algn="l" rtl="0">
              <a:spcBef>
                <a:spcPts val="0"/>
              </a:spcBef>
              <a:spcAft>
                <a:spcPts val="0"/>
              </a:spcAft>
              <a:buNone/>
            </a:pPr>
            <a:r>
              <a:rPr lang="en"/>
              <a:t>In the final, you’ll reflect more deeply on your CPDL design</a:t>
            </a:r>
            <a:endParaRPr/>
          </a:p>
          <a:p>
            <a:pPr marL="0" lvl="0" indent="0" algn="l" rtl="0">
              <a:spcBef>
                <a:spcPts val="0"/>
              </a:spcBef>
              <a:spcAft>
                <a:spcPts val="0"/>
              </a:spcAft>
              <a:buNone/>
            </a:pPr>
            <a:r>
              <a:rPr lang="en"/>
              <a:t>Why… How… What next…</a:t>
            </a:r>
            <a:endParaRPr/>
          </a:p>
          <a:p>
            <a:pPr marL="0" lvl="0" indent="0" algn="l" rtl="0">
              <a:spcBef>
                <a:spcPts val="0"/>
              </a:spcBef>
              <a:spcAft>
                <a:spcPts val="0"/>
              </a:spcAft>
              <a:buNone/>
            </a:pPr>
            <a:endParaRPr/>
          </a:p>
        </p:txBody>
      </p:sp>
      <p:sp>
        <p:nvSpPr>
          <p:cNvPr id="71" name="Google Shape;71;g210f87d43a0_0_39:notes"/>
          <p:cNvSpPr>
            <a:spLocks noGrp="1" noRot="1" noChangeAspect="1"/>
          </p:cNvSpPr>
          <p:nvPr>
            <p:ph type="sldImg" idx="2"/>
          </p:nvPr>
        </p:nvSpPr>
        <p:spPr>
          <a:xfrm>
            <a:off x="2290763" y="512763"/>
            <a:ext cx="4562475" cy="25669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78"/>
        <p:cNvGrpSpPr/>
        <p:nvPr/>
      </p:nvGrpSpPr>
      <p:grpSpPr>
        <a:xfrm>
          <a:off x="0" y="0"/>
          <a:ext cx="0" cy="0"/>
          <a:chOff x="0" y="0"/>
          <a:chExt cx="0" cy="0"/>
        </a:xfrm>
      </p:grpSpPr>
      <p:sp>
        <p:nvSpPr>
          <p:cNvPr id="479" name="Google Shape;479;g21124982127_0_23: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0" name="Google Shape;480;g21124982127_0_23: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12 mins</a:t>
            </a:r>
            <a:endParaRPr/>
          </a:p>
          <a:p>
            <a:pPr marL="0" lvl="0" indent="0" algn="l" rtl="0">
              <a:spcBef>
                <a:spcPts val="0"/>
              </a:spcBef>
              <a:spcAft>
                <a:spcPts val="0"/>
              </a:spcAft>
              <a:buNone/>
            </a:pPr>
            <a:r>
              <a:rPr lang="en"/>
              <a:t>We’re now going to give you some time back in your groups to discuss these questions and perhaps begin considering some priorities or next steps for the how of your CPDL design</a:t>
            </a:r>
            <a:endParaRPr/>
          </a:p>
          <a:p>
            <a:pPr marL="0" lvl="0" indent="0" algn="l" rtl="0">
              <a:spcBef>
                <a:spcPts val="0"/>
              </a:spcBef>
              <a:spcAft>
                <a:spcPts val="0"/>
              </a:spcAft>
              <a:buNone/>
            </a:pPr>
            <a:endParaRPr/>
          </a:p>
          <a:p>
            <a:pPr marL="0" lvl="0" indent="0" algn="l" rtl="0">
              <a:spcBef>
                <a:spcPts val="0"/>
              </a:spcBef>
              <a:spcAft>
                <a:spcPts val="0"/>
              </a:spcAft>
              <a:buNone/>
            </a:pPr>
            <a:r>
              <a:rPr lang="en"/>
              <a:t>Share a flavour of your discussions - let’s start with the ingredients you think are already present, how about your focus for trying or refining</a:t>
            </a:r>
            <a:endParaRPr/>
          </a:p>
          <a:p>
            <a:pPr marL="0" lvl="0" indent="0" algn="l" rtl="0">
              <a:spcBef>
                <a:spcPts val="0"/>
              </a:spcBef>
              <a:spcAft>
                <a:spcPts val="0"/>
              </a:spcAft>
              <a:buNone/>
            </a:pPr>
            <a:endParaRPr/>
          </a:p>
          <a:p>
            <a:pPr marL="0" lvl="0" indent="0" algn="l" rtl="0">
              <a:spcBef>
                <a:spcPts val="0"/>
              </a:spcBef>
              <a:spcAft>
                <a:spcPts val="0"/>
              </a:spcAft>
              <a:buNone/>
            </a:pPr>
            <a:r>
              <a:rPr lang="en"/>
              <a:t>We haven’t spoken about ingredients to remove here but that might be something you want to consider too - if you don’t believe they’ll improve the effectiveness of your design</a:t>
            </a:r>
            <a:endParaRPr/>
          </a:p>
        </p:txBody>
      </p:sp>
    </p:spTree>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485"/>
        <p:cNvGrpSpPr/>
        <p:nvPr/>
      </p:nvGrpSpPr>
      <p:grpSpPr>
        <a:xfrm>
          <a:off x="0" y="0"/>
          <a:ext cx="0" cy="0"/>
          <a:chOff x="0" y="0"/>
          <a:chExt cx="0" cy="0"/>
        </a:xfrm>
      </p:grpSpPr>
      <p:sp>
        <p:nvSpPr>
          <p:cNvPr id="486" name="Google Shape;486;g210f87d43a0_0_46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487" name="Google Shape;487;g210f87d43a0_0_46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2 mins</a:t>
            </a:r>
            <a:endParaRPr/>
          </a:p>
          <a:p>
            <a:pPr marL="0" lvl="0" indent="0" algn="l" rtl="0">
              <a:spcBef>
                <a:spcPts val="0"/>
              </a:spcBef>
              <a:spcAft>
                <a:spcPts val="0"/>
              </a:spcAft>
              <a:buNone/>
            </a:pPr>
            <a:r>
              <a:rPr lang="en"/>
              <a:t>To end, I’m going to ask you to think about this question</a:t>
            </a:r>
            <a:endParaRPr/>
          </a:p>
          <a:p>
            <a:pPr marL="0" lvl="0" indent="0" algn="l" rtl="0">
              <a:spcBef>
                <a:spcPts val="0"/>
              </a:spcBef>
              <a:spcAft>
                <a:spcPts val="0"/>
              </a:spcAft>
              <a:buNone/>
            </a:pPr>
            <a:endParaRPr/>
          </a:p>
          <a:p>
            <a:pPr marL="0" lvl="0" indent="0" algn="l" rtl="0">
              <a:spcBef>
                <a:spcPts val="0"/>
              </a:spcBef>
              <a:spcAft>
                <a:spcPts val="0"/>
              </a:spcAft>
              <a:buNone/>
            </a:pPr>
            <a:r>
              <a:rPr lang="en"/>
              <a:t>We’re going to share a poll and we’d like you to respond with one - either…</a:t>
            </a:r>
            <a:endParaRPr/>
          </a:p>
          <a:p>
            <a:pPr marL="0" lvl="0" indent="0" algn="l" rtl="0">
              <a:spcBef>
                <a:spcPts val="0"/>
              </a:spcBef>
              <a:spcAft>
                <a:spcPts val="0"/>
              </a:spcAft>
              <a:buNone/>
            </a:pPr>
            <a:endParaRPr/>
          </a:p>
          <a:p>
            <a:pPr marL="0" lvl="0" indent="0" algn="l" rtl="0">
              <a:spcBef>
                <a:spcPts val="0"/>
              </a:spcBef>
              <a:spcAft>
                <a:spcPts val="0"/>
              </a:spcAft>
              <a:buNone/>
            </a:pPr>
            <a:r>
              <a:rPr lang="en"/>
              <a:t>Emerging - your why might be a little unclear - you have ideas but not definite clarity. You have some of the ingredients in some form but they’re not yet forming a cohesive whole</a:t>
            </a:r>
            <a:endParaRPr/>
          </a:p>
          <a:p>
            <a:pPr marL="0" lvl="0" indent="0" algn="l" rtl="0">
              <a:spcBef>
                <a:spcPts val="0"/>
              </a:spcBef>
              <a:spcAft>
                <a:spcPts val="0"/>
              </a:spcAft>
              <a:buNone/>
            </a:pPr>
            <a:endParaRPr/>
          </a:p>
          <a:p>
            <a:pPr marL="0" lvl="0" indent="0" algn="l" rtl="0">
              <a:spcBef>
                <a:spcPts val="0"/>
              </a:spcBef>
              <a:spcAft>
                <a:spcPts val="0"/>
              </a:spcAft>
              <a:buNone/>
            </a:pPr>
            <a:r>
              <a:rPr lang="en"/>
              <a:t>Evolving - Your why exists but it’s not yet functioning as an anchor to everything else - it’s floating a little! Your pylons are all up - so you have some of the core experiences in place - the ingredients in between aren’t all connected where they should be.. Yet</a:t>
            </a:r>
            <a:endParaRPr/>
          </a:p>
          <a:p>
            <a:pPr marL="0" lvl="0" indent="0" algn="l" rtl="0">
              <a:spcBef>
                <a:spcPts val="0"/>
              </a:spcBef>
              <a:spcAft>
                <a:spcPts val="0"/>
              </a:spcAft>
              <a:buNone/>
            </a:pPr>
            <a:endParaRPr/>
          </a:p>
          <a:p>
            <a:pPr marL="0" lvl="0" indent="0" algn="l" rtl="0">
              <a:spcBef>
                <a:spcPts val="0"/>
              </a:spcBef>
              <a:spcAft>
                <a:spcPts val="0"/>
              </a:spcAft>
              <a:buNone/>
            </a:pPr>
            <a:r>
              <a:rPr lang="en"/>
              <a:t>Embedded - Hurray - you’re there! I’m sure there’s further enhancing that can be done to make it all even more electric(!) though!</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8"/>
        <p:cNvGrpSpPr/>
        <p:nvPr/>
      </p:nvGrpSpPr>
      <p:grpSpPr>
        <a:xfrm>
          <a:off x="0" y="0"/>
          <a:ext cx="0" cy="0"/>
          <a:chOff x="0" y="0"/>
          <a:chExt cx="0" cy="0"/>
        </a:xfrm>
      </p:grpSpPr>
      <p:sp>
        <p:nvSpPr>
          <p:cNvPr id="89" name="Google Shape;89;g210f87d43a0_0_225:notes"/>
          <p:cNvSpPr txBox="1">
            <a:spLocks noGrp="1"/>
          </p:cNvSpPr>
          <p:nvPr>
            <p:ph type="body" idx="1"/>
          </p:nvPr>
        </p:nvSpPr>
        <p:spPr>
          <a:xfrm>
            <a:off x="914400" y="3251200"/>
            <a:ext cx="7315200" cy="30813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1 min</a:t>
            </a:r>
            <a:endParaRPr/>
          </a:p>
          <a:p>
            <a:pPr marL="0" lvl="0" indent="0" algn="l" rtl="0">
              <a:spcBef>
                <a:spcPts val="0"/>
              </a:spcBef>
              <a:spcAft>
                <a:spcPts val="0"/>
              </a:spcAft>
              <a:buNone/>
            </a:pPr>
            <a:r>
              <a:rPr lang="en"/>
              <a:t>Let’s begin by considering the big picture of your CPDL design</a:t>
            </a:r>
            <a:endParaRPr/>
          </a:p>
        </p:txBody>
      </p:sp>
      <p:sp>
        <p:nvSpPr>
          <p:cNvPr id="90" name="Google Shape;90;g210f87d43a0_0_225:notes"/>
          <p:cNvSpPr>
            <a:spLocks noGrp="1" noRot="1" noChangeAspect="1"/>
          </p:cNvSpPr>
          <p:nvPr>
            <p:ph type="sldImg" idx="2"/>
          </p:nvPr>
        </p:nvSpPr>
        <p:spPr>
          <a:xfrm>
            <a:off x="2290763" y="512763"/>
            <a:ext cx="4562475" cy="2566987"/>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7"/>
        <p:cNvGrpSpPr/>
        <p:nvPr/>
      </p:nvGrpSpPr>
      <p:grpSpPr>
        <a:xfrm>
          <a:off x="0" y="0"/>
          <a:ext cx="0" cy="0"/>
          <a:chOff x="0" y="0"/>
          <a:chExt cx="0" cy="0"/>
        </a:xfrm>
      </p:grpSpPr>
      <p:sp>
        <p:nvSpPr>
          <p:cNvPr id="108" name="Google Shape;108;g210f87d43a0_0_82: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09" name="Google Shape;109;g210f87d43a0_0_82: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5 mins</a:t>
            </a:r>
            <a:endParaRPr/>
          </a:p>
          <a:p>
            <a:pPr marL="0" lvl="0" indent="0" algn="l" rtl="0">
              <a:spcBef>
                <a:spcPts val="0"/>
              </a:spcBef>
              <a:spcAft>
                <a:spcPts val="0"/>
              </a:spcAft>
              <a:buNone/>
            </a:pPr>
            <a:r>
              <a:rPr lang="en"/>
              <a:t>To start us off, I’d like you all to think about professional development that you have facilitated or attended</a:t>
            </a:r>
            <a:endParaRPr/>
          </a:p>
          <a:p>
            <a:pPr marL="0" lvl="0" indent="0" algn="l" rtl="0">
              <a:spcBef>
                <a:spcPts val="0"/>
              </a:spcBef>
              <a:spcAft>
                <a:spcPts val="0"/>
              </a:spcAft>
              <a:buNone/>
            </a:pPr>
            <a:r>
              <a:rPr lang="en"/>
              <a:t>What made it ‘effective’? Perhaps it’s how it made you and others feel, perhaps the nature of the activities or resources, perhaps the resulting impact it’s had…</a:t>
            </a:r>
            <a:endParaRPr/>
          </a:p>
          <a:p>
            <a:pPr marL="0" lvl="0" indent="0" algn="l" rtl="0">
              <a:spcBef>
                <a:spcPts val="0"/>
              </a:spcBef>
              <a:spcAft>
                <a:spcPts val="0"/>
              </a:spcAft>
              <a:buNone/>
            </a:pPr>
            <a:r>
              <a:rPr lang="en"/>
              <a:t>Try to sum up your thoughts and you can either post it in the chat or pop your hand up and share your thoughts. I’ll give you a moment to think first</a:t>
            </a:r>
            <a:endParaRPr/>
          </a:p>
          <a:p>
            <a:pPr marL="0" lvl="0" indent="0" algn="l" rtl="0">
              <a:spcBef>
                <a:spcPts val="0"/>
              </a:spcBef>
              <a:spcAft>
                <a:spcPts val="0"/>
              </a:spcAft>
              <a:buNone/>
            </a:pPr>
            <a:endParaRPr/>
          </a:p>
          <a:p>
            <a:pPr marL="0" lvl="0" indent="0" algn="l" rtl="0">
              <a:spcBef>
                <a:spcPts val="0"/>
              </a:spcBef>
              <a:spcAft>
                <a:spcPts val="0"/>
              </a:spcAft>
              <a:buNone/>
            </a:pPr>
            <a:r>
              <a:rPr lang="en"/>
              <a:t>Share</a:t>
            </a:r>
            <a:endParaRPr/>
          </a:p>
          <a:p>
            <a:pPr marL="0" lvl="0" indent="0" algn="l" rtl="0">
              <a:spcBef>
                <a:spcPts val="0"/>
              </a:spcBef>
              <a:spcAft>
                <a:spcPts val="0"/>
              </a:spcAft>
              <a:buNone/>
            </a:pPr>
            <a:endParaRPr/>
          </a:p>
          <a:p>
            <a:pPr marL="0" lvl="0" indent="0" algn="l" rtl="0">
              <a:spcBef>
                <a:spcPts val="0"/>
              </a:spcBef>
              <a:spcAft>
                <a:spcPts val="0"/>
              </a:spcAft>
              <a:buNone/>
            </a:pPr>
            <a:r>
              <a:rPr lang="en"/>
              <a:t>It’d be great to bottle these experiences up and pour them into your own designs but that is a useful way to think about it - use your own experiences as an anchor for what you’ll do here…</a:t>
            </a:r>
            <a:endParaRPr/>
          </a:p>
          <a:p>
            <a:pPr marL="0" lvl="0" indent="0" algn="l" rtl="0">
              <a:spcBef>
                <a:spcPts val="0"/>
              </a:spcBef>
              <a:spcAft>
                <a:spcPts val="0"/>
              </a:spcAft>
              <a:buNone/>
            </a:pPr>
            <a:endParaRPr/>
          </a:p>
          <a:p>
            <a:pPr marL="0" lvl="0" indent="0" algn="l" rtl="0">
              <a:spcBef>
                <a:spcPts val="0"/>
              </a:spcBef>
              <a:spcAft>
                <a:spcPts val="0"/>
              </a:spcAft>
              <a:buNone/>
            </a:pPr>
            <a:r>
              <a:rPr lang="en"/>
              <a:t>For me, years ago now I attended an intensive course to teach English to speakers of other languages. In the morning, we had expert input on theory. In the afternoon we taught segments of a real life  lesson and saw our peers teach their parts, we engaged in a collective reflection session, gave and received feedback, planned the next day’s segments and completed assignments. It was a lot but it’s one of the most impactful pieces of professional development I’ve experienced. Ultimately, it made me a better teacher, I felt more confident, I had increased knowledge and skills. What we’ll talk about are the rhythm of experiences that you get on a programme - this had all of them!</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7"/>
        <p:cNvGrpSpPr/>
        <p:nvPr/>
      </p:nvGrpSpPr>
      <p:grpSpPr>
        <a:xfrm>
          <a:off x="0" y="0"/>
          <a:ext cx="0" cy="0"/>
          <a:chOff x="0" y="0"/>
          <a:chExt cx="0" cy="0"/>
        </a:xfrm>
      </p:grpSpPr>
      <p:sp>
        <p:nvSpPr>
          <p:cNvPr id="118" name="Google Shape;118;g210f87d43a0_0_10: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19" name="Google Shape;119;g210f87d43a0_0_10: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solidFill>
                  <a:srgbClr val="222222"/>
                </a:solidFill>
                <a:highlight>
                  <a:srgbClr val="FFFFFF"/>
                </a:highlight>
              </a:rPr>
              <a:t>2 mins</a:t>
            </a:r>
            <a:endParaRPr>
              <a:solidFill>
                <a:srgbClr val="222222"/>
              </a:solidFill>
              <a:highlight>
                <a:srgbClr val="FFFFFF"/>
              </a:highlight>
            </a:endParaRPr>
          </a:p>
          <a:p>
            <a:pPr marL="0" lvl="0" indent="0" algn="l" rtl="0">
              <a:spcBef>
                <a:spcPts val="0"/>
              </a:spcBef>
              <a:spcAft>
                <a:spcPts val="0"/>
              </a:spcAft>
              <a:buNone/>
            </a:pPr>
            <a:r>
              <a:rPr lang="en">
                <a:solidFill>
                  <a:srgbClr val="222222"/>
                </a:solidFill>
                <a:highlight>
                  <a:srgbClr val="FFFFFF"/>
                </a:highlight>
              </a:rPr>
              <a:t>Let’s think a little more about this word, ‘effective’</a:t>
            </a:r>
            <a:endParaRPr>
              <a:solidFill>
                <a:srgbClr val="222222"/>
              </a:solidFill>
              <a:highlight>
                <a:srgbClr val="FFFFFF"/>
              </a:highlight>
            </a:endParaRPr>
          </a:p>
          <a:p>
            <a:pPr marL="0" lvl="0" indent="0" algn="l" rtl="0">
              <a:spcBef>
                <a:spcPts val="0"/>
              </a:spcBef>
              <a:spcAft>
                <a:spcPts val="0"/>
              </a:spcAft>
              <a:buNone/>
            </a:pPr>
            <a:endParaRPr>
              <a:solidFill>
                <a:srgbClr val="222222"/>
              </a:solidFill>
              <a:highlight>
                <a:srgbClr val="FFFFFF"/>
              </a:highlight>
            </a:endParaRPr>
          </a:p>
          <a:p>
            <a:pPr marL="0" lvl="0" indent="0" algn="l" rtl="0">
              <a:spcBef>
                <a:spcPts val="0"/>
              </a:spcBef>
              <a:spcAft>
                <a:spcPts val="0"/>
              </a:spcAft>
              <a:buNone/>
            </a:pPr>
            <a:r>
              <a:rPr lang="en">
                <a:solidFill>
                  <a:srgbClr val="222222"/>
                </a:solidFill>
                <a:highlight>
                  <a:srgbClr val="FFFFFF"/>
                </a:highlight>
              </a:rPr>
              <a:t>The Education Endowment Foundation, in their report on effective professional development in 2021, define professional development as structured and facilitated activity for teachers, intended to increase their teaching ability.’ If it just provides new things to think about, be joyful about… it’s not yet effective! The focus on ‘ability’ also distinguishes professional development from mere knowledge dissemination, including general updates about policies, procedures, or statutory guidance: </a:t>
            </a:r>
            <a:r>
              <a:rPr lang="en" u="sng">
                <a:solidFill>
                  <a:schemeClr val="hlink"/>
                </a:solidFill>
                <a:highlight>
                  <a:srgbClr val="FFFFFF"/>
                </a:highlight>
                <a:hlinkClick r:id="rId3"/>
              </a:rPr>
              <a:t>https://educationendowmentfoundation.org.uk/education-evidence/guidance-reports/effective-professional-development</a:t>
            </a:r>
            <a:endParaRPr>
              <a:solidFill>
                <a:srgbClr val="222222"/>
              </a:solidFill>
              <a:highlight>
                <a:srgbClr val="FFFFFF"/>
              </a:highlight>
            </a:endParaRPr>
          </a:p>
          <a:p>
            <a:pPr marL="0" lvl="0" indent="0" algn="l" rtl="0">
              <a:spcBef>
                <a:spcPts val="0"/>
              </a:spcBef>
              <a:spcAft>
                <a:spcPts val="0"/>
              </a:spcAft>
              <a:buNone/>
            </a:pPr>
            <a:endParaRPr>
              <a:solidFill>
                <a:srgbClr val="222222"/>
              </a:solidFill>
              <a:highlight>
                <a:srgbClr val="FFFFFF"/>
              </a:highlight>
            </a:endParaRPr>
          </a:p>
          <a:p>
            <a:pPr marL="0" lvl="0" indent="0" algn="l" rtl="0">
              <a:spcBef>
                <a:spcPts val="0"/>
              </a:spcBef>
              <a:spcAft>
                <a:spcPts val="0"/>
              </a:spcAft>
              <a:buNone/>
            </a:pPr>
            <a:r>
              <a:rPr lang="en">
                <a:solidFill>
                  <a:srgbClr val="222222"/>
                </a:solidFill>
                <a:highlight>
                  <a:srgbClr val="FFFFFF"/>
                </a:highlight>
              </a:rPr>
              <a:t>Ultimately, it should result in a positive impact on pupils. This will come up again later on. If it doesn’t result in a positive impact on pupils, what has the investment of precious time and resources all been for?</a:t>
            </a:r>
            <a:endParaRPr>
              <a:solidFill>
                <a:srgbClr val="222222"/>
              </a:solidFill>
              <a:highlight>
                <a:srgbClr val="FFFFFF"/>
              </a:highlight>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8"/>
        <p:cNvGrpSpPr/>
        <p:nvPr/>
      </p:nvGrpSpPr>
      <p:grpSpPr>
        <a:xfrm>
          <a:off x="0" y="0"/>
          <a:ext cx="0" cy="0"/>
          <a:chOff x="0" y="0"/>
          <a:chExt cx="0" cy="0"/>
        </a:xfrm>
      </p:grpSpPr>
      <p:sp>
        <p:nvSpPr>
          <p:cNvPr id="129" name="Google Shape;129;g20f52cdb871_0_58: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30" name="Google Shape;130;g20f52cdb871_0_58: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1 min</a:t>
            </a:r>
            <a:endParaRPr/>
          </a:p>
          <a:p>
            <a:pPr marL="0" lvl="0" indent="0" algn="l" rtl="0">
              <a:spcBef>
                <a:spcPts val="0"/>
              </a:spcBef>
              <a:spcAft>
                <a:spcPts val="0"/>
              </a:spcAft>
              <a:buNone/>
            </a:pPr>
            <a:r>
              <a:rPr lang="en"/>
              <a:t>This illustrates this difference between an event or an experience, as opposed to effective professional development. A webinar hasn’t been effective professional development on its own - it’s about what happens afterwards, what it results in, what is learned from ‘having a go’, practising with what you’ve learned.</a:t>
            </a:r>
            <a:endParaRPr/>
          </a:p>
          <a:p>
            <a:pPr marL="0" lvl="0" indent="0" algn="l" rtl="0">
              <a:spcBef>
                <a:spcPts val="0"/>
              </a:spcBef>
              <a:spcAft>
                <a:spcPts val="0"/>
              </a:spcAft>
              <a:buNone/>
            </a:pPr>
            <a:endParaRPr/>
          </a:p>
          <a:p>
            <a:pPr marL="0" lvl="0" indent="0" algn="l" rtl="0">
              <a:spcBef>
                <a:spcPts val="0"/>
              </a:spcBef>
              <a:spcAft>
                <a:spcPts val="0"/>
              </a:spcAft>
              <a:buNone/>
            </a:pPr>
            <a:r>
              <a:rPr lang="en"/>
              <a:t>I won’t have been ‘effective’ today unless you go away and do something with what you’ve learned today, not placed your neat notes in a corner never to be looked at again, not written a goal with a vague intention of returning to it, but actually actioned something as a result…</a:t>
            </a:r>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40"/>
        <p:cNvGrpSpPr/>
        <p:nvPr/>
      </p:nvGrpSpPr>
      <p:grpSpPr>
        <a:xfrm>
          <a:off x="0" y="0"/>
          <a:ext cx="0" cy="0"/>
          <a:chOff x="0" y="0"/>
          <a:chExt cx="0" cy="0"/>
        </a:xfrm>
      </p:grpSpPr>
      <p:sp>
        <p:nvSpPr>
          <p:cNvPr id="141" name="Google Shape;141;g210f87d43a0_0_66: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42" name="Google Shape;142;g210f87d43a0_0_6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2 mins</a:t>
            </a:r>
            <a:endParaRPr/>
          </a:p>
          <a:p>
            <a:pPr marL="0" lvl="0" indent="0" algn="l" rtl="0">
              <a:spcBef>
                <a:spcPts val="0"/>
              </a:spcBef>
              <a:spcAft>
                <a:spcPts val="0"/>
              </a:spcAft>
              <a:buNone/>
            </a:pPr>
            <a:r>
              <a:rPr lang="en"/>
              <a:t>In the context of the Teacher Development Fund, what do we mean by CPDL?</a:t>
            </a:r>
            <a:endParaRPr/>
          </a:p>
          <a:p>
            <a:pPr marL="0" lvl="0" indent="0" algn="l" rtl="0">
              <a:spcBef>
                <a:spcPts val="0"/>
              </a:spcBef>
              <a:spcAft>
                <a:spcPts val="0"/>
              </a:spcAft>
              <a:buNone/>
            </a:pPr>
            <a:r>
              <a:rPr lang="en" u="sng">
                <a:solidFill>
                  <a:schemeClr val="hlink"/>
                </a:solidFill>
                <a:hlinkClick r:id="rId3"/>
              </a:rPr>
              <a:t>https://www.phf.org.uk/funds/tdf/#what-we-must-see-in-your-application</a:t>
            </a:r>
            <a:endParaRPr/>
          </a:p>
          <a:p>
            <a:pPr marL="0" lvl="0" indent="0" algn="l" rtl="0">
              <a:spcBef>
                <a:spcPts val="0"/>
              </a:spcBef>
              <a:spcAft>
                <a:spcPts val="0"/>
              </a:spcAft>
              <a:buNone/>
            </a:pPr>
            <a:endParaRPr/>
          </a:p>
          <a:p>
            <a:pPr marL="0" lvl="0" indent="0" algn="l" rtl="0">
              <a:spcBef>
                <a:spcPts val="0"/>
              </a:spcBef>
              <a:spcAft>
                <a:spcPts val="0"/>
              </a:spcAft>
              <a:buNone/>
            </a:pPr>
            <a:r>
              <a:rPr lang="en"/>
              <a:t>CPD is the specific support offered to teachers - it could be a webinar, a set of resources, coaching or mentoring even… one specific experience</a:t>
            </a:r>
            <a:endParaRPr/>
          </a:p>
          <a:p>
            <a:pPr marL="0" lvl="0" indent="0" algn="l" rtl="0">
              <a:spcBef>
                <a:spcPts val="0"/>
              </a:spcBef>
              <a:spcAft>
                <a:spcPts val="0"/>
              </a:spcAft>
              <a:buNone/>
            </a:pPr>
            <a:endParaRPr/>
          </a:p>
          <a:p>
            <a:pPr marL="0" lvl="0" indent="0" algn="l" rtl="0">
              <a:spcBef>
                <a:spcPts val="0"/>
              </a:spcBef>
              <a:spcAft>
                <a:spcPts val="0"/>
              </a:spcAft>
              <a:buNone/>
            </a:pPr>
            <a:r>
              <a:rPr lang="en"/>
              <a:t>CPDL refers to this and more! It includes the processes and activities teachers will participate in response to the CPD input. It’s how they use knowledge and skills in their practice and the impact they might have on their pupils. To just focus on the part on the left is to miss this bigger picture - that ultimately leads to the effectiveness we’ve talked about.</a:t>
            </a:r>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50"/>
        <p:cNvGrpSpPr/>
        <p:nvPr/>
      </p:nvGrpSpPr>
      <p:grpSpPr>
        <a:xfrm>
          <a:off x="0" y="0"/>
          <a:ext cx="0" cy="0"/>
          <a:chOff x="0" y="0"/>
          <a:chExt cx="0" cy="0"/>
        </a:xfrm>
      </p:grpSpPr>
      <p:sp>
        <p:nvSpPr>
          <p:cNvPr id="151" name="Google Shape;151;g210f87d43a0_0_95:notes"/>
          <p:cNvSpPr>
            <a:spLocks noGrp="1" noRot="1" noChangeAspect="1"/>
          </p:cNvSpPr>
          <p:nvPr>
            <p:ph type="sldImg" idx="2"/>
          </p:nvPr>
        </p:nvSpPr>
        <p:spPr>
          <a:xfrm>
            <a:off x="381000" y="685800"/>
            <a:ext cx="6096000"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152" name="Google Shape;152;g210f87d43a0_0_95: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r>
              <a:rPr lang="en"/>
              <a:t>2 mins</a:t>
            </a:r>
            <a:endParaRPr/>
          </a:p>
          <a:p>
            <a:pPr marL="0" lvl="0" indent="0" algn="l" rtl="0">
              <a:spcBef>
                <a:spcPts val="0"/>
              </a:spcBef>
              <a:spcAft>
                <a:spcPts val="0"/>
              </a:spcAft>
              <a:buNone/>
            </a:pPr>
            <a:r>
              <a:rPr lang="en"/>
              <a:t>Philippa Cordingley suggests CPDL design consists of pylons and cables.</a:t>
            </a:r>
            <a:endParaRPr/>
          </a:p>
          <a:p>
            <a:pPr marL="0" lvl="0" indent="0" algn="l" rtl="0">
              <a:spcBef>
                <a:spcPts val="0"/>
              </a:spcBef>
              <a:spcAft>
                <a:spcPts val="0"/>
              </a:spcAft>
              <a:buNone/>
            </a:pPr>
            <a:r>
              <a:rPr lang="en" u="sng">
                <a:solidFill>
                  <a:schemeClr val="hlink"/>
                </a:solidFill>
                <a:hlinkClick r:id="rId3"/>
              </a:rPr>
              <a:t>https://www.tes.com/magazine/archived/tes-talks-philippa-cordingley</a:t>
            </a:r>
            <a:endParaRPr/>
          </a:p>
          <a:p>
            <a:pPr marL="0" lvl="0" indent="0" algn="l" rtl="0">
              <a:spcBef>
                <a:spcPts val="0"/>
              </a:spcBef>
              <a:spcAft>
                <a:spcPts val="0"/>
              </a:spcAft>
              <a:buNone/>
            </a:pPr>
            <a:endParaRPr/>
          </a:p>
          <a:p>
            <a:pPr marL="0" lvl="0" indent="0" algn="l" rtl="0">
              <a:spcBef>
                <a:spcPts val="0"/>
              </a:spcBef>
              <a:spcAft>
                <a:spcPts val="0"/>
              </a:spcAft>
              <a:buNone/>
            </a:pPr>
            <a:r>
              <a:rPr lang="en"/>
              <a:t>The pylons are the single experiences, the ‘inputs’ if you like - the kinds of things we’d probably traditionally associate with CPD, perhaps more formal learning experiences, eg. a webinar</a:t>
            </a:r>
            <a:endParaRPr/>
          </a:p>
          <a:p>
            <a:pPr marL="0" lvl="0" indent="0" algn="l" rtl="0">
              <a:spcBef>
                <a:spcPts val="0"/>
              </a:spcBef>
              <a:spcAft>
                <a:spcPts val="0"/>
              </a:spcAft>
              <a:buNone/>
            </a:pPr>
            <a:r>
              <a:rPr lang="en"/>
              <a:t>The cables represent all the threads that tie these experiences to the next - to form an overall CPDL design.</a:t>
            </a:r>
            <a:endParaRPr/>
          </a:p>
          <a:p>
            <a:pPr marL="0" lvl="0" indent="0" algn="l" rtl="0">
              <a:spcBef>
                <a:spcPts val="0"/>
              </a:spcBef>
              <a:spcAft>
                <a:spcPts val="0"/>
              </a:spcAft>
              <a:buNone/>
            </a:pPr>
            <a:endParaRPr/>
          </a:p>
          <a:p>
            <a:pPr marL="0" lvl="0" indent="0" algn="l" rtl="0">
              <a:spcBef>
                <a:spcPts val="0"/>
              </a:spcBef>
              <a:spcAft>
                <a:spcPts val="0"/>
              </a:spcAft>
              <a:buNone/>
            </a:pPr>
            <a:r>
              <a:rPr lang="en"/>
              <a:t>You should view your CPDL design as a continuous rhythm of learning opportunities, each having a relationship to the other, designed to build on one another, and culminate in electricity(!) - or impact, effectiveness.</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311708" y="744575"/>
            <a:ext cx="8520600" cy="20526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311700" y="2834125"/>
            <a:ext cx="8520600" cy="7926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311700" y="1106125"/>
            <a:ext cx="8520600" cy="19635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311700" y="3152225"/>
            <a:ext cx="8520600" cy="13008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matchingName="Blank 1 - White">
  <p:cSld name="Blank 1 - White">
    <p:spTree>
      <p:nvGrpSpPr>
        <p:cNvPr id="1" name="Shape 50"/>
        <p:cNvGrpSpPr/>
        <p:nvPr/>
      </p:nvGrpSpPr>
      <p:grpSpPr>
        <a:xfrm>
          <a:off x="0" y="0"/>
          <a:ext cx="0" cy="0"/>
          <a:chOff x="0" y="0"/>
          <a:chExt cx="0" cy="0"/>
        </a:xfrm>
      </p:grpSpPr>
      <p:pic>
        <p:nvPicPr>
          <p:cNvPr id="51" name="Google Shape;51;p13"/>
          <p:cNvPicPr preferRelativeResize="0"/>
          <p:nvPr/>
        </p:nvPicPr>
        <p:blipFill rotWithShape="1">
          <a:blip r:embed="rId2">
            <a:alphaModFix/>
          </a:blip>
          <a:srcRect/>
          <a:stretch/>
        </p:blipFill>
        <p:spPr>
          <a:xfrm>
            <a:off x="0" y="0"/>
            <a:ext cx="9144000" cy="5143500"/>
          </a:xfrm>
          <a:prstGeom prst="rect">
            <a:avLst/>
          </a:prstGeom>
          <a:noFill/>
          <a:ln>
            <a:noFill/>
          </a:ln>
        </p:spPr>
      </p:pic>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311700" y="2150850"/>
            <a:ext cx="8520600" cy="8418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311700" y="1152475"/>
            <a:ext cx="8520600" cy="34164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3117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832400" y="1152475"/>
            <a:ext cx="3999900" cy="34164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311700" y="445025"/>
            <a:ext cx="8520600" cy="5727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311700" y="555600"/>
            <a:ext cx="2808000" cy="7557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311700" y="1389600"/>
            <a:ext cx="2808000" cy="31794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90250" y="450150"/>
            <a:ext cx="6367800" cy="40908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65500" y="1233175"/>
            <a:ext cx="4045200" cy="14823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65500" y="2803075"/>
            <a:ext cx="4045200" cy="1235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939500" y="724075"/>
            <a:ext cx="3837000" cy="3695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311700" y="4230575"/>
            <a:ext cx="5998800" cy="6051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8472458" y="4663217"/>
            <a:ext cx="548700" cy="3936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311700" y="445025"/>
            <a:ext cx="8520600" cy="5727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311700" y="1152475"/>
            <a:ext cx="8520600" cy="34164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8472458" y="4663217"/>
            <a:ext cx="548700" cy="3936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1.xml"/></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0.xml"/><Relationship Id="rId1" Type="http://schemas.openxmlformats.org/officeDocument/2006/relationships/slideLayout" Target="../slideLayouts/slideLayout11.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1.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2.xml"/><Relationship Id="rId1" Type="http://schemas.openxmlformats.org/officeDocument/2006/relationships/slideLayout" Target="../slideLayouts/slideLayout11.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1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1.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24.xml"/><Relationship Id="rId1" Type="http://schemas.openxmlformats.org/officeDocument/2006/relationships/slideLayout" Target="../slideLayouts/slideLayout1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1.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1.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1.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1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1.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11.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1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1.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7.xml"/><Relationship Id="rId1" Type="http://schemas.openxmlformats.org/officeDocument/2006/relationships/slideLayout" Target="../slideLayouts/slideLayout1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1.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9.xml"/><Relationship Id="rId1" Type="http://schemas.openxmlformats.org/officeDocument/2006/relationships/slideLayout" Target="../slideLayouts/slideLayout1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5"/>
        <p:cNvGrpSpPr/>
        <p:nvPr/>
      </p:nvGrpSpPr>
      <p:grpSpPr>
        <a:xfrm>
          <a:off x="0" y="0"/>
          <a:ext cx="0" cy="0"/>
          <a:chOff x="0" y="0"/>
          <a:chExt cx="0" cy="0"/>
        </a:xfrm>
      </p:grpSpPr>
      <p:sp>
        <p:nvSpPr>
          <p:cNvPr id="56" name="Google Shape;56;p14"/>
          <p:cNvSpPr/>
          <p:nvPr/>
        </p:nvSpPr>
        <p:spPr>
          <a:xfrm>
            <a:off x="0" y="4636550"/>
            <a:ext cx="9144000" cy="507000"/>
          </a:xfrm>
          <a:prstGeom prst="rect">
            <a:avLst/>
          </a:prstGeom>
          <a:solidFill>
            <a:srgbClr val="1F1C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57" name="Google Shape;57;p14"/>
          <p:cNvSpPr txBox="1"/>
          <p:nvPr/>
        </p:nvSpPr>
        <p:spPr>
          <a:xfrm>
            <a:off x="439850" y="4674500"/>
            <a:ext cx="1799100" cy="431100"/>
          </a:xfrm>
          <a:prstGeom prst="rect">
            <a:avLst/>
          </a:prstGeom>
          <a:noFill/>
          <a:ln>
            <a:noFill/>
          </a:ln>
        </p:spPr>
        <p:txBody>
          <a:bodyPr spcFirstLastPara="1" wrap="square" lIns="91425" tIns="91425" rIns="91425" bIns="91425" anchor="t" anchorCtr="0">
            <a:spAutoFit/>
          </a:bodyPr>
          <a:lstStyle/>
          <a:p>
            <a:pPr marL="0" lvl="0" indent="0" algn="l" rtl="0">
              <a:lnSpc>
                <a:spcPct val="140000"/>
              </a:lnSpc>
              <a:spcBef>
                <a:spcPts val="0"/>
              </a:spcBef>
              <a:spcAft>
                <a:spcPts val="0"/>
              </a:spcAft>
              <a:buNone/>
            </a:pPr>
            <a:r>
              <a:rPr lang="en" sz="1600">
                <a:solidFill>
                  <a:srgbClr val="F2E3E5"/>
                </a:solidFill>
                <a:latin typeface="Open Sans Light"/>
                <a:ea typeface="Open Sans Light"/>
                <a:cs typeface="Open Sans Light"/>
                <a:sym typeface="Open Sans Light"/>
              </a:rPr>
              <a:t>Hannah Tyreman</a:t>
            </a:r>
            <a:endParaRPr>
              <a:solidFill>
                <a:srgbClr val="F2E3E5"/>
              </a:solidFill>
            </a:endParaRPr>
          </a:p>
        </p:txBody>
      </p:sp>
      <p:sp>
        <p:nvSpPr>
          <p:cNvPr id="58" name="Google Shape;58;p14"/>
          <p:cNvSpPr txBox="1"/>
          <p:nvPr/>
        </p:nvSpPr>
        <p:spPr>
          <a:xfrm>
            <a:off x="6579875" y="4674500"/>
            <a:ext cx="2292000" cy="431100"/>
          </a:xfrm>
          <a:prstGeom prst="rect">
            <a:avLst/>
          </a:prstGeom>
          <a:noFill/>
          <a:ln>
            <a:noFill/>
          </a:ln>
        </p:spPr>
        <p:txBody>
          <a:bodyPr spcFirstLastPara="1" wrap="square" lIns="91425" tIns="91425" rIns="91425" bIns="91425" anchor="t" anchorCtr="0">
            <a:spAutoFit/>
          </a:bodyPr>
          <a:lstStyle/>
          <a:p>
            <a:pPr marL="0" lvl="0" indent="0" algn="r" rtl="0">
              <a:lnSpc>
                <a:spcPct val="140000"/>
              </a:lnSpc>
              <a:spcBef>
                <a:spcPts val="0"/>
              </a:spcBef>
              <a:spcAft>
                <a:spcPts val="0"/>
              </a:spcAft>
              <a:buNone/>
            </a:pPr>
            <a:r>
              <a:rPr lang="en" sz="1600">
                <a:solidFill>
                  <a:srgbClr val="F2E3E5"/>
                </a:solidFill>
                <a:latin typeface="Open Sans Light"/>
                <a:ea typeface="Open Sans Light"/>
                <a:cs typeface="Open Sans Light"/>
                <a:sym typeface="Open Sans Light"/>
              </a:rPr>
              <a:t>joyandknowledge.com</a:t>
            </a:r>
            <a:endParaRPr>
              <a:solidFill>
                <a:srgbClr val="F2E3E5"/>
              </a:solidFill>
            </a:endParaRPr>
          </a:p>
        </p:txBody>
      </p:sp>
      <p:sp>
        <p:nvSpPr>
          <p:cNvPr id="59" name="Google Shape;59;p14"/>
          <p:cNvSpPr txBox="1"/>
          <p:nvPr/>
        </p:nvSpPr>
        <p:spPr>
          <a:xfrm>
            <a:off x="846600" y="985475"/>
            <a:ext cx="7450800" cy="2031900"/>
          </a:xfrm>
          <a:prstGeom prst="rect">
            <a:avLst/>
          </a:prstGeom>
          <a:noFill/>
          <a:ln>
            <a:noFill/>
          </a:ln>
        </p:spPr>
        <p:txBody>
          <a:bodyPr spcFirstLastPara="1" wrap="square" lIns="91425" tIns="91425" rIns="91425" bIns="91425" anchor="t" anchorCtr="0">
            <a:spAutoFit/>
          </a:bodyPr>
          <a:lstStyle/>
          <a:p>
            <a:pPr marL="0" lvl="0" indent="0" algn="ctr" rtl="0">
              <a:lnSpc>
                <a:spcPct val="140000"/>
              </a:lnSpc>
              <a:spcBef>
                <a:spcPts val="0"/>
              </a:spcBef>
              <a:spcAft>
                <a:spcPts val="0"/>
              </a:spcAft>
              <a:buNone/>
            </a:pPr>
            <a:r>
              <a:rPr lang="en" sz="5000">
                <a:solidFill>
                  <a:srgbClr val="1F1C39"/>
                </a:solidFill>
                <a:latin typeface="Open Sans"/>
                <a:ea typeface="Open Sans"/>
                <a:cs typeface="Open Sans"/>
                <a:sym typeface="Open Sans"/>
              </a:rPr>
              <a:t>Research-informed principles of CPDL</a:t>
            </a:r>
            <a:endParaRPr sz="5000">
              <a:solidFill>
                <a:srgbClr val="1F1C39"/>
              </a:solidFill>
              <a:latin typeface="Open Sans"/>
              <a:ea typeface="Open Sans"/>
              <a:cs typeface="Open Sans"/>
              <a:sym typeface="Open Sans"/>
            </a:endParaRPr>
          </a:p>
        </p:txBody>
      </p:sp>
      <p:sp>
        <p:nvSpPr>
          <p:cNvPr id="60" name="Google Shape;60;p14"/>
          <p:cNvSpPr/>
          <p:nvPr/>
        </p:nvSpPr>
        <p:spPr>
          <a:xfrm>
            <a:off x="105625" y="4710475"/>
            <a:ext cx="334200" cy="348600"/>
          </a:xfrm>
          <a:prstGeom prst="ellipse">
            <a:avLst/>
          </a:prstGeom>
          <a:solidFill>
            <a:srgbClr val="F3CA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Shape 166"/>
        <p:cNvGrpSpPr/>
        <p:nvPr/>
      </p:nvGrpSpPr>
      <p:grpSpPr>
        <a:xfrm>
          <a:off x="0" y="0"/>
          <a:ext cx="0" cy="0"/>
          <a:chOff x="0" y="0"/>
          <a:chExt cx="0" cy="0"/>
        </a:xfrm>
      </p:grpSpPr>
      <p:sp>
        <p:nvSpPr>
          <p:cNvPr id="167" name="Google Shape;167;p23"/>
          <p:cNvSpPr/>
          <p:nvPr/>
        </p:nvSpPr>
        <p:spPr>
          <a:xfrm>
            <a:off x="0" y="4636550"/>
            <a:ext cx="9144000" cy="507000"/>
          </a:xfrm>
          <a:prstGeom prst="rect">
            <a:avLst/>
          </a:prstGeom>
          <a:solidFill>
            <a:srgbClr val="1F1C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8" name="Google Shape;168;p23"/>
          <p:cNvSpPr/>
          <p:nvPr/>
        </p:nvSpPr>
        <p:spPr>
          <a:xfrm>
            <a:off x="105625" y="4710475"/>
            <a:ext cx="334200" cy="348600"/>
          </a:xfrm>
          <a:prstGeom prst="ellipse">
            <a:avLst/>
          </a:prstGeom>
          <a:solidFill>
            <a:srgbClr val="F3CA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69" name="Google Shape;169;p23"/>
          <p:cNvPicPr preferRelativeResize="0"/>
          <p:nvPr/>
        </p:nvPicPr>
        <p:blipFill rotWithShape="1">
          <a:blip r:embed="rId3">
            <a:alphaModFix/>
          </a:blip>
          <a:srcRect t="37597"/>
          <a:stretch/>
        </p:blipFill>
        <p:spPr>
          <a:xfrm>
            <a:off x="687297" y="1073975"/>
            <a:ext cx="6477575" cy="3562575"/>
          </a:xfrm>
          <a:prstGeom prst="rect">
            <a:avLst/>
          </a:prstGeom>
          <a:noFill/>
          <a:ln>
            <a:noFill/>
          </a:ln>
        </p:spPr>
      </p:pic>
      <p:sp>
        <p:nvSpPr>
          <p:cNvPr id="170" name="Google Shape;170;p23"/>
          <p:cNvSpPr txBox="1"/>
          <p:nvPr/>
        </p:nvSpPr>
        <p:spPr>
          <a:xfrm>
            <a:off x="439850" y="4674500"/>
            <a:ext cx="2538600" cy="431100"/>
          </a:xfrm>
          <a:prstGeom prst="rect">
            <a:avLst/>
          </a:prstGeom>
          <a:noFill/>
          <a:ln>
            <a:noFill/>
          </a:ln>
        </p:spPr>
        <p:txBody>
          <a:bodyPr spcFirstLastPara="1" wrap="square" lIns="91425" tIns="91425" rIns="91425" bIns="91425" anchor="t" anchorCtr="0">
            <a:spAutoFit/>
          </a:bodyPr>
          <a:lstStyle/>
          <a:p>
            <a:pPr marL="0" lvl="0" indent="0" algn="l" rtl="0">
              <a:lnSpc>
                <a:spcPct val="140000"/>
              </a:lnSpc>
              <a:spcBef>
                <a:spcPts val="0"/>
              </a:spcBef>
              <a:spcAft>
                <a:spcPts val="0"/>
              </a:spcAft>
              <a:buNone/>
            </a:pPr>
            <a:r>
              <a:rPr lang="en" sz="1600">
                <a:solidFill>
                  <a:srgbClr val="F2E3E5"/>
                </a:solidFill>
                <a:latin typeface="Open Sans Light"/>
                <a:ea typeface="Open Sans Light"/>
                <a:cs typeface="Open Sans Light"/>
                <a:sym typeface="Open Sans Light"/>
              </a:rPr>
              <a:t>Cordingley, 2016</a:t>
            </a:r>
            <a:endParaRPr>
              <a:solidFill>
                <a:srgbClr val="F2E3E5"/>
              </a:solidFill>
            </a:endParaRPr>
          </a:p>
        </p:txBody>
      </p:sp>
      <p:sp>
        <p:nvSpPr>
          <p:cNvPr id="171" name="Google Shape;171;p23"/>
          <p:cNvSpPr/>
          <p:nvPr/>
        </p:nvSpPr>
        <p:spPr>
          <a:xfrm>
            <a:off x="905325" y="2632800"/>
            <a:ext cx="1049100" cy="348600"/>
          </a:xfrm>
          <a:prstGeom prst="roundRect">
            <a:avLst>
              <a:gd name="adj" fmla="val 16667"/>
            </a:avLst>
          </a:prstGeom>
          <a:solidFill>
            <a:srgbClr val="F3CA1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a:solidFill>
                  <a:srgbClr val="1F1C39"/>
                </a:solidFill>
                <a:latin typeface="Open Sans"/>
                <a:ea typeface="Open Sans"/>
                <a:cs typeface="Open Sans"/>
                <a:sym typeface="Open Sans"/>
              </a:rPr>
              <a:t>Webinar</a:t>
            </a:r>
            <a:endParaRPr>
              <a:solidFill>
                <a:srgbClr val="1F1C39"/>
              </a:solidFill>
              <a:latin typeface="Open Sans"/>
              <a:ea typeface="Open Sans"/>
              <a:cs typeface="Open Sans"/>
              <a:sym typeface="Open Sans"/>
            </a:endParaRPr>
          </a:p>
        </p:txBody>
      </p:sp>
      <p:sp>
        <p:nvSpPr>
          <p:cNvPr id="172" name="Google Shape;172;p23"/>
          <p:cNvSpPr txBox="1"/>
          <p:nvPr/>
        </p:nvSpPr>
        <p:spPr>
          <a:xfrm>
            <a:off x="1706709" y="295730"/>
            <a:ext cx="5730600" cy="431100"/>
          </a:xfrm>
          <a:prstGeom prst="rect">
            <a:avLst/>
          </a:prstGeom>
          <a:noFill/>
          <a:ln>
            <a:noFill/>
          </a:ln>
        </p:spPr>
        <p:txBody>
          <a:bodyPr spcFirstLastPara="1" wrap="square" lIns="0" tIns="0" rIns="0" bIns="0" anchor="t" anchorCtr="0">
            <a:spAutoFit/>
          </a:bodyPr>
          <a:lstStyle/>
          <a:p>
            <a:pPr marL="0" marR="0" lvl="0" indent="0" algn="ctr" rtl="0">
              <a:lnSpc>
                <a:spcPct val="110001"/>
              </a:lnSpc>
              <a:spcBef>
                <a:spcPts val="0"/>
              </a:spcBef>
              <a:spcAft>
                <a:spcPts val="0"/>
              </a:spcAft>
              <a:buNone/>
            </a:pPr>
            <a:r>
              <a:rPr lang="en" sz="2800">
                <a:solidFill>
                  <a:srgbClr val="1F1C39"/>
                </a:solidFill>
                <a:latin typeface="Open Sans"/>
                <a:ea typeface="Open Sans"/>
                <a:cs typeface="Open Sans"/>
                <a:sym typeface="Open Sans"/>
              </a:rPr>
              <a:t>Understanding CPDL design</a:t>
            </a:r>
            <a:endParaRPr sz="2800">
              <a:solidFill>
                <a:srgbClr val="1F1C39"/>
              </a:solidFill>
              <a:latin typeface="Open Sans"/>
              <a:ea typeface="Open Sans"/>
              <a:cs typeface="Open Sans"/>
              <a:sym typeface="Open Sans"/>
            </a:endParaRPr>
          </a:p>
        </p:txBody>
      </p:sp>
      <p:cxnSp>
        <p:nvCxnSpPr>
          <p:cNvPr id="173" name="Google Shape;173;p23"/>
          <p:cNvCxnSpPr/>
          <p:nvPr/>
        </p:nvCxnSpPr>
        <p:spPr>
          <a:xfrm flipH="1">
            <a:off x="2703863" y="1525160"/>
            <a:ext cx="1186800" cy="678300"/>
          </a:xfrm>
          <a:prstGeom prst="straightConnector1">
            <a:avLst/>
          </a:prstGeom>
          <a:noFill/>
          <a:ln w="38100" cap="flat" cmpd="sng">
            <a:solidFill>
              <a:srgbClr val="002826"/>
            </a:solidFill>
            <a:prstDash val="solid"/>
            <a:round/>
            <a:headEnd type="none" w="med" len="med"/>
            <a:tailEnd type="triangle" w="med" len="med"/>
          </a:ln>
        </p:spPr>
      </p:cxnSp>
      <p:cxnSp>
        <p:nvCxnSpPr>
          <p:cNvPr id="174" name="Google Shape;174;p23"/>
          <p:cNvCxnSpPr/>
          <p:nvPr/>
        </p:nvCxnSpPr>
        <p:spPr>
          <a:xfrm flipH="1">
            <a:off x="4471775" y="2215550"/>
            <a:ext cx="1573800" cy="885300"/>
          </a:xfrm>
          <a:prstGeom prst="straightConnector1">
            <a:avLst/>
          </a:prstGeom>
          <a:noFill/>
          <a:ln w="38100" cap="flat" cmpd="sng">
            <a:solidFill>
              <a:srgbClr val="002826"/>
            </a:solidFill>
            <a:prstDash val="solid"/>
            <a:round/>
            <a:headEnd type="none" w="med" len="med"/>
            <a:tailEnd type="triangle" w="med" len="med"/>
          </a:ln>
        </p:spPr>
      </p:cxnSp>
      <p:cxnSp>
        <p:nvCxnSpPr>
          <p:cNvPr id="175" name="Google Shape;175;p23"/>
          <p:cNvCxnSpPr/>
          <p:nvPr/>
        </p:nvCxnSpPr>
        <p:spPr>
          <a:xfrm flipH="1">
            <a:off x="5627225" y="2726313"/>
            <a:ext cx="1573800" cy="885300"/>
          </a:xfrm>
          <a:prstGeom prst="straightConnector1">
            <a:avLst/>
          </a:prstGeom>
          <a:noFill/>
          <a:ln w="38100" cap="flat" cmpd="sng">
            <a:solidFill>
              <a:srgbClr val="002826"/>
            </a:solidFill>
            <a:prstDash val="solid"/>
            <a:round/>
            <a:headEnd type="none" w="med" len="med"/>
            <a:tailEnd type="triangle" w="med" len="med"/>
          </a:ln>
        </p:spPr>
      </p:cxnSp>
      <p:cxnSp>
        <p:nvCxnSpPr>
          <p:cNvPr id="176" name="Google Shape;176;p23"/>
          <p:cNvCxnSpPr>
            <a:stCxn id="177" idx="1"/>
          </p:cNvCxnSpPr>
          <p:nvPr/>
        </p:nvCxnSpPr>
        <p:spPr>
          <a:xfrm flipH="1">
            <a:off x="6371900" y="3623700"/>
            <a:ext cx="911100" cy="465000"/>
          </a:xfrm>
          <a:prstGeom prst="straightConnector1">
            <a:avLst/>
          </a:prstGeom>
          <a:noFill/>
          <a:ln w="38100" cap="flat" cmpd="sng">
            <a:solidFill>
              <a:srgbClr val="002826"/>
            </a:solidFill>
            <a:prstDash val="solid"/>
            <a:round/>
            <a:headEnd type="none" w="med" len="med"/>
            <a:tailEnd type="triangle" w="med" len="med"/>
          </a:ln>
        </p:spPr>
      </p:cxnSp>
      <p:sp>
        <p:nvSpPr>
          <p:cNvPr id="177" name="Google Shape;177;p23"/>
          <p:cNvSpPr/>
          <p:nvPr/>
        </p:nvSpPr>
        <p:spPr>
          <a:xfrm>
            <a:off x="7283000" y="3408150"/>
            <a:ext cx="1753800" cy="431100"/>
          </a:xfrm>
          <a:prstGeom prst="roundRect">
            <a:avLst>
              <a:gd name="adj" fmla="val 16667"/>
            </a:avLst>
          </a:prstGeom>
          <a:solidFill>
            <a:srgbClr val="00282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a:solidFill>
                  <a:srgbClr val="F2E3E5"/>
                </a:solidFill>
                <a:latin typeface="Open Sans"/>
                <a:ea typeface="Open Sans"/>
                <a:cs typeface="Open Sans"/>
                <a:sym typeface="Open Sans"/>
              </a:rPr>
              <a:t>Resource sharing</a:t>
            </a:r>
            <a:endParaRPr>
              <a:solidFill>
                <a:srgbClr val="F2E3E5"/>
              </a:solidFill>
              <a:latin typeface="Open Sans"/>
              <a:ea typeface="Open Sans"/>
              <a:cs typeface="Open Sans"/>
              <a:sym typeface="Open Sans"/>
            </a:endParaRPr>
          </a:p>
        </p:txBody>
      </p:sp>
      <p:sp>
        <p:nvSpPr>
          <p:cNvPr id="178" name="Google Shape;178;p23"/>
          <p:cNvSpPr/>
          <p:nvPr/>
        </p:nvSpPr>
        <p:spPr>
          <a:xfrm>
            <a:off x="3638800" y="1175075"/>
            <a:ext cx="2460600" cy="444900"/>
          </a:xfrm>
          <a:prstGeom prst="roundRect">
            <a:avLst>
              <a:gd name="adj" fmla="val 16667"/>
            </a:avLst>
          </a:prstGeom>
          <a:solidFill>
            <a:srgbClr val="00282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a:solidFill>
                  <a:srgbClr val="F2E3E5"/>
                </a:solidFill>
                <a:latin typeface="Open Sans"/>
                <a:ea typeface="Open Sans"/>
                <a:cs typeface="Open Sans"/>
                <a:sym typeface="Open Sans"/>
              </a:rPr>
              <a:t>Practising and feedback</a:t>
            </a:r>
            <a:endParaRPr>
              <a:solidFill>
                <a:srgbClr val="F2E3E5"/>
              </a:solidFill>
              <a:latin typeface="Open Sans"/>
              <a:ea typeface="Open Sans"/>
              <a:cs typeface="Open Sans"/>
              <a:sym typeface="Open Sans"/>
            </a:endParaRPr>
          </a:p>
        </p:txBody>
      </p:sp>
      <p:sp>
        <p:nvSpPr>
          <p:cNvPr id="179" name="Google Shape;179;p23"/>
          <p:cNvSpPr/>
          <p:nvPr/>
        </p:nvSpPr>
        <p:spPr>
          <a:xfrm>
            <a:off x="5130325" y="1758600"/>
            <a:ext cx="3475500" cy="507000"/>
          </a:xfrm>
          <a:prstGeom prst="roundRect">
            <a:avLst>
              <a:gd name="adj" fmla="val 16667"/>
            </a:avLst>
          </a:prstGeom>
          <a:solidFill>
            <a:srgbClr val="00282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a:solidFill>
                  <a:srgbClr val="F2E3E5"/>
                </a:solidFill>
                <a:latin typeface="Open Sans"/>
                <a:ea typeface="Open Sans"/>
                <a:cs typeface="Open Sans"/>
                <a:sym typeface="Open Sans"/>
              </a:rPr>
              <a:t>Team teaching and video reflection</a:t>
            </a:r>
            <a:endParaRPr>
              <a:solidFill>
                <a:srgbClr val="F2E3E5"/>
              </a:solidFill>
              <a:latin typeface="Open Sans"/>
              <a:ea typeface="Open Sans"/>
              <a:cs typeface="Open Sans"/>
              <a:sym typeface="Open Sans"/>
            </a:endParaRPr>
          </a:p>
        </p:txBody>
      </p:sp>
      <p:sp>
        <p:nvSpPr>
          <p:cNvPr id="180" name="Google Shape;180;p23"/>
          <p:cNvSpPr/>
          <p:nvPr/>
        </p:nvSpPr>
        <p:spPr>
          <a:xfrm>
            <a:off x="6002575" y="2552313"/>
            <a:ext cx="2828700" cy="569100"/>
          </a:xfrm>
          <a:prstGeom prst="roundRect">
            <a:avLst>
              <a:gd name="adj" fmla="val 16667"/>
            </a:avLst>
          </a:prstGeom>
          <a:solidFill>
            <a:srgbClr val="00282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a:solidFill>
                  <a:srgbClr val="F2E3E5"/>
                </a:solidFill>
                <a:latin typeface="Open Sans"/>
                <a:ea typeface="Open Sans"/>
                <a:cs typeface="Open Sans"/>
                <a:sym typeface="Open Sans"/>
              </a:rPr>
              <a:t>Observation and coaching with reflective diary</a:t>
            </a:r>
            <a:endParaRPr>
              <a:solidFill>
                <a:srgbClr val="F2E3E5"/>
              </a:solidFill>
              <a:latin typeface="Open Sans"/>
              <a:ea typeface="Open Sans"/>
              <a:cs typeface="Open Sans"/>
              <a:sym typeface="Open Sans"/>
            </a:endParaRPr>
          </a:p>
        </p:txBody>
      </p:sp>
      <p:sp>
        <p:nvSpPr>
          <p:cNvPr id="181" name="Google Shape;181;p23"/>
          <p:cNvSpPr/>
          <p:nvPr/>
        </p:nvSpPr>
        <p:spPr>
          <a:xfrm>
            <a:off x="3134825" y="3611625"/>
            <a:ext cx="1186800" cy="348600"/>
          </a:xfrm>
          <a:prstGeom prst="roundRect">
            <a:avLst>
              <a:gd name="adj" fmla="val 16667"/>
            </a:avLst>
          </a:prstGeom>
          <a:solidFill>
            <a:srgbClr val="F3CA1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a:solidFill>
                  <a:srgbClr val="1F1C39"/>
                </a:solidFill>
                <a:latin typeface="Open Sans"/>
                <a:ea typeface="Open Sans"/>
                <a:cs typeface="Open Sans"/>
                <a:sym typeface="Open Sans"/>
              </a:rPr>
              <a:t>Workshop</a:t>
            </a:r>
            <a:endParaRPr>
              <a:solidFill>
                <a:srgbClr val="1F1C39"/>
              </a:solidFill>
              <a:latin typeface="Open Sans"/>
              <a:ea typeface="Open Sans"/>
              <a:cs typeface="Open Sans"/>
              <a:sym typeface="Open Sans"/>
            </a:endParaRPr>
          </a:p>
        </p:txBody>
      </p:sp>
      <p:sp>
        <p:nvSpPr>
          <p:cNvPr id="182" name="Google Shape;182;p23"/>
          <p:cNvSpPr/>
          <p:nvPr/>
        </p:nvSpPr>
        <p:spPr>
          <a:xfrm>
            <a:off x="4572000" y="4056525"/>
            <a:ext cx="1049100" cy="348600"/>
          </a:xfrm>
          <a:prstGeom prst="roundRect">
            <a:avLst>
              <a:gd name="adj" fmla="val 16667"/>
            </a:avLst>
          </a:prstGeom>
          <a:solidFill>
            <a:srgbClr val="F3CA1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a:solidFill>
                  <a:srgbClr val="1F1C39"/>
                </a:solidFill>
                <a:latin typeface="Open Sans"/>
                <a:ea typeface="Open Sans"/>
                <a:cs typeface="Open Sans"/>
                <a:sym typeface="Open Sans"/>
              </a:rPr>
              <a:t>Podcast</a:t>
            </a:r>
            <a:endParaRPr>
              <a:solidFill>
                <a:srgbClr val="1F1C39"/>
              </a:solidFill>
              <a:latin typeface="Open Sans"/>
              <a:ea typeface="Open Sans"/>
              <a:cs typeface="Open Sans"/>
              <a:sym typeface="Open Sans"/>
            </a:endParaRPr>
          </a:p>
        </p:txBody>
      </p:sp>
      <p:sp>
        <p:nvSpPr>
          <p:cNvPr id="183" name="Google Shape;183;p23"/>
          <p:cNvSpPr/>
          <p:nvPr/>
        </p:nvSpPr>
        <p:spPr>
          <a:xfrm>
            <a:off x="5781425" y="4188325"/>
            <a:ext cx="1265400" cy="348600"/>
          </a:xfrm>
          <a:prstGeom prst="roundRect">
            <a:avLst>
              <a:gd name="adj" fmla="val 16667"/>
            </a:avLst>
          </a:prstGeom>
          <a:solidFill>
            <a:srgbClr val="F3CA1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a:solidFill>
                  <a:srgbClr val="1F1C39"/>
                </a:solidFill>
                <a:latin typeface="Open Sans"/>
                <a:ea typeface="Open Sans"/>
                <a:cs typeface="Open Sans"/>
                <a:sym typeface="Open Sans"/>
              </a:rPr>
              <a:t>Conference</a:t>
            </a:r>
            <a:endParaRPr>
              <a:solidFill>
                <a:srgbClr val="1F1C39"/>
              </a:solidFill>
              <a:latin typeface="Open Sans"/>
              <a:ea typeface="Open Sans"/>
              <a:cs typeface="Open Sans"/>
              <a:sym typeface="Open San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7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8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82"/>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83"/>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178"/>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73"/>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nodeType="clickEffect">
                                  <p:stCondLst>
                                    <p:cond delay="0"/>
                                  </p:stCondLst>
                                  <p:childTnLst>
                                    <p:set>
                                      <p:cBhvr>
                                        <p:cTn id="28" dur="1" fill="hold">
                                          <p:stCondLst>
                                            <p:cond delay="0"/>
                                          </p:stCondLst>
                                        </p:cTn>
                                        <p:tgtEl>
                                          <p:spTgt spid="179"/>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74"/>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180"/>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175"/>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77"/>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17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Shape 187"/>
        <p:cNvGrpSpPr/>
        <p:nvPr/>
      </p:nvGrpSpPr>
      <p:grpSpPr>
        <a:xfrm>
          <a:off x="0" y="0"/>
          <a:ext cx="0" cy="0"/>
          <a:chOff x="0" y="0"/>
          <a:chExt cx="0" cy="0"/>
        </a:xfrm>
      </p:grpSpPr>
      <p:sp>
        <p:nvSpPr>
          <p:cNvPr id="188" name="Google Shape;188;p24"/>
          <p:cNvSpPr/>
          <p:nvPr/>
        </p:nvSpPr>
        <p:spPr>
          <a:xfrm rot="900">
            <a:off x="5308348" y="2722450"/>
            <a:ext cx="1145400" cy="348600"/>
          </a:xfrm>
          <a:prstGeom prst="rightArrow">
            <a:avLst>
              <a:gd name="adj1" fmla="val 50000"/>
              <a:gd name="adj2" fmla="val 50000"/>
            </a:avLst>
          </a:prstGeom>
          <a:solidFill>
            <a:srgbClr val="0028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89" name="Google Shape;189;p24"/>
          <p:cNvSpPr/>
          <p:nvPr/>
        </p:nvSpPr>
        <p:spPr>
          <a:xfrm rot="900">
            <a:off x="2215348" y="2722450"/>
            <a:ext cx="1145400" cy="348600"/>
          </a:xfrm>
          <a:prstGeom prst="rightArrow">
            <a:avLst>
              <a:gd name="adj1" fmla="val 50000"/>
              <a:gd name="adj2" fmla="val 50000"/>
            </a:avLst>
          </a:prstGeom>
          <a:solidFill>
            <a:srgbClr val="0028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0" name="Google Shape;190;p24"/>
          <p:cNvSpPr/>
          <p:nvPr/>
        </p:nvSpPr>
        <p:spPr>
          <a:xfrm>
            <a:off x="0" y="4636550"/>
            <a:ext cx="9144000" cy="507000"/>
          </a:xfrm>
          <a:prstGeom prst="rect">
            <a:avLst/>
          </a:prstGeom>
          <a:solidFill>
            <a:srgbClr val="1F1C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1" name="Google Shape;191;p24"/>
          <p:cNvSpPr/>
          <p:nvPr/>
        </p:nvSpPr>
        <p:spPr>
          <a:xfrm>
            <a:off x="105625" y="4710475"/>
            <a:ext cx="334200" cy="348600"/>
          </a:xfrm>
          <a:prstGeom prst="ellipse">
            <a:avLst/>
          </a:prstGeom>
          <a:solidFill>
            <a:srgbClr val="F3CA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2" name="Google Shape;192;p24"/>
          <p:cNvSpPr txBox="1"/>
          <p:nvPr/>
        </p:nvSpPr>
        <p:spPr>
          <a:xfrm>
            <a:off x="439850" y="4674500"/>
            <a:ext cx="2538600" cy="431100"/>
          </a:xfrm>
          <a:prstGeom prst="rect">
            <a:avLst/>
          </a:prstGeom>
          <a:noFill/>
          <a:ln>
            <a:noFill/>
          </a:ln>
        </p:spPr>
        <p:txBody>
          <a:bodyPr spcFirstLastPara="1" wrap="square" lIns="91425" tIns="91425" rIns="91425" bIns="91425" anchor="t" anchorCtr="0">
            <a:spAutoFit/>
          </a:bodyPr>
          <a:lstStyle/>
          <a:p>
            <a:pPr marL="0" lvl="0" indent="0" algn="l" rtl="0">
              <a:lnSpc>
                <a:spcPct val="140000"/>
              </a:lnSpc>
              <a:spcBef>
                <a:spcPts val="0"/>
              </a:spcBef>
              <a:spcAft>
                <a:spcPts val="0"/>
              </a:spcAft>
              <a:buNone/>
            </a:pPr>
            <a:r>
              <a:rPr lang="en" sz="1600">
                <a:solidFill>
                  <a:srgbClr val="F2E3E5"/>
                </a:solidFill>
                <a:latin typeface="Open Sans Light"/>
                <a:ea typeface="Open Sans Light"/>
                <a:cs typeface="Open Sans Light"/>
                <a:sym typeface="Open Sans Light"/>
              </a:rPr>
              <a:t>Fisher and Frey, 2007</a:t>
            </a:r>
            <a:endParaRPr>
              <a:solidFill>
                <a:srgbClr val="F2E3E5"/>
              </a:solidFill>
            </a:endParaRPr>
          </a:p>
        </p:txBody>
      </p:sp>
      <p:sp>
        <p:nvSpPr>
          <p:cNvPr id="193" name="Google Shape;193;p24"/>
          <p:cNvSpPr/>
          <p:nvPr/>
        </p:nvSpPr>
        <p:spPr>
          <a:xfrm>
            <a:off x="354775" y="2249075"/>
            <a:ext cx="2163900" cy="1295700"/>
          </a:xfrm>
          <a:prstGeom prst="roundRect">
            <a:avLst>
              <a:gd name="adj" fmla="val 16667"/>
            </a:avLst>
          </a:prstGeom>
          <a:solidFill>
            <a:srgbClr val="00282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rgbClr val="F2E3E5"/>
                </a:solidFill>
                <a:latin typeface="Open Sans"/>
                <a:ea typeface="Open Sans"/>
                <a:cs typeface="Open Sans"/>
                <a:sym typeface="Open Sans"/>
              </a:rPr>
              <a:t>I do</a:t>
            </a:r>
            <a:endParaRPr sz="1800" b="1">
              <a:solidFill>
                <a:srgbClr val="F2E3E5"/>
              </a:solidFill>
              <a:latin typeface="Open Sans"/>
              <a:ea typeface="Open Sans"/>
              <a:cs typeface="Open Sans"/>
              <a:sym typeface="Open Sans"/>
            </a:endParaRPr>
          </a:p>
          <a:p>
            <a:pPr marL="0" lvl="0" indent="0" algn="ctr" rtl="0">
              <a:spcBef>
                <a:spcPts val="0"/>
              </a:spcBef>
              <a:spcAft>
                <a:spcPts val="0"/>
              </a:spcAft>
              <a:buNone/>
            </a:pPr>
            <a:r>
              <a:rPr lang="en" sz="1800">
                <a:solidFill>
                  <a:srgbClr val="F2E3E5"/>
                </a:solidFill>
                <a:latin typeface="Open Sans"/>
                <a:ea typeface="Open Sans"/>
                <a:cs typeface="Open Sans"/>
                <a:sym typeface="Open Sans"/>
              </a:rPr>
              <a:t>Artist models</a:t>
            </a:r>
            <a:endParaRPr sz="1800">
              <a:solidFill>
                <a:srgbClr val="F2E3E5"/>
              </a:solidFill>
              <a:latin typeface="Open Sans"/>
              <a:ea typeface="Open Sans"/>
              <a:cs typeface="Open Sans"/>
              <a:sym typeface="Open Sans"/>
            </a:endParaRPr>
          </a:p>
        </p:txBody>
      </p:sp>
      <p:sp>
        <p:nvSpPr>
          <p:cNvPr id="194" name="Google Shape;194;p24"/>
          <p:cNvSpPr txBox="1"/>
          <p:nvPr/>
        </p:nvSpPr>
        <p:spPr>
          <a:xfrm>
            <a:off x="1706709" y="295730"/>
            <a:ext cx="5730600" cy="431100"/>
          </a:xfrm>
          <a:prstGeom prst="rect">
            <a:avLst/>
          </a:prstGeom>
          <a:noFill/>
          <a:ln>
            <a:noFill/>
          </a:ln>
        </p:spPr>
        <p:txBody>
          <a:bodyPr spcFirstLastPara="1" wrap="square" lIns="0" tIns="0" rIns="0" bIns="0" anchor="t" anchorCtr="0">
            <a:spAutoFit/>
          </a:bodyPr>
          <a:lstStyle/>
          <a:p>
            <a:pPr marL="0" marR="0" lvl="0" indent="0" algn="ctr" rtl="0">
              <a:lnSpc>
                <a:spcPct val="110001"/>
              </a:lnSpc>
              <a:spcBef>
                <a:spcPts val="0"/>
              </a:spcBef>
              <a:spcAft>
                <a:spcPts val="0"/>
              </a:spcAft>
              <a:buNone/>
            </a:pPr>
            <a:r>
              <a:rPr lang="en" sz="2800">
                <a:solidFill>
                  <a:srgbClr val="1F1C39"/>
                </a:solidFill>
                <a:latin typeface="Open Sans"/>
                <a:ea typeface="Open Sans"/>
                <a:cs typeface="Open Sans"/>
                <a:sym typeface="Open Sans"/>
              </a:rPr>
              <a:t>Understanding CPDL design</a:t>
            </a:r>
            <a:endParaRPr sz="2800">
              <a:solidFill>
                <a:srgbClr val="1F1C39"/>
              </a:solidFill>
              <a:latin typeface="Open Sans"/>
              <a:ea typeface="Open Sans"/>
              <a:cs typeface="Open Sans"/>
              <a:sym typeface="Open Sans"/>
            </a:endParaRPr>
          </a:p>
        </p:txBody>
      </p:sp>
      <p:sp>
        <p:nvSpPr>
          <p:cNvPr id="195" name="Google Shape;195;p24"/>
          <p:cNvSpPr/>
          <p:nvPr/>
        </p:nvSpPr>
        <p:spPr>
          <a:xfrm>
            <a:off x="3490050" y="2248900"/>
            <a:ext cx="2163900" cy="1295700"/>
          </a:xfrm>
          <a:prstGeom prst="roundRect">
            <a:avLst>
              <a:gd name="adj" fmla="val 16667"/>
            </a:avLst>
          </a:prstGeom>
          <a:solidFill>
            <a:srgbClr val="00282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rgbClr val="F2E3E5"/>
                </a:solidFill>
                <a:latin typeface="Open Sans"/>
                <a:ea typeface="Open Sans"/>
                <a:cs typeface="Open Sans"/>
                <a:sym typeface="Open Sans"/>
              </a:rPr>
              <a:t>We do</a:t>
            </a:r>
            <a:endParaRPr sz="1800" b="1">
              <a:solidFill>
                <a:srgbClr val="F2E3E5"/>
              </a:solidFill>
              <a:latin typeface="Open Sans"/>
              <a:ea typeface="Open Sans"/>
              <a:cs typeface="Open Sans"/>
              <a:sym typeface="Open Sans"/>
            </a:endParaRPr>
          </a:p>
          <a:p>
            <a:pPr marL="0" lvl="0" indent="0" algn="ctr" rtl="0">
              <a:spcBef>
                <a:spcPts val="0"/>
              </a:spcBef>
              <a:spcAft>
                <a:spcPts val="0"/>
              </a:spcAft>
              <a:buNone/>
            </a:pPr>
            <a:r>
              <a:rPr lang="en" sz="1800">
                <a:solidFill>
                  <a:srgbClr val="F2E3E5"/>
                </a:solidFill>
                <a:latin typeface="Open Sans"/>
                <a:ea typeface="Open Sans"/>
                <a:cs typeface="Open Sans"/>
                <a:sym typeface="Open Sans"/>
              </a:rPr>
              <a:t>Artist and teacher practise together</a:t>
            </a:r>
            <a:endParaRPr sz="1800">
              <a:solidFill>
                <a:srgbClr val="F2E3E5"/>
              </a:solidFill>
              <a:latin typeface="Open Sans"/>
              <a:ea typeface="Open Sans"/>
              <a:cs typeface="Open Sans"/>
              <a:sym typeface="Open Sans"/>
            </a:endParaRPr>
          </a:p>
        </p:txBody>
      </p:sp>
      <p:sp>
        <p:nvSpPr>
          <p:cNvPr id="196" name="Google Shape;196;p24"/>
          <p:cNvSpPr/>
          <p:nvPr/>
        </p:nvSpPr>
        <p:spPr>
          <a:xfrm>
            <a:off x="6625325" y="2249075"/>
            <a:ext cx="2163900" cy="1295700"/>
          </a:xfrm>
          <a:prstGeom prst="roundRect">
            <a:avLst>
              <a:gd name="adj" fmla="val 16667"/>
            </a:avLst>
          </a:prstGeom>
          <a:solidFill>
            <a:srgbClr val="00282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b="1">
                <a:solidFill>
                  <a:srgbClr val="F2E3E5"/>
                </a:solidFill>
                <a:latin typeface="Open Sans"/>
                <a:ea typeface="Open Sans"/>
                <a:cs typeface="Open Sans"/>
                <a:sym typeface="Open Sans"/>
              </a:rPr>
              <a:t>You do</a:t>
            </a:r>
            <a:endParaRPr sz="2000" b="1">
              <a:solidFill>
                <a:srgbClr val="F2E3E5"/>
              </a:solidFill>
              <a:latin typeface="Open Sans"/>
              <a:ea typeface="Open Sans"/>
              <a:cs typeface="Open Sans"/>
              <a:sym typeface="Open Sans"/>
            </a:endParaRPr>
          </a:p>
          <a:p>
            <a:pPr marL="0" lvl="0" indent="0" algn="ctr" rtl="0">
              <a:spcBef>
                <a:spcPts val="0"/>
              </a:spcBef>
              <a:spcAft>
                <a:spcPts val="0"/>
              </a:spcAft>
              <a:buNone/>
            </a:pPr>
            <a:r>
              <a:rPr lang="en" sz="1800">
                <a:solidFill>
                  <a:srgbClr val="F2E3E5"/>
                </a:solidFill>
                <a:latin typeface="Open Sans"/>
                <a:ea typeface="Open Sans"/>
                <a:cs typeface="Open Sans"/>
                <a:sym typeface="Open Sans"/>
              </a:rPr>
              <a:t>Teacher practises for themselves</a:t>
            </a:r>
            <a:endParaRPr sz="1800">
              <a:solidFill>
                <a:srgbClr val="F2E3E5"/>
              </a:solidFill>
              <a:latin typeface="Open Sans"/>
              <a:ea typeface="Open Sans"/>
              <a:cs typeface="Open Sans"/>
              <a:sym typeface="Open Sans"/>
            </a:endParaRPr>
          </a:p>
        </p:txBody>
      </p:sp>
      <p:sp>
        <p:nvSpPr>
          <p:cNvPr id="197" name="Google Shape;197;p24"/>
          <p:cNvSpPr/>
          <p:nvPr/>
        </p:nvSpPr>
        <p:spPr>
          <a:xfrm flipH="1">
            <a:off x="1534050" y="1469650"/>
            <a:ext cx="6075900" cy="651000"/>
          </a:xfrm>
          <a:prstGeom prst="uturnArrow">
            <a:avLst>
              <a:gd name="adj1" fmla="val 25000"/>
              <a:gd name="adj2" fmla="val 25000"/>
              <a:gd name="adj3" fmla="val 25000"/>
              <a:gd name="adj4" fmla="val 43750"/>
              <a:gd name="adj5" fmla="val 75000"/>
            </a:avLst>
          </a:prstGeom>
          <a:solidFill>
            <a:srgbClr val="F3CA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8" name="Google Shape;198;p24"/>
          <p:cNvSpPr/>
          <p:nvPr/>
        </p:nvSpPr>
        <p:spPr>
          <a:xfrm>
            <a:off x="665825" y="2896350"/>
            <a:ext cx="1549500" cy="348600"/>
          </a:xfrm>
          <a:prstGeom prst="rect">
            <a:avLst/>
          </a:prstGeom>
          <a:solidFill>
            <a:srgbClr val="0028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99" name="Google Shape;199;p24"/>
          <p:cNvSpPr/>
          <p:nvPr/>
        </p:nvSpPr>
        <p:spPr>
          <a:xfrm>
            <a:off x="3645575" y="2649250"/>
            <a:ext cx="1850100" cy="813000"/>
          </a:xfrm>
          <a:prstGeom prst="rect">
            <a:avLst/>
          </a:prstGeom>
          <a:solidFill>
            <a:srgbClr val="0028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0" name="Google Shape;200;p24"/>
          <p:cNvSpPr/>
          <p:nvPr/>
        </p:nvSpPr>
        <p:spPr>
          <a:xfrm>
            <a:off x="6782225" y="2649250"/>
            <a:ext cx="1850100" cy="813000"/>
          </a:xfrm>
          <a:prstGeom prst="rect">
            <a:avLst/>
          </a:prstGeom>
          <a:solidFill>
            <a:srgbClr val="0028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93"/>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89"/>
                                        </p:tgtEl>
                                        <p:attrNameLst>
                                          <p:attrName>style.visibility</p:attrName>
                                        </p:attrNameLst>
                                      </p:cBhvr>
                                      <p:to>
                                        <p:strVal val="visible"/>
                                      </p:to>
                                    </p:set>
                                  </p:childTnLst>
                                </p:cTn>
                              </p:par>
                              <p:par>
                                <p:cTn id="9" presetID="1" presetClass="entr" presetSubtype="0" fill="hold" nodeType="withEffect">
                                  <p:stCondLst>
                                    <p:cond delay="0"/>
                                  </p:stCondLst>
                                  <p:childTnLst>
                                    <p:set>
                                      <p:cBhvr>
                                        <p:cTn id="10" dur="1" fill="hold">
                                          <p:stCondLst>
                                            <p:cond delay="0"/>
                                          </p:stCondLst>
                                        </p:cTn>
                                        <p:tgtEl>
                                          <p:spTgt spid="198"/>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xit" presetSubtype="0" fill="hold" nodeType="clickEffect">
                                  <p:stCondLst>
                                    <p:cond delay="0"/>
                                  </p:stCondLst>
                                  <p:childTnLst>
                                    <p:set>
                                      <p:cBhvr>
                                        <p:cTn id="14" dur="1" fill="hold">
                                          <p:stCondLst>
                                            <p:cond delay="1000"/>
                                          </p:stCondLst>
                                        </p:cTn>
                                        <p:tgtEl>
                                          <p:spTgt spid="198"/>
                                        </p:tgtEl>
                                        <p:attrNameLst>
                                          <p:attrName>style.visibility</p:attrName>
                                        </p:attrNameLst>
                                      </p:cBhvr>
                                      <p:to>
                                        <p:strVal val="hidden"/>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9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88"/>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9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xit" presetSubtype="0" fill="hold" nodeType="clickEffect">
                                  <p:stCondLst>
                                    <p:cond delay="0"/>
                                  </p:stCondLst>
                                  <p:childTnLst>
                                    <p:set>
                                      <p:cBhvr>
                                        <p:cTn id="26" dur="1" fill="hold">
                                          <p:stCondLst>
                                            <p:cond delay="1000"/>
                                          </p:stCondLst>
                                        </p:cTn>
                                        <p:tgtEl>
                                          <p:spTgt spid="199"/>
                                        </p:tgtEl>
                                        <p:attrNameLst>
                                          <p:attrName>style.visibility</p:attrName>
                                        </p:attrNameLst>
                                      </p:cBhvr>
                                      <p:to>
                                        <p:strVal val="hidden"/>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196"/>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200"/>
                                        </p:tgtEl>
                                        <p:attrNameLst>
                                          <p:attrName>style.visibility</p:attrName>
                                        </p:attrNameLst>
                                      </p:cBhvr>
                                      <p:to>
                                        <p:strVal val="visible"/>
                                      </p:to>
                                    </p:set>
                                  </p:childTnLst>
                                </p:cTn>
                              </p:par>
                            </p:childTnLst>
                          </p:cTn>
                        </p:par>
                      </p:childTnLst>
                    </p:cTn>
                  </p:par>
                  <p:par>
                    <p:cTn id="33" fill="hold">
                      <p:stCondLst>
                        <p:cond delay="indefinite"/>
                      </p:stCondLst>
                      <p:childTnLst>
                        <p:par>
                          <p:cTn id="34" fill="hold">
                            <p:stCondLst>
                              <p:cond delay="0"/>
                            </p:stCondLst>
                            <p:childTnLst>
                              <p:par>
                                <p:cTn id="35" presetID="1" presetClass="exit" presetSubtype="0" fill="hold" nodeType="clickEffect">
                                  <p:stCondLst>
                                    <p:cond delay="0"/>
                                  </p:stCondLst>
                                  <p:childTnLst>
                                    <p:set>
                                      <p:cBhvr>
                                        <p:cTn id="36" dur="1" fill="hold">
                                          <p:stCondLst>
                                            <p:cond delay="1000"/>
                                          </p:stCondLst>
                                        </p:cTn>
                                        <p:tgtEl>
                                          <p:spTgt spid="200"/>
                                        </p:tgtEl>
                                        <p:attrNameLst>
                                          <p:attrName>style.visibility</p:attrName>
                                        </p:attrNameLst>
                                      </p:cBhvr>
                                      <p:to>
                                        <p:strVal val="hidden"/>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nodeType="clickEffect">
                                  <p:stCondLst>
                                    <p:cond delay="0"/>
                                  </p:stCondLst>
                                  <p:childTnLst>
                                    <p:set>
                                      <p:cBhvr>
                                        <p:cTn id="40" dur="1" fill="hold">
                                          <p:stCondLst>
                                            <p:cond delay="0"/>
                                          </p:stCondLst>
                                        </p:cTn>
                                        <p:tgtEl>
                                          <p:spTgt spid="197"/>
                                        </p:tgtEl>
                                        <p:attrNameLst>
                                          <p:attrName>style.visibility</p:attrName>
                                        </p:attrNameLst>
                                      </p:cBhvr>
                                      <p:to>
                                        <p:strVal val="visible"/>
                                      </p:to>
                                    </p:set>
                                  </p:childTnLst>
                                </p:cTn>
                              </p:par>
                            </p:childTnLst>
                          </p:cTn>
                        </p:par>
                      </p:childTnLst>
                    </p:cTn>
                  </p:par>
                  <p:par>
                    <p:cTn id="41" fill="hold">
                      <p:stCondLst>
                        <p:cond delay="indefinite"/>
                      </p:stCondLst>
                      <p:childTnLst>
                        <p:par>
                          <p:cTn id="42" fill="hold">
                            <p:stCondLst>
                              <p:cond delay="0"/>
                            </p:stCondLst>
                            <p:childTnLst>
                              <p:par>
                                <p:cTn id="43" presetID="1" presetClass="exit" presetSubtype="0" fill="hold" nodeType="clickEffect">
                                  <p:stCondLst>
                                    <p:cond delay="0"/>
                                  </p:stCondLst>
                                  <p:childTnLst>
                                    <p:set>
                                      <p:cBhvr>
                                        <p:cTn id="44" dur="1" fill="hold">
                                          <p:stCondLst>
                                            <p:cond delay="1000"/>
                                          </p:stCondLst>
                                        </p:cTn>
                                        <p:tgtEl>
                                          <p:spTgt spid="193"/>
                                        </p:tgtEl>
                                        <p:attrNameLst>
                                          <p:attrName>style.visibility</p:attrName>
                                        </p:attrNameLst>
                                      </p:cBhvr>
                                      <p:to>
                                        <p:strVal val="hidden"/>
                                      </p:to>
                                    </p:set>
                                  </p:childTnLst>
                                </p:cTn>
                              </p:par>
                              <p:par>
                                <p:cTn id="45" presetID="1" presetClass="exit" presetSubtype="0" fill="hold" nodeType="withEffect">
                                  <p:stCondLst>
                                    <p:cond delay="0"/>
                                  </p:stCondLst>
                                  <p:childTnLst>
                                    <p:set>
                                      <p:cBhvr>
                                        <p:cTn id="46" dur="1" fill="hold">
                                          <p:stCondLst>
                                            <p:cond delay="1000"/>
                                          </p:stCondLst>
                                        </p:cTn>
                                        <p:tgtEl>
                                          <p:spTgt spid="189"/>
                                        </p:tgtEl>
                                        <p:attrNameLst>
                                          <p:attrName>style.visibility</p:attrName>
                                        </p:attrNameLst>
                                      </p:cBhvr>
                                      <p:to>
                                        <p:strVal val="hidden"/>
                                      </p:to>
                                    </p:set>
                                  </p:childTnLst>
                                </p:cTn>
                              </p:par>
                            </p:childTnLst>
                          </p:cTn>
                        </p:par>
                      </p:childTnLst>
                    </p:cTn>
                  </p:par>
                  <p:par>
                    <p:cTn id="47" fill="hold">
                      <p:stCondLst>
                        <p:cond delay="indefinite"/>
                      </p:stCondLst>
                      <p:childTnLst>
                        <p:par>
                          <p:cTn id="48" fill="hold">
                            <p:stCondLst>
                              <p:cond delay="0"/>
                            </p:stCondLst>
                            <p:childTnLst>
                              <p:par>
                                <p:cTn id="49" presetID="1" presetClass="exit" presetSubtype="0" fill="hold" nodeType="clickEffect">
                                  <p:stCondLst>
                                    <p:cond delay="0"/>
                                  </p:stCondLst>
                                  <p:childTnLst>
                                    <p:set>
                                      <p:cBhvr>
                                        <p:cTn id="50" dur="1" fill="hold">
                                          <p:stCondLst>
                                            <p:cond delay="1000"/>
                                          </p:stCondLst>
                                        </p:cTn>
                                        <p:tgtEl>
                                          <p:spTgt spid="195"/>
                                        </p:tgtEl>
                                        <p:attrNameLst>
                                          <p:attrName>style.visibility</p:attrName>
                                        </p:attrNameLst>
                                      </p:cBhvr>
                                      <p:to>
                                        <p:strVal val="hidden"/>
                                      </p:to>
                                    </p:set>
                                  </p:childTnLst>
                                </p:cTn>
                              </p:par>
                              <p:par>
                                <p:cTn id="51" presetID="1" presetClass="exit" presetSubtype="0" fill="hold" nodeType="withEffect">
                                  <p:stCondLst>
                                    <p:cond delay="0"/>
                                  </p:stCondLst>
                                  <p:childTnLst>
                                    <p:set>
                                      <p:cBhvr>
                                        <p:cTn id="52" dur="1" fill="hold">
                                          <p:stCondLst>
                                            <p:cond delay="1000"/>
                                          </p:stCondLst>
                                        </p:cTn>
                                        <p:tgtEl>
                                          <p:spTgt spid="188"/>
                                        </p:tgtEl>
                                        <p:attrNameLst>
                                          <p:attrName>style.visibility</p:attrName>
                                        </p:attrNameLst>
                                      </p:cBhvr>
                                      <p:to>
                                        <p:strVal val="hidden"/>
                                      </p:to>
                                    </p:set>
                                  </p:childTnLst>
                                </p:cTn>
                              </p:par>
                            </p:childTnLst>
                          </p:cTn>
                        </p:par>
                      </p:childTnLst>
                    </p:cTn>
                  </p:par>
                  <p:par>
                    <p:cTn id="53" fill="hold">
                      <p:stCondLst>
                        <p:cond delay="indefinite"/>
                      </p:stCondLst>
                      <p:childTnLst>
                        <p:par>
                          <p:cTn id="54" fill="hold">
                            <p:stCondLst>
                              <p:cond delay="0"/>
                            </p:stCondLst>
                            <p:childTnLst>
                              <p:par>
                                <p:cTn id="55" presetID="1" presetClass="exit" presetSubtype="0" fill="hold" nodeType="clickEffect">
                                  <p:stCondLst>
                                    <p:cond delay="0"/>
                                  </p:stCondLst>
                                  <p:childTnLst>
                                    <p:set>
                                      <p:cBhvr>
                                        <p:cTn id="56" dur="1" fill="hold">
                                          <p:stCondLst>
                                            <p:cond delay="1000"/>
                                          </p:stCondLst>
                                        </p:cTn>
                                        <p:tgtEl>
                                          <p:spTgt spid="197"/>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Shape 204"/>
        <p:cNvGrpSpPr/>
        <p:nvPr/>
      </p:nvGrpSpPr>
      <p:grpSpPr>
        <a:xfrm>
          <a:off x="0" y="0"/>
          <a:ext cx="0" cy="0"/>
          <a:chOff x="0" y="0"/>
          <a:chExt cx="0" cy="0"/>
        </a:xfrm>
      </p:grpSpPr>
      <p:sp>
        <p:nvSpPr>
          <p:cNvPr id="205" name="Google Shape;205;p25"/>
          <p:cNvSpPr/>
          <p:nvPr/>
        </p:nvSpPr>
        <p:spPr>
          <a:xfrm>
            <a:off x="0" y="4636550"/>
            <a:ext cx="9144000" cy="507000"/>
          </a:xfrm>
          <a:prstGeom prst="rect">
            <a:avLst/>
          </a:prstGeom>
          <a:solidFill>
            <a:srgbClr val="1F1C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6" name="Google Shape;206;p25"/>
          <p:cNvSpPr/>
          <p:nvPr/>
        </p:nvSpPr>
        <p:spPr>
          <a:xfrm>
            <a:off x="105625" y="4710475"/>
            <a:ext cx="334200" cy="348600"/>
          </a:xfrm>
          <a:prstGeom prst="ellipse">
            <a:avLst/>
          </a:prstGeom>
          <a:solidFill>
            <a:srgbClr val="F3CA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207" name="Google Shape;207;p25"/>
          <p:cNvPicPr preferRelativeResize="0"/>
          <p:nvPr/>
        </p:nvPicPr>
        <p:blipFill rotWithShape="1">
          <a:blip r:embed="rId3">
            <a:alphaModFix/>
          </a:blip>
          <a:srcRect t="37597"/>
          <a:stretch/>
        </p:blipFill>
        <p:spPr>
          <a:xfrm>
            <a:off x="1979113" y="1784450"/>
            <a:ext cx="5185774" cy="2852101"/>
          </a:xfrm>
          <a:prstGeom prst="rect">
            <a:avLst/>
          </a:prstGeom>
          <a:noFill/>
          <a:ln>
            <a:noFill/>
          </a:ln>
        </p:spPr>
      </p:pic>
      <p:sp>
        <p:nvSpPr>
          <p:cNvPr id="208" name="Google Shape;208;p25"/>
          <p:cNvSpPr/>
          <p:nvPr/>
        </p:nvSpPr>
        <p:spPr>
          <a:xfrm>
            <a:off x="2978450" y="2305350"/>
            <a:ext cx="986700" cy="963000"/>
          </a:xfrm>
          <a:prstGeom prst="triangle">
            <a:avLst>
              <a:gd name="adj" fmla="val 50000"/>
            </a:avLst>
          </a:prstGeom>
          <a:solidFill>
            <a:srgbClr val="F3CA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09" name="Google Shape;209;p25"/>
          <p:cNvSpPr txBox="1"/>
          <p:nvPr/>
        </p:nvSpPr>
        <p:spPr>
          <a:xfrm>
            <a:off x="3329599" y="2639850"/>
            <a:ext cx="284400" cy="492600"/>
          </a:xfrm>
          <a:prstGeom prst="rect">
            <a:avLst/>
          </a:prstGeom>
          <a:noFill/>
          <a:ln>
            <a:noFill/>
          </a:ln>
        </p:spPr>
        <p:txBody>
          <a:bodyPr spcFirstLastPara="1" wrap="square" lIns="0" tIns="0" rIns="0" bIns="0" anchor="t" anchorCtr="0">
            <a:spAutoFit/>
          </a:bodyPr>
          <a:lstStyle/>
          <a:p>
            <a:pPr marL="0" marR="0" lvl="0" indent="0" algn="ctr" rtl="0">
              <a:lnSpc>
                <a:spcPct val="110001"/>
              </a:lnSpc>
              <a:spcBef>
                <a:spcPts val="0"/>
              </a:spcBef>
              <a:spcAft>
                <a:spcPts val="0"/>
              </a:spcAft>
              <a:buNone/>
            </a:pPr>
            <a:r>
              <a:rPr lang="en" sz="3200" b="1">
                <a:solidFill>
                  <a:srgbClr val="1F1C39"/>
                </a:solidFill>
                <a:latin typeface="Open Sans"/>
                <a:ea typeface="Open Sans"/>
                <a:cs typeface="Open Sans"/>
                <a:sym typeface="Open Sans"/>
              </a:rPr>
              <a:t>!</a:t>
            </a:r>
            <a:endParaRPr sz="3200" b="1">
              <a:solidFill>
                <a:srgbClr val="1F1C39"/>
              </a:solidFill>
              <a:latin typeface="Open Sans"/>
              <a:ea typeface="Open Sans"/>
              <a:cs typeface="Open Sans"/>
              <a:sym typeface="Open Sans"/>
            </a:endParaRPr>
          </a:p>
        </p:txBody>
      </p:sp>
      <p:sp>
        <p:nvSpPr>
          <p:cNvPr id="210" name="Google Shape;210;p25"/>
          <p:cNvSpPr/>
          <p:nvPr/>
        </p:nvSpPr>
        <p:spPr>
          <a:xfrm rot="981016">
            <a:off x="5245979" y="3442675"/>
            <a:ext cx="419881" cy="492696"/>
          </a:xfrm>
          <a:prstGeom prst="star4">
            <a:avLst>
              <a:gd name="adj" fmla="val 12500"/>
            </a:avLst>
          </a:prstGeom>
          <a:solidFill>
            <a:srgbClr val="F3CA16"/>
          </a:solidFill>
          <a:ln w="28575" cap="flat" cmpd="sng">
            <a:solidFill>
              <a:srgbClr val="CC0000"/>
            </a:solidFill>
            <a:prstDash val="solid"/>
            <a:round/>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1" name="Google Shape;211;p25"/>
          <p:cNvSpPr txBox="1"/>
          <p:nvPr/>
        </p:nvSpPr>
        <p:spPr>
          <a:xfrm>
            <a:off x="1706709" y="295730"/>
            <a:ext cx="5730600" cy="905100"/>
          </a:xfrm>
          <a:prstGeom prst="rect">
            <a:avLst/>
          </a:prstGeom>
          <a:noFill/>
          <a:ln>
            <a:noFill/>
          </a:ln>
        </p:spPr>
        <p:txBody>
          <a:bodyPr spcFirstLastPara="1" wrap="square" lIns="0" tIns="0" rIns="0" bIns="0" anchor="t" anchorCtr="0">
            <a:spAutoFit/>
          </a:bodyPr>
          <a:lstStyle/>
          <a:p>
            <a:pPr marL="0" marR="0" lvl="0" indent="0" algn="ctr" rtl="0">
              <a:lnSpc>
                <a:spcPct val="110001"/>
              </a:lnSpc>
              <a:spcBef>
                <a:spcPts val="0"/>
              </a:spcBef>
              <a:spcAft>
                <a:spcPts val="0"/>
              </a:spcAft>
              <a:buNone/>
            </a:pPr>
            <a:r>
              <a:rPr lang="en" sz="2800">
                <a:solidFill>
                  <a:srgbClr val="1F1C39"/>
                </a:solidFill>
                <a:latin typeface="Open Sans"/>
                <a:ea typeface="Open Sans"/>
                <a:cs typeface="Open Sans"/>
                <a:sym typeface="Open Sans"/>
              </a:rPr>
              <a:t>Anticipating challenges</a:t>
            </a:r>
            <a:endParaRPr sz="2800">
              <a:solidFill>
                <a:srgbClr val="1F1C39"/>
              </a:solidFill>
              <a:latin typeface="Open Sans"/>
              <a:ea typeface="Open Sans"/>
              <a:cs typeface="Open Sans"/>
              <a:sym typeface="Open Sans"/>
            </a:endParaRPr>
          </a:p>
          <a:p>
            <a:pPr marL="0" marR="0" lvl="0" indent="0" algn="ctr" rtl="0">
              <a:lnSpc>
                <a:spcPct val="110001"/>
              </a:lnSpc>
              <a:spcBef>
                <a:spcPts val="0"/>
              </a:spcBef>
              <a:spcAft>
                <a:spcPts val="0"/>
              </a:spcAft>
              <a:buNone/>
            </a:pPr>
            <a:endParaRPr sz="2800">
              <a:solidFill>
                <a:srgbClr val="1F1C39"/>
              </a:solidFill>
              <a:latin typeface="Open Sans"/>
              <a:ea typeface="Open Sans"/>
              <a:cs typeface="Open Sans"/>
              <a:sym typeface="Open San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3" presetClass="entr" presetSubtype="16" fill="hold" nodeType="clickEffect">
                                  <p:stCondLst>
                                    <p:cond delay="0"/>
                                  </p:stCondLst>
                                  <p:childTnLst>
                                    <p:set>
                                      <p:cBhvr>
                                        <p:cTn id="6" dur="1" fill="hold">
                                          <p:stCondLst>
                                            <p:cond delay="0"/>
                                          </p:stCondLst>
                                        </p:cTn>
                                        <p:tgtEl>
                                          <p:spTgt spid="208"/>
                                        </p:tgtEl>
                                        <p:attrNameLst>
                                          <p:attrName>style.visibility</p:attrName>
                                        </p:attrNameLst>
                                      </p:cBhvr>
                                      <p:to>
                                        <p:strVal val="visible"/>
                                      </p:to>
                                    </p:set>
                                    <p:anim calcmode="lin" valueType="num">
                                      <p:cBhvr additive="base">
                                        <p:cTn id="7" dur="1000"/>
                                        <p:tgtEl>
                                          <p:spTgt spid="208"/>
                                        </p:tgtEl>
                                        <p:attrNameLst>
                                          <p:attrName>ppt_w</p:attrName>
                                        </p:attrNameLst>
                                      </p:cBhvr>
                                      <p:tavLst>
                                        <p:tav tm="0">
                                          <p:val>
                                            <p:strVal val="0"/>
                                          </p:val>
                                        </p:tav>
                                        <p:tav tm="100000">
                                          <p:val>
                                            <p:strVal val="#ppt_w"/>
                                          </p:val>
                                        </p:tav>
                                      </p:tavLst>
                                    </p:anim>
                                    <p:anim calcmode="lin" valueType="num">
                                      <p:cBhvr additive="base">
                                        <p:cTn id="8" dur="1000"/>
                                        <p:tgtEl>
                                          <p:spTgt spid="208"/>
                                        </p:tgtEl>
                                        <p:attrNameLst>
                                          <p:attrName>ppt_h</p:attrName>
                                        </p:attrNameLst>
                                      </p:cBhvr>
                                      <p:tavLst>
                                        <p:tav tm="0">
                                          <p:val>
                                            <p:strVal val="0"/>
                                          </p:val>
                                        </p:tav>
                                        <p:tav tm="100000">
                                          <p:val>
                                            <p:strVal val="#ppt_h"/>
                                          </p:val>
                                        </p:tav>
                                      </p:tavLst>
                                    </p:anim>
                                  </p:childTnLst>
                                </p:cTn>
                              </p:par>
                              <p:par>
                                <p:cTn id="9" presetID="23" presetClass="entr" presetSubtype="16" fill="hold" nodeType="withEffect">
                                  <p:stCondLst>
                                    <p:cond delay="0"/>
                                  </p:stCondLst>
                                  <p:childTnLst>
                                    <p:set>
                                      <p:cBhvr>
                                        <p:cTn id="10" dur="1" fill="hold">
                                          <p:stCondLst>
                                            <p:cond delay="0"/>
                                          </p:stCondLst>
                                        </p:cTn>
                                        <p:tgtEl>
                                          <p:spTgt spid="209"/>
                                        </p:tgtEl>
                                        <p:attrNameLst>
                                          <p:attrName>style.visibility</p:attrName>
                                        </p:attrNameLst>
                                      </p:cBhvr>
                                      <p:to>
                                        <p:strVal val="visible"/>
                                      </p:to>
                                    </p:set>
                                    <p:anim calcmode="lin" valueType="num">
                                      <p:cBhvr additive="base">
                                        <p:cTn id="11" dur="1000"/>
                                        <p:tgtEl>
                                          <p:spTgt spid="209"/>
                                        </p:tgtEl>
                                        <p:attrNameLst>
                                          <p:attrName>ppt_w</p:attrName>
                                        </p:attrNameLst>
                                      </p:cBhvr>
                                      <p:tavLst>
                                        <p:tav tm="0">
                                          <p:val>
                                            <p:strVal val="0"/>
                                          </p:val>
                                        </p:tav>
                                        <p:tav tm="100000">
                                          <p:val>
                                            <p:strVal val="#ppt_w"/>
                                          </p:val>
                                        </p:tav>
                                      </p:tavLst>
                                    </p:anim>
                                    <p:anim calcmode="lin" valueType="num">
                                      <p:cBhvr additive="base">
                                        <p:cTn id="12" dur="1000"/>
                                        <p:tgtEl>
                                          <p:spTgt spid="209"/>
                                        </p:tgtEl>
                                        <p:attrNameLst>
                                          <p:attrName>ppt_h</p:attrName>
                                        </p:attrNameLst>
                                      </p:cBhvr>
                                      <p:tavLst>
                                        <p:tav tm="0">
                                          <p:val>
                                            <p:strVal val="0"/>
                                          </p:val>
                                        </p:tav>
                                        <p:tav tm="100000">
                                          <p:val>
                                            <p:strVal val="#ppt_h"/>
                                          </p:val>
                                        </p:tav>
                                      </p:tavLst>
                                    </p:anim>
                                  </p:childTnLst>
                                </p:cTn>
                              </p:par>
                            </p:childTnLst>
                          </p:cTn>
                        </p:par>
                      </p:childTnLst>
                    </p:cTn>
                  </p:par>
                  <p:par>
                    <p:cTn id="13" fill="hold">
                      <p:stCondLst>
                        <p:cond delay="indefinite"/>
                      </p:stCondLst>
                      <p:childTnLst>
                        <p:par>
                          <p:cTn id="14" fill="hold">
                            <p:stCondLst>
                              <p:cond delay="0"/>
                            </p:stCondLst>
                            <p:childTnLst>
                              <p:par>
                                <p:cTn id="15" presetID="23" presetClass="entr" presetSubtype="16" fill="hold" nodeType="clickEffect">
                                  <p:stCondLst>
                                    <p:cond delay="0"/>
                                  </p:stCondLst>
                                  <p:childTnLst>
                                    <p:set>
                                      <p:cBhvr>
                                        <p:cTn id="16" dur="1" fill="hold">
                                          <p:stCondLst>
                                            <p:cond delay="0"/>
                                          </p:stCondLst>
                                        </p:cTn>
                                        <p:tgtEl>
                                          <p:spTgt spid="210"/>
                                        </p:tgtEl>
                                        <p:attrNameLst>
                                          <p:attrName>style.visibility</p:attrName>
                                        </p:attrNameLst>
                                      </p:cBhvr>
                                      <p:to>
                                        <p:strVal val="visible"/>
                                      </p:to>
                                    </p:set>
                                    <p:anim calcmode="lin" valueType="num">
                                      <p:cBhvr additive="base">
                                        <p:cTn id="17" dur="1000"/>
                                        <p:tgtEl>
                                          <p:spTgt spid="210"/>
                                        </p:tgtEl>
                                        <p:attrNameLst>
                                          <p:attrName>ppt_w</p:attrName>
                                        </p:attrNameLst>
                                      </p:cBhvr>
                                      <p:tavLst>
                                        <p:tav tm="0">
                                          <p:val>
                                            <p:strVal val="0"/>
                                          </p:val>
                                        </p:tav>
                                        <p:tav tm="100000">
                                          <p:val>
                                            <p:strVal val="#ppt_w"/>
                                          </p:val>
                                        </p:tav>
                                      </p:tavLst>
                                    </p:anim>
                                    <p:anim calcmode="lin" valueType="num">
                                      <p:cBhvr additive="base">
                                        <p:cTn id="18" dur="1000"/>
                                        <p:tgtEl>
                                          <p:spTgt spid="210"/>
                                        </p:tgtEl>
                                        <p:attrNameLst>
                                          <p:attrName>ppt_h</p:attrName>
                                        </p:attrNameLst>
                                      </p:cBhvr>
                                      <p:tavLst>
                                        <p:tav tm="0">
                                          <p:val>
                                            <p:strVal val="0"/>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Shape 215"/>
        <p:cNvGrpSpPr/>
        <p:nvPr/>
      </p:nvGrpSpPr>
      <p:grpSpPr>
        <a:xfrm>
          <a:off x="0" y="0"/>
          <a:ext cx="0" cy="0"/>
          <a:chOff x="0" y="0"/>
          <a:chExt cx="0" cy="0"/>
        </a:xfrm>
      </p:grpSpPr>
      <p:sp>
        <p:nvSpPr>
          <p:cNvPr id="216" name="Google Shape;216;p26"/>
          <p:cNvSpPr/>
          <p:nvPr/>
        </p:nvSpPr>
        <p:spPr>
          <a:xfrm>
            <a:off x="0" y="4636550"/>
            <a:ext cx="9144000" cy="507000"/>
          </a:xfrm>
          <a:prstGeom prst="rect">
            <a:avLst/>
          </a:prstGeom>
          <a:solidFill>
            <a:srgbClr val="1F1C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7" name="Google Shape;217;p26"/>
          <p:cNvSpPr/>
          <p:nvPr/>
        </p:nvSpPr>
        <p:spPr>
          <a:xfrm>
            <a:off x="105625" y="4710475"/>
            <a:ext cx="334200" cy="348600"/>
          </a:xfrm>
          <a:prstGeom prst="ellipse">
            <a:avLst/>
          </a:prstGeom>
          <a:solidFill>
            <a:srgbClr val="F3CA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18" name="Google Shape;218;p26"/>
          <p:cNvSpPr txBox="1"/>
          <p:nvPr/>
        </p:nvSpPr>
        <p:spPr>
          <a:xfrm>
            <a:off x="1706700" y="295727"/>
            <a:ext cx="5730600" cy="431100"/>
          </a:xfrm>
          <a:prstGeom prst="rect">
            <a:avLst/>
          </a:prstGeom>
          <a:noFill/>
          <a:ln>
            <a:noFill/>
          </a:ln>
        </p:spPr>
        <p:txBody>
          <a:bodyPr spcFirstLastPara="1" wrap="square" lIns="0" tIns="0" rIns="0" bIns="0" anchor="t" anchorCtr="0">
            <a:spAutoFit/>
          </a:bodyPr>
          <a:lstStyle/>
          <a:p>
            <a:pPr marL="0" marR="0" lvl="0" indent="0" algn="ctr" rtl="0">
              <a:lnSpc>
                <a:spcPct val="110001"/>
              </a:lnSpc>
              <a:spcBef>
                <a:spcPts val="0"/>
              </a:spcBef>
              <a:spcAft>
                <a:spcPts val="0"/>
              </a:spcAft>
              <a:buNone/>
            </a:pPr>
            <a:r>
              <a:rPr lang="en" sz="2800">
                <a:solidFill>
                  <a:srgbClr val="1F1C39"/>
                </a:solidFill>
                <a:latin typeface="Open Sans"/>
                <a:ea typeface="Open Sans"/>
                <a:cs typeface="Open Sans"/>
                <a:sym typeface="Open Sans"/>
              </a:rPr>
              <a:t>Starting with why</a:t>
            </a:r>
            <a:endParaRPr sz="2800">
              <a:solidFill>
                <a:srgbClr val="1F1C39"/>
              </a:solidFill>
              <a:latin typeface="Open Sans"/>
              <a:ea typeface="Open Sans"/>
              <a:cs typeface="Open Sans"/>
              <a:sym typeface="Open Sans"/>
            </a:endParaRPr>
          </a:p>
        </p:txBody>
      </p:sp>
      <p:sp>
        <p:nvSpPr>
          <p:cNvPr id="219" name="Google Shape;219;p26"/>
          <p:cNvSpPr txBox="1"/>
          <p:nvPr/>
        </p:nvSpPr>
        <p:spPr>
          <a:xfrm>
            <a:off x="205000" y="1094100"/>
            <a:ext cx="4497900" cy="29553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1800">
                <a:solidFill>
                  <a:srgbClr val="1F1C39"/>
                </a:solidFill>
                <a:highlight>
                  <a:schemeClr val="lt1"/>
                </a:highlight>
                <a:latin typeface="Open Sans"/>
                <a:ea typeface="Open Sans"/>
                <a:cs typeface="Open Sans"/>
                <a:sym typeface="Open Sans"/>
              </a:rPr>
              <a:t>‘If clarity about how we want our pupils’ learning to look if our own learning is successful, is woven all the way through like a golden thread, and if the learning process involves revisiting evidence about how their own learning connects with young people’s learning then the learning will be richer and more inspiring AND we’ll be much better at evaluating the impact.’</a:t>
            </a:r>
            <a:endParaRPr sz="1800">
              <a:solidFill>
                <a:srgbClr val="1F1C39"/>
              </a:solidFill>
              <a:latin typeface="Open Sans"/>
              <a:ea typeface="Open Sans"/>
              <a:cs typeface="Open Sans"/>
              <a:sym typeface="Open Sans"/>
            </a:endParaRPr>
          </a:p>
        </p:txBody>
      </p:sp>
      <p:pic>
        <p:nvPicPr>
          <p:cNvPr id="220" name="Google Shape;220;p26"/>
          <p:cNvPicPr preferRelativeResize="0"/>
          <p:nvPr/>
        </p:nvPicPr>
        <p:blipFill>
          <a:blip r:embed="rId3">
            <a:alphaModFix/>
          </a:blip>
          <a:stretch>
            <a:fillRect/>
          </a:stretch>
        </p:blipFill>
        <p:spPr>
          <a:xfrm>
            <a:off x="4702899" y="759325"/>
            <a:ext cx="4241974" cy="3738675"/>
          </a:xfrm>
          <a:prstGeom prst="rect">
            <a:avLst/>
          </a:prstGeom>
          <a:noFill/>
          <a:ln>
            <a:noFill/>
          </a:ln>
        </p:spPr>
      </p:pic>
      <p:sp>
        <p:nvSpPr>
          <p:cNvPr id="221" name="Google Shape;221;p26"/>
          <p:cNvSpPr txBox="1"/>
          <p:nvPr/>
        </p:nvSpPr>
        <p:spPr>
          <a:xfrm>
            <a:off x="439850" y="4674500"/>
            <a:ext cx="6179100" cy="431100"/>
          </a:xfrm>
          <a:prstGeom prst="rect">
            <a:avLst/>
          </a:prstGeom>
          <a:noFill/>
          <a:ln>
            <a:noFill/>
          </a:ln>
        </p:spPr>
        <p:txBody>
          <a:bodyPr spcFirstLastPara="1" wrap="square" lIns="91425" tIns="91425" rIns="91425" bIns="91425" anchor="t" anchorCtr="0">
            <a:spAutoFit/>
          </a:bodyPr>
          <a:lstStyle/>
          <a:p>
            <a:pPr marL="0" lvl="0" indent="0" algn="l" rtl="0">
              <a:lnSpc>
                <a:spcPct val="140000"/>
              </a:lnSpc>
              <a:spcBef>
                <a:spcPts val="0"/>
              </a:spcBef>
              <a:spcAft>
                <a:spcPts val="0"/>
              </a:spcAft>
              <a:buNone/>
            </a:pPr>
            <a:r>
              <a:rPr lang="en" sz="1600">
                <a:solidFill>
                  <a:srgbClr val="F2E3E5"/>
                </a:solidFill>
                <a:latin typeface="Open Sans Light"/>
                <a:ea typeface="Open Sans Light"/>
                <a:cs typeface="Open Sans Light"/>
                <a:sym typeface="Open Sans Light"/>
              </a:rPr>
              <a:t>Cordingley, cited in IRIS Connect, 2015, p.10</a:t>
            </a:r>
            <a:endParaRPr>
              <a:solidFill>
                <a:srgbClr val="F2E3E5"/>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1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Shape 225"/>
        <p:cNvGrpSpPr/>
        <p:nvPr/>
      </p:nvGrpSpPr>
      <p:grpSpPr>
        <a:xfrm>
          <a:off x="0" y="0"/>
          <a:ext cx="0" cy="0"/>
          <a:chOff x="0" y="0"/>
          <a:chExt cx="0" cy="0"/>
        </a:xfrm>
      </p:grpSpPr>
      <p:sp>
        <p:nvSpPr>
          <p:cNvPr id="226" name="Google Shape;226;p27"/>
          <p:cNvSpPr/>
          <p:nvPr/>
        </p:nvSpPr>
        <p:spPr>
          <a:xfrm>
            <a:off x="0" y="4636550"/>
            <a:ext cx="9144000" cy="507000"/>
          </a:xfrm>
          <a:prstGeom prst="rect">
            <a:avLst/>
          </a:prstGeom>
          <a:solidFill>
            <a:srgbClr val="1F1C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7" name="Google Shape;227;p27"/>
          <p:cNvSpPr/>
          <p:nvPr/>
        </p:nvSpPr>
        <p:spPr>
          <a:xfrm>
            <a:off x="105625" y="4710475"/>
            <a:ext cx="334200" cy="348600"/>
          </a:xfrm>
          <a:prstGeom prst="ellipse">
            <a:avLst/>
          </a:prstGeom>
          <a:solidFill>
            <a:srgbClr val="F3CA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28" name="Google Shape;228;p27"/>
          <p:cNvSpPr txBox="1"/>
          <p:nvPr/>
        </p:nvSpPr>
        <p:spPr>
          <a:xfrm>
            <a:off x="519300" y="326450"/>
            <a:ext cx="8105400" cy="1853400"/>
          </a:xfrm>
          <a:prstGeom prst="rect">
            <a:avLst/>
          </a:prstGeom>
          <a:noFill/>
          <a:ln>
            <a:noFill/>
          </a:ln>
        </p:spPr>
        <p:txBody>
          <a:bodyPr spcFirstLastPara="1" wrap="square" lIns="0" tIns="0" rIns="0" bIns="0" anchor="t" anchorCtr="0">
            <a:spAutoFit/>
          </a:bodyPr>
          <a:lstStyle/>
          <a:p>
            <a:pPr marL="0" marR="0" lvl="0" indent="0" algn="ctr" rtl="0">
              <a:lnSpc>
                <a:spcPct val="110001"/>
              </a:lnSpc>
              <a:spcBef>
                <a:spcPts val="0"/>
              </a:spcBef>
              <a:spcAft>
                <a:spcPts val="0"/>
              </a:spcAft>
              <a:buNone/>
            </a:pPr>
            <a:r>
              <a:rPr lang="en" sz="2800" b="1">
                <a:solidFill>
                  <a:srgbClr val="1F1C39"/>
                </a:solidFill>
                <a:latin typeface="Open Sans"/>
                <a:ea typeface="Open Sans"/>
                <a:cs typeface="Open Sans"/>
                <a:sym typeface="Open Sans"/>
              </a:rPr>
              <a:t>What is your why?</a:t>
            </a:r>
            <a:endParaRPr sz="2800" b="1">
              <a:solidFill>
                <a:srgbClr val="1F1C39"/>
              </a:solidFill>
              <a:latin typeface="Open Sans"/>
              <a:ea typeface="Open Sans"/>
              <a:cs typeface="Open Sans"/>
              <a:sym typeface="Open Sans"/>
            </a:endParaRPr>
          </a:p>
          <a:p>
            <a:pPr marL="0" marR="0" lvl="0" indent="0" algn="ctr" rtl="0">
              <a:lnSpc>
                <a:spcPct val="110001"/>
              </a:lnSpc>
              <a:spcBef>
                <a:spcPts val="0"/>
              </a:spcBef>
              <a:spcAft>
                <a:spcPts val="0"/>
              </a:spcAft>
              <a:buNone/>
            </a:pPr>
            <a:endParaRPr sz="2800">
              <a:solidFill>
                <a:srgbClr val="1F1C39"/>
              </a:solidFill>
              <a:latin typeface="Open Sans"/>
              <a:ea typeface="Open Sans"/>
              <a:cs typeface="Open Sans"/>
              <a:sym typeface="Open Sans"/>
            </a:endParaRPr>
          </a:p>
          <a:p>
            <a:pPr marL="0" marR="0" lvl="0" indent="0" algn="ctr" rtl="0">
              <a:lnSpc>
                <a:spcPct val="110001"/>
              </a:lnSpc>
              <a:spcBef>
                <a:spcPts val="0"/>
              </a:spcBef>
              <a:spcAft>
                <a:spcPts val="0"/>
              </a:spcAft>
              <a:buNone/>
            </a:pPr>
            <a:r>
              <a:rPr lang="en" sz="2800">
                <a:solidFill>
                  <a:srgbClr val="1F1C39"/>
                </a:solidFill>
                <a:latin typeface="Open Sans"/>
                <a:ea typeface="Open Sans"/>
                <a:cs typeface="Open Sans"/>
                <a:sym typeface="Open Sans"/>
              </a:rPr>
              <a:t>What are you ultimately hoping to achieve with your CPDL programme?</a:t>
            </a:r>
            <a:endParaRPr sz="2800">
              <a:solidFill>
                <a:srgbClr val="1F1C39"/>
              </a:solidFill>
              <a:latin typeface="Open Sans"/>
              <a:ea typeface="Open Sans"/>
              <a:cs typeface="Open Sans"/>
              <a:sym typeface="Open Sans"/>
            </a:endParaRPr>
          </a:p>
        </p:txBody>
      </p:sp>
      <p:sp>
        <p:nvSpPr>
          <p:cNvPr id="229" name="Google Shape;229;p27"/>
          <p:cNvSpPr/>
          <p:nvPr/>
        </p:nvSpPr>
        <p:spPr>
          <a:xfrm>
            <a:off x="620512" y="1789550"/>
            <a:ext cx="3143400" cy="2717100"/>
          </a:xfrm>
          <a:prstGeom prst="star5">
            <a:avLst>
              <a:gd name="adj" fmla="val 20446"/>
              <a:gd name="hf" fmla="val 105146"/>
              <a:gd name="vf" fmla="val 110557"/>
            </a:avLst>
          </a:prstGeom>
          <a:solidFill>
            <a:srgbClr val="00282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rgbClr val="F3CA16"/>
                </a:solidFill>
                <a:latin typeface="Open Sans"/>
                <a:ea typeface="Open Sans"/>
                <a:cs typeface="Open Sans"/>
                <a:sym typeface="Open Sans"/>
              </a:rPr>
              <a:t>Increases teacher ability</a:t>
            </a:r>
            <a:endParaRPr>
              <a:solidFill>
                <a:srgbClr val="F3CA16"/>
              </a:solidFill>
              <a:latin typeface="Open Sans"/>
              <a:ea typeface="Open Sans"/>
              <a:cs typeface="Open Sans"/>
              <a:sym typeface="Open Sans"/>
            </a:endParaRPr>
          </a:p>
        </p:txBody>
      </p:sp>
      <p:sp>
        <p:nvSpPr>
          <p:cNvPr id="230" name="Google Shape;230;p27"/>
          <p:cNvSpPr/>
          <p:nvPr/>
        </p:nvSpPr>
        <p:spPr>
          <a:xfrm>
            <a:off x="3433315" y="3264625"/>
            <a:ext cx="1873500" cy="469200"/>
          </a:xfrm>
          <a:prstGeom prst="rightArrow">
            <a:avLst>
              <a:gd name="adj1" fmla="val 50000"/>
              <a:gd name="adj2" fmla="val 50000"/>
            </a:avLst>
          </a:prstGeom>
          <a:solidFill>
            <a:srgbClr val="0028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1" name="Google Shape;231;p27"/>
          <p:cNvSpPr/>
          <p:nvPr/>
        </p:nvSpPr>
        <p:spPr>
          <a:xfrm>
            <a:off x="5221137" y="1789550"/>
            <a:ext cx="3143400" cy="2717100"/>
          </a:xfrm>
          <a:prstGeom prst="star5">
            <a:avLst>
              <a:gd name="adj" fmla="val 20446"/>
              <a:gd name="hf" fmla="val 105146"/>
              <a:gd name="vf" fmla="val 110557"/>
            </a:avLst>
          </a:prstGeom>
          <a:solidFill>
            <a:srgbClr val="00282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rgbClr val="F3CA16"/>
                </a:solidFill>
                <a:latin typeface="Open Sans"/>
                <a:ea typeface="Open Sans"/>
                <a:cs typeface="Open Sans"/>
                <a:sym typeface="Open Sans"/>
              </a:rPr>
              <a:t>Impact on pupils</a:t>
            </a:r>
            <a:endParaRPr>
              <a:solidFill>
                <a:srgbClr val="F3CA16"/>
              </a:solidFill>
              <a:latin typeface="Open Sans"/>
              <a:ea typeface="Open Sans"/>
              <a:cs typeface="Open Sans"/>
              <a:sym typeface="Open San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Shape 235"/>
        <p:cNvGrpSpPr/>
        <p:nvPr/>
      </p:nvGrpSpPr>
      <p:grpSpPr>
        <a:xfrm>
          <a:off x="0" y="0"/>
          <a:ext cx="0" cy="0"/>
          <a:chOff x="0" y="0"/>
          <a:chExt cx="0" cy="0"/>
        </a:xfrm>
      </p:grpSpPr>
      <p:sp>
        <p:nvSpPr>
          <p:cNvPr id="236" name="Google Shape;236;p28"/>
          <p:cNvSpPr/>
          <p:nvPr/>
        </p:nvSpPr>
        <p:spPr>
          <a:xfrm>
            <a:off x="0" y="4636550"/>
            <a:ext cx="9144000" cy="507000"/>
          </a:xfrm>
          <a:prstGeom prst="rect">
            <a:avLst/>
          </a:prstGeom>
          <a:solidFill>
            <a:srgbClr val="1F1C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7" name="Google Shape;237;p28"/>
          <p:cNvSpPr/>
          <p:nvPr/>
        </p:nvSpPr>
        <p:spPr>
          <a:xfrm>
            <a:off x="105625" y="4710475"/>
            <a:ext cx="334200" cy="348600"/>
          </a:xfrm>
          <a:prstGeom prst="ellipse">
            <a:avLst/>
          </a:prstGeom>
          <a:solidFill>
            <a:srgbClr val="F3CA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38" name="Google Shape;238;p28"/>
          <p:cNvSpPr txBox="1"/>
          <p:nvPr/>
        </p:nvSpPr>
        <p:spPr>
          <a:xfrm>
            <a:off x="439825" y="326450"/>
            <a:ext cx="8105400" cy="1379100"/>
          </a:xfrm>
          <a:prstGeom prst="rect">
            <a:avLst/>
          </a:prstGeom>
          <a:noFill/>
          <a:ln>
            <a:noFill/>
          </a:ln>
        </p:spPr>
        <p:txBody>
          <a:bodyPr spcFirstLastPara="1" wrap="square" lIns="0" tIns="0" rIns="0" bIns="0" anchor="t" anchorCtr="0">
            <a:spAutoFit/>
          </a:bodyPr>
          <a:lstStyle/>
          <a:p>
            <a:pPr marL="0" marR="0" lvl="0" indent="0" algn="ctr" rtl="0">
              <a:lnSpc>
                <a:spcPct val="110001"/>
              </a:lnSpc>
              <a:spcBef>
                <a:spcPts val="0"/>
              </a:spcBef>
              <a:spcAft>
                <a:spcPts val="0"/>
              </a:spcAft>
              <a:buNone/>
            </a:pPr>
            <a:r>
              <a:rPr lang="en" sz="2800" b="1">
                <a:solidFill>
                  <a:srgbClr val="1F1C39"/>
                </a:solidFill>
                <a:latin typeface="Open Sans"/>
                <a:ea typeface="Open Sans"/>
                <a:cs typeface="Open Sans"/>
                <a:sym typeface="Open Sans"/>
              </a:rPr>
              <a:t>What is your why?</a:t>
            </a:r>
            <a:endParaRPr sz="2800" b="1">
              <a:solidFill>
                <a:srgbClr val="1F1C39"/>
              </a:solidFill>
              <a:latin typeface="Open Sans"/>
              <a:ea typeface="Open Sans"/>
              <a:cs typeface="Open Sans"/>
              <a:sym typeface="Open Sans"/>
            </a:endParaRPr>
          </a:p>
          <a:p>
            <a:pPr marL="0" marR="0" lvl="0" indent="0" algn="ctr" rtl="0">
              <a:lnSpc>
                <a:spcPct val="110001"/>
              </a:lnSpc>
              <a:spcBef>
                <a:spcPts val="0"/>
              </a:spcBef>
              <a:spcAft>
                <a:spcPts val="0"/>
              </a:spcAft>
              <a:buNone/>
            </a:pPr>
            <a:endParaRPr sz="2800">
              <a:solidFill>
                <a:srgbClr val="1F1C39"/>
              </a:solidFill>
              <a:latin typeface="Open Sans"/>
              <a:ea typeface="Open Sans"/>
              <a:cs typeface="Open Sans"/>
              <a:sym typeface="Open Sans"/>
            </a:endParaRPr>
          </a:p>
          <a:p>
            <a:pPr marL="0" marR="0" lvl="0" indent="0" algn="ctr" rtl="0">
              <a:lnSpc>
                <a:spcPct val="110001"/>
              </a:lnSpc>
              <a:spcBef>
                <a:spcPts val="0"/>
              </a:spcBef>
              <a:spcAft>
                <a:spcPts val="0"/>
              </a:spcAft>
              <a:buNone/>
            </a:pPr>
            <a:r>
              <a:rPr lang="en" sz="2800">
                <a:solidFill>
                  <a:srgbClr val="1F1C39"/>
                </a:solidFill>
                <a:latin typeface="Open Sans"/>
                <a:ea typeface="Open Sans"/>
                <a:cs typeface="Open Sans"/>
                <a:sym typeface="Open Sans"/>
              </a:rPr>
              <a:t>Defining the nature of the gap</a:t>
            </a:r>
            <a:endParaRPr sz="2800">
              <a:solidFill>
                <a:srgbClr val="1F1C39"/>
              </a:solidFill>
              <a:latin typeface="Open Sans"/>
              <a:ea typeface="Open Sans"/>
              <a:cs typeface="Open Sans"/>
              <a:sym typeface="Open Sans"/>
            </a:endParaRPr>
          </a:p>
        </p:txBody>
      </p:sp>
      <p:sp>
        <p:nvSpPr>
          <p:cNvPr id="239" name="Google Shape;239;p28"/>
          <p:cNvSpPr/>
          <p:nvPr/>
        </p:nvSpPr>
        <p:spPr>
          <a:xfrm>
            <a:off x="242537" y="2408613"/>
            <a:ext cx="2046000" cy="1937400"/>
          </a:xfrm>
          <a:prstGeom prst="ellipse">
            <a:avLst/>
          </a:prstGeom>
          <a:solidFill>
            <a:srgbClr val="00282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rgbClr val="F2E3E5"/>
                </a:solidFill>
                <a:latin typeface="Open Sans"/>
                <a:ea typeface="Open Sans"/>
                <a:cs typeface="Open Sans"/>
                <a:sym typeface="Open Sans"/>
              </a:rPr>
              <a:t>Knowledge</a:t>
            </a:r>
            <a:endParaRPr>
              <a:solidFill>
                <a:srgbClr val="F2E3E5"/>
              </a:solidFill>
              <a:latin typeface="Open Sans"/>
              <a:ea typeface="Open Sans"/>
              <a:cs typeface="Open Sans"/>
              <a:sym typeface="Open Sans"/>
            </a:endParaRPr>
          </a:p>
        </p:txBody>
      </p:sp>
      <p:sp>
        <p:nvSpPr>
          <p:cNvPr id="240" name="Google Shape;240;p28"/>
          <p:cNvSpPr/>
          <p:nvPr/>
        </p:nvSpPr>
        <p:spPr>
          <a:xfrm>
            <a:off x="2446849" y="2408613"/>
            <a:ext cx="2046000" cy="1937400"/>
          </a:xfrm>
          <a:prstGeom prst="ellipse">
            <a:avLst/>
          </a:prstGeom>
          <a:solidFill>
            <a:srgbClr val="00282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rgbClr val="F2E3E5"/>
                </a:solidFill>
                <a:latin typeface="Open Sans"/>
                <a:ea typeface="Open Sans"/>
                <a:cs typeface="Open Sans"/>
                <a:sym typeface="Open Sans"/>
              </a:rPr>
              <a:t>Skills</a:t>
            </a:r>
            <a:endParaRPr>
              <a:solidFill>
                <a:srgbClr val="F2E3E5"/>
              </a:solidFill>
              <a:latin typeface="Open Sans"/>
              <a:ea typeface="Open Sans"/>
              <a:cs typeface="Open Sans"/>
              <a:sym typeface="Open Sans"/>
            </a:endParaRPr>
          </a:p>
        </p:txBody>
      </p:sp>
      <p:sp>
        <p:nvSpPr>
          <p:cNvPr id="241" name="Google Shape;241;p28"/>
          <p:cNvSpPr/>
          <p:nvPr/>
        </p:nvSpPr>
        <p:spPr>
          <a:xfrm>
            <a:off x="4651161" y="2470390"/>
            <a:ext cx="2046000" cy="1937400"/>
          </a:xfrm>
          <a:prstGeom prst="ellipse">
            <a:avLst/>
          </a:prstGeom>
          <a:solidFill>
            <a:srgbClr val="00282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rgbClr val="F2E3E5"/>
                </a:solidFill>
                <a:latin typeface="Open Sans"/>
                <a:ea typeface="Open Sans"/>
                <a:cs typeface="Open Sans"/>
                <a:sym typeface="Open Sans"/>
              </a:rPr>
              <a:t>Motivation</a:t>
            </a:r>
            <a:endParaRPr>
              <a:solidFill>
                <a:srgbClr val="F2E3E5"/>
              </a:solidFill>
              <a:latin typeface="Open Sans"/>
              <a:ea typeface="Open Sans"/>
              <a:cs typeface="Open Sans"/>
              <a:sym typeface="Open Sans"/>
            </a:endParaRPr>
          </a:p>
        </p:txBody>
      </p:sp>
      <p:sp>
        <p:nvSpPr>
          <p:cNvPr id="242" name="Google Shape;242;p28"/>
          <p:cNvSpPr/>
          <p:nvPr/>
        </p:nvSpPr>
        <p:spPr>
          <a:xfrm>
            <a:off x="6855472" y="2470390"/>
            <a:ext cx="2046000" cy="1937400"/>
          </a:xfrm>
          <a:prstGeom prst="ellipse">
            <a:avLst/>
          </a:prstGeom>
          <a:solidFill>
            <a:srgbClr val="00282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rgbClr val="F2E3E5"/>
                </a:solidFill>
                <a:latin typeface="Open Sans"/>
                <a:ea typeface="Open Sans"/>
                <a:cs typeface="Open Sans"/>
                <a:sym typeface="Open Sans"/>
              </a:rPr>
              <a:t>Habits</a:t>
            </a:r>
            <a:endParaRPr>
              <a:solidFill>
                <a:srgbClr val="F2E3E5"/>
              </a:solidFill>
              <a:latin typeface="Open Sans"/>
              <a:ea typeface="Open Sans"/>
              <a:cs typeface="Open Sans"/>
              <a:sym typeface="Open Sans"/>
            </a:endParaRPr>
          </a:p>
        </p:txBody>
      </p:sp>
      <p:sp>
        <p:nvSpPr>
          <p:cNvPr id="243" name="Google Shape;243;p28"/>
          <p:cNvSpPr txBox="1"/>
          <p:nvPr/>
        </p:nvSpPr>
        <p:spPr>
          <a:xfrm>
            <a:off x="439850" y="4674500"/>
            <a:ext cx="6179100" cy="431100"/>
          </a:xfrm>
          <a:prstGeom prst="rect">
            <a:avLst/>
          </a:prstGeom>
          <a:noFill/>
          <a:ln>
            <a:noFill/>
          </a:ln>
        </p:spPr>
        <p:txBody>
          <a:bodyPr spcFirstLastPara="1" wrap="square" lIns="91425" tIns="91425" rIns="91425" bIns="91425" anchor="t" anchorCtr="0">
            <a:spAutoFit/>
          </a:bodyPr>
          <a:lstStyle/>
          <a:p>
            <a:pPr marL="0" lvl="0" indent="0" algn="l" rtl="0">
              <a:lnSpc>
                <a:spcPct val="140000"/>
              </a:lnSpc>
              <a:spcBef>
                <a:spcPts val="0"/>
              </a:spcBef>
              <a:spcAft>
                <a:spcPts val="0"/>
              </a:spcAft>
              <a:buNone/>
            </a:pPr>
            <a:r>
              <a:rPr lang="en" sz="1600">
                <a:solidFill>
                  <a:srgbClr val="F2E3E5"/>
                </a:solidFill>
                <a:latin typeface="Open Sans Light"/>
                <a:ea typeface="Open Sans Light"/>
                <a:cs typeface="Open Sans Light"/>
                <a:sym typeface="Open Sans Light"/>
              </a:rPr>
              <a:t>Dirksen, 2016</a:t>
            </a:r>
            <a:endParaRPr>
              <a:solidFill>
                <a:srgbClr val="F2E3E5"/>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39"/>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1"/>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Shape 247"/>
        <p:cNvGrpSpPr/>
        <p:nvPr/>
      </p:nvGrpSpPr>
      <p:grpSpPr>
        <a:xfrm>
          <a:off x="0" y="0"/>
          <a:ext cx="0" cy="0"/>
          <a:chOff x="0" y="0"/>
          <a:chExt cx="0" cy="0"/>
        </a:xfrm>
      </p:grpSpPr>
      <p:sp>
        <p:nvSpPr>
          <p:cNvPr id="248" name="Google Shape;248;p29"/>
          <p:cNvSpPr/>
          <p:nvPr/>
        </p:nvSpPr>
        <p:spPr>
          <a:xfrm>
            <a:off x="0" y="4636550"/>
            <a:ext cx="9144000" cy="507000"/>
          </a:xfrm>
          <a:prstGeom prst="rect">
            <a:avLst/>
          </a:prstGeom>
          <a:solidFill>
            <a:srgbClr val="1F1C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49" name="Google Shape;249;p29"/>
          <p:cNvSpPr/>
          <p:nvPr/>
        </p:nvSpPr>
        <p:spPr>
          <a:xfrm>
            <a:off x="105625" y="4710475"/>
            <a:ext cx="334200" cy="348600"/>
          </a:xfrm>
          <a:prstGeom prst="ellipse">
            <a:avLst/>
          </a:prstGeom>
          <a:solidFill>
            <a:srgbClr val="F3CA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50" name="Google Shape;250;p29"/>
          <p:cNvSpPr txBox="1"/>
          <p:nvPr/>
        </p:nvSpPr>
        <p:spPr>
          <a:xfrm>
            <a:off x="439825" y="326450"/>
            <a:ext cx="8105400" cy="1379100"/>
          </a:xfrm>
          <a:prstGeom prst="rect">
            <a:avLst/>
          </a:prstGeom>
          <a:noFill/>
          <a:ln>
            <a:noFill/>
          </a:ln>
        </p:spPr>
        <p:txBody>
          <a:bodyPr spcFirstLastPara="1" wrap="square" lIns="0" tIns="0" rIns="0" bIns="0" anchor="t" anchorCtr="0">
            <a:spAutoFit/>
          </a:bodyPr>
          <a:lstStyle/>
          <a:p>
            <a:pPr marL="0" marR="0" lvl="0" indent="0" algn="ctr" rtl="0">
              <a:lnSpc>
                <a:spcPct val="110001"/>
              </a:lnSpc>
              <a:spcBef>
                <a:spcPts val="0"/>
              </a:spcBef>
              <a:spcAft>
                <a:spcPts val="0"/>
              </a:spcAft>
              <a:buNone/>
            </a:pPr>
            <a:r>
              <a:rPr lang="en" sz="2800" b="1">
                <a:solidFill>
                  <a:srgbClr val="1F1C39"/>
                </a:solidFill>
                <a:latin typeface="Open Sans"/>
                <a:ea typeface="Open Sans"/>
                <a:cs typeface="Open Sans"/>
                <a:sym typeface="Open Sans"/>
              </a:rPr>
              <a:t>What is your why?</a:t>
            </a:r>
            <a:endParaRPr sz="2800" b="1">
              <a:solidFill>
                <a:srgbClr val="1F1C39"/>
              </a:solidFill>
              <a:latin typeface="Open Sans"/>
              <a:ea typeface="Open Sans"/>
              <a:cs typeface="Open Sans"/>
              <a:sym typeface="Open Sans"/>
            </a:endParaRPr>
          </a:p>
          <a:p>
            <a:pPr marL="0" marR="0" lvl="0" indent="0" algn="ctr" rtl="0">
              <a:lnSpc>
                <a:spcPct val="110001"/>
              </a:lnSpc>
              <a:spcBef>
                <a:spcPts val="0"/>
              </a:spcBef>
              <a:spcAft>
                <a:spcPts val="0"/>
              </a:spcAft>
              <a:buNone/>
            </a:pPr>
            <a:endParaRPr sz="2800">
              <a:solidFill>
                <a:srgbClr val="1F1C39"/>
              </a:solidFill>
              <a:latin typeface="Open Sans"/>
              <a:ea typeface="Open Sans"/>
              <a:cs typeface="Open Sans"/>
              <a:sym typeface="Open Sans"/>
            </a:endParaRPr>
          </a:p>
          <a:p>
            <a:pPr marL="0" lvl="0" indent="0" algn="ctr" rtl="0">
              <a:lnSpc>
                <a:spcPct val="110001"/>
              </a:lnSpc>
              <a:spcBef>
                <a:spcPts val="0"/>
              </a:spcBef>
              <a:spcAft>
                <a:spcPts val="0"/>
              </a:spcAft>
              <a:buClr>
                <a:schemeClr val="dk1"/>
              </a:buClr>
              <a:buFont typeface="Arial"/>
              <a:buNone/>
            </a:pPr>
            <a:r>
              <a:rPr lang="en" sz="2800">
                <a:solidFill>
                  <a:srgbClr val="1F1C39"/>
                </a:solidFill>
                <a:latin typeface="Open Sans"/>
                <a:ea typeface="Open Sans"/>
                <a:cs typeface="Open Sans"/>
                <a:sym typeface="Open Sans"/>
              </a:rPr>
              <a:t>Defining the nature of the gap</a:t>
            </a:r>
            <a:endParaRPr sz="2800">
              <a:solidFill>
                <a:srgbClr val="1F1C39"/>
              </a:solidFill>
              <a:latin typeface="Open Sans"/>
              <a:ea typeface="Open Sans"/>
              <a:cs typeface="Open Sans"/>
              <a:sym typeface="Open Sans"/>
            </a:endParaRPr>
          </a:p>
        </p:txBody>
      </p:sp>
      <p:sp>
        <p:nvSpPr>
          <p:cNvPr id="251" name="Google Shape;251;p29"/>
          <p:cNvSpPr/>
          <p:nvPr/>
        </p:nvSpPr>
        <p:spPr>
          <a:xfrm>
            <a:off x="242537" y="2408613"/>
            <a:ext cx="2046000" cy="1937400"/>
          </a:xfrm>
          <a:prstGeom prst="ellipse">
            <a:avLst/>
          </a:prstGeom>
          <a:solidFill>
            <a:srgbClr val="00282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rgbClr val="F2E3E5"/>
                </a:solidFill>
                <a:latin typeface="Open Sans"/>
                <a:ea typeface="Open Sans"/>
                <a:cs typeface="Open Sans"/>
                <a:sym typeface="Open Sans"/>
              </a:rPr>
              <a:t>Knowledge</a:t>
            </a:r>
            <a:endParaRPr sz="1800" b="1">
              <a:solidFill>
                <a:srgbClr val="F2E3E5"/>
              </a:solidFill>
              <a:latin typeface="Open Sans"/>
              <a:ea typeface="Open Sans"/>
              <a:cs typeface="Open Sans"/>
              <a:sym typeface="Open Sans"/>
            </a:endParaRPr>
          </a:p>
          <a:p>
            <a:pPr marL="0" lvl="0" indent="0" algn="ctr" rtl="0">
              <a:spcBef>
                <a:spcPts val="0"/>
              </a:spcBef>
              <a:spcAft>
                <a:spcPts val="0"/>
              </a:spcAft>
              <a:buNone/>
            </a:pPr>
            <a:r>
              <a:rPr lang="en">
                <a:solidFill>
                  <a:srgbClr val="F2E3E5"/>
                </a:solidFill>
                <a:latin typeface="Open Sans"/>
                <a:ea typeface="Open Sans"/>
                <a:cs typeface="Open Sans"/>
                <a:sym typeface="Open Sans"/>
              </a:rPr>
              <a:t>of textile crafts</a:t>
            </a:r>
            <a:endParaRPr>
              <a:solidFill>
                <a:srgbClr val="F2E3E5"/>
              </a:solidFill>
              <a:latin typeface="Open Sans"/>
              <a:ea typeface="Open Sans"/>
              <a:cs typeface="Open Sans"/>
              <a:sym typeface="Open Sans"/>
            </a:endParaRPr>
          </a:p>
        </p:txBody>
      </p:sp>
      <p:sp>
        <p:nvSpPr>
          <p:cNvPr id="252" name="Google Shape;252;p29"/>
          <p:cNvSpPr/>
          <p:nvPr/>
        </p:nvSpPr>
        <p:spPr>
          <a:xfrm>
            <a:off x="2446849" y="2408613"/>
            <a:ext cx="2046000" cy="1937400"/>
          </a:xfrm>
          <a:prstGeom prst="ellipse">
            <a:avLst/>
          </a:prstGeom>
          <a:solidFill>
            <a:srgbClr val="00282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rgbClr val="F2E3E5"/>
                </a:solidFill>
                <a:latin typeface="Open Sans"/>
                <a:ea typeface="Open Sans"/>
                <a:cs typeface="Open Sans"/>
                <a:sym typeface="Open Sans"/>
              </a:rPr>
              <a:t>Skills</a:t>
            </a:r>
            <a:endParaRPr sz="1800" b="1">
              <a:solidFill>
                <a:srgbClr val="F2E3E5"/>
              </a:solidFill>
              <a:latin typeface="Open Sans"/>
              <a:ea typeface="Open Sans"/>
              <a:cs typeface="Open Sans"/>
              <a:sym typeface="Open Sans"/>
            </a:endParaRPr>
          </a:p>
          <a:p>
            <a:pPr marL="0" lvl="0" indent="0" algn="ctr" rtl="0">
              <a:spcBef>
                <a:spcPts val="0"/>
              </a:spcBef>
              <a:spcAft>
                <a:spcPts val="0"/>
              </a:spcAft>
              <a:buNone/>
            </a:pPr>
            <a:r>
              <a:rPr lang="en">
                <a:solidFill>
                  <a:srgbClr val="F2E3E5"/>
                </a:solidFill>
                <a:latin typeface="Open Sans"/>
                <a:ea typeface="Open Sans"/>
                <a:cs typeface="Open Sans"/>
                <a:sym typeface="Open Sans"/>
              </a:rPr>
              <a:t>in knitting </a:t>
            </a:r>
            <a:endParaRPr>
              <a:solidFill>
                <a:srgbClr val="F2E3E5"/>
              </a:solidFill>
              <a:latin typeface="Open Sans"/>
              <a:ea typeface="Open Sans"/>
              <a:cs typeface="Open Sans"/>
              <a:sym typeface="Open Sans"/>
            </a:endParaRPr>
          </a:p>
        </p:txBody>
      </p:sp>
      <p:sp>
        <p:nvSpPr>
          <p:cNvPr id="253" name="Google Shape;253;p29"/>
          <p:cNvSpPr/>
          <p:nvPr/>
        </p:nvSpPr>
        <p:spPr>
          <a:xfrm>
            <a:off x="4651161" y="2470390"/>
            <a:ext cx="2046000" cy="1937400"/>
          </a:xfrm>
          <a:prstGeom prst="ellipse">
            <a:avLst/>
          </a:prstGeom>
          <a:solidFill>
            <a:srgbClr val="00282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rgbClr val="F2E3E5"/>
                </a:solidFill>
                <a:latin typeface="Open Sans"/>
                <a:ea typeface="Open Sans"/>
                <a:cs typeface="Open Sans"/>
                <a:sym typeface="Open Sans"/>
              </a:rPr>
              <a:t>Motivation</a:t>
            </a:r>
            <a:endParaRPr sz="1800" b="1">
              <a:solidFill>
                <a:srgbClr val="F2E3E5"/>
              </a:solidFill>
              <a:latin typeface="Open Sans"/>
              <a:ea typeface="Open Sans"/>
              <a:cs typeface="Open Sans"/>
              <a:sym typeface="Open Sans"/>
            </a:endParaRPr>
          </a:p>
          <a:p>
            <a:pPr marL="0" lvl="0" indent="0" algn="ctr" rtl="0">
              <a:spcBef>
                <a:spcPts val="0"/>
              </a:spcBef>
              <a:spcAft>
                <a:spcPts val="0"/>
              </a:spcAft>
              <a:buNone/>
            </a:pPr>
            <a:r>
              <a:rPr lang="en">
                <a:solidFill>
                  <a:srgbClr val="F2E3E5"/>
                </a:solidFill>
                <a:latin typeface="Open Sans"/>
                <a:ea typeface="Open Sans"/>
                <a:cs typeface="Open Sans"/>
                <a:sym typeface="Open Sans"/>
              </a:rPr>
              <a:t>to introduce crafts to children </a:t>
            </a:r>
            <a:endParaRPr>
              <a:solidFill>
                <a:srgbClr val="F2E3E5"/>
              </a:solidFill>
              <a:latin typeface="Open Sans"/>
              <a:ea typeface="Open Sans"/>
              <a:cs typeface="Open Sans"/>
              <a:sym typeface="Open Sans"/>
            </a:endParaRPr>
          </a:p>
        </p:txBody>
      </p:sp>
      <p:sp>
        <p:nvSpPr>
          <p:cNvPr id="254" name="Google Shape;254;p29"/>
          <p:cNvSpPr/>
          <p:nvPr/>
        </p:nvSpPr>
        <p:spPr>
          <a:xfrm>
            <a:off x="6855472" y="2470390"/>
            <a:ext cx="2046000" cy="1937400"/>
          </a:xfrm>
          <a:prstGeom prst="ellipse">
            <a:avLst/>
          </a:prstGeom>
          <a:solidFill>
            <a:srgbClr val="00282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rgbClr val="F2E3E5"/>
                </a:solidFill>
                <a:latin typeface="Open Sans"/>
                <a:ea typeface="Open Sans"/>
                <a:cs typeface="Open Sans"/>
                <a:sym typeface="Open Sans"/>
              </a:rPr>
              <a:t>Habits </a:t>
            </a:r>
            <a:endParaRPr sz="1800" b="1">
              <a:solidFill>
                <a:srgbClr val="F2E3E5"/>
              </a:solidFill>
              <a:latin typeface="Open Sans"/>
              <a:ea typeface="Open Sans"/>
              <a:cs typeface="Open Sans"/>
              <a:sym typeface="Open Sans"/>
            </a:endParaRPr>
          </a:p>
          <a:p>
            <a:pPr marL="0" lvl="0" indent="0" algn="ctr" rtl="0">
              <a:spcBef>
                <a:spcPts val="0"/>
              </a:spcBef>
              <a:spcAft>
                <a:spcPts val="0"/>
              </a:spcAft>
              <a:buNone/>
            </a:pPr>
            <a:r>
              <a:rPr lang="en">
                <a:solidFill>
                  <a:srgbClr val="F2E3E5"/>
                </a:solidFill>
                <a:latin typeface="Open Sans"/>
                <a:ea typeface="Open Sans"/>
                <a:cs typeface="Open Sans"/>
                <a:sym typeface="Open Sans"/>
              </a:rPr>
              <a:t>to practise regularly</a:t>
            </a:r>
            <a:endParaRPr>
              <a:solidFill>
                <a:srgbClr val="F2E3E5"/>
              </a:solidFill>
              <a:latin typeface="Open Sans"/>
              <a:ea typeface="Open Sans"/>
              <a:cs typeface="Open Sans"/>
              <a:sym typeface="Open Sans"/>
            </a:endParaRPr>
          </a:p>
        </p:txBody>
      </p:sp>
      <p:sp>
        <p:nvSpPr>
          <p:cNvPr id="255" name="Google Shape;255;p29"/>
          <p:cNvSpPr txBox="1"/>
          <p:nvPr/>
        </p:nvSpPr>
        <p:spPr>
          <a:xfrm>
            <a:off x="439850" y="4674500"/>
            <a:ext cx="6179100" cy="431100"/>
          </a:xfrm>
          <a:prstGeom prst="rect">
            <a:avLst/>
          </a:prstGeom>
          <a:noFill/>
          <a:ln>
            <a:noFill/>
          </a:ln>
        </p:spPr>
        <p:txBody>
          <a:bodyPr spcFirstLastPara="1" wrap="square" lIns="91425" tIns="91425" rIns="91425" bIns="91425" anchor="t" anchorCtr="0">
            <a:spAutoFit/>
          </a:bodyPr>
          <a:lstStyle/>
          <a:p>
            <a:pPr marL="0" lvl="0" indent="0" algn="l" rtl="0">
              <a:lnSpc>
                <a:spcPct val="140000"/>
              </a:lnSpc>
              <a:spcBef>
                <a:spcPts val="0"/>
              </a:spcBef>
              <a:spcAft>
                <a:spcPts val="0"/>
              </a:spcAft>
              <a:buNone/>
            </a:pPr>
            <a:r>
              <a:rPr lang="en" sz="1600">
                <a:solidFill>
                  <a:srgbClr val="F2E3E5"/>
                </a:solidFill>
                <a:latin typeface="Open Sans Light"/>
                <a:ea typeface="Open Sans Light"/>
                <a:cs typeface="Open Sans Light"/>
                <a:sym typeface="Open Sans Light"/>
              </a:rPr>
              <a:t>Dirksen, 2016</a:t>
            </a:r>
            <a:endParaRPr>
              <a:solidFill>
                <a:srgbClr val="F2E3E5"/>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Shape 259"/>
        <p:cNvGrpSpPr/>
        <p:nvPr/>
      </p:nvGrpSpPr>
      <p:grpSpPr>
        <a:xfrm>
          <a:off x="0" y="0"/>
          <a:ext cx="0" cy="0"/>
          <a:chOff x="0" y="0"/>
          <a:chExt cx="0" cy="0"/>
        </a:xfrm>
      </p:grpSpPr>
      <p:sp>
        <p:nvSpPr>
          <p:cNvPr id="260" name="Google Shape;260;p30"/>
          <p:cNvSpPr/>
          <p:nvPr/>
        </p:nvSpPr>
        <p:spPr>
          <a:xfrm>
            <a:off x="0" y="4636550"/>
            <a:ext cx="9144000" cy="507000"/>
          </a:xfrm>
          <a:prstGeom prst="rect">
            <a:avLst/>
          </a:prstGeom>
          <a:solidFill>
            <a:srgbClr val="1F1C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1" name="Google Shape;261;p30"/>
          <p:cNvSpPr/>
          <p:nvPr/>
        </p:nvSpPr>
        <p:spPr>
          <a:xfrm>
            <a:off x="105625" y="4710475"/>
            <a:ext cx="334200" cy="348600"/>
          </a:xfrm>
          <a:prstGeom prst="ellipse">
            <a:avLst/>
          </a:prstGeom>
          <a:solidFill>
            <a:srgbClr val="F3CA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62" name="Google Shape;262;p30"/>
          <p:cNvSpPr txBox="1"/>
          <p:nvPr/>
        </p:nvSpPr>
        <p:spPr>
          <a:xfrm>
            <a:off x="439825" y="326450"/>
            <a:ext cx="8105400" cy="1853400"/>
          </a:xfrm>
          <a:prstGeom prst="rect">
            <a:avLst/>
          </a:prstGeom>
          <a:noFill/>
          <a:ln>
            <a:noFill/>
          </a:ln>
        </p:spPr>
        <p:txBody>
          <a:bodyPr spcFirstLastPara="1" wrap="square" lIns="0" tIns="0" rIns="0" bIns="0" anchor="t" anchorCtr="0">
            <a:spAutoFit/>
          </a:bodyPr>
          <a:lstStyle/>
          <a:p>
            <a:pPr marL="0" marR="0" lvl="0" indent="0" algn="ctr" rtl="0">
              <a:lnSpc>
                <a:spcPct val="110001"/>
              </a:lnSpc>
              <a:spcBef>
                <a:spcPts val="0"/>
              </a:spcBef>
              <a:spcAft>
                <a:spcPts val="0"/>
              </a:spcAft>
              <a:buNone/>
            </a:pPr>
            <a:r>
              <a:rPr lang="en" sz="2800" b="1">
                <a:solidFill>
                  <a:srgbClr val="1F1C39"/>
                </a:solidFill>
                <a:latin typeface="Open Sans"/>
                <a:ea typeface="Open Sans"/>
                <a:cs typeface="Open Sans"/>
                <a:sym typeface="Open Sans"/>
              </a:rPr>
              <a:t>What is your why?</a:t>
            </a:r>
            <a:endParaRPr sz="2800" b="1">
              <a:solidFill>
                <a:srgbClr val="1F1C39"/>
              </a:solidFill>
              <a:latin typeface="Open Sans"/>
              <a:ea typeface="Open Sans"/>
              <a:cs typeface="Open Sans"/>
              <a:sym typeface="Open Sans"/>
            </a:endParaRPr>
          </a:p>
          <a:p>
            <a:pPr marL="0" marR="0" lvl="0" indent="0" algn="ctr" rtl="0">
              <a:lnSpc>
                <a:spcPct val="110001"/>
              </a:lnSpc>
              <a:spcBef>
                <a:spcPts val="0"/>
              </a:spcBef>
              <a:spcAft>
                <a:spcPts val="0"/>
              </a:spcAft>
              <a:buNone/>
            </a:pPr>
            <a:endParaRPr sz="2800">
              <a:solidFill>
                <a:srgbClr val="1F1C39"/>
              </a:solidFill>
              <a:latin typeface="Open Sans"/>
              <a:ea typeface="Open Sans"/>
              <a:cs typeface="Open Sans"/>
              <a:sym typeface="Open Sans"/>
            </a:endParaRPr>
          </a:p>
          <a:p>
            <a:pPr marL="0" lvl="0" indent="0" algn="ctr" rtl="0">
              <a:lnSpc>
                <a:spcPct val="110001"/>
              </a:lnSpc>
              <a:spcBef>
                <a:spcPts val="0"/>
              </a:spcBef>
              <a:spcAft>
                <a:spcPts val="0"/>
              </a:spcAft>
              <a:buNone/>
            </a:pPr>
            <a:r>
              <a:rPr lang="en" sz="2800">
                <a:solidFill>
                  <a:srgbClr val="1F1C39"/>
                </a:solidFill>
                <a:latin typeface="Open Sans"/>
                <a:ea typeface="Open Sans"/>
                <a:cs typeface="Open Sans"/>
                <a:sym typeface="Open Sans"/>
              </a:rPr>
              <a:t>What are you ultimately hoping to achieve with your CPDL programme?</a:t>
            </a:r>
            <a:endParaRPr sz="2800">
              <a:solidFill>
                <a:srgbClr val="1F1C39"/>
              </a:solidFill>
              <a:latin typeface="Open Sans"/>
              <a:ea typeface="Open Sans"/>
              <a:cs typeface="Open Sans"/>
              <a:sym typeface="Open Sans"/>
            </a:endParaRPr>
          </a:p>
        </p:txBody>
      </p:sp>
      <p:sp>
        <p:nvSpPr>
          <p:cNvPr id="263" name="Google Shape;263;p30"/>
          <p:cNvSpPr/>
          <p:nvPr/>
        </p:nvSpPr>
        <p:spPr>
          <a:xfrm>
            <a:off x="242537" y="2408613"/>
            <a:ext cx="2046000" cy="1937400"/>
          </a:xfrm>
          <a:prstGeom prst="ellipse">
            <a:avLst/>
          </a:prstGeom>
          <a:solidFill>
            <a:srgbClr val="00282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rgbClr val="F2E3E5"/>
                </a:solidFill>
                <a:latin typeface="Open Sans"/>
                <a:ea typeface="Open Sans"/>
                <a:cs typeface="Open Sans"/>
                <a:sym typeface="Open Sans"/>
              </a:rPr>
              <a:t>Knowledge</a:t>
            </a:r>
            <a:endParaRPr>
              <a:solidFill>
                <a:srgbClr val="F2E3E5"/>
              </a:solidFill>
              <a:latin typeface="Open Sans"/>
              <a:ea typeface="Open Sans"/>
              <a:cs typeface="Open Sans"/>
              <a:sym typeface="Open Sans"/>
            </a:endParaRPr>
          </a:p>
        </p:txBody>
      </p:sp>
      <p:sp>
        <p:nvSpPr>
          <p:cNvPr id="264" name="Google Shape;264;p30"/>
          <p:cNvSpPr/>
          <p:nvPr/>
        </p:nvSpPr>
        <p:spPr>
          <a:xfrm>
            <a:off x="2446849" y="2408613"/>
            <a:ext cx="2046000" cy="1937400"/>
          </a:xfrm>
          <a:prstGeom prst="ellipse">
            <a:avLst/>
          </a:prstGeom>
          <a:solidFill>
            <a:srgbClr val="00282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rgbClr val="F2E3E5"/>
                </a:solidFill>
                <a:latin typeface="Open Sans"/>
                <a:ea typeface="Open Sans"/>
                <a:cs typeface="Open Sans"/>
                <a:sym typeface="Open Sans"/>
              </a:rPr>
              <a:t>Skills</a:t>
            </a:r>
            <a:endParaRPr>
              <a:solidFill>
                <a:srgbClr val="F2E3E5"/>
              </a:solidFill>
              <a:latin typeface="Open Sans"/>
              <a:ea typeface="Open Sans"/>
              <a:cs typeface="Open Sans"/>
              <a:sym typeface="Open Sans"/>
            </a:endParaRPr>
          </a:p>
        </p:txBody>
      </p:sp>
      <p:sp>
        <p:nvSpPr>
          <p:cNvPr id="265" name="Google Shape;265;p30"/>
          <p:cNvSpPr/>
          <p:nvPr/>
        </p:nvSpPr>
        <p:spPr>
          <a:xfrm>
            <a:off x="4651161" y="2470390"/>
            <a:ext cx="2046000" cy="1937400"/>
          </a:xfrm>
          <a:prstGeom prst="ellipse">
            <a:avLst/>
          </a:prstGeom>
          <a:solidFill>
            <a:srgbClr val="00282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rgbClr val="F2E3E5"/>
                </a:solidFill>
                <a:latin typeface="Open Sans"/>
                <a:ea typeface="Open Sans"/>
                <a:cs typeface="Open Sans"/>
                <a:sym typeface="Open Sans"/>
              </a:rPr>
              <a:t>Motivation</a:t>
            </a:r>
            <a:endParaRPr>
              <a:solidFill>
                <a:srgbClr val="F2E3E5"/>
              </a:solidFill>
              <a:latin typeface="Open Sans"/>
              <a:ea typeface="Open Sans"/>
              <a:cs typeface="Open Sans"/>
              <a:sym typeface="Open Sans"/>
            </a:endParaRPr>
          </a:p>
        </p:txBody>
      </p:sp>
      <p:sp>
        <p:nvSpPr>
          <p:cNvPr id="266" name="Google Shape;266;p30"/>
          <p:cNvSpPr/>
          <p:nvPr/>
        </p:nvSpPr>
        <p:spPr>
          <a:xfrm>
            <a:off x="6855472" y="2470390"/>
            <a:ext cx="2046000" cy="1937400"/>
          </a:xfrm>
          <a:prstGeom prst="ellipse">
            <a:avLst/>
          </a:prstGeom>
          <a:solidFill>
            <a:srgbClr val="00282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rgbClr val="F2E3E5"/>
                </a:solidFill>
                <a:latin typeface="Open Sans"/>
                <a:ea typeface="Open Sans"/>
                <a:cs typeface="Open Sans"/>
                <a:sym typeface="Open Sans"/>
              </a:rPr>
              <a:t>Habits </a:t>
            </a:r>
            <a:endParaRPr>
              <a:solidFill>
                <a:srgbClr val="F2E3E5"/>
              </a:solidFill>
              <a:latin typeface="Open Sans"/>
              <a:ea typeface="Open Sans"/>
              <a:cs typeface="Open Sans"/>
              <a:sym typeface="Open Sans"/>
            </a:endParaRPr>
          </a:p>
        </p:txBody>
      </p:sp>
      <p:sp>
        <p:nvSpPr>
          <p:cNvPr id="267" name="Google Shape;267;p30"/>
          <p:cNvSpPr txBox="1"/>
          <p:nvPr/>
        </p:nvSpPr>
        <p:spPr>
          <a:xfrm>
            <a:off x="439850" y="4674500"/>
            <a:ext cx="6179100" cy="431100"/>
          </a:xfrm>
          <a:prstGeom prst="rect">
            <a:avLst/>
          </a:prstGeom>
          <a:noFill/>
          <a:ln>
            <a:noFill/>
          </a:ln>
        </p:spPr>
        <p:txBody>
          <a:bodyPr spcFirstLastPara="1" wrap="square" lIns="91425" tIns="91425" rIns="91425" bIns="91425" anchor="t" anchorCtr="0">
            <a:spAutoFit/>
          </a:bodyPr>
          <a:lstStyle/>
          <a:p>
            <a:pPr marL="0" lvl="0" indent="0" algn="l" rtl="0">
              <a:lnSpc>
                <a:spcPct val="140000"/>
              </a:lnSpc>
              <a:spcBef>
                <a:spcPts val="0"/>
              </a:spcBef>
              <a:spcAft>
                <a:spcPts val="0"/>
              </a:spcAft>
              <a:buNone/>
            </a:pPr>
            <a:r>
              <a:rPr lang="en" sz="1600">
                <a:solidFill>
                  <a:srgbClr val="F2E3E5"/>
                </a:solidFill>
                <a:latin typeface="Open Sans Light"/>
                <a:ea typeface="Open Sans Light"/>
                <a:cs typeface="Open Sans Light"/>
                <a:sym typeface="Open Sans Light"/>
              </a:rPr>
              <a:t>Dirksen, 2016</a:t>
            </a:r>
            <a:endParaRPr>
              <a:solidFill>
                <a:srgbClr val="F2E3E5"/>
              </a:solidFill>
            </a:endParaRP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271"/>
        <p:cNvGrpSpPr/>
        <p:nvPr/>
      </p:nvGrpSpPr>
      <p:grpSpPr>
        <a:xfrm>
          <a:off x="0" y="0"/>
          <a:ext cx="0" cy="0"/>
          <a:chOff x="0" y="0"/>
          <a:chExt cx="0" cy="0"/>
        </a:xfrm>
      </p:grpSpPr>
      <p:sp>
        <p:nvSpPr>
          <p:cNvPr id="272" name="Google Shape;272;p31"/>
          <p:cNvSpPr/>
          <p:nvPr/>
        </p:nvSpPr>
        <p:spPr>
          <a:xfrm>
            <a:off x="8367263" y="1702300"/>
            <a:ext cx="580800" cy="348600"/>
          </a:xfrm>
          <a:prstGeom prst="rightArrow">
            <a:avLst>
              <a:gd name="adj1" fmla="val 50000"/>
              <a:gd name="adj2" fmla="val 50000"/>
            </a:avLst>
          </a:prstGeom>
          <a:solidFill>
            <a:srgbClr val="0028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3" name="Google Shape;273;p31"/>
          <p:cNvSpPr/>
          <p:nvPr/>
        </p:nvSpPr>
        <p:spPr>
          <a:xfrm>
            <a:off x="5363213" y="1702300"/>
            <a:ext cx="580800" cy="348600"/>
          </a:xfrm>
          <a:prstGeom prst="rightArrow">
            <a:avLst>
              <a:gd name="adj1" fmla="val 50000"/>
              <a:gd name="adj2" fmla="val 50000"/>
            </a:avLst>
          </a:prstGeom>
          <a:solidFill>
            <a:srgbClr val="0028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4" name="Google Shape;274;p31"/>
          <p:cNvSpPr/>
          <p:nvPr/>
        </p:nvSpPr>
        <p:spPr>
          <a:xfrm>
            <a:off x="2359163" y="1702300"/>
            <a:ext cx="580800" cy="348600"/>
          </a:xfrm>
          <a:prstGeom prst="rightArrow">
            <a:avLst>
              <a:gd name="adj1" fmla="val 50000"/>
              <a:gd name="adj2" fmla="val 50000"/>
            </a:avLst>
          </a:prstGeom>
          <a:solidFill>
            <a:srgbClr val="0028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5" name="Google Shape;275;p31"/>
          <p:cNvSpPr txBox="1"/>
          <p:nvPr/>
        </p:nvSpPr>
        <p:spPr>
          <a:xfrm>
            <a:off x="514925" y="497643"/>
            <a:ext cx="7656300" cy="461700"/>
          </a:xfrm>
          <a:prstGeom prst="rect">
            <a:avLst/>
          </a:prstGeom>
          <a:noFill/>
          <a:ln>
            <a:noFill/>
          </a:ln>
        </p:spPr>
        <p:txBody>
          <a:bodyPr spcFirstLastPara="1" wrap="square" lIns="0" tIns="0" rIns="0" bIns="0" anchor="t" anchorCtr="0">
            <a:spAutoFit/>
          </a:bodyPr>
          <a:lstStyle/>
          <a:p>
            <a:pPr marL="0" marR="0" lvl="0" indent="0" algn="ctr" rtl="0">
              <a:lnSpc>
                <a:spcPct val="110000"/>
              </a:lnSpc>
              <a:spcBef>
                <a:spcPts val="0"/>
              </a:spcBef>
              <a:spcAft>
                <a:spcPts val="0"/>
              </a:spcAft>
              <a:buNone/>
            </a:pPr>
            <a:r>
              <a:rPr lang="en" sz="3000">
                <a:solidFill>
                  <a:srgbClr val="1F1C39"/>
                </a:solidFill>
                <a:latin typeface="Open Sans"/>
                <a:ea typeface="Open Sans"/>
                <a:cs typeface="Open Sans"/>
                <a:sym typeface="Open Sans"/>
              </a:rPr>
              <a:t>Today’s big picture</a:t>
            </a:r>
            <a:endParaRPr sz="3000">
              <a:solidFill>
                <a:srgbClr val="1F1C39"/>
              </a:solidFill>
              <a:latin typeface="Open Sans"/>
              <a:ea typeface="Open Sans"/>
              <a:cs typeface="Open Sans"/>
              <a:sym typeface="Open Sans"/>
            </a:endParaRPr>
          </a:p>
        </p:txBody>
      </p:sp>
      <p:sp>
        <p:nvSpPr>
          <p:cNvPr id="276" name="Google Shape;276;p31"/>
          <p:cNvSpPr/>
          <p:nvPr/>
        </p:nvSpPr>
        <p:spPr>
          <a:xfrm>
            <a:off x="0" y="4636550"/>
            <a:ext cx="9144000" cy="507000"/>
          </a:xfrm>
          <a:prstGeom prst="rect">
            <a:avLst/>
          </a:prstGeom>
          <a:solidFill>
            <a:srgbClr val="1F1C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77" name="Google Shape;277;p31"/>
          <p:cNvSpPr/>
          <p:nvPr/>
        </p:nvSpPr>
        <p:spPr>
          <a:xfrm>
            <a:off x="105625" y="4710475"/>
            <a:ext cx="334200" cy="348600"/>
          </a:xfrm>
          <a:prstGeom prst="ellipse">
            <a:avLst/>
          </a:prstGeom>
          <a:solidFill>
            <a:srgbClr val="F3CA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278" name="Google Shape;278;p31"/>
          <p:cNvGrpSpPr/>
          <p:nvPr/>
        </p:nvGrpSpPr>
        <p:grpSpPr>
          <a:xfrm>
            <a:off x="195942" y="1702296"/>
            <a:ext cx="2239425" cy="1166838"/>
            <a:chOff x="-705400" y="-76200"/>
            <a:chExt cx="5971800" cy="3111569"/>
          </a:xfrm>
        </p:grpSpPr>
        <p:sp>
          <p:nvSpPr>
            <p:cNvPr id="279" name="Google Shape;279;p31"/>
            <p:cNvSpPr txBox="1"/>
            <p:nvPr/>
          </p:nvSpPr>
          <p:spPr>
            <a:xfrm>
              <a:off x="-705400" y="-76200"/>
              <a:ext cx="5971800" cy="820800"/>
            </a:xfrm>
            <a:prstGeom prst="rect">
              <a:avLst/>
            </a:prstGeom>
            <a:solidFill>
              <a:srgbClr val="002826"/>
            </a:solidFill>
            <a:ln>
              <a:noFill/>
            </a:ln>
          </p:spPr>
          <p:txBody>
            <a:bodyPr spcFirstLastPara="1" wrap="square" lIns="0" tIns="0" rIns="0" bIns="0" anchor="t" anchorCtr="0">
              <a:spAutoFit/>
            </a:bodyPr>
            <a:lstStyle/>
            <a:p>
              <a:pPr marL="0" marR="0" lvl="0" indent="0" algn="ctr" rtl="0">
                <a:lnSpc>
                  <a:spcPct val="140010"/>
                </a:lnSpc>
                <a:spcBef>
                  <a:spcPts val="0"/>
                </a:spcBef>
                <a:spcAft>
                  <a:spcPts val="0"/>
                </a:spcAft>
                <a:buNone/>
              </a:pPr>
              <a:r>
                <a:rPr lang="en" sz="2000" b="1" i="0" u="none" strike="noStrike" cap="none">
                  <a:solidFill>
                    <a:srgbClr val="F2E3E5"/>
                  </a:solidFill>
                  <a:latin typeface="Open Sans"/>
                  <a:ea typeface="Open Sans"/>
                  <a:cs typeface="Open Sans"/>
                  <a:sym typeface="Open Sans"/>
                </a:rPr>
                <a:t>PART 1</a:t>
              </a:r>
              <a:endParaRPr sz="700">
                <a:solidFill>
                  <a:srgbClr val="F2E3E5"/>
                </a:solidFill>
              </a:endParaRPr>
            </a:p>
          </p:txBody>
        </p:sp>
        <p:sp>
          <p:nvSpPr>
            <p:cNvPr id="280" name="Google Shape;280;p31"/>
            <p:cNvSpPr txBox="1"/>
            <p:nvPr/>
          </p:nvSpPr>
          <p:spPr>
            <a:xfrm>
              <a:off x="-705400" y="1262069"/>
              <a:ext cx="5971800" cy="1773300"/>
            </a:xfrm>
            <a:prstGeom prst="rect">
              <a:avLst/>
            </a:prstGeom>
            <a:noFill/>
            <a:ln>
              <a:noFill/>
            </a:ln>
          </p:spPr>
          <p:txBody>
            <a:bodyPr spcFirstLastPara="1" wrap="square" lIns="0" tIns="0" rIns="0" bIns="0" anchor="t" anchorCtr="0">
              <a:spAutoFit/>
            </a:bodyPr>
            <a:lstStyle/>
            <a:p>
              <a:pPr marL="0" marR="0" lvl="0" indent="0" algn="ctr" rtl="0">
                <a:lnSpc>
                  <a:spcPct val="140000"/>
                </a:lnSpc>
                <a:spcBef>
                  <a:spcPts val="0"/>
                </a:spcBef>
                <a:spcAft>
                  <a:spcPts val="0"/>
                </a:spcAft>
                <a:buNone/>
              </a:pPr>
              <a:r>
                <a:rPr lang="en" sz="1800">
                  <a:solidFill>
                    <a:srgbClr val="1F1C39"/>
                  </a:solidFill>
                  <a:latin typeface="Open Sans"/>
                  <a:ea typeface="Open Sans"/>
                  <a:cs typeface="Open Sans"/>
                  <a:sym typeface="Open Sans"/>
                </a:rPr>
                <a:t>Effective CPDL design</a:t>
              </a:r>
              <a:endParaRPr sz="700">
                <a:solidFill>
                  <a:srgbClr val="1F1C39"/>
                </a:solidFill>
              </a:endParaRPr>
            </a:p>
          </p:txBody>
        </p:sp>
      </p:grpSp>
      <p:grpSp>
        <p:nvGrpSpPr>
          <p:cNvPr id="281" name="Google Shape;281;p31"/>
          <p:cNvGrpSpPr/>
          <p:nvPr/>
        </p:nvGrpSpPr>
        <p:grpSpPr>
          <a:xfrm>
            <a:off x="3223380" y="1702296"/>
            <a:ext cx="2239425" cy="1166838"/>
            <a:chOff x="352700" y="-76200"/>
            <a:chExt cx="5971800" cy="3111569"/>
          </a:xfrm>
        </p:grpSpPr>
        <p:sp>
          <p:nvSpPr>
            <p:cNvPr id="282" name="Google Shape;282;p31"/>
            <p:cNvSpPr txBox="1"/>
            <p:nvPr/>
          </p:nvSpPr>
          <p:spPr>
            <a:xfrm>
              <a:off x="352700" y="-76200"/>
              <a:ext cx="5971800" cy="820800"/>
            </a:xfrm>
            <a:prstGeom prst="rect">
              <a:avLst/>
            </a:prstGeom>
            <a:solidFill>
              <a:srgbClr val="F3CA16"/>
            </a:solidFill>
            <a:ln>
              <a:noFill/>
            </a:ln>
          </p:spPr>
          <p:txBody>
            <a:bodyPr spcFirstLastPara="1" wrap="square" lIns="0" tIns="0" rIns="0" bIns="0" anchor="t" anchorCtr="0">
              <a:spAutoFit/>
            </a:bodyPr>
            <a:lstStyle/>
            <a:p>
              <a:pPr marL="0" marR="0" lvl="0" indent="0" algn="ctr" rtl="0">
                <a:lnSpc>
                  <a:spcPct val="140010"/>
                </a:lnSpc>
                <a:spcBef>
                  <a:spcPts val="0"/>
                </a:spcBef>
                <a:spcAft>
                  <a:spcPts val="0"/>
                </a:spcAft>
                <a:buNone/>
              </a:pPr>
              <a:r>
                <a:rPr lang="en" sz="2000" b="1" i="0" u="none" strike="noStrike" cap="none">
                  <a:solidFill>
                    <a:srgbClr val="1F1C39"/>
                  </a:solidFill>
                  <a:latin typeface="Open Sans"/>
                  <a:ea typeface="Open Sans"/>
                  <a:cs typeface="Open Sans"/>
                  <a:sym typeface="Open Sans"/>
                </a:rPr>
                <a:t>PART 2</a:t>
              </a:r>
              <a:endParaRPr sz="700">
                <a:solidFill>
                  <a:srgbClr val="1F1C39"/>
                </a:solidFill>
              </a:endParaRPr>
            </a:p>
          </p:txBody>
        </p:sp>
        <p:sp>
          <p:nvSpPr>
            <p:cNvPr id="283" name="Google Shape;283;p31"/>
            <p:cNvSpPr txBox="1"/>
            <p:nvPr/>
          </p:nvSpPr>
          <p:spPr>
            <a:xfrm>
              <a:off x="352700" y="1262069"/>
              <a:ext cx="5971800" cy="1773300"/>
            </a:xfrm>
            <a:prstGeom prst="rect">
              <a:avLst/>
            </a:prstGeom>
            <a:noFill/>
            <a:ln>
              <a:noFill/>
            </a:ln>
          </p:spPr>
          <p:txBody>
            <a:bodyPr spcFirstLastPara="1" wrap="square" lIns="0" tIns="0" rIns="0" bIns="0" anchor="t" anchorCtr="0">
              <a:spAutoFit/>
            </a:bodyPr>
            <a:lstStyle/>
            <a:p>
              <a:pPr marL="0" marR="0" lvl="0" indent="0" algn="ctr" rtl="0">
                <a:lnSpc>
                  <a:spcPct val="140000"/>
                </a:lnSpc>
                <a:spcBef>
                  <a:spcPts val="0"/>
                </a:spcBef>
                <a:spcAft>
                  <a:spcPts val="0"/>
                </a:spcAft>
                <a:buNone/>
              </a:pPr>
              <a:r>
                <a:rPr lang="en" sz="1800">
                  <a:solidFill>
                    <a:srgbClr val="403D58"/>
                  </a:solidFill>
                  <a:latin typeface="Open Sans"/>
                  <a:ea typeface="Open Sans"/>
                  <a:cs typeface="Open Sans"/>
                  <a:sym typeface="Open Sans"/>
                </a:rPr>
                <a:t>Effective ingredients of CPDL design</a:t>
              </a:r>
              <a:endParaRPr sz="700"/>
            </a:p>
          </p:txBody>
        </p:sp>
      </p:grpSp>
      <p:grpSp>
        <p:nvGrpSpPr>
          <p:cNvPr id="284" name="Google Shape;284;p31"/>
          <p:cNvGrpSpPr/>
          <p:nvPr/>
        </p:nvGrpSpPr>
        <p:grpSpPr>
          <a:xfrm>
            <a:off x="6250810" y="1702296"/>
            <a:ext cx="2239425" cy="1166838"/>
            <a:chOff x="591400" y="-76200"/>
            <a:chExt cx="5971800" cy="3111569"/>
          </a:xfrm>
        </p:grpSpPr>
        <p:sp>
          <p:nvSpPr>
            <p:cNvPr id="285" name="Google Shape;285;p31"/>
            <p:cNvSpPr txBox="1"/>
            <p:nvPr/>
          </p:nvSpPr>
          <p:spPr>
            <a:xfrm>
              <a:off x="591400" y="-76200"/>
              <a:ext cx="5971800" cy="820800"/>
            </a:xfrm>
            <a:prstGeom prst="rect">
              <a:avLst/>
            </a:prstGeom>
            <a:solidFill>
              <a:srgbClr val="002826"/>
            </a:solidFill>
            <a:ln>
              <a:noFill/>
            </a:ln>
          </p:spPr>
          <p:txBody>
            <a:bodyPr spcFirstLastPara="1" wrap="square" lIns="0" tIns="0" rIns="0" bIns="0" anchor="t" anchorCtr="0">
              <a:spAutoFit/>
            </a:bodyPr>
            <a:lstStyle/>
            <a:p>
              <a:pPr marL="0" marR="0" lvl="0" indent="0" algn="ctr" rtl="0">
                <a:lnSpc>
                  <a:spcPct val="140010"/>
                </a:lnSpc>
                <a:spcBef>
                  <a:spcPts val="0"/>
                </a:spcBef>
                <a:spcAft>
                  <a:spcPts val="0"/>
                </a:spcAft>
                <a:buNone/>
              </a:pPr>
              <a:r>
                <a:rPr lang="en" sz="2000" b="1" i="0" u="none" strike="noStrike" cap="none">
                  <a:solidFill>
                    <a:srgbClr val="F2E3E5"/>
                  </a:solidFill>
                  <a:latin typeface="Open Sans"/>
                  <a:ea typeface="Open Sans"/>
                  <a:cs typeface="Open Sans"/>
                  <a:sym typeface="Open Sans"/>
                </a:rPr>
                <a:t>PART 3</a:t>
              </a:r>
              <a:endParaRPr sz="700">
                <a:solidFill>
                  <a:srgbClr val="F2E3E5"/>
                </a:solidFill>
              </a:endParaRPr>
            </a:p>
          </p:txBody>
        </p:sp>
        <p:sp>
          <p:nvSpPr>
            <p:cNvPr id="286" name="Google Shape;286;p31"/>
            <p:cNvSpPr txBox="1"/>
            <p:nvPr/>
          </p:nvSpPr>
          <p:spPr>
            <a:xfrm>
              <a:off x="591400" y="1262069"/>
              <a:ext cx="5971800" cy="1773300"/>
            </a:xfrm>
            <a:prstGeom prst="rect">
              <a:avLst/>
            </a:prstGeom>
            <a:noFill/>
            <a:ln>
              <a:noFill/>
            </a:ln>
          </p:spPr>
          <p:txBody>
            <a:bodyPr spcFirstLastPara="1" wrap="square" lIns="0" tIns="0" rIns="0" bIns="0" anchor="t" anchorCtr="0">
              <a:spAutoFit/>
            </a:bodyPr>
            <a:lstStyle/>
            <a:p>
              <a:pPr marL="0" marR="0" lvl="0" indent="0" algn="ctr" rtl="0">
                <a:lnSpc>
                  <a:spcPct val="140000"/>
                </a:lnSpc>
                <a:spcBef>
                  <a:spcPts val="0"/>
                </a:spcBef>
                <a:spcAft>
                  <a:spcPts val="0"/>
                </a:spcAft>
                <a:buNone/>
              </a:pPr>
              <a:r>
                <a:rPr lang="en" sz="1800">
                  <a:solidFill>
                    <a:srgbClr val="403D58"/>
                  </a:solidFill>
                  <a:latin typeface="Open Sans"/>
                  <a:ea typeface="Open Sans"/>
                  <a:cs typeface="Open Sans"/>
                  <a:sym typeface="Open Sans"/>
                </a:rPr>
                <a:t>Reflecting on your CPDL design</a:t>
              </a:r>
              <a:endParaRPr sz="700"/>
            </a:p>
          </p:txBody>
        </p:sp>
      </p:gr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Shape 290"/>
        <p:cNvGrpSpPr/>
        <p:nvPr/>
      </p:nvGrpSpPr>
      <p:grpSpPr>
        <a:xfrm>
          <a:off x="0" y="0"/>
          <a:ext cx="0" cy="0"/>
          <a:chOff x="0" y="0"/>
          <a:chExt cx="0" cy="0"/>
        </a:xfrm>
      </p:grpSpPr>
      <p:sp>
        <p:nvSpPr>
          <p:cNvPr id="291" name="Google Shape;291;p32"/>
          <p:cNvSpPr/>
          <p:nvPr/>
        </p:nvSpPr>
        <p:spPr>
          <a:xfrm>
            <a:off x="0" y="4636550"/>
            <a:ext cx="9144000" cy="507000"/>
          </a:xfrm>
          <a:prstGeom prst="rect">
            <a:avLst/>
          </a:prstGeom>
          <a:solidFill>
            <a:srgbClr val="1F1C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2" name="Google Shape;292;p32"/>
          <p:cNvSpPr/>
          <p:nvPr/>
        </p:nvSpPr>
        <p:spPr>
          <a:xfrm>
            <a:off x="105625" y="4710475"/>
            <a:ext cx="334200" cy="348600"/>
          </a:xfrm>
          <a:prstGeom prst="ellipse">
            <a:avLst/>
          </a:prstGeom>
          <a:solidFill>
            <a:srgbClr val="F3CA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293" name="Google Shape;293;p32"/>
          <p:cNvSpPr txBox="1"/>
          <p:nvPr/>
        </p:nvSpPr>
        <p:spPr>
          <a:xfrm>
            <a:off x="519300" y="326450"/>
            <a:ext cx="8105400" cy="3718800"/>
          </a:xfrm>
          <a:prstGeom prst="rect">
            <a:avLst/>
          </a:prstGeom>
          <a:noFill/>
          <a:ln>
            <a:noFill/>
          </a:ln>
        </p:spPr>
        <p:txBody>
          <a:bodyPr spcFirstLastPara="1" wrap="square" lIns="0" tIns="0" rIns="0" bIns="0" anchor="t" anchorCtr="0">
            <a:spAutoFit/>
          </a:bodyPr>
          <a:lstStyle/>
          <a:p>
            <a:pPr marL="0" marR="0" lvl="0" indent="0" algn="ctr" rtl="0">
              <a:lnSpc>
                <a:spcPct val="110001"/>
              </a:lnSpc>
              <a:spcBef>
                <a:spcPts val="0"/>
              </a:spcBef>
              <a:spcAft>
                <a:spcPts val="0"/>
              </a:spcAft>
              <a:buNone/>
            </a:pPr>
            <a:r>
              <a:rPr lang="en" sz="2800">
                <a:solidFill>
                  <a:srgbClr val="1F1C39"/>
                </a:solidFill>
                <a:latin typeface="Open Sans"/>
                <a:ea typeface="Open Sans"/>
                <a:cs typeface="Open Sans"/>
                <a:sym typeface="Open Sans"/>
              </a:rPr>
              <a:t>Professional development standards</a:t>
            </a:r>
            <a:endParaRPr sz="2800">
              <a:solidFill>
                <a:srgbClr val="1F1C39"/>
              </a:solidFill>
              <a:latin typeface="Open Sans"/>
              <a:ea typeface="Open Sans"/>
              <a:cs typeface="Open Sans"/>
              <a:sym typeface="Open Sans"/>
            </a:endParaRPr>
          </a:p>
          <a:p>
            <a:pPr marL="0" marR="0" lvl="0" indent="0" algn="ctr" rtl="0">
              <a:lnSpc>
                <a:spcPct val="110001"/>
              </a:lnSpc>
              <a:spcBef>
                <a:spcPts val="0"/>
              </a:spcBef>
              <a:spcAft>
                <a:spcPts val="0"/>
              </a:spcAft>
              <a:buNone/>
            </a:pPr>
            <a:endParaRPr sz="2800">
              <a:solidFill>
                <a:srgbClr val="1F1C39"/>
              </a:solidFill>
              <a:latin typeface="Open Sans"/>
              <a:ea typeface="Open Sans"/>
              <a:cs typeface="Open Sans"/>
              <a:sym typeface="Open Sans"/>
            </a:endParaRPr>
          </a:p>
          <a:p>
            <a:pPr marL="342900" lvl="0" indent="-342900" algn="l" rtl="0">
              <a:spcBef>
                <a:spcPts val="0"/>
              </a:spcBef>
              <a:spcAft>
                <a:spcPts val="0"/>
              </a:spcAft>
              <a:buClr>
                <a:srgbClr val="1F1C39"/>
              </a:buClr>
              <a:buSzPts val="1800"/>
              <a:buFont typeface="Open Sans"/>
              <a:buAutoNum type="arabicPeriod"/>
            </a:pPr>
            <a:r>
              <a:rPr lang="en" sz="1800">
                <a:solidFill>
                  <a:srgbClr val="1F1C39"/>
                </a:solidFill>
                <a:latin typeface="Open Sans"/>
                <a:ea typeface="Open Sans"/>
                <a:cs typeface="Open Sans"/>
                <a:sym typeface="Open Sans"/>
              </a:rPr>
              <a:t>Professional development should have a focus on improving and evaluating pupil outcomes.</a:t>
            </a:r>
            <a:endParaRPr>
              <a:solidFill>
                <a:srgbClr val="1F1C39"/>
              </a:solidFill>
              <a:latin typeface="Open Sans"/>
              <a:ea typeface="Open Sans"/>
              <a:cs typeface="Open Sans"/>
              <a:sym typeface="Open Sans"/>
            </a:endParaRPr>
          </a:p>
          <a:p>
            <a:pPr marL="342900" lvl="0" indent="-342900" algn="l" rtl="0">
              <a:spcBef>
                <a:spcPts val="0"/>
              </a:spcBef>
              <a:spcAft>
                <a:spcPts val="0"/>
              </a:spcAft>
              <a:buClr>
                <a:srgbClr val="1F1C39"/>
              </a:buClr>
              <a:buSzPts val="1800"/>
              <a:buFont typeface="Open Sans"/>
              <a:buAutoNum type="arabicPeriod"/>
            </a:pPr>
            <a:r>
              <a:rPr lang="en" sz="1800">
                <a:solidFill>
                  <a:srgbClr val="1F1C39"/>
                </a:solidFill>
                <a:latin typeface="Open Sans"/>
                <a:ea typeface="Open Sans"/>
                <a:cs typeface="Open Sans"/>
                <a:sym typeface="Open Sans"/>
              </a:rPr>
              <a:t>Professional development should be underpinned by robust evidence and expertise.</a:t>
            </a:r>
            <a:endParaRPr>
              <a:solidFill>
                <a:srgbClr val="1F1C39"/>
              </a:solidFill>
              <a:latin typeface="Open Sans"/>
              <a:ea typeface="Open Sans"/>
              <a:cs typeface="Open Sans"/>
              <a:sym typeface="Open Sans"/>
            </a:endParaRPr>
          </a:p>
          <a:p>
            <a:pPr marL="342900" lvl="0" indent="-342900" algn="l" rtl="0">
              <a:spcBef>
                <a:spcPts val="0"/>
              </a:spcBef>
              <a:spcAft>
                <a:spcPts val="0"/>
              </a:spcAft>
              <a:buClr>
                <a:srgbClr val="1F1C39"/>
              </a:buClr>
              <a:buSzPts val="1800"/>
              <a:buFont typeface="Open Sans"/>
              <a:buAutoNum type="arabicPeriod"/>
            </a:pPr>
            <a:r>
              <a:rPr lang="en" sz="1800">
                <a:solidFill>
                  <a:srgbClr val="1F1C39"/>
                </a:solidFill>
                <a:latin typeface="Open Sans"/>
                <a:ea typeface="Open Sans"/>
                <a:cs typeface="Open Sans"/>
                <a:sym typeface="Open Sans"/>
              </a:rPr>
              <a:t>Professional development should include collaboration and expert challenge.</a:t>
            </a:r>
            <a:endParaRPr>
              <a:solidFill>
                <a:srgbClr val="1F1C39"/>
              </a:solidFill>
              <a:latin typeface="Open Sans"/>
              <a:ea typeface="Open Sans"/>
              <a:cs typeface="Open Sans"/>
              <a:sym typeface="Open Sans"/>
            </a:endParaRPr>
          </a:p>
          <a:p>
            <a:pPr marL="342900" lvl="0" indent="-342900" algn="l" rtl="0">
              <a:spcBef>
                <a:spcPts val="0"/>
              </a:spcBef>
              <a:spcAft>
                <a:spcPts val="0"/>
              </a:spcAft>
              <a:buClr>
                <a:srgbClr val="1F1C39"/>
              </a:buClr>
              <a:buSzPts val="1800"/>
              <a:buFont typeface="Open Sans"/>
              <a:buAutoNum type="arabicPeriod"/>
            </a:pPr>
            <a:r>
              <a:rPr lang="en" sz="1800">
                <a:solidFill>
                  <a:srgbClr val="1F1C39"/>
                </a:solidFill>
                <a:latin typeface="Open Sans"/>
                <a:ea typeface="Open Sans"/>
                <a:cs typeface="Open Sans"/>
                <a:sym typeface="Open Sans"/>
              </a:rPr>
              <a:t>Professional development programmes should be sustained over time.</a:t>
            </a:r>
            <a:endParaRPr>
              <a:solidFill>
                <a:srgbClr val="1F1C39"/>
              </a:solidFill>
              <a:latin typeface="Open Sans"/>
              <a:ea typeface="Open Sans"/>
              <a:cs typeface="Open Sans"/>
              <a:sym typeface="Open Sans"/>
            </a:endParaRPr>
          </a:p>
          <a:p>
            <a:pPr marL="342900" lvl="0" indent="-228600" algn="l" rtl="0">
              <a:spcBef>
                <a:spcPts val="0"/>
              </a:spcBef>
              <a:spcAft>
                <a:spcPts val="0"/>
              </a:spcAft>
              <a:buClr>
                <a:schemeClr val="dk1"/>
              </a:buClr>
              <a:buSzPts val="1100"/>
              <a:buFont typeface="Arial"/>
              <a:buNone/>
            </a:pPr>
            <a:endParaRPr sz="1800" b="1">
              <a:solidFill>
                <a:srgbClr val="1F1C39"/>
              </a:solidFill>
              <a:latin typeface="Open Sans"/>
              <a:ea typeface="Open Sans"/>
              <a:cs typeface="Open Sans"/>
              <a:sym typeface="Open Sans"/>
            </a:endParaRPr>
          </a:p>
          <a:p>
            <a:pPr marL="0" lvl="0" indent="0" algn="l" rtl="0">
              <a:spcBef>
                <a:spcPts val="0"/>
              </a:spcBef>
              <a:spcAft>
                <a:spcPts val="0"/>
              </a:spcAft>
              <a:buClr>
                <a:schemeClr val="dk1"/>
              </a:buClr>
              <a:buSzPts val="1100"/>
              <a:buFont typeface="Arial"/>
              <a:buNone/>
            </a:pPr>
            <a:r>
              <a:rPr lang="en" sz="1800">
                <a:solidFill>
                  <a:srgbClr val="1F1C39"/>
                </a:solidFill>
                <a:latin typeface="Open Sans"/>
                <a:ea typeface="Open Sans"/>
                <a:cs typeface="Open Sans"/>
                <a:sym typeface="Open Sans"/>
              </a:rPr>
              <a:t>And all this is underpinned by, and requires that:</a:t>
            </a:r>
            <a:endParaRPr>
              <a:solidFill>
                <a:srgbClr val="1F1C39"/>
              </a:solidFill>
              <a:latin typeface="Open Sans"/>
              <a:ea typeface="Open Sans"/>
              <a:cs typeface="Open Sans"/>
              <a:sym typeface="Open Sans"/>
            </a:endParaRPr>
          </a:p>
          <a:p>
            <a:pPr marL="342900" lvl="0" indent="-342900" algn="l" rtl="0">
              <a:spcBef>
                <a:spcPts val="0"/>
              </a:spcBef>
              <a:spcAft>
                <a:spcPts val="0"/>
              </a:spcAft>
              <a:buClr>
                <a:srgbClr val="1F1C39"/>
              </a:buClr>
              <a:buSzPts val="1800"/>
              <a:buFont typeface="Open Sans"/>
              <a:buAutoNum type="arabicPeriod" startAt="5"/>
            </a:pPr>
            <a:r>
              <a:rPr lang="en" sz="1800" b="1">
                <a:solidFill>
                  <a:srgbClr val="1F1C39"/>
                </a:solidFill>
                <a:latin typeface="Open Sans"/>
                <a:ea typeface="Open Sans"/>
                <a:cs typeface="Open Sans"/>
                <a:sym typeface="Open Sans"/>
              </a:rPr>
              <a:t>Professional development must be prioritised by school leadership.</a:t>
            </a:r>
            <a:endParaRPr sz="2800">
              <a:solidFill>
                <a:srgbClr val="1F1C39"/>
              </a:solidFill>
              <a:latin typeface="Open Sans"/>
              <a:ea typeface="Open Sans"/>
              <a:cs typeface="Open Sans"/>
              <a:sym typeface="Open Sans"/>
            </a:endParaRPr>
          </a:p>
        </p:txBody>
      </p:sp>
      <p:sp>
        <p:nvSpPr>
          <p:cNvPr id="294" name="Google Shape;294;p32"/>
          <p:cNvSpPr txBox="1"/>
          <p:nvPr/>
        </p:nvSpPr>
        <p:spPr>
          <a:xfrm>
            <a:off x="439850" y="4674500"/>
            <a:ext cx="6179100" cy="431100"/>
          </a:xfrm>
          <a:prstGeom prst="rect">
            <a:avLst/>
          </a:prstGeom>
          <a:noFill/>
          <a:ln>
            <a:noFill/>
          </a:ln>
        </p:spPr>
        <p:txBody>
          <a:bodyPr spcFirstLastPara="1" wrap="square" lIns="91425" tIns="91425" rIns="91425" bIns="91425" anchor="t" anchorCtr="0">
            <a:spAutoFit/>
          </a:bodyPr>
          <a:lstStyle/>
          <a:p>
            <a:pPr marL="0" lvl="0" indent="0" algn="l" rtl="0">
              <a:lnSpc>
                <a:spcPct val="140000"/>
              </a:lnSpc>
              <a:spcBef>
                <a:spcPts val="0"/>
              </a:spcBef>
              <a:spcAft>
                <a:spcPts val="0"/>
              </a:spcAft>
              <a:buNone/>
            </a:pPr>
            <a:r>
              <a:rPr lang="en" sz="1600">
                <a:solidFill>
                  <a:srgbClr val="F2E3E5"/>
                </a:solidFill>
                <a:latin typeface="Open Sans Light"/>
                <a:ea typeface="Open Sans Light"/>
                <a:cs typeface="Open Sans Light"/>
                <a:sym typeface="Open Sans Light"/>
              </a:rPr>
              <a:t>DfE, 2016</a:t>
            </a:r>
            <a:endParaRPr>
              <a:solidFill>
                <a:srgbClr val="F2E3E5"/>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293">
                                            <p:txEl>
                                              <p:pRg st="0" end="0"/>
                                            </p:txEl>
                                          </p:spTgt>
                                        </p:tgtEl>
                                        <p:attrNameLst>
                                          <p:attrName>style.visibility</p:attrName>
                                        </p:attrNameLst>
                                      </p:cBhvr>
                                      <p:to>
                                        <p:strVal val="visible"/>
                                      </p:to>
                                    </p:set>
                                    <p:animEffect transition="in" filter="fade">
                                      <p:cBhvr>
                                        <p:cTn id="7" dur="1000"/>
                                        <p:tgtEl>
                                          <p:spTgt spid="29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293">
                                            <p:txEl>
                                              <p:pRg st="1" end="1"/>
                                            </p:txEl>
                                          </p:spTgt>
                                        </p:tgtEl>
                                        <p:attrNameLst>
                                          <p:attrName>style.visibility</p:attrName>
                                        </p:attrNameLst>
                                      </p:cBhvr>
                                      <p:to>
                                        <p:strVal val="visible"/>
                                      </p:to>
                                    </p:set>
                                    <p:animEffect transition="in" filter="fade">
                                      <p:cBhvr>
                                        <p:cTn id="12" dur="1000"/>
                                        <p:tgtEl>
                                          <p:spTgt spid="29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293">
                                            <p:txEl>
                                              <p:pRg st="2" end="2"/>
                                            </p:txEl>
                                          </p:spTgt>
                                        </p:tgtEl>
                                        <p:attrNameLst>
                                          <p:attrName>style.visibility</p:attrName>
                                        </p:attrNameLst>
                                      </p:cBhvr>
                                      <p:to>
                                        <p:strVal val="visible"/>
                                      </p:to>
                                    </p:set>
                                    <p:animEffect transition="in" filter="fade">
                                      <p:cBhvr>
                                        <p:cTn id="17" dur="1000"/>
                                        <p:tgtEl>
                                          <p:spTgt spid="29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293">
                                            <p:txEl>
                                              <p:pRg st="3" end="3"/>
                                            </p:txEl>
                                          </p:spTgt>
                                        </p:tgtEl>
                                        <p:attrNameLst>
                                          <p:attrName>style.visibility</p:attrName>
                                        </p:attrNameLst>
                                      </p:cBhvr>
                                      <p:to>
                                        <p:strVal val="visible"/>
                                      </p:to>
                                    </p:set>
                                    <p:animEffect transition="in" filter="fade">
                                      <p:cBhvr>
                                        <p:cTn id="22" dur="1000"/>
                                        <p:tgtEl>
                                          <p:spTgt spid="29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293">
                                            <p:txEl>
                                              <p:pRg st="4" end="4"/>
                                            </p:txEl>
                                          </p:spTgt>
                                        </p:tgtEl>
                                        <p:attrNameLst>
                                          <p:attrName>style.visibility</p:attrName>
                                        </p:attrNameLst>
                                      </p:cBhvr>
                                      <p:to>
                                        <p:strVal val="visible"/>
                                      </p:to>
                                    </p:set>
                                    <p:animEffect transition="in" filter="fade">
                                      <p:cBhvr>
                                        <p:cTn id="27" dur="1000"/>
                                        <p:tgtEl>
                                          <p:spTgt spid="29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93">
                                            <p:txEl>
                                              <p:pRg st="5" end="5"/>
                                            </p:txEl>
                                          </p:spTgt>
                                        </p:tgtEl>
                                        <p:attrNameLst>
                                          <p:attrName>style.visibility</p:attrName>
                                        </p:attrNameLst>
                                      </p:cBhvr>
                                      <p:to>
                                        <p:strVal val="visible"/>
                                      </p:to>
                                    </p:set>
                                    <p:animEffect transition="in" filter="fade">
                                      <p:cBhvr>
                                        <p:cTn id="32" dur="1000"/>
                                        <p:tgtEl>
                                          <p:spTgt spid="29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nodeType="clickEffect">
                                  <p:stCondLst>
                                    <p:cond delay="0"/>
                                  </p:stCondLst>
                                  <p:childTnLst>
                                    <p:set>
                                      <p:cBhvr>
                                        <p:cTn id="36" dur="1" fill="hold">
                                          <p:stCondLst>
                                            <p:cond delay="0"/>
                                          </p:stCondLst>
                                        </p:cTn>
                                        <p:tgtEl>
                                          <p:spTgt spid="293">
                                            <p:txEl>
                                              <p:pRg st="6" end="6"/>
                                            </p:txEl>
                                          </p:spTgt>
                                        </p:tgtEl>
                                        <p:attrNameLst>
                                          <p:attrName>style.visibility</p:attrName>
                                        </p:attrNameLst>
                                      </p:cBhvr>
                                      <p:to>
                                        <p:strVal val="visible"/>
                                      </p:to>
                                    </p:set>
                                    <p:animEffect transition="in" filter="fade">
                                      <p:cBhvr>
                                        <p:cTn id="37" dur="1000"/>
                                        <p:tgtEl>
                                          <p:spTgt spid="29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nodeType="clickEffect">
                                  <p:stCondLst>
                                    <p:cond delay="0"/>
                                  </p:stCondLst>
                                  <p:childTnLst>
                                    <p:set>
                                      <p:cBhvr>
                                        <p:cTn id="41" dur="1" fill="hold">
                                          <p:stCondLst>
                                            <p:cond delay="0"/>
                                          </p:stCondLst>
                                        </p:cTn>
                                        <p:tgtEl>
                                          <p:spTgt spid="293">
                                            <p:txEl>
                                              <p:pRg st="7" end="7"/>
                                            </p:txEl>
                                          </p:spTgt>
                                        </p:tgtEl>
                                        <p:attrNameLst>
                                          <p:attrName>style.visibility</p:attrName>
                                        </p:attrNameLst>
                                      </p:cBhvr>
                                      <p:to>
                                        <p:strVal val="visible"/>
                                      </p:to>
                                    </p:set>
                                    <p:animEffect transition="in" filter="fade">
                                      <p:cBhvr>
                                        <p:cTn id="42" dur="1000"/>
                                        <p:tgtEl>
                                          <p:spTgt spid="29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nodeType="clickEffect">
                                  <p:stCondLst>
                                    <p:cond delay="0"/>
                                  </p:stCondLst>
                                  <p:childTnLst>
                                    <p:set>
                                      <p:cBhvr>
                                        <p:cTn id="46" dur="1" fill="hold">
                                          <p:stCondLst>
                                            <p:cond delay="0"/>
                                          </p:stCondLst>
                                        </p:cTn>
                                        <p:tgtEl>
                                          <p:spTgt spid="293">
                                            <p:txEl>
                                              <p:pRg st="8" end="8"/>
                                            </p:txEl>
                                          </p:spTgt>
                                        </p:tgtEl>
                                        <p:attrNameLst>
                                          <p:attrName>style.visibility</p:attrName>
                                        </p:attrNameLst>
                                      </p:cBhvr>
                                      <p:to>
                                        <p:strVal val="visible"/>
                                      </p:to>
                                    </p:set>
                                    <p:animEffect transition="in" filter="fade">
                                      <p:cBhvr>
                                        <p:cTn id="47" dur="1000"/>
                                        <p:tgtEl>
                                          <p:spTgt spid="29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64"/>
        <p:cNvGrpSpPr/>
        <p:nvPr/>
      </p:nvGrpSpPr>
      <p:grpSpPr>
        <a:xfrm>
          <a:off x="0" y="0"/>
          <a:ext cx="0" cy="0"/>
          <a:chOff x="0" y="0"/>
          <a:chExt cx="0" cy="0"/>
        </a:xfrm>
      </p:grpSpPr>
      <p:sp>
        <p:nvSpPr>
          <p:cNvPr id="65" name="Google Shape;65;p15"/>
          <p:cNvSpPr txBox="1"/>
          <p:nvPr/>
        </p:nvSpPr>
        <p:spPr>
          <a:xfrm>
            <a:off x="743850" y="1384843"/>
            <a:ext cx="7656300" cy="969600"/>
          </a:xfrm>
          <a:prstGeom prst="rect">
            <a:avLst/>
          </a:prstGeom>
          <a:noFill/>
          <a:ln>
            <a:noFill/>
          </a:ln>
        </p:spPr>
        <p:txBody>
          <a:bodyPr spcFirstLastPara="1" wrap="square" lIns="0" tIns="0" rIns="0" bIns="0" anchor="t" anchorCtr="0">
            <a:spAutoFit/>
          </a:bodyPr>
          <a:lstStyle/>
          <a:p>
            <a:pPr marL="0" marR="0" lvl="0" indent="0" algn="l" rtl="0">
              <a:lnSpc>
                <a:spcPct val="110000"/>
              </a:lnSpc>
              <a:spcBef>
                <a:spcPts val="0"/>
              </a:spcBef>
              <a:spcAft>
                <a:spcPts val="0"/>
              </a:spcAft>
              <a:buNone/>
            </a:pPr>
            <a:r>
              <a:rPr lang="en" sz="3000" i="0" u="none" strike="noStrike" cap="none">
                <a:solidFill>
                  <a:srgbClr val="1F1C39"/>
                </a:solidFill>
                <a:latin typeface="Open Sans"/>
                <a:ea typeface="Open Sans"/>
                <a:cs typeface="Open Sans"/>
                <a:sym typeface="Open Sans"/>
              </a:rPr>
              <a:t>‘The quality of everything we do depends on the quality of the thinking we do first.’</a:t>
            </a:r>
            <a:endParaRPr sz="3000">
              <a:solidFill>
                <a:srgbClr val="1F1C39"/>
              </a:solidFill>
              <a:latin typeface="Open Sans"/>
              <a:ea typeface="Open Sans"/>
              <a:cs typeface="Open Sans"/>
              <a:sym typeface="Open Sans"/>
            </a:endParaRPr>
          </a:p>
        </p:txBody>
      </p:sp>
      <p:sp>
        <p:nvSpPr>
          <p:cNvPr id="66" name="Google Shape;66;p15"/>
          <p:cNvSpPr/>
          <p:nvPr/>
        </p:nvSpPr>
        <p:spPr>
          <a:xfrm>
            <a:off x="0" y="4636550"/>
            <a:ext cx="9144000" cy="507000"/>
          </a:xfrm>
          <a:prstGeom prst="rect">
            <a:avLst/>
          </a:prstGeom>
          <a:solidFill>
            <a:srgbClr val="1F1C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67" name="Google Shape;67;p15"/>
          <p:cNvSpPr txBox="1"/>
          <p:nvPr/>
        </p:nvSpPr>
        <p:spPr>
          <a:xfrm>
            <a:off x="439850" y="4674500"/>
            <a:ext cx="2538600" cy="431100"/>
          </a:xfrm>
          <a:prstGeom prst="rect">
            <a:avLst/>
          </a:prstGeom>
          <a:noFill/>
          <a:ln>
            <a:noFill/>
          </a:ln>
        </p:spPr>
        <p:txBody>
          <a:bodyPr spcFirstLastPara="1" wrap="square" lIns="91425" tIns="91425" rIns="91425" bIns="91425" anchor="t" anchorCtr="0">
            <a:spAutoFit/>
          </a:bodyPr>
          <a:lstStyle/>
          <a:p>
            <a:pPr marL="0" lvl="0" indent="0" algn="l" rtl="0">
              <a:lnSpc>
                <a:spcPct val="140000"/>
              </a:lnSpc>
              <a:spcBef>
                <a:spcPts val="0"/>
              </a:spcBef>
              <a:spcAft>
                <a:spcPts val="0"/>
              </a:spcAft>
              <a:buNone/>
            </a:pPr>
            <a:r>
              <a:rPr lang="en" sz="1600">
                <a:solidFill>
                  <a:srgbClr val="F2E3E5"/>
                </a:solidFill>
                <a:latin typeface="Open Sans Light"/>
                <a:ea typeface="Open Sans Light"/>
                <a:cs typeface="Open Sans Light"/>
                <a:sym typeface="Open Sans Light"/>
              </a:rPr>
              <a:t>Nancy Kline, 2012</a:t>
            </a:r>
            <a:endParaRPr>
              <a:solidFill>
                <a:srgbClr val="F2E3E5"/>
              </a:solidFill>
            </a:endParaRPr>
          </a:p>
        </p:txBody>
      </p:sp>
      <p:sp>
        <p:nvSpPr>
          <p:cNvPr id="68" name="Google Shape;68;p15"/>
          <p:cNvSpPr/>
          <p:nvPr/>
        </p:nvSpPr>
        <p:spPr>
          <a:xfrm>
            <a:off x="105625" y="4710475"/>
            <a:ext cx="334200" cy="348600"/>
          </a:xfrm>
          <a:prstGeom prst="ellipse">
            <a:avLst/>
          </a:prstGeom>
          <a:solidFill>
            <a:srgbClr val="F3CA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Shape 298"/>
        <p:cNvGrpSpPr/>
        <p:nvPr/>
      </p:nvGrpSpPr>
      <p:grpSpPr>
        <a:xfrm>
          <a:off x="0" y="0"/>
          <a:ext cx="0" cy="0"/>
          <a:chOff x="0" y="0"/>
          <a:chExt cx="0" cy="0"/>
        </a:xfrm>
      </p:grpSpPr>
      <p:sp>
        <p:nvSpPr>
          <p:cNvPr id="299" name="Google Shape;299;p33"/>
          <p:cNvSpPr/>
          <p:nvPr/>
        </p:nvSpPr>
        <p:spPr>
          <a:xfrm>
            <a:off x="0" y="4636550"/>
            <a:ext cx="9144000" cy="507000"/>
          </a:xfrm>
          <a:prstGeom prst="rect">
            <a:avLst/>
          </a:prstGeom>
          <a:solidFill>
            <a:srgbClr val="1F1C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0" name="Google Shape;300;p33"/>
          <p:cNvSpPr/>
          <p:nvPr/>
        </p:nvSpPr>
        <p:spPr>
          <a:xfrm>
            <a:off x="105625" y="4710475"/>
            <a:ext cx="334200" cy="348600"/>
          </a:xfrm>
          <a:prstGeom prst="ellipse">
            <a:avLst/>
          </a:prstGeom>
          <a:solidFill>
            <a:srgbClr val="F3CA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01" name="Google Shape;301;p33"/>
          <p:cNvSpPr txBox="1"/>
          <p:nvPr/>
        </p:nvSpPr>
        <p:spPr>
          <a:xfrm>
            <a:off x="519300" y="326450"/>
            <a:ext cx="8105400" cy="3718800"/>
          </a:xfrm>
          <a:prstGeom prst="rect">
            <a:avLst/>
          </a:prstGeom>
          <a:noFill/>
          <a:ln>
            <a:noFill/>
          </a:ln>
        </p:spPr>
        <p:txBody>
          <a:bodyPr spcFirstLastPara="1" wrap="square" lIns="0" tIns="0" rIns="0" bIns="0" anchor="t" anchorCtr="0">
            <a:spAutoFit/>
          </a:bodyPr>
          <a:lstStyle/>
          <a:p>
            <a:pPr marL="0" marR="0" lvl="0" indent="0" algn="ctr" rtl="0">
              <a:lnSpc>
                <a:spcPct val="110001"/>
              </a:lnSpc>
              <a:spcBef>
                <a:spcPts val="0"/>
              </a:spcBef>
              <a:spcAft>
                <a:spcPts val="0"/>
              </a:spcAft>
              <a:buNone/>
            </a:pPr>
            <a:r>
              <a:rPr lang="en" sz="2800">
                <a:solidFill>
                  <a:srgbClr val="1F1C39"/>
                </a:solidFill>
                <a:latin typeface="Open Sans"/>
                <a:ea typeface="Open Sans"/>
                <a:cs typeface="Open Sans"/>
                <a:sym typeface="Open Sans"/>
              </a:rPr>
              <a:t>Professional development standards</a:t>
            </a:r>
            <a:endParaRPr sz="2800">
              <a:solidFill>
                <a:srgbClr val="1F1C39"/>
              </a:solidFill>
              <a:latin typeface="Open Sans"/>
              <a:ea typeface="Open Sans"/>
              <a:cs typeface="Open Sans"/>
              <a:sym typeface="Open Sans"/>
            </a:endParaRPr>
          </a:p>
          <a:p>
            <a:pPr marL="0" marR="0" lvl="0" indent="0" algn="ctr" rtl="0">
              <a:lnSpc>
                <a:spcPct val="110001"/>
              </a:lnSpc>
              <a:spcBef>
                <a:spcPts val="0"/>
              </a:spcBef>
              <a:spcAft>
                <a:spcPts val="0"/>
              </a:spcAft>
              <a:buNone/>
            </a:pPr>
            <a:endParaRPr sz="2800">
              <a:solidFill>
                <a:srgbClr val="1F1C39"/>
              </a:solidFill>
              <a:latin typeface="Open Sans"/>
              <a:ea typeface="Open Sans"/>
              <a:cs typeface="Open Sans"/>
              <a:sym typeface="Open Sans"/>
            </a:endParaRPr>
          </a:p>
          <a:p>
            <a:pPr marL="342900" lvl="0" indent="-342900" algn="l" rtl="0">
              <a:spcBef>
                <a:spcPts val="0"/>
              </a:spcBef>
              <a:spcAft>
                <a:spcPts val="0"/>
              </a:spcAft>
              <a:buClr>
                <a:srgbClr val="1F1C39"/>
              </a:buClr>
              <a:buSzPts val="1800"/>
              <a:buFont typeface="Open Sans"/>
              <a:buAutoNum type="arabicPeriod"/>
            </a:pPr>
            <a:r>
              <a:rPr lang="en" sz="1800">
                <a:solidFill>
                  <a:srgbClr val="1F1C39"/>
                </a:solidFill>
                <a:latin typeface="Open Sans"/>
                <a:ea typeface="Open Sans"/>
                <a:cs typeface="Open Sans"/>
                <a:sym typeface="Open Sans"/>
              </a:rPr>
              <a:t>Professional development should have a focus on </a:t>
            </a:r>
            <a:r>
              <a:rPr lang="en" sz="1800" b="1">
                <a:solidFill>
                  <a:srgbClr val="1F1C39"/>
                </a:solidFill>
                <a:latin typeface="Open Sans"/>
                <a:ea typeface="Open Sans"/>
                <a:cs typeface="Open Sans"/>
                <a:sym typeface="Open Sans"/>
              </a:rPr>
              <a:t>improving and evaluating pupil outcomes.</a:t>
            </a:r>
            <a:endParaRPr b="1">
              <a:solidFill>
                <a:srgbClr val="1F1C39"/>
              </a:solidFill>
              <a:latin typeface="Open Sans"/>
              <a:ea typeface="Open Sans"/>
              <a:cs typeface="Open Sans"/>
              <a:sym typeface="Open Sans"/>
            </a:endParaRPr>
          </a:p>
          <a:p>
            <a:pPr marL="342900" lvl="0" indent="-342900" algn="l" rtl="0">
              <a:spcBef>
                <a:spcPts val="0"/>
              </a:spcBef>
              <a:spcAft>
                <a:spcPts val="0"/>
              </a:spcAft>
              <a:buClr>
                <a:srgbClr val="1F1C39"/>
              </a:buClr>
              <a:buSzPts val="1800"/>
              <a:buFont typeface="Open Sans"/>
              <a:buAutoNum type="arabicPeriod"/>
            </a:pPr>
            <a:r>
              <a:rPr lang="en" sz="1800">
                <a:solidFill>
                  <a:srgbClr val="1F1C39"/>
                </a:solidFill>
                <a:latin typeface="Open Sans"/>
                <a:ea typeface="Open Sans"/>
                <a:cs typeface="Open Sans"/>
                <a:sym typeface="Open Sans"/>
              </a:rPr>
              <a:t>Professional development should be </a:t>
            </a:r>
            <a:r>
              <a:rPr lang="en" sz="1800" b="1">
                <a:solidFill>
                  <a:srgbClr val="1F1C39"/>
                </a:solidFill>
                <a:latin typeface="Open Sans"/>
                <a:ea typeface="Open Sans"/>
                <a:cs typeface="Open Sans"/>
                <a:sym typeface="Open Sans"/>
              </a:rPr>
              <a:t>underpinned by robust evidence and expertise.</a:t>
            </a:r>
            <a:endParaRPr b="1">
              <a:solidFill>
                <a:srgbClr val="1F1C39"/>
              </a:solidFill>
              <a:latin typeface="Open Sans"/>
              <a:ea typeface="Open Sans"/>
              <a:cs typeface="Open Sans"/>
              <a:sym typeface="Open Sans"/>
            </a:endParaRPr>
          </a:p>
          <a:p>
            <a:pPr marL="342900" lvl="0" indent="-342900" algn="l" rtl="0">
              <a:spcBef>
                <a:spcPts val="0"/>
              </a:spcBef>
              <a:spcAft>
                <a:spcPts val="0"/>
              </a:spcAft>
              <a:buClr>
                <a:srgbClr val="1F1C39"/>
              </a:buClr>
              <a:buSzPts val="1800"/>
              <a:buFont typeface="Open Sans"/>
              <a:buAutoNum type="arabicPeriod"/>
            </a:pPr>
            <a:r>
              <a:rPr lang="en" sz="1800">
                <a:solidFill>
                  <a:srgbClr val="1F1C39"/>
                </a:solidFill>
                <a:latin typeface="Open Sans"/>
                <a:ea typeface="Open Sans"/>
                <a:cs typeface="Open Sans"/>
                <a:sym typeface="Open Sans"/>
              </a:rPr>
              <a:t>Professional development should include </a:t>
            </a:r>
            <a:r>
              <a:rPr lang="en" sz="1800" b="1">
                <a:solidFill>
                  <a:srgbClr val="1F1C39"/>
                </a:solidFill>
                <a:latin typeface="Open Sans"/>
                <a:ea typeface="Open Sans"/>
                <a:cs typeface="Open Sans"/>
                <a:sym typeface="Open Sans"/>
              </a:rPr>
              <a:t>collaboration and expert challenge.</a:t>
            </a:r>
            <a:endParaRPr b="1">
              <a:solidFill>
                <a:srgbClr val="1F1C39"/>
              </a:solidFill>
              <a:latin typeface="Open Sans"/>
              <a:ea typeface="Open Sans"/>
              <a:cs typeface="Open Sans"/>
              <a:sym typeface="Open Sans"/>
            </a:endParaRPr>
          </a:p>
          <a:p>
            <a:pPr marL="342900" lvl="0" indent="-342900" algn="l" rtl="0">
              <a:spcBef>
                <a:spcPts val="0"/>
              </a:spcBef>
              <a:spcAft>
                <a:spcPts val="0"/>
              </a:spcAft>
              <a:buClr>
                <a:srgbClr val="1F1C39"/>
              </a:buClr>
              <a:buSzPts val="1800"/>
              <a:buFont typeface="Open Sans"/>
              <a:buAutoNum type="arabicPeriod"/>
            </a:pPr>
            <a:r>
              <a:rPr lang="en" sz="1800">
                <a:solidFill>
                  <a:srgbClr val="1F1C39"/>
                </a:solidFill>
                <a:latin typeface="Open Sans"/>
                <a:ea typeface="Open Sans"/>
                <a:cs typeface="Open Sans"/>
                <a:sym typeface="Open Sans"/>
              </a:rPr>
              <a:t>Professional development programmes should be </a:t>
            </a:r>
            <a:r>
              <a:rPr lang="en" sz="1800" b="1">
                <a:solidFill>
                  <a:srgbClr val="1F1C39"/>
                </a:solidFill>
                <a:latin typeface="Open Sans"/>
                <a:ea typeface="Open Sans"/>
                <a:cs typeface="Open Sans"/>
                <a:sym typeface="Open Sans"/>
              </a:rPr>
              <a:t>sustained over time.</a:t>
            </a:r>
            <a:endParaRPr b="1">
              <a:solidFill>
                <a:srgbClr val="1F1C39"/>
              </a:solidFill>
              <a:latin typeface="Open Sans"/>
              <a:ea typeface="Open Sans"/>
              <a:cs typeface="Open Sans"/>
              <a:sym typeface="Open Sans"/>
            </a:endParaRPr>
          </a:p>
          <a:p>
            <a:pPr marL="342900" lvl="0" indent="-228600" algn="l" rtl="0">
              <a:spcBef>
                <a:spcPts val="0"/>
              </a:spcBef>
              <a:spcAft>
                <a:spcPts val="0"/>
              </a:spcAft>
              <a:buSzPts val="1100"/>
              <a:buNone/>
            </a:pPr>
            <a:endParaRPr sz="1800" b="1">
              <a:solidFill>
                <a:srgbClr val="1F1C39"/>
              </a:solidFill>
              <a:latin typeface="Open Sans"/>
              <a:ea typeface="Open Sans"/>
              <a:cs typeface="Open Sans"/>
              <a:sym typeface="Open Sans"/>
            </a:endParaRPr>
          </a:p>
          <a:p>
            <a:pPr marL="0" lvl="0" indent="0" algn="l" rtl="0">
              <a:spcBef>
                <a:spcPts val="0"/>
              </a:spcBef>
              <a:spcAft>
                <a:spcPts val="0"/>
              </a:spcAft>
              <a:buSzPts val="1100"/>
              <a:buNone/>
            </a:pPr>
            <a:r>
              <a:rPr lang="en" sz="1800">
                <a:solidFill>
                  <a:srgbClr val="1F1C39"/>
                </a:solidFill>
                <a:latin typeface="Open Sans"/>
                <a:ea typeface="Open Sans"/>
                <a:cs typeface="Open Sans"/>
                <a:sym typeface="Open Sans"/>
              </a:rPr>
              <a:t>And all this is underpinned by, and requires that:</a:t>
            </a:r>
            <a:endParaRPr>
              <a:solidFill>
                <a:srgbClr val="1F1C39"/>
              </a:solidFill>
              <a:latin typeface="Open Sans"/>
              <a:ea typeface="Open Sans"/>
              <a:cs typeface="Open Sans"/>
              <a:sym typeface="Open Sans"/>
            </a:endParaRPr>
          </a:p>
          <a:p>
            <a:pPr marL="342900" lvl="0" indent="-342900" algn="l" rtl="0">
              <a:spcBef>
                <a:spcPts val="0"/>
              </a:spcBef>
              <a:spcAft>
                <a:spcPts val="0"/>
              </a:spcAft>
              <a:buClr>
                <a:srgbClr val="1F1C39"/>
              </a:buClr>
              <a:buSzPts val="1800"/>
              <a:buFont typeface="Open Sans"/>
              <a:buAutoNum type="arabicPeriod" startAt="5"/>
            </a:pPr>
            <a:r>
              <a:rPr lang="en" sz="1800" b="1">
                <a:solidFill>
                  <a:srgbClr val="1F1C39"/>
                </a:solidFill>
                <a:latin typeface="Open Sans"/>
                <a:ea typeface="Open Sans"/>
                <a:cs typeface="Open Sans"/>
                <a:sym typeface="Open Sans"/>
              </a:rPr>
              <a:t>Professional development must be prioritised by school leadership.</a:t>
            </a:r>
            <a:endParaRPr sz="2800">
              <a:solidFill>
                <a:srgbClr val="1F1C39"/>
              </a:solidFill>
              <a:latin typeface="Open Sans"/>
              <a:ea typeface="Open Sans"/>
              <a:cs typeface="Open Sans"/>
              <a:sym typeface="Open Sans"/>
            </a:endParaRPr>
          </a:p>
        </p:txBody>
      </p:sp>
      <p:sp>
        <p:nvSpPr>
          <p:cNvPr id="302" name="Google Shape;302;p33"/>
          <p:cNvSpPr txBox="1"/>
          <p:nvPr/>
        </p:nvSpPr>
        <p:spPr>
          <a:xfrm>
            <a:off x="439850" y="4674500"/>
            <a:ext cx="6179100" cy="431100"/>
          </a:xfrm>
          <a:prstGeom prst="rect">
            <a:avLst/>
          </a:prstGeom>
          <a:noFill/>
          <a:ln>
            <a:noFill/>
          </a:ln>
        </p:spPr>
        <p:txBody>
          <a:bodyPr spcFirstLastPara="1" wrap="square" lIns="91425" tIns="91425" rIns="91425" bIns="91425" anchor="t" anchorCtr="0">
            <a:spAutoFit/>
          </a:bodyPr>
          <a:lstStyle/>
          <a:p>
            <a:pPr marL="0" lvl="0" indent="0" algn="l" rtl="0">
              <a:lnSpc>
                <a:spcPct val="140000"/>
              </a:lnSpc>
              <a:spcBef>
                <a:spcPts val="0"/>
              </a:spcBef>
              <a:spcAft>
                <a:spcPts val="0"/>
              </a:spcAft>
              <a:buNone/>
            </a:pPr>
            <a:r>
              <a:rPr lang="en" sz="1600">
                <a:solidFill>
                  <a:srgbClr val="F2E3E5"/>
                </a:solidFill>
                <a:latin typeface="Open Sans Light"/>
                <a:ea typeface="Open Sans Light"/>
                <a:cs typeface="Open Sans Light"/>
                <a:sym typeface="Open Sans Light"/>
              </a:rPr>
              <a:t>DfE, 2016</a:t>
            </a:r>
            <a:endParaRPr>
              <a:solidFill>
                <a:srgbClr val="F2E3E5"/>
              </a:solidFill>
            </a:endParaRPr>
          </a:p>
        </p:txBody>
      </p:sp>
      <p:cxnSp>
        <p:nvCxnSpPr>
          <p:cNvPr id="303" name="Google Shape;303;p33"/>
          <p:cNvCxnSpPr/>
          <p:nvPr/>
        </p:nvCxnSpPr>
        <p:spPr>
          <a:xfrm>
            <a:off x="6198825" y="1542900"/>
            <a:ext cx="1670100" cy="4200"/>
          </a:xfrm>
          <a:prstGeom prst="straightConnector1">
            <a:avLst/>
          </a:prstGeom>
          <a:noFill/>
          <a:ln w="38100" cap="flat" cmpd="sng">
            <a:solidFill>
              <a:srgbClr val="F3CA16"/>
            </a:solidFill>
            <a:prstDash val="solid"/>
            <a:round/>
            <a:headEnd type="none" w="med" len="med"/>
            <a:tailEnd type="none" w="med" len="med"/>
          </a:ln>
        </p:spPr>
      </p:cxnSp>
      <p:cxnSp>
        <p:nvCxnSpPr>
          <p:cNvPr id="304" name="Google Shape;304;p33"/>
          <p:cNvCxnSpPr/>
          <p:nvPr/>
        </p:nvCxnSpPr>
        <p:spPr>
          <a:xfrm rot="10800000" flipH="1">
            <a:off x="859350" y="1793000"/>
            <a:ext cx="3064800" cy="15000"/>
          </a:xfrm>
          <a:prstGeom prst="straightConnector1">
            <a:avLst/>
          </a:prstGeom>
          <a:noFill/>
          <a:ln w="38100" cap="flat" cmpd="sng">
            <a:solidFill>
              <a:srgbClr val="F3CA16"/>
            </a:solidFill>
            <a:prstDash val="solid"/>
            <a:round/>
            <a:headEnd type="none" w="med" len="med"/>
            <a:tailEnd type="none" w="med" len="med"/>
          </a:ln>
        </p:spPr>
      </p:cxnSp>
      <p:cxnSp>
        <p:nvCxnSpPr>
          <p:cNvPr id="305" name="Google Shape;305;p33"/>
          <p:cNvCxnSpPr/>
          <p:nvPr/>
        </p:nvCxnSpPr>
        <p:spPr>
          <a:xfrm rot="10800000" flipH="1">
            <a:off x="4875850" y="2069675"/>
            <a:ext cx="3659100" cy="44400"/>
          </a:xfrm>
          <a:prstGeom prst="straightConnector1">
            <a:avLst/>
          </a:prstGeom>
          <a:noFill/>
          <a:ln w="38100" cap="flat" cmpd="sng">
            <a:solidFill>
              <a:srgbClr val="F3CA16"/>
            </a:solidFill>
            <a:prstDash val="solid"/>
            <a:round/>
            <a:headEnd type="none" w="med" len="med"/>
            <a:tailEnd type="none" w="med" len="med"/>
          </a:ln>
        </p:spPr>
      </p:cxnSp>
      <p:cxnSp>
        <p:nvCxnSpPr>
          <p:cNvPr id="306" name="Google Shape;306;p33"/>
          <p:cNvCxnSpPr/>
          <p:nvPr/>
        </p:nvCxnSpPr>
        <p:spPr>
          <a:xfrm rot="10800000" flipH="1">
            <a:off x="859350" y="2336150"/>
            <a:ext cx="1630500" cy="12300"/>
          </a:xfrm>
          <a:prstGeom prst="straightConnector1">
            <a:avLst/>
          </a:prstGeom>
          <a:noFill/>
          <a:ln w="38100" cap="flat" cmpd="sng">
            <a:solidFill>
              <a:srgbClr val="F3CA16"/>
            </a:solidFill>
            <a:prstDash val="solid"/>
            <a:round/>
            <a:headEnd type="none" w="med" len="med"/>
            <a:tailEnd type="none" w="med" len="med"/>
          </a:ln>
        </p:spPr>
      </p:cxnSp>
      <p:cxnSp>
        <p:nvCxnSpPr>
          <p:cNvPr id="307" name="Google Shape;307;p33"/>
          <p:cNvCxnSpPr/>
          <p:nvPr/>
        </p:nvCxnSpPr>
        <p:spPr>
          <a:xfrm rot="10800000" flipH="1">
            <a:off x="5345825" y="2643550"/>
            <a:ext cx="2789400" cy="5400"/>
          </a:xfrm>
          <a:prstGeom prst="straightConnector1">
            <a:avLst/>
          </a:prstGeom>
          <a:noFill/>
          <a:ln w="38100" cap="flat" cmpd="sng">
            <a:solidFill>
              <a:srgbClr val="F3CA16"/>
            </a:solidFill>
            <a:prstDash val="solid"/>
            <a:round/>
            <a:headEnd type="none" w="med" len="med"/>
            <a:tailEnd type="none" w="med" len="med"/>
          </a:ln>
        </p:spPr>
      </p:cxnSp>
      <p:cxnSp>
        <p:nvCxnSpPr>
          <p:cNvPr id="308" name="Google Shape;308;p33"/>
          <p:cNvCxnSpPr/>
          <p:nvPr/>
        </p:nvCxnSpPr>
        <p:spPr>
          <a:xfrm rot="10800000" flipH="1">
            <a:off x="859350" y="2920025"/>
            <a:ext cx="1159200" cy="23400"/>
          </a:xfrm>
          <a:prstGeom prst="straightConnector1">
            <a:avLst/>
          </a:prstGeom>
          <a:noFill/>
          <a:ln w="38100" cap="flat" cmpd="sng">
            <a:solidFill>
              <a:srgbClr val="F3CA16"/>
            </a:solidFill>
            <a:prstDash val="solid"/>
            <a:round/>
            <a:headEnd type="none" w="med" len="med"/>
            <a:tailEnd type="none" w="med" len="med"/>
          </a:ln>
        </p:spPr>
      </p:cxnSp>
      <p:cxnSp>
        <p:nvCxnSpPr>
          <p:cNvPr id="309" name="Google Shape;309;p33"/>
          <p:cNvCxnSpPr/>
          <p:nvPr/>
        </p:nvCxnSpPr>
        <p:spPr>
          <a:xfrm rot="10800000" flipH="1">
            <a:off x="6267950" y="3196725"/>
            <a:ext cx="2307900" cy="5100"/>
          </a:xfrm>
          <a:prstGeom prst="straightConnector1">
            <a:avLst/>
          </a:prstGeom>
          <a:noFill/>
          <a:ln w="38100" cap="flat" cmpd="sng">
            <a:solidFill>
              <a:srgbClr val="F3CA16"/>
            </a:solidFill>
            <a:prstDash val="solid"/>
            <a:round/>
            <a:headEnd type="none" w="med" len="med"/>
            <a:tailEnd type="none" w="med" len="med"/>
          </a:ln>
        </p:spPr>
      </p:cxnSp>
      <p:cxnSp>
        <p:nvCxnSpPr>
          <p:cNvPr id="310" name="Google Shape;310;p33"/>
          <p:cNvCxnSpPr/>
          <p:nvPr/>
        </p:nvCxnSpPr>
        <p:spPr>
          <a:xfrm rot="10800000" flipH="1">
            <a:off x="4875850" y="4067650"/>
            <a:ext cx="3689700" cy="24300"/>
          </a:xfrm>
          <a:prstGeom prst="straightConnector1">
            <a:avLst/>
          </a:prstGeom>
          <a:noFill/>
          <a:ln w="38100" cap="flat" cmpd="sng">
            <a:solidFill>
              <a:srgbClr val="F3CA16"/>
            </a:solidFill>
            <a:prstDash val="solid"/>
            <a:round/>
            <a:headEnd type="none" w="med" len="med"/>
            <a:tailEnd type="none" w="med" len="med"/>
          </a:ln>
        </p:spPr>
      </p:cxn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03"/>
                                        </p:tgtEl>
                                        <p:attrNameLst>
                                          <p:attrName>style.visibility</p:attrName>
                                        </p:attrNameLst>
                                      </p:cBhvr>
                                      <p:to>
                                        <p:strVal val="visible"/>
                                      </p:to>
                                    </p:set>
                                    <p:animEffect transition="in" filter="fade">
                                      <p:cBhvr>
                                        <p:cTn id="7" dur="1000"/>
                                        <p:tgtEl>
                                          <p:spTgt spid="303"/>
                                        </p:tgtEl>
                                      </p:cBhvr>
                                    </p:animEffect>
                                  </p:childTnLst>
                                </p:cTn>
                              </p:par>
                              <p:par>
                                <p:cTn id="8" presetID="10" presetClass="entr" presetSubtype="0" fill="hold" nodeType="withEffect">
                                  <p:stCondLst>
                                    <p:cond delay="0"/>
                                  </p:stCondLst>
                                  <p:childTnLst>
                                    <p:set>
                                      <p:cBhvr>
                                        <p:cTn id="9" dur="1" fill="hold">
                                          <p:stCondLst>
                                            <p:cond delay="0"/>
                                          </p:stCondLst>
                                        </p:cTn>
                                        <p:tgtEl>
                                          <p:spTgt spid="304"/>
                                        </p:tgtEl>
                                        <p:attrNameLst>
                                          <p:attrName>style.visibility</p:attrName>
                                        </p:attrNameLst>
                                      </p:cBhvr>
                                      <p:to>
                                        <p:strVal val="visible"/>
                                      </p:to>
                                    </p:set>
                                    <p:animEffect transition="in" filter="fade">
                                      <p:cBhvr>
                                        <p:cTn id="10" dur="1000"/>
                                        <p:tgtEl>
                                          <p:spTgt spid="304"/>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05"/>
                                        </p:tgtEl>
                                        <p:attrNameLst>
                                          <p:attrName>style.visibility</p:attrName>
                                        </p:attrNameLst>
                                      </p:cBhvr>
                                      <p:to>
                                        <p:strVal val="visible"/>
                                      </p:to>
                                    </p:set>
                                    <p:animEffect transition="in" filter="fade">
                                      <p:cBhvr>
                                        <p:cTn id="15" dur="1000"/>
                                        <p:tgtEl>
                                          <p:spTgt spid="305"/>
                                        </p:tgtEl>
                                      </p:cBhvr>
                                    </p:animEffect>
                                  </p:childTnLst>
                                </p:cTn>
                              </p:par>
                              <p:par>
                                <p:cTn id="16" presetID="10" presetClass="entr" presetSubtype="0" fill="hold" nodeType="withEffect">
                                  <p:stCondLst>
                                    <p:cond delay="0"/>
                                  </p:stCondLst>
                                  <p:childTnLst>
                                    <p:set>
                                      <p:cBhvr>
                                        <p:cTn id="17" dur="1" fill="hold">
                                          <p:stCondLst>
                                            <p:cond delay="0"/>
                                          </p:stCondLst>
                                        </p:cTn>
                                        <p:tgtEl>
                                          <p:spTgt spid="306"/>
                                        </p:tgtEl>
                                        <p:attrNameLst>
                                          <p:attrName>style.visibility</p:attrName>
                                        </p:attrNameLst>
                                      </p:cBhvr>
                                      <p:to>
                                        <p:strVal val="visible"/>
                                      </p:to>
                                    </p:set>
                                    <p:animEffect transition="in" filter="fade">
                                      <p:cBhvr>
                                        <p:cTn id="18" dur="1000"/>
                                        <p:tgtEl>
                                          <p:spTgt spid="306"/>
                                        </p:tgtEl>
                                      </p:cBhvr>
                                    </p:animEffect>
                                  </p:childTnLst>
                                </p:cTn>
                              </p:par>
                            </p:childTnLst>
                          </p:cTn>
                        </p:par>
                      </p:childTnLst>
                    </p:cTn>
                  </p:par>
                  <p:par>
                    <p:cTn id="19" fill="hold">
                      <p:stCondLst>
                        <p:cond delay="indefinite"/>
                      </p:stCondLst>
                      <p:childTnLst>
                        <p:par>
                          <p:cTn id="20" fill="hold">
                            <p:stCondLst>
                              <p:cond delay="0"/>
                            </p:stCondLst>
                            <p:childTnLst>
                              <p:par>
                                <p:cTn id="21" presetID="10" presetClass="entr" presetSubtype="0" fill="hold" nodeType="clickEffect">
                                  <p:stCondLst>
                                    <p:cond delay="0"/>
                                  </p:stCondLst>
                                  <p:childTnLst>
                                    <p:set>
                                      <p:cBhvr>
                                        <p:cTn id="22" dur="1" fill="hold">
                                          <p:stCondLst>
                                            <p:cond delay="0"/>
                                          </p:stCondLst>
                                        </p:cTn>
                                        <p:tgtEl>
                                          <p:spTgt spid="307"/>
                                        </p:tgtEl>
                                        <p:attrNameLst>
                                          <p:attrName>style.visibility</p:attrName>
                                        </p:attrNameLst>
                                      </p:cBhvr>
                                      <p:to>
                                        <p:strVal val="visible"/>
                                      </p:to>
                                    </p:set>
                                    <p:animEffect transition="in" filter="fade">
                                      <p:cBhvr>
                                        <p:cTn id="23" dur="1000"/>
                                        <p:tgtEl>
                                          <p:spTgt spid="307"/>
                                        </p:tgtEl>
                                      </p:cBhvr>
                                    </p:animEffect>
                                  </p:childTnLst>
                                </p:cTn>
                              </p:par>
                              <p:par>
                                <p:cTn id="24" presetID="10" presetClass="entr" presetSubtype="0" fill="hold" nodeType="withEffect">
                                  <p:stCondLst>
                                    <p:cond delay="0"/>
                                  </p:stCondLst>
                                  <p:childTnLst>
                                    <p:set>
                                      <p:cBhvr>
                                        <p:cTn id="25" dur="1" fill="hold">
                                          <p:stCondLst>
                                            <p:cond delay="0"/>
                                          </p:stCondLst>
                                        </p:cTn>
                                        <p:tgtEl>
                                          <p:spTgt spid="308"/>
                                        </p:tgtEl>
                                        <p:attrNameLst>
                                          <p:attrName>style.visibility</p:attrName>
                                        </p:attrNameLst>
                                      </p:cBhvr>
                                      <p:to>
                                        <p:strVal val="visible"/>
                                      </p:to>
                                    </p:set>
                                    <p:animEffect transition="in" filter="fade">
                                      <p:cBhvr>
                                        <p:cTn id="26" dur="1000"/>
                                        <p:tgtEl>
                                          <p:spTgt spid="30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nodeType="clickEffect">
                                  <p:stCondLst>
                                    <p:cond delay="0"/>
                                  </p:stCondLst>
                                  <p:childTnLst>
                                    <p:set>
                                      <p:cBhvr>
                                        <p:cTn id="30" dur="1" fill="hold">
                                          <p:stCondLst>
                                            <p:cond delay="0"/>
                                          </p:stCondLst>
                                        </p:cTn>
                                        <p:tgtEl>
                                          <p:spTgt spid="309"/>
                                        </p:tgtEl>
                                        <p:attrNameLst>
                                          <p:attrName>style.visibility</p:attrName>
                                        </p:attrNameLst>
                                      </p:cBhvr>
                                      <p:to>
                                        <p:strVal val="visible"/>
                                      </p:to>
                                    </p:set>
                                    <p:animEffect transition="in" filter="fade">
                                      <p:cBhvr>
                                        <p:cTn id="31" dur="1000"/>
                                        <p:tgtEl>
                                          <p:spTgt spid="309"/>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nodeType="clickEffect">
                                  <p:stCondLst>
                                    <p:cond delay="0"/>
                                  </p:stCondLst>
                                  <p:childTnLst>
                                    <p:set>
                                      <p:cBhvr>
                                        <p:cTn id="35" dur="1" fill="hold">
                                          <p:stCondLst>
                                            <p:cond delay="0"/>
                                          </p:stCondLst>
                                        </p:cTn>
                                        <p:tgtEl>
                                          <p:spTgt spid="310"/>
                                        </p:tgtEl>
                                        <p:attrNameLst>
                                          <p:attrName>style.visibility</p:attrName>
                                        </p:attrNameLst>
                                      </p:cBhvr>
                                      <p:to>
                                        <p:strVal val="visible"/>
                                      </p:to>
                                    </p:set>
                                    <p:animEffect transition="in" filter="fade">
                                      <p:cBhvr>
                                        <p:cTn id="36" dur="1000"/>
                                        <p:tgtEl>
                                          <p:spTgt spid="3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314"/>
        <p:cNvGrpSpPr/>
        <p:nvPr/>
      </p:nvGrpSpPr>
      <p:grpSpPr>
        <a:xfrm>
          <a:off x="0" y="0"/>
          <a:ext cx="0" cy="0"/>
          <a:chOff x="0" y="0"/>
          <a:chExt cx="0" cy="0"/>
        </a:xfrm>
      </p:grpSpPr>
      <p:sp>
        <p:nvSpPr>
          <p:cNvPr id="315" name="Google Shape;315;p34"/>
          <p:cNvSpPr/>
          <p:nvPr/>
        </p:nvSpPr>
        <p:spPr>
          <a:xfrm>
            <a:off x="0" y="4636550"/>
            <a:ext cx="9144000" cy="507000"/>
          </a:xfrm>
          <a:prstGeom prst="rect">
            <a:avLst/>
          </a:prstGeom>
          <a:solidFill>
            <a:srgbClr val="1F1C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6" name="Google Shape;316;p34"/>
          <p:cNvSpPr/>
          <p:nvPr/>
        </p:nvSpPr>
        <p:spPr>
          <a:xfrm>
            <a:off x="105625" y="4710475"/>
            <a:ext cx="334200" cy="348600"/>
          </a:xfrm>
          <a:prstGeom prst="ellipse">
            <a:avLst/>
          </a:prstGeom>
          <a:solidFill>
            <a:srgbClr val="F3CA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17" name="Google Shape;317;p34"/>
          <p:cNvSpPr txBox="1"/>
          <p:nvPr/>
        </p:nvSpPr>
        <p:spPr>
          <a:xfrm>
            <a:off x="1706700" y="295727"/>
            <a:ext cx="5730600" cy="431100"/>
          </a:xfrm>
          <a:prstGeom prst="rect">
            <a:avLst/>
          </a:prstGeom>
          <a:noFill/>
          <a:ln>
            <a:noFill/>
          </a:ln>
        </p:spPr>
        <p:txBody>
          <a:bodyPr spcFirstLastPara="1" wrap="square" lIns="0" tIns="0" rIns="0" bIns="0" anchor="t" anchorCtr="0">
            <a:spAutoFit/>
          </a:bodyPr>
          <a:lstStyle/>
          <a:p>
            <a:pPr marL="0" marR="0" lvl="0" indent="0" algn="ctr" rtl="0">
              <a:lnSpc>
                <a:spcPct val="110001"/>
              </a:lnSpc>
              <a:spcBef>
                <a:spcPts val="0"/>
              </a:spcBef>
              <a:spcAft>
                <a:spcPts val="0"/>
              </a:spcAft>
              <a:buNone/>
            </a:pPr>
            <a:r>
              <a:rPr lang="en" sz="2800">
                <a:solidFill>
                  <a:srgbClr val="1F1C39"/>
                </a:solidFill>
                <a:latin typeface="Open Sans"/>
                <a:ea typeface="Open Sans"/>
                <a:cs typeface="Open Sans"/>
                <a:sym typeface="Open Sans"/>
              </a:rPr>
              <a:t>Three recommendations</a:t>
            </a:r>
            <a:endParaRPr sz="2800">
              <a:solidFill>
                <a:srgbClr val="1F1C39"/>
              </a:solidFill>
              <a:latin typeface="Open Sans"/>
              <a:ea typeface="Open Sans"/>
              <a:cs typeface="Open Sans"/>
              <a:sym typeface="Open Sans"/>
            </a:endParaRPr>
          </a:p>
        </p:txBody>
      </p:sp>
      <p:sp>
        <p:nvSpPr>
          <p:cNvPr id="318" name="Google Shape;318;p34"/>
          <p:cNvSpPr/>
          <p:nvPr/>
        </p:nvSpPr>
        <p:spPr>
          <a:xfrm>
            <a:off x="6257604" y="1148551"/>
            <a:ext cx="2797500" cy="2846400"/>
          </a:xfrm>
          <a:prstGeom prst="ellipse">
            <a:avLst/>
          </a:prstGeom>
          <a:solidFill>
            <a:srgbClr val="F3CA1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500">
                <a:solidFill>
                  <a:srgbClr val="1F1C39"/>
                </a:solidFill>
                <a:latin typeface="Open Sans"/>
                <a:ea typeface="Open Sans"/>
                <a:cs typeface="Open Sans"/>
                <a:sym typeface="Open Sans"/>
              </a:rPr>
              <a:t>'Implement professional development programmes with care, taking into consideration the context and needs of the setting.'</a:t>
            </a:r>
            <a:endParaRPr sz="1500">
              <a:solidFill>
                <a:srgbClr val="1F1C39"/>
              </a:solidFill>
              <a:latin typeface="Open Sans"/>
              <a:ea typeface="Open Sans"/>
              <a:cs typeface="Open Sans"/>
              <a:sym typeface="Open Sans"/>
            </a:endParaRPr>
          </a:p>
        </p:txBody>
      </p:sp>
      <p:sp>
        <p:nvSpPr>
          <p:cNvPr id="319" name="Google Shape;319;p34"/>
          <p:cNvSpPr/>
          <p:nvPr/>
        </p:nvSpPr>
        <p:spPr>
          <a:xfrm>
            <a:off x="3134920" y="1148537"/>
            <a:ext cx="2797500" cy="2846400"/>
          </a:xfrm>
          <a:prstGeom prst="ellipse">
            <a:avLst/>
          </a:prstGeom>
          <a:solidFill>
            <a:srgbClr val="002826"/>
          </a:solid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Font typeface="Arial"/>
              <a:buNone/>
            </a:pPr>
            <a:r>
              <a:rPr lang="en" sz="1500">
                <a:solidFill>
                  <a:schemeClr val="lt1"/>
                </a:solidFill>
                <a:latin typeface="Open Sans"/>
                <a:ea typeface="Open Sans"/>
                <a:cs typeface="Open Sans"/>
                <a:sym typeface="Open Sans"/>
              </a:rPr>
              <a:t>'Ensure that professional development effectively builds knowledge, motivates staff, develops teaching techniques, and embeds practice.'</a:t>
            </a:r>
            <a:endParaRPr sz="1500">
              <a:solidFill>
                <a:srgbClr val="F2E3E5"/>
              </a:solidFill>
              <a:latin typeface="Open Sans"/>
              <a:ea typeface="Open Sans"/>
              <a:cs typeface="Open Sans"/>
              <a:sym typeface="Open Sans"/>
            </a:endParaRPr>
          </a:p>
        </p:txBody>
      </p:sp>
      <p:sp>
        <p:nvSpPr>
          <p:cNvPr id="320" name="Google Shape;320;p34"/>
          <p:cNvSpPr/>
          <p:nvPr/>
        </p:nvSpPr>
        <p:spPr>
          <a:xfrm>
            <a:off x="88900" y="1148551"/>
            <a:ext cx="2797500" cy="2846400"/>
          </a:xfrm>
          <a:prstGeom prst="ellipse">
            <a:avLst/>
          </a:prstGeom>
          <a:solidFill>
            <a:srgbClr val="1F1C39"/>
          </a:solidFill>
          <a:ln>
            <a:noFill/>
          </a:ln>
        </p:spPr>
        <p:txBody>
          <a:bodyPr spcFirstLastPara="1" wrap="square" lIns="91425" tIns="91425" rIns="91425" bIns="91425" anchor="ctr" anchorCtr="0">
            <a:noAutofit/>
          </a:bodyPr>
          <a:lstStyle/>
          <a:p>
            <a:pPr marL="0" lvl="0" indent="0" algn="ctr" rtl="0">
              <a:spcBef>
                <a:spcPts val="0"/>
              </a:spcBef>
              <a:spcAft>
                <a:spcPts val="0"/>
              </a:spcAft>
              <a:buClr>
                <a:schemeClr val="dk1"/>
              </a:buClr>
              <a:buFont typeface="Arial"/>
              <a:buNone/>
            </a:pPr>
            <a:r>
              <a:rPr lang="en" sz="1600">
                <a:solidFill>
                  <a:schemeClr val="lt1"/>
                </a:solidFill>
                <a:latin typeface="Open Sans"/>
                <a:ea typeface="Open Sans"/>
                <a:cs typeface="Open Sans"/>
                <a:sym typeface="Open Sans"/>
              </a:rPr>
              <a:t>'When designing and selecting professional development,</a:t>
            </a:r>
            <a:endParaRPr sz="1600">
              <a:solidFill>
                <a:schemeClr val="dk1"/>
              </a:solidFill>
              <a:latin typeface="Open Sans"/>
              <a:ea typeface="Open Sans"/>
              <a:cs typeface="Open Sans"/>
              <a:sym typeface="Open Sans"/>
            </a:endParaRPr>
          </a:p>
          <a:p>
            <a:pPr marL="0" lvl="0" indent="0" algn="ctr" rtl="0">
              <a:spcBef>
                <a:spcPts val="0"/>
              </a:spcBef>
              <a:spcAft>
                <a:spcPts val="0"/>
              </a:spcAft>
              <a:buClr>
                <a:schemeClr val="dk1"/>
              </a:buClr>
              <a:buFont typeface="Arial"/>
              <a:buNone/>
            </a:pPr>
            <a:r>
              <a:rPr lang="en" sz="1600">
                <a:solidFill>
                  <a:schemeClr val="lt1"/>
                </a:solidFill>
                <a:latin typeface="Open Sans"/>
                <a:ea typeface="Open Sans"/>
                <a:cs typeface="Open Sans"/>
                <a:sym typeface="Open Sans"/>
              </a:rPr>
              <a:t>focus on the mechanisms.'</a:t>
            </a:r>
            <a:endParaRPr sz="1600">
              <a:solidFill>
                <a:schemeClr val="lt1"/>
              </a:solidFill>
              <a:latin typeface="Open Sans"/>
              <a:ea typeface="Open Sans"/>
              <a:cs typeface="Open Sans"/>
              <a:sym typeface="Open Sans"/>
            </a:endParaRPr>
          </a:p>
        </p:txBody>
      </p:sp>
      <p:sp>
        <p:nvSpPr>
          <p:cNvPr id="321" name="Google Shape;321;p34"/>
          <p:cNvSpPr txBox="1"/>
          <p:nvPr/>
        </p:nvSpPr>
        <p:spPr>
          <a:xfrm>
            <a:off x="439850" y="4674500"/>
            <a:ext cx="6179100" cy="431100"/>
          </a:xfrm>
          <a:prstGeom prst="rect">
            <a:avLst/>
          </a:prstGeom>
          <a:noFill/>
          <a:ln>
            <a:noFill/>
          </a:ln>
        </p:spPr>
        <p:txBody>
          <a:bodyPr spcFirstLastPara="1" wrap="square" lIns="91425" tIns="91425" rIns="91425" bIns="91425" anchor="t" anchorCtr="0">
            <a:spAutoFit/>
          </a:bodyPr>
          <a:lstStyle/>
          <a:p>
            <a:pPr marL="0" lvl="0" indent="0" algn="l" rtl="0">
              <a:lnSpc>
                <a:spcPct val="140000"/>
              </a:lnSpc>
              <a:spcBef>
                <a:spcPts val="0"/>
              </a:spcBef>
              <a:spcAft>
                <a:spcPts val="0"/>
              </a:spcAft>
              <a:buNone/>
            </a:pPr>
            <a:r>
              <a:rPr lang="en" sz="1600">
                <a:solidFill>
                  <a:srgbClr val="F2E3E5"/>
                </a:solidFill>
                <a:latin typeface="Open Sans Light"/>
                <a:ea typeface="Open Sans Light"/>
                <a:cs typeface="Open Sans Light"/>
                <a:sym typeface="Open Sans Light"/>
              </a:rPr>
              <a:t>EEF, 2021, p.3; TDT, 2023</a:t>
            </a:r>
            <a:endParaRPr>
              <a:solidFill>
                <a:srgbClr val="F2E3E5"/>
              </a:solidFill>
            </a:endParaRPr>
          </a:p>
        </p:txBody>
      </p:sp>
      <p:sp>
        <p:nvSpPr>
          <p:cNvPr id="322" name="Google Shape;322;p34"/>
          <p:cNvSpPr/>
          <p:nvPr/>
        </p:nvSpPr>
        <p:spPr>
          <a:xfrm>
            <a:off x="630399" y="3056950"/>
            <a:ext cx="1714500" cy="258900"/>
          </a:xfrm>
          <a:prstGeom prst="rect">
            <a:avLst/>
          </a:prstGeom>
          <a:solidFill>
            <a:srgbClr val="1F1C3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solidFill>
                  <a:srgbClr val="F3CA16"/>
                </a:solidFill>
              </a:rPr>
              <a:t>ingredients</a:t>
            </a:r>
            <a:endParaRPr sz="1600" b="1">
              <a:solidFill>
                <a:srgbClr val="F3CA16"/>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20"/>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22"/>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Shape 326"/>
        <p:cNvGrpSpPr/>
        <p:nvPr/>
      </p:nvGrpSpPr>
      <p:grpSpPr>
        <a:xfrm>
          <a:off x="0" y="0"/>
          <a:ext cx="0" cy="0"/>
          <a:chOff x="0" y="0"/>
          <a:chExt cx="0" cy="0"/>
        </a:xfrm>
      </p:grpSpPr>
      <p:sp>
        <p:nvSpPr>
          <p:cNvPr id="327" name="Google Shape;327;p35"/>
          <p:cNvSpPr/>
          <p:nvPr/>
        </p:nvSpPr>
        <p:spPr>
          <a:xfrm>
            <a:off x="0" y="4636550"/>
            <a:ext cx="9144000" cy="507000"/>
          </a:xfrm>
          <a:prstGeom prst="rect">
            <a:avLst/>
          </a:prstGeom>
          <a:solidFill>
            <a:srgbClr val="1F1C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8" name="Google Shape;328;p35"/>
          <p:cNvSpPr/>
          <p:nvPr/>
        </p:nvSpPr>
        <p:spPr>
          <a:xfrm>
            <a:off x="105625" y="4710475"/>
            <a:ext cx="334200" cy="348600"/>
          </a:xfrm>
          <a:prstGeom prst="ellipse">
            <a:avLst/>
          </a:prstGeom>
          <a:solidFill>
            <a:srgbClr val="F3CA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29" name="Google Shape;329;p35"/>
          <p:cNvSpPr txBox="1"/>
          <p:nvPr/>
        </p:nvSpPr>
        <p:spPr>
          <a:xfrm>
            <a:off x="1706700" y="120477"/>
            <a:ext cx="5730600" cy="431100"/>
          </a:xfrm>
          <a:prstGeom prst="rect">
            <a:avLst/>
          </a:prstGeom>
          <a:noFill/>
          <a:ln>
            <a:noFill/>
          </a:ln>
        </p:spPr>
        <p:txBody>
          <a:bodyPr spcFirstLastPara="1" wrap="square" lIns="0" tIns="0" rIns="0" bIns="0" anchor="t" anchorCtr="0">
            <a:spAutoFit/>
          </a:bodyPr>
          <a:lstStyle/>
          <a:p>
            <a:pPr marL="0" marR="0" lvl="0" indent="0" algn="ctr" rtl="0">
              <a:lnSpc>
                <a:spcPct val="110001"/>
              </a:lnSpc>
              <a:spcBef>
                <a:spcPts val="0"/>
              </a:spcBef>
              <a:spcAft>
                <a:spcPts val="0"/>
              </a:spcAft>
              <a:buNone/>
            </a:pPr>
            <a:r>
              <a:rPr lang="en" sz="2800">
                <a:solidFill>
                  <a:srgbClr val="1F1C39"/>
                </a:solidFill>
                <a:latin typeface="Open Sans"/>
                <a:ea typeface="Open Sans"/>
                <a:cs typeface="Open Sans"/>
                <a:sym typeface="Open Sans"/>
              </a:rPr>
              <a:t>Ingredients</a:t>
            </a:r>
            <a:endParaRPr sz="2800">
              <a:solidFill>
                <a:srgbClr val="1F1C39"/>
              </a:solidFill>
              <a:latin typeface="Open Sans"/>
              <a:ea typeface="Open Sans"/>
              <a:cs typeface="Open Sans"/>
              <a:sym typeface="Open Sans"/>
            </a:endParaRPr>
          </a:p>
        </p:txBody>
      </p:sp>
      <p:sp>
        <p:nvSpPr>
          <p:cNvPr id="330" name="Google Shape;330;p35"/>
          <p:cNvSpPr txBox="1"/>
          <p:nvPr/>
        </p:nvSpPr>
        <p:spPr>
          <a:xfrm>
            <a:off x="439850" y="4674500"/>
            <a:ext cx="6179100" cy="431100"/>
          </a:xfrm>
          <a:prstGeom prst="rect">
            <a:avLst/>
          </a:prstGeom>
          <a:noFill/>
          <a:ln>
            <a:noFill/>
          </a:ln>
        </p:spPr>
        <p:txBody>
          <a:bodyPr spcFirstLastPara="1" wrap="square" lIns="91425" tIns="91425" rIns="91425" bIns="91425" anchor="t" anchorCtr="0">
            <a:spAutoFit/>
          </a:bodyPr>
          <a:lstStyle/>
          <a:p>
            <a:pPr marL="0" lvl="0" indent="0" algn="l" rtl="0">
              <a:lnSpc>
                <a:spcPct val="140000"/>
              </a:lnSpc>
              <a:spcBef>
                <a:spcPts val="0"/>
              </a:spcBef>
              <a:spcAft>
                <a:spcPts val="0"/>
              </a:spcAft>
              <a:buNone/>
            </a:pPr>
            <a:r>
              <a:rPr lang="en" sz="1600">
                <a:solidFill>
                  <a:srgbClr val="F2E3E5"/>
                </a:solidFill>
                <a:latin typeface="Open Sans Light"/>
                <a:ea typeface="Open Sans Light"/>
                <a:cs typeface="Open Sans Light"/>
                <a:sym typeface="Open Sans Light"/>
              </a:rPr>
              <a:t>EEF, 2021; TDT, 2023</a:t>
            </a:r>
            <a:endParaRPr>
              <a:solidFill>
                <a:srgbClr val="F2E3E5"/>
              </a:solidFill>
            </a:endParaRPr>
          </a:p>
        </p:txBody>
      </p:sp>
      <p:sp>
        <p:nvSpPr>
          <p:cNvPr id="331" name="Google Shape;331;p35"/>
          <p:cNvSpPr/>
          <p:nvPr/>
        </p:nvSpPr>
        <p:spPr>
          <a:xfrm>
            <a:off x="105625" y="788950"/>
            <a:ext cx="1789800" cy="761100"/>
          </a:xfrm>
          <a:prstGeom prst="roundRect">
            <a:avLst>
              <a:gd name="adj" fmla="val 16667"/>
            </a:avLst>
          </a:prstGeom>
          <a:solidFill>
            <a:srgbClr val="00282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solidFill>
                  <a:srgbClr val="F2E3E5"/>
                </a:solidFill>
                <a:latin typeface="Open Sans"/>
                <a:ea typeface="Open Sans"/>
                <a:cs typeface="Open Sans"/>
                <a:sym typeface="Open Sans"/>
              </a:rPr>
              <a:t>Building knowledge</a:t>
            </a:r>
            <a:endParaRPr sz="1600">
              <a:solidFill>
                <a:srgbClr val="F2E3E5"/>
              </a:solidFill>
              <a:latin typeface="Open Sans"/>
              <a:ea typeface="Open Sans"/>
              <a:cs typeface="Open Sans"/>
              <a:sym typeface="Open Sans"/>
            </a:endParaRPr>
          </a:p>
        </p:txBody>
      </p:sp>
      <p:sp>
        <p:nvSpPr>
          <p:cNvPr id="332" name="Google Shape;332;p35"/>
          <p:cNvSpPr/>
          <p:nvPr/>
        </p:nvSpPr>
        <p:spPr>
          <a:xfrm>
            <a:off x="141475" y="1717147"/>
            <a:ext cx="1718100" cy="761100"/>
          </a:xfrm>
          <a:prstGeom prst="roundRect">
            <a:avLst>
              <a:gd name="adj" fmla="val 16667"/>
            </a:avLst>
          </a:prstGeom>
          <a:solidFill>
            <a:srgbClr val="C79EA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solidFill>
                  <a:srgbClr val="1F1C39"/>
                </a:solidFill>
                <a:latin typeface="Open Sans"/>
                <a:ea typeface="Open Sans"/>
                <a:cs typeface="Open Sans"/>
                <a:sym typeface="Open Sans"/>
              </a:rPr>
              <a:t>Motivating teachers</a:t>
            </a:r>
            <a:endParaRPr sz="1600">
              <a:solidFill>
                <a:srgbClr val="1F1C39"/>
              </a:solidFill>
              <a:latin typeface="Open Sans"/>
              <a:ea typeface="Open Sans"/>
              <a:cs typeface="Open Sans"/>
              <a:sym typeface="Open Sans"/>
            </a:endParaRPr>
          </a:p>
        </p:txBody>
      </p:sp>
      <p:sp>
        <p:nvSpPr>
          <p:cNvPr id="333" name="Google Shape;333;p35"/>
          <p:cNvSpPr/>
          <p:nvPr/>
        </p:nvSpPr>
        <p:spPr>
          <a:xfrm>
            <a:off x="105625" y="2639635"/>
            <a:ext cx="1789800" cy="761100"/>
          </a:xfrm>
          <a:prstGeom prst="roundRect">
            <a:avLst>
              <a:gd name="adj" fmla="val 16667"/>
            </a:avLst>
          </a:prstGeom>
          <a:solidFill>
            <a:srgbClr val="1F1C3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solidFill>
                  <a:srgbClr val="F2E3E5"/>
                </a:solidFill>
                <a:latin typeface="Open Sans"/>
                <a:ea typeface="Open Sans"/>
                <a:cs typeface="Open Sans"/>
                <a:sym typeface="Open Sans"/>
              </a:rPr>
              <a:t>Developing teaching techniques</a:t>
            </a:r>
            <a:endParaRPr sz="1600">
              <a:solidFill>
                <a:srgbClr val="F2E3E5"/>
              </a:solidFill>
              <a:latin typeface="Open Sans"/>
              <a:ea typeface="Open Sans"/>
              <a:cs typeface="Open Sans"/>
              <a:sym typeface="Open Sans"/>
            </a:endParaRPr>
          </a:p>
        </p:txBody>
      </p:sp>
      <p:sp>
        <p:nvSpPr>
          <p:cNvPr id="334" name="Google Shape;334;p35"/>
          <p:cNvSpPr/>
          <p:nvPr/>
        </p:nvSpPr>
        <p:spPr>
          <a:xfrm>
            <a:off x="85075" y="3641436"/>
            <a:ext cx="1830900" cy="761100"/>
          </a:xfrm>
          <a:prstGeom prst="roundRect">
            <a:avLst>
              <a:gd name="adj" fmla="val 16667"/>
            </a:avLst>
          </a:prstGeom>
          <a:solidFill>
            <a:srgbClr val="F3CA1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solidFill>
                  <a:srgbClr val="1F1C39"/>
                </a:solidFill>
                <a:latin typeface="Open Sans"/>
                <a:ea typeface="Open Sans"/>
                <a:cs typeface="Open Sans"/>
                <a:sym typeface="Open Sans"/>
              </a:rPr>
              <a:t>Embedding practice</a:t>
            </a:r>
            <a:endParaRPr sz="1600">
              <a:solidFill>
                <a:srgbClr val="1F1C39"/>
              </a:solidFill>
              <a:latin typeface="Open Sans"/>
              <a:ea typeface="Open Sans"/>
              <a:cs typeface="Open Sans"/>
              <a:sym typeface="Open Sans"/>
            </a:endParaRPr>
          </a:p>
        </p:txBody>
      </p:sp>
      <p:sp>
        <p:nvSpPr>
          <p:cNvPr id="335" name="Google Shape;335;p35"/>
          <p:cNvSpPr/>
          <p:nvPr/>
        </p:nvSpPr>
        <p:spPr>
          <a:xfrm>
            <a:off x="2030575" y="788950"/>
            <a:ext cx="3379200" cy="761100"/>
          </a:xfrm>
          <a:prstGeom prst="roundRect">
            <a:avLst>
              <a:gd name="adj" fmla="val 16667"/>
            </a:avLst>
          </a:prstGeom>
          <a:noFill/>
          <a:ln w="38100" cap="flat" cmpd="sng">
            <a:solidFill>
              <a:srgbClr val="00282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rgbClr val="1F1C39"/>
                </a:solidFill>
                <a:latin typeface="Open Sans"/>
                <a:ea typeface="Open Sans"/>
                <a:cs typeface="Open Sans"/>
                <a:sym typeface="Open Sans"/>
              </a:rPr>
              <a:t>Managing cognitive load</a:t>
            </a:r>
            <a:endParaRPr sz="1200">
              <a:solidFill>
                <a:srgbClr val="1F1C39"/>
              </a:solidFill>
              <a:latin typeface="Open Sans"/>
              <a:ea typeface="Open Sans"/>
              <a:cs typeface="Open Sans"/>
              <a:sym typeface="Open Sans"/>
            </a:endParaRPr>
          </a:p>
        </p:txBody>
      </p:sp>
      <p:sp>
        <p:nvSpPr>
          <p:cNvPr id="336" name="Google Shape;336;p35"/>
          <p:cNvSpPr/>
          <p:nvPr/>
        </p:nvSpPr>
        <p:spPr>
          <a:xfrm>
            <a:off x="2030575" y="1717150"/>
            <a:ext cx="2190900" cy="761100"/>
          </a:xfrm>
          <a:prstGeom prst="roundRect">
            <a:avLst>
              <a:gd name="adj" fmla="val 16667"/>
            </a:avLst>
          </a:prstGeom>
          <a:noFill/>
          <a:ln w="38100" cap="flat" cmpd="sng">
            <a:solidFill>
              <a:srgbClr val="C79EA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rgbClr val="1F1C39"/>
                </a:solidFill>
                <a:latin typeface="Open Sans"/>
                <a:ea typeface="Open Sans"/>
                <a:cs typeface="Open Sans"/>
                <a:sym typeface="Open Sans"/>
              </a:rPr>
              <a:t>Setting and agreeing on goals</a:t>
            </a:r>
            <a:endParaRPr sz="1200">
              <a:solidFill>
                <a:schemeClr val="dk1"/>
              </a:solidFill>
              <a:latin typeface="Open Sans"/>
              <a:ea typeface="Open Sans"/>
              <a:cs typeface="Open Sans"/>
              <a:sym typeface="Open Sans"/>
            </a:endParaRPr>
          </a:p>
        </p:txBody>
      </p:sp>
      <p:sp>
        <p:nvSpPr>
          <p:cNvPr id="337" name="Google Shape;337;p35"/>
          <p:cNvSpPr/>
          <p:nvPr/>
        </p:nvSpPr>
        <p:spPr>
          <a:xfrm>
            <a:off x="5673275" y="788950"/>
            <a:ext cx="3379200" cy="761100"/>
          </a:xfrm>
          <a:prstGeom prst="roundRect">
            <a:avLst>
              <a:gd name="adj" fmla="val 16667"/>
            </a:avLst>
          </a:prstGeom>
          <a:noFill/>
          <a:ln w="38100" cap="flat" cmpd="sng">
            <a:solidFill>
              <a:srgbClr val="00282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rgbClr val="1F1C39"/>
                </a:solidFill>
                <a:latin typeface="Open Sans"/>
                <a:ea typeface="Open Sans"/>
                <a:cs typeface="Open Sans"/>
                <a:sym typeface="Open Sans"/>
              </a:rPr>
              <a:t>Revisiting prior learning</a:t>
            </a:r>
            <a:endParaRPr sz="1200">
              <a:solidFill>
                <a:srgbClr val="1F1C39"/>
              </a:solidFill>
              <a:latin typeface="Open Sans"/>
              <a:ea typeface="Open Sans"/>
              <a:cs typeface="Open Sans"/>
              <a:sym typeface="Open Sans"/>
            </a:endParaRPr>
          </a:p>
        </p:txBody>
      </p:sp>
      <p:sp>
        <p:nvSpPr>
          <p:cNvPr id="338" name="Google Shape;338;p35"/>
          <p:cNvSpPr/>
          <p:nvPr/>
        </p:nvSpPr>
        <p:spPr>
          <a:xfrm>
            <a:off x="4446075" y="1717150"/>
            <a:ext cx="2190900" cy="761100"/>
          </a:xfrm>
          <a:prstGeom prst="roundRect">
            <a:avLst>
              <a:gd name="adj" fmla="val 16667"/>
            </a:avLst>
          </a:prstGeom>
          <a:noFill/>
          <a:ln w="38100" cap="flat" cmpd="sng">
            <a:solidFill>
              <a:srgbClr val="C79EA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400"/>
              <a:buFont typeface="Arial"/>
              <a:buNone/>
            </a:pPr>
            <a:r>
              <a:rPr lang="en" sz="1200">
                <a:solidFill>
                  <a:schemeClr val="dk1"/>
                </a:solidFill>
                <a:latin typeface="Open Sans"/>
                <a:ea typeface="Open Sans"/>
                <a:cs typeface="Open Sans"/>
                <a:sym typeface="Open Sans"/>
              </a:rPr>
              <a:t>Presenting information from a credible source</a:t>
            </a:r>
            <a:endParaRPr sz="1200">
              <a:solidFill>
                <a:schemeClr val="dk1"/>
              </a:solidFill>
              <a:latin typeface="Open Sans"/>
              <a:ea typeface="Open Sans"/>
              <a:cs typeface="Open Sans"/>
              <a:sym typeface="Open Sans"/>
            </a:endParaRPr>
          </a:p>
        </p:txBody>
      </p:sp>
      <p:sp>
        <p:nvSpPr>
          <p:cNvPr id="339" name="Google Shape;339;p35"/>
          <p:cNvSpPr/>
          <p:nvPr/>
        </p:nvSpPr>
        <p:spPr>
          <a:xfrm>
            <a:off x="6861575" y="1714275"/>
            <a:ext cx="2190900" cy="761100"/>
          </a:xfrm>
          <a:prstGeom prst="roundRect">
            <a:avLst>
              <a:gd name="adj" fmla="val 16667"/>
            </a:avLst>
          </a:prstGeom>
          <a:noFill/>
          <a:ln w="38100" cap="flat" cmpd="sng">
            <a:solidFill>
              <a:srgbClr val="C79EA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chemeClr val="dk1"/>
                </a:solidFill>
                <a:latin typeface="Open Sans"/>
                <a:ea typeface="Open Sans"/>
                <a:cs typeface="Open Sans"/>
                <a:sym typeface="Open Sans"/>
              </a:rPr>
              <a:t>Providing affirmation and reinforcement after progress</a:t>
            </a:r>
            <a:endParaRPr sz="1200">
              <a:solidFill>
                <a:schemeClr val="dk1"/>
              </a:solidFill>
              <a:latin typeface="Open Sans"/>
              <a:ea typeface="Open Sans"/>
              <a:cs typeface="Open Sans"/>
              <a:sym typeface="Open Sans"/>
            </a:endParaRPr>
          </a:p>
        </p:txBody>
      </p:sp>
      <p:sp>
        <p:nvSpPr>
          <p:cNvPr id="340" name="Google Shape;340;p35"/>
          <p:cNvSpPr/>
          <p:nvPr/>
        </p:nvSpPr>
        <p:spPr>
          <a:xfrm>
            <a:off x="2030574" y="2645350"/>
            <a:ext cx="1330200" cy="761100"/>
          </a:xfrm>
          <a:prstGeom prst="roundRect">
            <a:avLst>
              <a:gd name="adj" fmla="val 16667"/>
            </a:avLst>
          </a:prstGeom>
          <a:noFill/>
          <a:ln w="38100" cap="flat" cmpd="sng">
            <a:solidFill>
              <a:srgbClr val="00282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400"/>
              <a:buFont typeface="Arial"/>
              <a:buNone/>
            </a:pPr>
            <a:r>
              <a:rPr lang="en" sz="1200">
                <a:solidFill>
                  <a:schemeClr val="dk1"/>
                </a:solidFill>
                <a:latin typeface="Open Sans"/>
                <a:ea typeface="Open Sans"/>
                <a:cs typeface="Open Sans"/>
                <a:sym typeface="Open Sans"/>
              </a:rPr>
              <a:t>Instruction on how to perform</a:t>
            </a:r>
            <a:endParaRPr sz="1200">
              <a:solidFill>
                <a:schemeClr val="dk1"/>
              </a:solidFill>
              <a:latin typeface="Open Sans"/>
              <a:ea typeface="Open Sans"/>
              <a:cs typeface="Open Sans"/>
              <a:sym typeface="Open Sans"/>
            </a:endParaRPr>
          </a:p>
          <a:p>
            <a:pPr marL="0" lvl="0" indent="0" algn="ctr" rtl="0">
              <a:spcBef>
                <a:spcPts val="0"/>
              </a:spcBef>
              <a:spcAft>
                <a:spcPts val="0"/>
              </a:spcAft>
              <a:buClr>
                <a:schemeClr val="dk1"/>
              </a:buClr>
              <a:buSzPts val="1400"/>
              <a:buFont typeface="Arial"/>
              <a:buNone/>
            </a:pPr>
            <a:r>
              <a:rPr lang="en" sz="1200">
                <a:solidFill>
                  <a:schemeClr val="dk1"/>
                </a:solidFill>
                <a:latin typeface="Open Sans"/>
                <a:ea typeface="Open Sans"/>
                <a:cs typeface="Open Sans"/>
                <a:sym typeface="Open Sans"/>
              </a:rPr>
              <a:t>a technique</a:t>
            </a:r>
            <a:endParaRPr sz="1200">
              <a:solidFill>
                <a:srgbClr val="1F1C39"/>
              </a:solidFill>
              <a:latin typeface="Open Sans"/>
              <a:ea typeface="Open Sans"/>
              <a:cs typeface="Open Sans"/>
              <a:sym typeface="Open Sans"/>
            </a:endParaRPr>
          </a:p>
        </p:txBody>
      </p:sp>
      <p:sp>
        <p:nvSpPr>
          <p:cNvPr id="341" name="Google Shape;341;p35"/>
          <p:cNvSpPr/>
          <p:nvPr/>
        </p:nvSpPr>
        <p:spPr>
          <a:xfrm>
            <a:off x="3453499" y="2645350"/>
            <a:ext cx="1330200" cy="761100"/>
          </a:xfrm>
          <a:prstGeom prst="roundRect">
            <a:avLst>
              <a:gd name="adj" fmla="val 16667"/>
            </a:avLst>
          </a:prstGeom>
          <a:noFill/>
          <a:ln w="38100" cap="flat" cmpd="sng">
            <a:solidFill>
              <a:srgbClr val="00282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400"/>
              <a:buFont typeface="Arial"/>
              <a:buNone/>
            </a:pPr>
            <a:r>
              <a:rPr lang="en" sz="1200">
                <a:solidFill>
                  <a:schemeClr val="dk1"/>
                </a:solidFill>
                <a:latin typeface="Open Sans"/>
                <a:ea typeface="Open Sans"/>
                <a:cs typeface="Open Sans"/>
                <a:sym typeface="Open Sans"/>
              </a:rPr>
              <a:t>Modelling the technique</a:t>
            </a:r>
            <a:endParaRPr sz="1200">
              <a:solidFill>
                <a:schemeClr val="dk1"/>
              </a:solidFill>
              <a:latin typeface="Open Sans"/>
              <a:ea typeface="Open Sans"/>
              <a:cs typeface="Open Sans"/>
              <a:sym typeface="Open Sans"/>
            </a:endParaRPr>
          </a:p>
        </p:txBody>
      </p:sp>
      <p:sp>
        <p:nvSpPr>
          <p:cNvPr id="342" name="Google Shape;342;p35"/>
          <p:cNvSpPr/>
          <p:nvPr/>
        </p:nvSpPr>
        <p:spPr>
          <a:xfrm>
            <a:off x="4876424" y="2645350"/>
            <a:ext cx="1330200" cy="761100"/>
          </a:xfrm>
          <a:prstGeom prst="roundRect">
            <a:avLst>
              <a:gd name="adj" fmla="val 16667"/>
            </a:avLst>
          </a:prstGeom>
          <a:noFill/>
          <a:ln w="38100" cap="flat" cmpd="sng">
            <a:solidFill>
              <a:srgbClr val="00282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400"/>
              <a:buFont typeface="Arial"/>
              <a:buNone/>
            </a:pPr>
            <a:r>
              <a:rPr lang="en" sz="1200">
                <a:solidFill>
                  <a:schemeClr val="dk1"/>
                </a:solidFill>
                <a:latin typeface="Open Sans"/>
                <a:ea typeface="Open Sans"/>
                <a:cs typeface="Open Sans"/>
                <a:sym typeface="Open Sans"/>
              </a:rPr>
              <a:t>Rehearsing the technique</a:t>
            </a:r>
            <a:endParaRPr sz="1200">
              <a:solidFill>
                <a:schemeClr val="dk1"/>
              </a:solidFill>
              <a:latin typeface="Open Sans"/>
              <a:ea typeface="Open Sans"/>
              <a:cs typeface="Open Sans"/>
              <a:sym typeface="Open Sans"/>
            </a:endParaRPr>
          </a:p>
        </p:txBody>
      </p:sp>
      <p:sp>
        <p:nvSpPr>
          <p:cNvPr id="343" name="Google Shape;343;p35"/>
          <p:cNvSpPr/>
          <p:nvPr/>
        </p:nvSpPr>
        <p:spPr>
          <a:xfrm>
            <a:off x="6299349" y="2639625"/>
            <a:ext cx="1330200" cy="761100"/>
          </a:xfrm>
          <a:prstGeom prst="roundRect">
            <a:avLst>
              <a:gd name="adj" fmla="val 16667"/>
            </a:avLst>
          </a:prstGeom>
          <a:noFill/>
          <a:ln w="38100" cap="flat" cmpd="sng">
            <a:solidFill>
              <a:srgbClr val="00282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Clr>
                <a:schemeClr val="dk1"/>
              </a:buClr>
              <a:buSzPts val="1400"/>
              <a:buFont typeface="Arial"/>
              <a:buNone/>
            </a:pPr>
            <a:r>
              <a:rPr lang="en" sz="1200">
                <a:solidFill>
                  <a:schemeClr val="dk1"/>
                </a:solidFill>
                <a:latin typeface="Open Sans"/>
                <a:ea typeface="Open Sans"/>
                <a:cs typeface="Open Sans"/>
                <a:sym typeface="Open Sans"/>
              </a:rPr>
              <a:t>Monitoring and providing feedback</a:t>
            </a:r>
            <a:endParaRPr sz="1200">
              <a:solidFill>
                <a:schemeClr val="dk1"/>
              </a:solidFill>
              <a:latin typeface="Open Sans"/>
              <a:ea typeface="Open Sans"/>
              <a:cs typeface="Open Sans"/>
              <a:sym typeface="Open Sans"/>
            </a:endParaRPr>
          </a:p>
        </p:txBody>
      </p:sp>
      <p:sp>
        <p:nvSpPr>
          <p:cNvPr id="344" name="Google Shape;344;p35"/>
          <p:cNvSpPr/>
          <p:nvPr/>
        </p:nvSpPr>
        <p:spPr>
          <a:xfrm>
            <a:off x="7722274" y="2639625"/>
            <a:ext cx="1330200" cy="761100"/>
          </a:xfrm>
          <a:prstGeom prst="roundRect">
            <a:avLst>
              <a:gd name="adj" fmla="val 16667"/>
            </a:avLst>
          </a:prstGeom>
          <a:noFill/>
          <a:ln w="38100" cap="flat" cmpd="sng">
            <a:solidFill>
              <a:srgbClr val="00282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chemeClr val="dk1"/>
                </a:solidFill>
                <a:latin typeface="Open Sans"/>
                <a:ea typeface="Open Sans"/>
                <a:cs typeface="Open Sans"/>
                <a:sym typeface="Open Sans"/>
              </a:rPr>
              <a:t>Arranging social support</a:t>
            </a:r>
            <a:endParaRPr sz="1200">
              <a:solidFill>
                <a:srgbClr val="1F1C39"/>
              </a:solidFill>
              <a:latin typeface="Open Sans"/>
              <a:ea typeface="Open Sans"/>
              <a:cs typeface="Open Sans"/>
              <a:sym typeface="Open Sans"/>
            </a:endParaRPr>
          </a:p>
        </p:txBody>
      </p:sp>
      <p:sp>
        <p:nvSpPr>
          <p:cNvPr id="345" name="Google Shape;345;p35"/>
          <p:cNvSpPr/>
          <p:nvPr/>
        </p:nvSpPr>
        <p:spPr>
          <a:xfrm>
            <a:off x="2030575" y="3640950"/>
            <a:ext cx="1718100" cy="761100"/>
          </a:xfrm>
          <a:prstGeom prst="roundRect">
            <a:avLst>
              <a:gd name="adj" fmla="val 16667"/>
            </a:avLst>
          </a:prstGeom>
          <a:noFill/>
          <a:ln w="38100" cap="flat" cmpd="sng">
            <a:solidFill>
              <a:srgbClr val="F3CA1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chemeClr val="dk1"/>
                </a:solidFill>
                <a:latin typeface="Open Sans"/>
                <a:ea typeface="Open Sans"/>
                <a:cs typeface="Open Sans"/>
                <a:sym typeface="Open Sans"/>
              </a:rPr>
              <a:t>Providing prompts and cues</a:t>
            </a:r>
            <a:endParaRPr sz="1200">
              <a:solidFill>
                <a:srgbClr val="1F1C39"/>
              </a:solidFill>
              <a:latin typeface="Open Sans"/>
              <a:ea typeface="Open Sans"/>
              <a:cs typeface="Open Sans"/>
              <a:sym typeface="Open Sans"/>
            </a:endParaRPr>
          </a:p>
        </p:txBody>
      </p:sp>
      <p:sp>
        <p:nvSpPr>
          <p:cNvPr id="346" name="Google Shape;346;p35"/>
          <p:cNvSpPr/>
          <p:nvPr/>
        </p:nvSpPr>
        <p:spPr>
          <a:xfrm>
            <a:off x="3851925" y="3640950"/>
            <a:ext cx="1617000" cy="761100"/>
          </a:xfrm>
          <a:prstGeom prst="roundRect">
            <a:avLst>
              <a:gd name="adj" fmla="val 16667"/>
            </a:avLst>
          </a:prstGeom>
          <a:noFill/>
          <a:ln w="38100" cap="flat" cmpd="sng">
            <a:solidFill>
              <a:srgbClr val="F3CA1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chemeClr val="dk1"/>
                </a:solidFill>
                <a:latin typeface="Open Sans"/>
                <a:ea typeface="Open Sans"/>
                <a:cs typeface="Open Sans"/>
                <a:sym typeface="Open Sans"/>
              </a:rPr>
              <a:t>Prompting action planning</a:t>
            </a:r>
            <a:endParaRPr sz="1200">
              <a:solidFill>
                <a:schemeClr val="dk1"/>
              </a:solidFill>
              <a:latin typeface="Open Sans"/>
              <a:ea typeface="Open Sans"/>
              <a:cs typeface="Open Sans"/>
              <a:sym typeface="Open Sans"/>
            </a:endParaRPr>
          </a:p>
        </p:txBody>
      </p:sp>
      <p:sp>
        <p:nvSpPr>
          <p:cNvPr id="347" name="Google Shape;347;p35"/>
          <p:cNvSpPr/>
          <p:nvPr/>
        </p:nvSpPr>
        <p:spPr>
          <a:xfrm>
            <a:off x="5673275" y="3640950"/>
            <a:ext cx="1617000" cy="761100"/>
          </a:xfrm>
          <a:prstGeom prst="roundRect">
            <a:avLst>
              <a:gd name="adj" fmla="val 16667"/>
            </a:avLst>
          </a:prstGeom>
          <a:noFill/>
          <a:ln w="38100" cap="flat" cmpd="sng">
            <a:solidFill>
              <a:srgbClr val="F3CA1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chemeClr val="dk1"/>
                </a:solidFill>
                <a:latin typeface="Open Sans"/>
                <a:ea typeface="Open Sans"/>
                <a:cs typeface="Open Sans"/>
                <a:sym typeface="Open Sans"/>
              </a:rPr>
              <a:t>Encouraging self-monitoring</a:t>
            </a:r>
            <a:endParaRPr sz="1200">
              <a:solidFill>
                <a:srgbClr val="1F1C39"/>
              </a:solidFill>
              <a:latin typeface="Open Sans"/>
              <a:ea typeface="Open Sans"/>
              <a:cs typeface="Open Sans"/>
              <a:sym typeface="Open Sans"/>
            </a:endParaRPr>
          </a:p>
        </p:txBody>
      </p:sp>
      <p:sp>
        <p:nvSpPr>
          <p:cNvPr id="348" name="Google Shape;348;p35"/>
          <p:cNvSpPr/>
          <p:nvPr/>
        </p:nvSpPr>
        <p:spPr>
          <a:xfrm>
            <a:off x="7437300" y="3638075"/>
            <a:ext cx="1617000" cy="761100"/>
          </a:xfrm>
          <a:prstGeom prst="roundRect">
            <a:avLst>
              <a:gd name="adj" fmla="val 16667"/>
            </a:avLst>
          </a:prstGeom>
          <a:noFill/>
          <a:ln w="38100" cap="flat" cmpd="sng">
            <a:solidFill>
              <a:srgbClr val="F3CA1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chemeClr val="dk1"/>
                </a:solidFill>
                <a:latin typeface="Open Sans"/>
                <a:ea typeface="Open Sans"/>
                <a:cs typeface="Open Sans"/>
                <a:sym typeface="Open Sans"/>
              </a:rPr>
              <a:t>Prompting context-specific repetition</a:t>
            </a:r>
            <a:endParaRPr sz="1200">
              <a:solidFill>
                <a:srgbClr val="1F1C39"/>
              </a:solidFill>
              <a:latin typeface="Open Sans"/>
              <a:ea typeface="Open Sans"/>
              <a:cs typeface="Open Sans"/>
              <a:sym typeface="Open San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7"/>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6"/>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38"/>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39"/>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40"/>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341"/>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nodeType="clickEffect">
                                  <p:stCondLst>
                                    <p:cond delay="0"/>
                                  </p:stCondLst>
                                  <p:childTnLst>
                                    <p:set>
                                      <p:cBhvr>
                                        <p:cTn id="34" dur="1" fill="hold">
                                          <p:stCondLst>
                                            <p:cond delay="0"/>
                                          </p:stCondLst>
                                        </p:cTn>
                                        <p:tgtEl>
                                          <p:spTgt spid="342"/>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nodeType="clickEffect">
                                  <p:stCondLst>
                                    <p:cond delay="0"/>
                                  </p:stCondLst>
                                  <p:childTnLst>
                                    <p:set>
                                      <p:cBhvr>
                                        <p:cTn id="38" dur="1" fill="hold">
                                          <p:stCondLst>
                                            <p:cond delay="0"/>
                                          </p:stCondLst>
                                        </p:cTn>
                                        <p:tgtEl>
                                          <p:spTgt spid="343"/>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nodeType="clickEffect">
                                  <p:stCondLst>
                                    <p:cond delay="0"/>
                                  </p:stCondLst>
                                  <p:childTnLst>
                                    <p:set>
                                      <p:cBhvr>
                                        <p:cTn id="42" dur="1" fill="hold">
                                          <p:stCondLst>
                                            <p:cond delay="0"/>
                                          </p:stCondLst>
                                        </p:cTn>
                                        <p:tgtEl>
                                          <p:spTgt spid="344"/>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nodeType="clickEffect">
                                  <p:stCondLst>
                                    <p:cond delay="0"/>
                                  </p:stCondLst>
                                  <p:childTnLst>
                                    <p:set>
                                      <p:cBhvr>
                                        <p:cTn id="46" dur="1" fill="hold">
                                          <p:stCondLst>
                                            <p:cond delay="0"/>
                                          </p:stCondLst>
                                        </p:cTn>
                                        <p:tgtEl>
                                          <p:spTgt spid="345"/>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nodeType="clickEffect">
                                  <p:stCondLst>
                                    <p:cond delay="0"/>
                                  </p:stCondLst>
                                  <p:childTnLst>
                                    <p:set>
                                      <p:cBhvr>
                                        <p:cTn id="50" dur="1" fill="hold">
                                          <p:stCondLst>
                                            <p:cond delay="0"/>
                                          </p:stCondLst>
                                        </p:cTn>
                                        <p:tgtEl>
                                          <p:spTgt spid="346"/>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nodeType="clickEffect">
                                  <p:stCondLst>
                                    <p:cond delay="0"/>
                                  </p:stCondLst>
                                  <p:childTnLst>
                                    <p:set>
                                      <p:cBhvr>
                                        <p:cTn id="54" dur="1" fill="hold">
                                          <p:stCondLst>
                                            <p:cond delay="0"/>
                                          </p:stCondLst>
                                        </p:cTn>
                                        <p:tgtEl>
                                          <p:spTgt spid="347"/>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nodeType="clickEffect">
                                  <p:stCondLst>
                                    <p:cond delay="0"/>
                                  </p:stCondLst>
                                  <p:childTnLst>
                                    <p:set>
                                      <p:cBhvr>
                                        <p:cTn id="58" dur="1" fill="hold">
                                          <p:stCondLst>
                                            <p:cond delay="0"/>
                                          </p:stCondLst>
                                        </p:cTn>
                                        <p:tgtEl>
                                          <p:spTgt spid="34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Shape 352"/>
        <p:cNvGrpSpPr/>
        <p:nvPr/>
      </p:nvGrpSpPr>
      <p:grpSpPr>
        <a:xfrm>
          <a:off x="0" y="0"/>
          <a:ext cx="0" cy="0"/>
          <a:chOff x="0" y="0"/>
          <a:chExt cx="0" cy="0"/>
        </a:xfrm>
      </p:grpSpPr>
      <p:sp>
        <p:nvSpPr>
          <p:cNvPr id="353" name="Google Shape;353;p36"/>
          <p:cNvSpPr/>
          <p:nvPr/>
        </p:nvSpPr>
        <p:spPr>
          <a:xfrm>
            <a:off x="0" y="4636550"/>
            <a:ext cx="9144000" cy="507000"/>
          </a:xfrm>
          <a:prstGeom prst="rect">
            <a:avLst/>
          </a:prstGeom>
          <a:solidFill>
            <a:srgbClr val="1F1C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4" name="Google Shape;354;p36"/>
          <p:cNvSpPr/>
          <p:nvPr/>
        </p:nvSpPr>
        <p:spPr>
          <a:xfrm>
            <a:off x="105625" y="4710475"/>
            <a:ext cx="334200" cy="348600"/>
          </a:xfrm>
          <a:prstGeom prst="ellipse">
            <a:avLst/>
          </a:prstGeom>
          <a:solidFill>
            <a:srgbClr val="F3CA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55" name="Google Shape;355;p36"/>
          <p:cNvSpPr txBox="1"/>
          <p:nvPr/>
        </p:nvSpPr>
        <p:spPr>
          <a:xfrm>
            <a:off x="1706700" y="120477"/>
            <a:ext cx="5730600" cy="431100"/>
          </a:xfrm>
          <a:prstGeom prst="rect">
            <a:avLst/>
          </a:prstGeom>
          <a:noFill/>
          <a:ln>
            <a:noFill/>
          </a:ln>
        </p:spPr>
        <p:txBody>
          <a:bodyPr spcFirstLastPara="1" wrap="square" lIns="0" tIns="0" rIns="0" bIns="0" anchor="t" anchorCtr="0">
            <a:spAutoFit/>
          </a:bodyPr>
          <a:lstStyle/>
          <a:p>
            <a:pPr marL="0" marR="0" lvl="0" indent="0" algn="ctr" rtl="0">
              <a:lnSpc>
                <a:spcPct val="110001"/>
              </a:lnSpc>
              <a:spcBef>
                <a:spcPts val="0"/>
              </a:spcBef>
              <a:spcAft>
                <a:spcPts val="0"/>
              </a:spcAft>
              <a:buNone/>
            </a:pPr>
            <a:r>
              <a:rPr lang="en" sz="2800">
                <a:solidFill>
                  <a:srgbClr val="1F1C39"/>
                </a:solidFill>
                <a:latin typeface="Open Sans"/>
                <a:ea typeface="Open Sans"/>
                <a:cs typeface="Open Sans"/>
                <a:sym typeface="Open Sans"/>
              </a:rPr>
              <a:t>Ingredients</a:t>
            </a:r>
            <a:endParaRPr sz="2800">
              <a:solidFill>
                <a:srgbClr val="1F1C39"/>
              </a:solidFill>
              <a:latin typeface="Open Sans"/>
              <a:ea typeface="Open Sans"/>
              <a:cs typeface="Open Sans"/>
              <a:sym typeface="Open Sans"/>
            </a:endParaRPr>
          </a:p>
        </p:txBody>
      </p:sp>
      <p:sp>
        <p:nvSpPr>
          <p:cNvPr id="356" name="Google Shape;356;p36"/>
          <p:cNvSpPr txBox="1"/>
          <p:nvPr/>
        </p:nvSpPr>
        <p:spPr>
          <a:xfrm>
            <a:off x="439850" y="4674500"/>
            <a:ext cx="6179100" cy="431100"/>
          </a:xfrm>
          <a:prstGeom prst="rect">
            <a:avLst/>
          </a:prstGeom>
          <a:noFill/>
          <a:ln>
            <a:noFill/>
          </a:ln>
        </p:spPr>
        <p:txBody>
          <a:bodyPr spcFirstLastPara="1" wrap="square" lIns="91425" tIns="91425" rIns="91425" bIns="91425" anchor="t" anchorCtr="0">
            <a:spAutoFit/>
          </a:bodyPr>
          <a:lstStyle/>
          <a:p>
            <a:pPr marL="0" lvl="0" indent="0" algn="l" rtl="0">
              <a:lnSpc>
                <a:spcPct val="140000"/>
              </a:lnSpc>
              <a:spcBef>
                <a:spcPts val="0"/>
              </a:spcBef>
              <a:spcAft>
                <a:spcPts val="0"/>
              </a:spcAft>
              <a:buNone/>
            </a:pPr>
            <a:r>
              <a:rPr lang="en" sz="1600">
                <a:solidFill>
                  <a:srgbClr val="F2E3E5"/>
                </a:solidFill>
                <a:latin typeface="Open Sans Light"/>
                <a:ea typeface="Open Sans Light"/>
                <a:cs typeface="Open Sans Light"/>
                <a:sym typeface="Open Sans Light"/>
              </a:rPr>
              <a:t>EEF, 2021</a:t>
            </a:r>
            <a:endParaRPr>
              <a:solidFill>
                <a:srgbClr val="F2E3E5"/>
              </a:solidFill>
            </a:endParaRPr>
          </a:p>
        </p:txBody>
      </p:sp>
      <p:sp>
        <p:nvSpPr>
          <p:cNvPr id="357" name="Google Shape;357;p36"/>
          <p:cNvSpPr/>
          <p:nvPr/>
        </p:nvSpPr>
        <p:spPr>
          <a:xfrm>
            <a:off x="105625" y="788950"/>
            <a:ext cx="1789800" cy="761100"/>
          </a:xfrm>
          <a:prstGeom prst="roundRect">
            <a:avLst>
              <a:gd name="adj" fmla="val 16667"/>
            </a:avLst>
          </a:prstGeom>
          <a:solidFill>
            <a:srgbClr val="00282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solidFill>
                  <a:srgbClr val="F2E3E5"/>
                </a:solidFill>
                <a:latin typeface="Open Sans"/>
                <a:ea typeface="Open Sans"/>
                <a:cs typeface="Open Sans"/>
                <a:sym typeface="Open Sans"/>
              </a:rPr>
              <a:t>Building knowledge</a:t>
            </a:r>
            <a:endParaRPr sz="1600">
              <a:solidFill>
                <a:srgbClr val="F2E3E5"/>
              </a:solidFill>
              <a:latin typeface="Open Sans"/>
              <a:ea typeface="Open Sans"/>
              <a:cs typeface="Open Sans"/>
              <a:sym typeface="Open Sans"/>
            </a:endParaRPr>
          </a:p>
        </p:txBody>
      </p:sp>
      <p:sp>
        <p:nvSpPr>
          <p:cNvPr id="358" name="Google Shape;358;p36"/>
          <p:cNvSpPr/>
          <p:nvPr/>
        </p:nvSpPr>
        <p:spPr>
          <a:xfrm>
            <a:off x="141475" y="1717147"/>
            <a:ext cx="1718100" cy="761100"/>
          </a:xfrm>
          <a:prstGeom prst="roundRect">
            <a:avLst>
              <a:gd name="adj" fmla="val 16667"/>
            </a:avLst>
          </a:prstGeom>
          <a:solidFill>
            <a:srgbClr val="C79EA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solidFill>
                  <a:srgbClr val="1F1C39"/>
                </a:solidFill>
                <a:latin typeface="Open Sans"/>
                <a:ea typeface="Open Sans"/>
                <a:cs typeface="Open Sans"/>
                <a:sym typeface="Open Sans"/>
              </a:rPr>
              <a:t>Motivating teachers</a:t>
            </a:r>
            <a:endParaRPr sz="1600">
              <a:solidFill>
                <a:srgbClr val="1F1C39"/>
              </a:solidFill>
              <a:latin typeface="Open Sans"/>
              <a:ea typeface="Open Sans"/>
              <a:cs typeface="Open Sans"/>
              <a:sym typeface="Open Sans"/>
            </a:endParaRPr>
          </a:p>
        </p:txBody>
      </p:sp>
      <p:sp>
        <p:nvSpPr>
          <p:cNvPr id="359" name="Google Shape;359;p36"/>
          <p:cNvSpPr/>
          <p:nvPr/>
        </p:nvSpPr>
        <p:spPr>
          <a:xfrm>
            <a:off x="105625" y="2639635"/>
            <a:ext cx="1789800" cy="761100"/>
          </a:xfrm>
          <a:prstGeom prst="roundRect">
            <a:avLst>
              <a:gd name="adj" fmla="val 16667"/>
            </a:avLst>
          </a:prstGeom>
          <a:solidFill>
            <a:srgbClr val="1F1C3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solidFill>
                  <a:srgbClr val="F2E3E5"/>
                </a:solidFill>
                <a:latin typeface="Open Sans"/>
                <a:ea typeface="Open Sans"/>
                <a:cs typeface="Open Sans"/>
                <a:sym typeface="Open Sans"/>
              </a:rPr>
              <a:t>Developing teaching techniques</a:t>
            </a:r>
            <a:endParaRPr sz="1600">
              <a:solidFill>
                <a:srgbClr val="F2E3E5"/>
              </a:solidFill>
              <a:latin typeface="Open Sans"/>
              <a:ea typeface="Open Sans"/>
              <a:cs typeface="Open Sans"/>
              <a:sym typeface="Open Sans"/>
            </a:endParaRPr>
          </a:p>
        </p:txBody>
      </p:sp>
      <p:sp>
        <p:nvSpPr>
          <p:cNvPr id="360" name="Google Shape;360;p36"/>
          <p:cNvSpPr/>
          <p:nvPr/>
        </p:nvSpPr>
        <p:spPr>
          <a:xfrm>
            <a:off x="85075" y="3641436"/>
            <a:ext cx="1830900" cy="761100"/>
          </a:xfrm>
          <a:prstGeom prst="roundRect">
            <a:avLst>
              <a:gd name="adj" fmla="val 16667"/>
            </a:avLst>
          </a:prstGeom>
          <a:solidFill>
            <a:srgbClr val="F3CA1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solidFill>
                  <a:srgbClr val="1F1C39"/>
                </a:solidFill>
                <a:latin typeface="Open Sans"/>
                <a:ea typeface="Open Sans"/>
                <a:cs typeface="Open Sans"/>
                <a:sym typeface="Open Sans"/>
              </a:rPr>
              <a:t>Embedding practice</a:t>
            </a:r>
            <a:endParaRPr sz="1600">
              <a:solidFill>
                <a:srgbClr val="1F1C39"/>
              </a:solidFill>
              <a:latin typeface="Open Sans"/>
              <a:ea typeface="Open Sans"/>
              <a:cs typeface="Open Sans"/>
              <a:sym typeface="Open Sans"/>
            </a:endParaRPr>
          </a:p>
        </p:txBody>
      </p:sp>
      <p:sp>
        <p:nvSpPr>
          <p:cNvPr id="361" name="Google Shape;361;p36"/>
          <p:cNvSpPr/>
          <p:nvPr/>
        </p:nvSpPr>
        <p:spPr>
          <a:xfrm>
            <a:off x="2030575" y="788950"/>
            <a:ext cx="3379200" cy="761100"/>
          </a:xfrm>
          <a:prstGeom prst="roundRect">
            <a:avLst>
              <a:gd name="adj" fmla="val 16667"/>
            </a:avLst>
          </a:prstGeom>
          <a:noFill/>
          <a:ln w="38100" cap="flat" cmpd="sng">
            <a:solidFill>
              <a:srgbClr val="DADADA"/>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rgbClr val="DADADA"/>
                </a:solidFill>
                <a:latin typeface="Open Sans"/>
                <a:ea typeface="Open Sans"/>
                <a:cs typeface="Open Sans"/>
                <a:sym typeface="Open Sans"/>
              </a:rPr>
              <a:t>Managing cognitive load</a:t>
            </a:r>
            <a:endParaRPr sz="1200">
              <a:solidFill>
                <a:srgbClr val="DADADA"/>
              </a:solidFill>
              <a:latin typeface="Open Sans"/>
              <a:ea typeface="Open Sans"/>
              <a:cs typeface="Open Sans"/>
              <a:sym typeface="Open Sans"/>
            </a:endParaRPr>
          </a:p>
        </p:txBody>
      </p:sp>
      <p:sp>
        <p:nvSpPr>
          <p:cNvPr id="362" name="Google Shape;362;p36"/>
          <p:cNvSpPr/>
          <p:nvPr/>
        </p:nvSpPr>
        <p:spPr>
          <a:xfrm>
            <a:off x="2030575" y="1717150"/>
            <a:ext cx="2190900" cy="761100"/>
          </a:xfrm>
          <a:prstGeom prst="roundRect">
            <a:avLst>
              <a:gd name="adj" fmla="val 16667"/>
            </a:avLst>
          </a:prstGeom>
          <a:noFill/>
          <a:ln w="38100" cap="flat" cmpd="sng">
            <a:solidFill>
              <a:srgbClr val="DADADA"/>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rgbClr val="DADADA"/>
                </a:solidFill>
                <a:latin typeface="Open Sans"/>
                <a:ea typeface="Open Sans"/>
                <a:cs typeface="Open Sans"/>
                <a:sym typeface="Open Sans"/>
              </a:rPr>
              <a:t>Setting and agreeing on goals</a:t>
            </a:r>
            <a:endParaRPr sz="1200">
              <a:solidFill>
                <a:srgbClr val="DADADA"/>
              </a:solidFill>
              <a:latin typeface="Open Sans"/>
              <a:ea typeface="Open Sans"/>
              <a:cs typeface="Open Sans"/>
              <a:sym typeface="Open Sans"/>
            </a:endParaRPr>
          </a:p>
        </p:txBody>
      </p:sp>
      <p:sp>
        <p:nvSpPr>
          <p:cNvPr id="363" name="Google Shape;363;p36"/>
          <p:cNvSpPr/>
          <p:nvPr/>
        </p:nvSpPr>
        <p:spPr>
          <a:xfrm>
            <a:off x="5673275" y="788950"/>
            <a:ext cx="3379200" cy="761100"/>
          </a:xfrm>
          <a:prstGeom prst="roundRect">
            <a:avLst>
              <a:gd name="adj" fmla="val 16667"/>
            </a:avLst>
          </a:prstGeom>
          <a:solidFill>
            <a:srgbClr val="002826"/>
          </a:solidFill>
          <a:ln w="38100" cap="flat" cmpd="sng">
            <a:solidFill>
              <a:srgbClr val="00282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a:solidFill>
                  <a:srgbClr val="F2E3E5"/>
                </a:solidFill>
                <a:latin typeface="Open Sans"/>
                <a:ea typeface="Open Sans"/>
                <a:cs typeface="Open Sans"/>
                <a:sym typeface="Open Sans"/>
              </a:rPr>
              <a:t>Revisiting prior learning</a:t>
            </a:r>
            <a:endParaRPr sz="1200" b="1">
              <a:solidFill>
                <a:srgbClr val="F2E3E5"/>
              </a:solidFill>
              <a:latin typeface="Open Sans"/>
              <a:ea typeface="Open Sans"/>
              <a:cs typeface="Open Sans"/>
              <a:sym typeface="Open Sans"/>
            </a:endParaRPr>
          </a:p>
        </p:txBody>
      </p:sp>
      <p:sp>
        <p:nvSpPr>
          <p:cNvPr id="364" name="Google Shape;364;p36"/>
          <p:cNvSpPr/>
          <p:nvPr/>
        </p:nvSpPr>
        <p:spPr>
          <a:xfrm>
            <a:off x="4446075" y="1717150"/>
            <a:ext cx="2190900" cy="761100"/>
          </a:xfrm>
          <a:prstGeom prst="roundRect">
            <a:avLst>
              <a:gd name="adj" fmla="val 16667"/>
            </a:avLst>
          </a:prstGeom>
          <a:noFill/>
          <a:ln w="38100" cap="flat" cmpd="sng">
            <a:solidFill>
              <a:srgbClr val="DADADA"/>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rgbClr val="DADADA"/>
                </a:solidFill>
                <a:latin typeface="Open Sans"/>
                <a:ea typeface="Open Sans"/>
                <a:cs typeface="Open Sans"/>
                <a:sym typeface="Open Sans"/>
              </a:rPr>
              <a:t>Presenting information from a credible source</a:t>
            </a:r>
            <a:endParaRPr sz="1200">
              <a:solidFill>
                <a:srgbClr val="DADADA"/>
              </a:solidFill>
              <a:latin typeface="Open Sans"/>
              <a:ea typeface="Open Sans"/>
              <a:cs typeface="Open Sans"/>
              <a:sym typeface="Open Sans"/>
            </a:endParaRPr>
          </a:p>
        </p:txBody>
      </p:sp>
      <p:sp>
        <p:nvSpPr>
          <p:cNvPr id="365" name="Google Shape;365;p36"/>
          <p:cNvSpPr/>
          <p:nvPr/>
        </p:nvSpPr>
        <p:spPr>
          <a:xfrm>
            <a:off x="6861575" y="1714275"/>
            <a:ext cx="2190900" cy="761100"/>
          </a:xfrm>
          <a:prstGeom prst="roundRect">
            <a:avLst>
              <a:gd name="adj" fmla="val 16667"/>
            </a:avLst>
          </a:prstGeom>
          <a:solidFill>
            <a:srgbClr val="C79EA3"/>
          </a:solidFill>
          <a:ln w="38100" cap="flat" cmpd="sng">
            <a:solidFill>
              <a:srgbClr val="C79EA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a:solidFill>
                  <a:srgbClr val="1F1C39"/>
                </a:solidFill>
                <a:latin typeface="Open Sans"/>
                <a:ea typeface="Open Sans"/>
                <a:cs typeface="Open Sans"/>
                <a:sym typeface="Open Sans"/>
              </a:rPr>
              <a:t>Providing affirmation and reinforcement after progress</a:t>
            </a:r>
            <a:endParaRPr sz="1200" b="1">
              <a:solidFill>
                <a:srgbClr val="1F1C39"/>
              </a:solidFill>
              <a:latin typeface="Open Sans"/>
              <a:ea typeface="Open Sans"/>
              <a:cs typeface="Open Sans"/>
              <a:sym typeface="Open Sans"/>
            </a:endParaRPr>
          </a:p>
        </p:txBody>
      </p:sp>
      <p:sp>
        <p:nvSpPr>
          <p:cNvPr id="366" name="Google Shape;366;p36"/>
          <p:cNvSpPr/>
          <p:nvPr/>
        </p:nvSpPr>
        <p:spPr>
          <a:xfrm>
            <a:off x="2030574" y="2645350"/>
            <a:ext cx="1330200" cy="761100"/>
          </a:xfrm>
          <a:prstGeom prst="roundRect">
            <a:avLst>
              <a:gd name="adj" fmla="val 16667"/>
            </a:avLst>
          </a:prstGeom>
          <a:noFill/>
          <a:ln w="38100" cap="flat" cmpd="sng">
            <a:solidFill>
              <a:srgbClr val="DADADA"/>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rgbClr val="DADADA"/>
                </a:solidFill>
                <a:latin typeface="Open Sans"/>
                <a:ea typeface="Open Sans"/>
                <a:cs typeface="Open Sans"/>
                <a:sym typeface="Open Sans"/>
              </a:rPr>
              <a:t>Instruction on how to perform</a:t>
            </a:r>
            <a:endParaRPr sz="1200">
              <a:solidFill>
                <a:srgbClr val="DADADA"/>
              </a:solidFill>
              <a:latin typeface="Open Sans"/>
              <a:ea typeface="Open Sans"/>
              <a:cs typeface="Open Sans"/>
              <a:sym typeface="Open Sans"/>
            </a:endParaRPr>
          </a:p>
          <a:p>
            <a:pPr marL="0" lvl="0" indent="0" algn="ctr" rtl="0">
              <a:spcBef>
                <a:spcPts val="0"/>
              </a:spcBef>
              <a:spcAft>
                <a:spcPts val="0"/>
              </a:spcAft>
              <a:buNone/>
            </a:pPr>
            <a:r>
              <a:rPr lang="en" sz="1200">
                <a:solidFill>
                  <a:srgbClr val="DADADA"/>
                </a:solidFill>
                <a:latin typeface="Open Sans"/>
                <a:ea typeface="Open Sans"/>
                <a:cs typeface="Open Sans"/>
                <a:sym typeface="Open Sans"/>
              </a:rPr>
              <a:t>a technique</a:t>
            </a:r>
            <a:endParaRPr sz="1200">
              <a:solidFill>
                <a:srgbClr val="DADADA"/>
              </a:solidFill>
              <a:latin typeface="Open Sans"/>
              <a:ea typeface="Open Sans"/>
              <a:cs typeface="Open Sans"/>
              <a:sym typeface="Open Sans"/>
            </a:endParaRPr>
          </a:p>
        </p:txBody>
      </p:sp>
      <p:sp>
        <p:nvSpPr>
          <p:cNvPr id="367" name="Google Shape;367;p36"/>
          <p:cNvSpPr/>
          <p:nvPr/>
        </p:nvSpPr>
        <p:spPr>
          <a:xfrm>
            <a:off x="3453499" y="2645350"/>
            <a:ext cx="1330200" cy="761100"/>
          </a:xfrm>
          <a:prstGeom prst="roundRect">
            <a:avLst>
              <a:gd name="adj" fmla="val 16667"/>
            </a:avLst>
          </a:prstGeom>
          <a:solidFill>
            <a:srgbClr val="1F1C39"/>
          </a:solidFill>
          <a:ln w="38100" cap="flat" cmpd="sng">
            <a:solidFill>
              <a:srgbClr val="00282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a:solidFill>
                  <a:srgbClr val="F2E3E5"/>
                </a:solidFill>
                <a:latin typeface="Open Sans"/>
                <a:ea typeface="Open Sans"/>
                <a:cs typeface="Open Sans"/>
                <a:sym typeface="Open Sans"/>
              </a:rPr>
              <a:t>Modelling the technique</a:t>
            </a:r>
            <a:endParaRPr sz="1200" b="1">
              <a:solidFill>
                <a:srgbClr val="F2E3E5"/>
              </a:solidFill>
              <a:latin typeface="Open Sans"/>
              <a:ea typeface="Open Sans"/>
              <a:cs typeface="Open Sans"/>
              <a:sym typeface="Open Sans"/>
            </a:endParaRPr>
          </a:p>
        </p:txBody>
      </p:sp>
      <p:sp>
        <p:nvSpPr>
          <p:cNvPr id="368" name="Google Shape;368;p36"/>
          <p:cNvSpPr/>
          <p:nvPr/>
        </p:nvSpPr>
        <p:spPr>
          <a:xfrm>
            <a:off x="4876424" y="2645350"/>
            <a:ext cx="1330200" cy="761100"/>
          </a:xfrm>
          <a:prstGeom prst="roundRect">
            <a:avLst>
              <a:gd name="adj" fmla="val 16667"/>
            </a:avLst>
          </a:prstGeom>
          <a:solidFill>
            <a:srgbClr val="1F1C39"/>
          </a:solidFill>
          <a:ln w="38100" cap="flat" cmpd="sng">
            <a:solidFill>
              <a:srgbClr val="00282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a:solidFill>
                  <a:srgbClr val="F2E3E5"/>
                </a:solidFill>
                <a:latin typeface="Open Sans"/>
                <a:ea typeface="Open Sans"/>
                <a:cs typeface="Open Sans"/>
                <a:sym typeface="Open Sans"/>
              </a:rPr>
              <a:t>Rehearsing the technique</a:t>
            </a:r>
            <a:endParaRPr sz="1200" b="1">
              <a:solidFill>
                <a:srgbClr val="F2E3E5"/>
              </a:solidFill>
              <a:latin typeface="Open Sans"/>
              <a:ea typeface="Open Sans"/>
              <a:cs typeface="Open Sans"/>
              <a:sym typeface="Open Sans"/>
            </a:endParaRPr>
          </a:p>
        </p:txBody>
      </p:sp>
      <p:sp>
        <p:nvSpPr>
          <p:cNvPr id="369" name="Google Shape;369;p36"/>
          <p:cNvSpPr/>
          <p:nvPr/>
        </p:nvSpPr>
        <p:spPr>
          <a:xfrm>
            <a:off x="6299349" y="2639625"/>
            <a:ext cx="1330200" cy="761100"/>
          </a:xfrm>
          <a:prstGeom prst="roundRect">
            <a:avLst>
              <a:gd name="adj" fmla="val 16667"/>
            </a:avLst>
          </a:prstGeom>
          <a:solidFill>
            <a:srgbClr val="1F1C39"/>
          </a:solidFill>
          <a:ln w="38100" cap="flat" cmpd="sng">
            <a:solidFill>
              <a:srgbClr val="00282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a:solidFill>
                  <a:srgbClr val="F2E3E5"/>
                </a:solidFill>
                <a:latin typeface="Open Sans"/>
                <a:ea typeface="Open Sans"/>
                <a:cs typeface="Open Sans"/>
                <a:sym typeface="Open Sans"/>
              </a:rPr>
              <a:t>Monitoring and providing feedback</a:t>
            </a:r>
            <a:endParaRPr sz="1200" b="1">
              <a:solidFill>
                <a:srgbClr val="F2E3E5"/>
              </a:solidFill>
              <a:latin typeface="Open Sans"/>
              <a:ea typeface="Open Sans"/>
              <a:cs typeface="Open Sans"/>
              <a:sym typeface="Open Sans"/>
            </a:endParaRPr>
          </a:p>
        </p:txBody>
      </p:sp>
      <p:sp>
        <p:nvSpPr>
          <p:cNvPr id="370" name="Google Shape;370;p36"/>
          <p:cNvSpPr/>
          <p:nvPr/>
        </p:nvSpPr>
        <p:spPr>
          <a:xfrm>
            <a:off x="7722274" y="2639625"/>
            <a:ext cx="1330200" cy="761100"/>
          </a:xfrm>
          <a:prstGeom prst="roundRect">
            <a:avLst>
              <a:gd name="adj" fmla="val 16667"/>
            </a:avLst>
          </a:prstGeom>
          <a:noFill/>
          <a:ln w="38100" cap="flat" cmpd="sng">
            <a:solidFill>
              <a:srgbClr val="DADADA"/>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rgbClr val="DADADA"/>
                </a:solidFill>
                <a:latin typeface="Open Sans"/>
                <a:ea typeface="Open Sans"/>
                <a:cs typeface="Open Sans"/>
                <a:sym typeface="Open Sans"/>
              </a:rPr>
              <a:t>Arranging social support</a:t>
            </a:r>
            <a:endParaRPr sz="1200">
              <a:solidFill>
                <a:srgbClr val="DADADA"/>
              </a:solidFill>
              <a:latin typeface="Open Sans"/>
              <a:ea typeface="Open Sans"/>
              <a:cs typeface="Open Sans"/>
              <a:sym typeface="Open Sans"/>
            </a:endParaRPr>
          </a:p>
        </p:txBody>
      </p:sp>
      <p:sp>
        <p:nvSpPr>
          <p:cNvPr id="371" name="Google Shape;371;p36"/>
          <p:cNvSpPr/>
          <p:nvPr/>
        </p:nvSpPr>
        <p:spPr>
          <a:xfrm>
            <a:off x="2030575" y="3640950"/>
            <a:ext cx="1718100" cy="761100"/>
          </a:xfrm>
          <a:prstGeom prst="roundRect">
            <a:avLst>
              <a:gd name="adj" fmla="val 16667"/>
            </a:avLst>
          </a:prstGeom>
          <a:noFill/>
          <a:ln w="38100" cap="flat" cmpd="sng">
            <a:solidFill>
              <a:srgbClr val="DADADA"/>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rgbClr val="DADADA"/>
                </a:solidFill>
                <a:latin typeface="Open Sans"/>
                <a:ea typeface="Open Sans"/>
                <a:cs typeface="Open Sans"/>
                <a:sym typeface="Open Sans"/>
              </a:rPr>
              <a:t>Providing prompts and cues</a:t>
            </a:r>
            <a:endParaRPr sz="1200">
              <a:solidFill>
                <a:srgbClr val="DADADA"/>
              </a:solidFill>
              <a:latin typeface="Open Sans"/>
              <a:ea typeface="Open Sans"/>
              <a:cs typeface="Open Sans"/>
              <a:sym typeface="Open Sans"/>
            </a:endParaRPr>
          </a:p>
        </p:txBody>
      </p:sp>
      <p:sp>
        <p:nvSpPr>
          <p:cNvPr id="372" name="Google Shape;372;p36"/>
          <p:cNvSpPr/>
          <p:nvPr/>
        </p:nvSpPr>
        <p:spPr>
          <a:xfrm>
            <a:off x="3851925" y="3640950"/>
            <a:ext cx="1617000" cy="761100"/>
          </a:xfrm>
          <a:prstGeom prst="roundRect">
            <a:avLst>
              <a:gd name="adj" fmla="val 16667"/>
            </a:avLst>
          </a:prstGeom>
          <a:solidFill>
            <a:srgbClr val="F3CA16"/>
          </a:solidFill>
          <a:ln w="38100" cap="flat" cmpd="sng">
            <a:solidFill>
              <a:srgbClr val="F3CA1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a:solidFill>
                  <a:schemeClr val="dk1"/>
                </a:solidFill>
                <a:latin typeface="Open Sans"/>
                <a:ea typeface="Open Sans"/>
                <a:cs typeface="Open Sans"/>
                <a:sym typeface="Open Sans"/>
              </a:rPr>
              <a:t>Prompting action planning</a:t>
            </a:r>
            <a:endParaRPr sz="1200" b="1">
              <a:solidFill>
                <a:schemeClr val="dk1"/>
              </a:solidFill>
              <a:latin typeface="Open Sans"/>
              <a:ea typeface="Open Sans"/>
              <a:cs typeface="Open Sans"/>
              <a:sym typeface="Open Sans"/>
            </a:endParaRPr>
          </a:p>
        </p:txBody>
      </p:sp>
      <p:sp>
        <p:nvSpPr>
          <p:cNvPr id="373" name="Google Shape;373;p36"/>
          <p:cNvSpPr/>
          <p:nvPr/>
        </p:nvSpPr>
        <p:spPr>
          <a:xfrm>
            <a:off x="5673275" y="3640950"/>
            <a:ext cx="1617000" cy="761100"/>
          </a:xfrm>
          <a:prstGeom prst="roundRect">
            <a:avLst>
              <a:gd name="adj" fmla="val 16667"/>
            </a:avLst>
          </a:prstGeom>
          <a:noFill/>
          <a:ln w="38100" cap="flat" cmpd="sng">
            <a:solidFill>
              <a:srgbClr val="DADADA"/>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rgbClr val="DADADA"/>
                </a:solidFill>
                <a:latin typeface="Open Sans"/>
                <a:ea typeface="Open Sans"/>
                <a:cs typeface="Open Sans"/>
                <a:sym typeface="Open Sans"/>
              </a:rPr>
              <a:t>Encouraging self-monitoring</a:t>
            </a:r>
            <a:endParaRPr sz="1200">
              <a:solidFill>
                <a:srgbClr val="DADADA"/>
              </a:solidFill>
              <a:latin typeface="Open Sans"/>
              <a:ea typeface="Open Sans"/>
              <a:cs typeface="Open Sans"/>
              <a:sym typeface="Open Sans"/>
            </a:endParaRPr>
          </a:p>
        </p:txBody>
      </p:sp>
      <p:sp>
        <p:nvSpPr>
          <p:cNvPr id="374" name="Google Shape;374;p36"/>
          <p:cNvSpPr/>
          <p:nvPr/>
        </p:nvSpPr>
        <p:spPr>
          <a:xfrm>
            <a:off x="7437300" y="3638075"/>
            <a:ext cx="1617000" cy="761100"/>
          </a:xfrm>
          <a:prstGeom prst="roundRect">
            <a:avLst>
              <a:gd name="adj" fmla="val 16667"/>
            </a:avLst>
          </a:prstGeom>
          <a:noFill/>
          <a:ln w="38100" cap="flat" cmpd="sng">
            <a:solidFill>
              <a:srgbClr val="DADADA"/>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rgbClr val="DADADA"/>
                </a:solidFill>
                <a:latin typeface="Open Sans"/>
                <a:ea typeface="Open Sans"/>
                <a:cs typeface="Open Sans"/>
                <a:sym typeface="Open Sans"/>
              </a:rPr>
              <a:t>Prompting context-specific repetition</a:t>
            </a:r>
            <a:endParaRPr sz="1200">
              <a:solidFill>
                <a:srgbClr val="DADADA"/>
              </a:solidFill>
              <a:latin typeface="Open Sans"/>
              <a:ea typeface="Open Sans"/>
              <a:cs typeface="Open Sans"/>
              <a:sym typeface="Open Sans"/>
            </a:endParaRPr>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78"/>
        <p:cNvGrpSpPr/>
        <p:nvPr/>
      </p:nvGrpSpPr>
      <p:grpSpPr>
        <a:xfrm>
          <a:off x="0" y="0"/>
          <a:ext cx="0" cy="0"/>
          <a:chOff x="0" y="0"/>
          <a:chExt cx="0" cy="0"/>
        </a:xfrm>
      </p:grpSpPr>
      <p:sp>
        <p:nvSpPr>
          <p:cNvPr id="379" name="Google Shape;379;p37"/>
          <p:cNvSpPr/>
          <p:nvPr/>
        </p:nvSpPr>
        <p:spPr>
          <a:xfrm>
            <a:off x="0" y="4636550"/>
            <a:ext cx="9144000" cy="507000"/>
          </a:xfrm>
          <a:prstGeom prst="rect">
            <a:avLst/>
          </a:prstGeom>
          <a:solidFill>
            <a:srgbClr val="1F1C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80" name="Google Shape;380;p37"/>
          <p:cNvSpPr/>
          <p:nvPr/>
        </p:nvSpPr>
        <p:spPr>
          <a:xfrm>
            <a:off x="105625" y="4710475"/>
            <a:ext cx="334200" cy="348600"/>
          </a:xfrm>
          <a:prstGeom prst="ellipse">
            <a:avLst/>
          </a:prstGeom>
          <a:solidFill>
            <a:srgbClr val="F3CA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381" name="Google Shape;381;p37"/>
          <p:cNvPicPr preferRelativeResize="0"/>
          <p:nvPr/>
        </p:nvPicPr>
        <p:blipFill rotWithShape="1">
          <a:blip r:embed="rId3">
            <a:alphaModFix/>
          </a:blip>
          <a:srcRect t="37597"/>
          <a:stretch/>
        </p:blipFill>
        <p:spPr>
          <a:xfrm>
            <a:off x="687297" y="1073975"/>
            <a:ext cx="6477575" cy="3562575"/>
          </a:xfrm>
          <a:prstGeom prst="rect">
            <a:avLst/>
          </a:prstGeom>
          <a:noFill/>
          <a:ln>
            <a:noFill/>
          </a:ln>
        </p:spPr>
      </p:pic>
      <p:sp>
        <p:nvSpPr>
          <p:cNvPr id="382" name="Google Shape;382;p37"/>
          <p:cNvSpPr txBox="1"/>
          <p:nvPr/>
        </p:nvSpPr>
        <p:spPr>
          <a:xfrm>
            <a:off x="439850" y="4674500"/>
            <a:ext cx="2749500" cy="431100"/>
          </a:xfrm>
          <a:prstGeom prst="rect">
            <a:avLst/>
          </a:prstGeom>
          <a:noFill/>
          <a:ln>
            <a:noFill/>
          </a:ln>
        </p:spPr>
        <p:txBody>
          <a:bodyPr spcFirstLastPara="1" wrap="square" lIns="91425" tIns="91425" rIns="91425" bIns="91425" anchor="t" anchorCtr="0">
            <a:spAutoFit/>
          </a:bodyPr>
          <a:lstStyle/>
          <a:p>
            <a:pPr marL="0" lvl="0" indent="0" algn="l" rtl="0">
              <a:lnSpc>
                <a:spcPct val="140000"/>
              </a:lnSpc>
              <a:spcBef>
                <a:spcPts val="0"/>
              </a:spcBef>
              <a:spcAft>
                <a:spcPts val="0"/>
              </a:spcAft>
              <a:buNone/>
            </a:pPr>
            <a:r>
              <a:rPr lang="en" sz="1600">
                <a:solidFill>
                  <a:srgbClr val="F2E3E5"/>
                </a:solidFill>
                <a:latin typeface="Open Sans Light"/>
                <a:ea typeface="Open Sans Light"/>
                <a:cs typeface="Open Sans Light"/>
                <a:sym typeface="Open Sans Light"/>
              </a:rPr>
              <a:t>Cordingley, 2016; EEF, 2021</a:t>
            </a:r>
            <a:endParaRPr>
              <a:solidFill>
                <a:srgbClr val="F2E3E5"/>
              </a:solidFill>
            </a:endParaRPr>
          </a:p>
        </p:txBody>
      </p:sp>
      <p:sp>
        <p:nvSpPr>
          <p:cNvPr id="383" name="Google Shape;383;p37"/>
          <p:cNvSpPr/>
          <p:nvPr/>
        </p:nvSpPr>
        <p:spPr>
          <a:xfrm>
            <a:off x="765725" y="2726325"/>
            <a:ext cx="1360500" cy="1472700"/>
          </a:xfrm>
          <a:prstGeom prst="roundRect">
            <a:avLst>
              <a:gd name="adj" fmla="val 16667"/>
            </a:avLst>
          </a:prstGeom>
          <a:solidFill>
            <a:srgbClr val="F3CA1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a:solidFill>
                  <a:srgbClr val="1F1C39"/>
                </a:solidFill>
                <a:latin typeface="Open Sans"/>
                <a:ea typeface="Open Sans"/>
                <a:cs typeface="Open Sans"/>
                <a:sym typeface="Open Sans"/>
              </a:rPr>
              <a:t>Building knowledge</a:t>
            </a:r>
            <a:endParaRPr b="1">
              <a:solidFill>
                <a:srgbClr val="1F1C39"/>
              </a:solidFill>
              <a:latin typeface="Open Sans"/>
              <a:ea typeface="Open Sans"/>
              <a:cs typeface="Open Sans"/>
              <a:sym typeface="Open Sans"/>
            </a:endParaRPr>
          </a:p>
          <a:p>
            <a:pPr marL="0" lvl="0" indent="0" algn="ctr" rtl="0">
              <a:spcBef>
                <a:spcPts val="0"/>
              </a:spcBef>
              <a:spcAft>
                <a:spcPts val="0"/>
              </a:spcAft>
              <a:buNone/>
            </a:pPr>
            <a:endParaRPr b="1">
              <a:solidFill>
                <a:srgbClr val="1F1C39"/>
              </a:solidFill>
              <a:latin typeface="Open Sans"/>
              <a:ea typeface="Open Sans"/>
              <a:cs typeface="Open Sans"/>
              <a:sym typeface="Open Sans"/>
            </a:endParaRPr>
          </a:p>
          <a:p>
            <a:pPr marL="0" lvl="0" indent="0" algn="ctr" rtl="0">
              <a:spcBef>
                <a:spcPts val="0"/>
              </a:spcBef>
              <a:spcAft>
                <a:spcPts val="0"/>
              </a:spcAft>
              <a:buNone/>
            </a:pPr>
            <a:r>
              <a:rPr lang="en">
                <a:solidFill>
                  <a:srgbClr val="1F1C39"/>
                </a:solidFill>
                <a:latin typeface="Open Sans"/>
                <a:ea typeface="Open Sans"/>
                <a:cs typeface="Open Sans"/>
                <a:sym typeface="Open Sans"/>
              </a:rPr>
              <a:t>Revisiting prior learning</a:t>
            </a:r>
            <a:endParaRPr>
              <a:solidFill>
                <a:srgbClr val="1F1C39"/>
              </a:solidFill>
              <a:latin typeface="Open Sans"/>
              <a:ea typeface="Open Sans"/>
              <a:cs typeface="Open Sans"/>
              <a:sym typeface="Open Sans"/>
            </a:endParaRPr>
          </a:p>
        </p:txBody>
      </p:sp>
      <p:sp>
        <p:nvSpPr>
          <p:cNvPr id="384" name="Google Shape;384;p37"/>
          <p:cNvSpPr txBox="1"/>
          <p:nvPr/>
        </p:nvSpPr>
        <p:spPr>
          <a:xfrm>
            <a:off x="1706709" y="295730"/>
            <a:ext cx="5730600" cy="431100"/>
          </a:xfrm>
          <a:prstGeom prst="rect">
            <a:avLst/>
          </a:prstGeom>
          <a:noFill/>
          <a:ln>
            <a:noFill/>
          </a:ln>
        </p:spPr>
        <p:txBody>
          <a:bodyPr spcFirstLastPara="1" wrap="square" lIns="0" tIns="0" rIns="0" bIns="0" anchor="t" anchorCtr="0">
            <a:spAutoFit/>
          </a:bodyPr>
          <a:lstStyle/>
          <a:p>
            <a:pPr marL="0" marR="0" lvl="0" indent="0" algn="ctr" rtl="0">
              <a:lnSpc>
                <a:spcPct val="110001"/>
              </a:lnSpc>
              <a:spcBef>
                <a:spcPts val="0"/>
              </a:spcBef>
              <a:spcAft>
                <a:spcPts val="0"/>
              </a:spcAft>
              <a:buNone/>
            </a:pPr>
            <a:r>
              <a:rPr lang="en" sz="2800">
                <a:solidFill>
                  <a:srgbClr val="1F1C39"/>
                </a:solidFill>
                <a:latin typeface="Open Sans"/>
                <a:ea typeface="Open Sans"/>
                <a:cs typeface="Open Sans"/>
                <a:sym typeface="Open Sans"/>
              </a:rPr>
              <a:t>Understanding CPDL design</a:t>
            </a:r>
            <a:endParaRPr sz="2800">
              <a:solidFill>
                <a:srgbClr val="1F1C39"/>
              </a:solidFill>
              <a:latin typeface="Open Sans"/>
              <a:ea typeface="Open Sans"/>
              <a:cs typeface="Open Sans"/>
              <a:sym typeface="Open Sans"/>
            </a:endParaRPr>
          </a:p>
        </p:txBody>
      </p:sp>
      <p:cxnSp>
        <p:nvCxnSpPr>
          <p:cNvPr id="385" name="Google Shape;385;p37"/>
          <p:cNvCxnSpPr/>
          <p:nvPr/>
        </p:nvCxnSpPr>
        <p:spPr>
          <a:xfrm flipH="1">
            <a:off x="2703863" y="1525160"/>
            <a:ext cx="1186800" cy="678300"/>
          </a:xfrm>
          <a:prstGeom prst="straightConnector1">
            <a:avLst/>
          </a:prstGeom>
          <a:noFill/>
          <a:ln w="38100" cap="flat" cmpd="sng">
            <a:solidFill>
              <a:srgbClr val="002826"/>
            </a:solidFill>
            <a:prstDash val="solid"/>
            <a:round/>
            <a:headEnd type="none" w="med" len="med"/>
            <a:tailEnd type="triangle" w="med" len="med"/>
          </a:ln>
        </p:spPr>
      </p:cxnSp>
      <p:cxnSp>
        <p:nvCxnSpPr>
          <p:cNvPr id="386" name="Google Shape;386;p37"/>
          <p:cNvCxnSpPr/>
          <p:nvPr/>
        </p:nvCxnSpPr>
        <p:spPr>
          <a:xfrm flipH="1">
            <a:off x="4471775" y="2215550"/>
            <a:ext cx="1573800" cy="885300"/>
          </a:xfrm>
          <a:prstGeom prst="straightConnector1">
            <a:avLst/>
          </a:prstGeom>
          <a:noFill/>
          <a:ln w="38100" cap="flat" cmpd="sng">
            <a:solidFill>
              <a:srgbClr val="002826"/>
            </a:solidFill>
            <a:prstDash val="solid"/>
            <a:round/>
            <a:headEnd type="none" w="med" len="med"/>
            <a:tailEnd type="triangle" w="med" len="med"/>
          </a:ln>
        </p:spPr>
      </p:cxnSp>
      <p:cxnSp>
        <p:nvCxnSpPr>
          <p:cNvPr id="387" name="Google Shape;387;p37"/>
          <p:cNvCxnSpPr/>
          <p:nvPr/>
        </p:nvCxnSpPr>
        <p:spPr>
          <a:xfrm flipH="1">
            <a:off x="5627225" y="2726313"/>
            <a:ext cx="1573800" cy="885300"/>
          </a:xfrm>
          <a:prstGeom prst="straightConnector1">
            <a:avLst/>
          </a:prstGeom>
          <a:noFill/>
          <a:ln w="38100" cap="flat" cmpd="sng">
            <a:solidFill>
              <a:srgbClr val="002826"/>
            </a:solidFill>
            <a:prstDash val="solid"/>
            <a:round/>
            <a:headEnd type="none" w="med" len="med"/>
            <a:tailEnd type="triangle" w="med" len="med"/>
          </a:ln>
        </p:spPr>
      </p:cxnSp>
      <p:sp>
        <p:nvSpPr>
          <p:cNvPr id="388" name="Google Shape;388;p37"/>
          <p:cNvSpPr/>
          <p:nvPr/>
        </p:nvSpPr>
        <p:spPr>
          <a:xfrm>
            <a:off x="3638800" y="988350"/>
            <a:ext cx="3562200" cy="631500"/>
          </a:xfrm>
          <a:prstGeom prst="roundRect">
            <a:avLst>
              <a:gd name="adj" fmla="val 16667"/>
            </a:avLst>
          </a:prstGeom>
          <a:solidFill>
            <a:srgbClr val="00282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a:solidFill>
                  <a:srgbClr val="F2E3E5"/>
                </a:solidFill>
                <a:latin typeface="Open Sans"/>
                <a:ea typeface="Open Sans"/>
                <a:cs typeface="Open Sans"/>
                <a:sym typeface="Open Sans"/>
              </a:rPr>
              <a:t>Developing teaching techniques</a:t>
            </a:r>
            <a:endParaRPr b="1">
              <a:solidFill>
                <a:srgbClr val="F2E3E5"/>
              </a:solidFill>
              <a:latin typeface="Open Sans"/>
              <a:ea typeface="Open Sans"/>
              <a:cs typeface="Open Sans"/>
              <a:sym typeface="Open Sans"/>
            </a:endParaRPr>
          </a:p>
          <a:p>
            <a:pPr marL="0" lvl="0" indent="0" algn="ctr" rtl="0">
              <a:spcBef>
                <a:spcPts val="0"/>
              </a:spcBef>
              <a:spcAft>
                <a:spcPts val="0"/>
              </a:spcAft>
              <a:buNone/>
            </a:pPr>
            <a:r>
              <a:rPr lang="en">
                <a:solidFill>
                  <a:srgbClr val="F2E3E5"/>
                </a:solidFill>
                <a:latin typeface="Open Sans"/>
                <a:ea typeface="Open Sans"/>
                <a:cs typeface="Open Sans"/>
                <a:sym typeface="Open Sans"/>
              </a:rPr>
              <a:t>Monitoring and providing feedback</a:t>
            </a:r>
            <a:endParaRPr>
              <a:solidFill>
                <a:srgbClr val="F2E3E5"/>
              </a:solidFill>
              <a:latin typeface="Open Sans"/>
              <a:ea typeface="Open Sans"/>
              <a:cs typeface="Open Sans"/>
              <a:sym typeface="Open Sans"/>
            </a:endParaRPr>
          </a:p>
        </p:txBody>
      </p:sp>
      <p:sp>
        <p:nvSpPr>
          <p:cNvPr id="389" name="Google Shape;389;p37"/>
          <p:cNvSpPr/>
          <p:nvPr/>
        </p:nvSpPr>
        <p:spPr>
          <a:xfrm>
            <a:off x="5334225" y="1801538"/>
            <a:ext cx="3642900" cy="569100"/>
          </a:xfrm>
          <a:prstGeom prst="roundRect">
            <a:avLst>
              <a:gd name="adj" fmla="val 16667"/>
            </a:avLst>
          </a:prstGeom>
          <a:solidFill>
            <a:srgbClr val="00282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a:solidFill>
                  <a:srgbClr val="F2E3E5"/>
                </a:solidFill>
                <a:latin typeface="Open Sans"/>
                <a:ea typeface="Open Sans"/>
                <a:cs typeface="Open Sans"/>
                <a:sym typeface="Open Sans"/>
              </a:rPr>
              <a:t>Motivating teachers</a:t>
            </a:r>
            <a:endParaRPr b="1">
              <a:solidFill>
                <a:srgbClr val="F2E3E5"/>
              </a:solidFill>
              <a:latin typeface="Open Sans"/>
              <a:ea typeface="Open Sans"/>
              <a:cs typeface="Open Sans"/>
              <a:sym typeface="Open Sans"/>
            </a:endParaRPr>
          </a:p>
          <a:p>
            <a:pPr marL="0" lvl="0" indent="0" algn="ctr" rtl="0">
              <a:spcBef>
                <a:spcPts val="0"/>
              </a:spcBef>
              <a:spcAft>
                <a:spcPts val="0"/>
              </a:spcAft>
              <a:buNone/>
            </a:pPr>
            <a:r>
              <a:rPr lang="en">
                <a:solidFill>
                  <a:srgbClr val="F2E3E5"/>
                </a:solidFill>
                <a:latin typeface="Open Sans"/>
                <a:ea typeface="Open Sans"/>
                <a:cs typeface="Open Sans"/>
                <a:sym typeface="Open Sans"/>
              </a:rPr>
              <a:t>Providing affirmation and reinforcement</a:t>
            </a:r>
            <a:endParaRPr b="1">
              <a:solidFill>
                <a:srgbClr val="F2E3E5"/>
              </a:solidFill>
              <a:latin typeface="Open Sans"/>
              <a:ea typeface="Open Sans"/>
              <a:cs typeface="Open Sans"/>
              <a:sym typeface="Open Sans"/>
            </a:endParaRPr>
          </a:p>
        </p:txBody>
      </p:sp>
      <p:sp>
        <p:nvSpPr>
          <p:cNvPr id="390" name="Google Shape;390;p37"/>
          <p:cNvSpPr/>
          <p:nvPr/>
        </p:nvSpPr>
        <p:spPr>
          <a:xfrm>
            <a:off x="6002575" y="2552313"/>
            <a:ext cx="2828700" cy="569100"/>
          </a:xfrm>
          <a:prstGeom prst="roundRect">
            <a:avLst>
              <a:gd name="adj" fmla="val 16667"/>
            </a:avLst>
          </a:prstGeom>
          <a:solidFill>
            <a:srgbClr val="00282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a:solidFill>
                  <a:srgbClr val="F2E3E5"/>
                </a:solidFill>
                <a:latin typeface="Open Sans"/>
                <a:ea typeface="Open Sans"/>
                <a:cs typeface="Open Sans"/>
                <a:sym typeface="Open Sans"/>
              </a:rPr>
              <a:t>Embedding practice</a:t>
            </a:r>
            <a:endParaRPr b="1">
              <a:solidFill>
                <a:srgbClr val="F2E3E5"/>
              </a:solidFill>
              <a:latin typeface="Open Sans"/>
              <a:ea typeface="Open Sans"/>
              <a:cs typeface="Open Sans"/>
              <a:sym typeface="Open Sans"/>
            </a:endParaRPr>
          </a:p>
          <a:p>
            <a:pPr marL="0" lvl="0" indent="0" algn="ctr" rtl="0">
              <a:spcBef>
                <a:spcPts val="0"/>
              </a:spcBef>
              <a:spcAft>
                <a:spcPts val="0"/>
              </a:spcAft>
              <a:buNone/>
            </a:pPr>
            <a:r>
              <a:rPr lang="en">
                <a:solidFill>
                  <a:srgbClr val="F2E3E5"/>
                </a:solidFill>
                <a:latin typeface="Open Sans"/>
                <a:ea typeface="Open Sans"/>
                <a:cs typeface="Open Sans"/>
                <a:sym typeface="Open Sans"/>
              </a:rPr>
              <a:t>Prompting action planning</a:t>
            </a:r>
            <a:endParaRPr>
              <a:solidFill>
                <a:srgbClr val="F2E3E5"/>
              </a:solidFill>
              <a:latin typeface="Open Sans"/>
              <a:ea typeface="Open Sans"/>
              <a:cs typeface="Open Sans"/>
              <a:sym typeface="Open Sans"/>
            </a:endParaRPr>
          </a:p>
        </p:txBody>
      </p:sp>
      <p:sp>
        <p:nvSpPr>
          <p:cNvPr id="391" name="Google Shape;391;p37"/>
          <p:cNvSpPr/>
          <p:nvPr/>
        </p:nvSpPr>
        <p:spPr>
          <a:xfrm>
            <a:off x="2860500" y="3187550"/>
            <a:ext cx="1711500" cy="1362300"/>
          </a:xfrm>
          <a:prstGeom prst="roundRect">
            <a:avLst>
              <a:gd name="adj" fmla="val 16667"/>
            </a:avLst>
          </a:prstGeom>
          <a:solidFill>
            <a:srgbClr val="F3CA1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b="1">
                <a:solidFill>
                  <a:srgbClr val="1F1C39"/>
                </a:solidFill>
                <a:latin typeface="Open Sans"/>
                <a:ea typeface="Open Sans"/>
                <a:cs typeface="Open Sans"/>
                <a:sym typeface="Open Sans"/>
              </a:rPr>
              <a:t>Developing teaching techniques</a:t>
            </a:r>
            <a:endParaRPr b="1">
              <a:solidFill>
                <a:srgbClr val="1F1C39"/>
              </a:solidFill>
              <a:latin typeface="Open Sans"/>
              <a:ea typeface="Open Sans"/>
              <a:cs typeface="Open Sans"/>
              <a:sym typeface="Open Sans"/>
            </a:endParaRPr>
          </a:p>
          <a:p>
            <a:pPr marL="0" lvl="0" indent="0" algn="ctr" rtl="0">
              <a:spcBef>
                <a:spcPts val="0"/>
              </a:spcBef>
              <a:spcAft>
                <a:spcPts val="0"/>
              </a:spcAft>
              <a:buNone/>
            </a:pPr>
            <a:endParaRPr b="1">
              <a:solidFill>
                <a:srgbClr val="1F1C39"/>
              </a:solidFill>
              <a:latin typeface="Open Sans"/>
              <a:ea typeface="Open Sans"/>
              <a:cs typeface="Open Sans"/>
              <a:sym typeface="Open Sans"/>
            </a:endParaRPr>
          </a:p>
          <a:p>
            <a:pPr marL="0" lvl="0" indent="0" algn="ctr" rtl="0">
              <a:spcBef>
                <a:spcPts val="0"/>
              </a:spcBef>
              <a:spcAft>
                <a:spcPts val="0"/>
              </a:spcAft>
              <a:buNone/>
            </a:pPr>
            <a:r>
              <a:rPr lang="en">
                <a:solidFill>
                  <a:srgbClr val="1F1C39"/>
                </a:solidFill>
                <a:latin typeface="Open Sans"/>
                <a:ea typeface="Open Sans"/>
                <a:cs typeface="Open Sans"/>
                <a:sym typeface="Open Sans"/>
              </a:rPr>
              <a:t>Modelling and rehearsing</a:t>
            </a:r>
            <a:endParaRPr>
              <a:solidFill>
                <a:srgbClr val="1F1C39"/>
              </a:solidFill>
              <a:latin typeface="Open Sans"/>
              <a:ea typeface="Open Sans"/>
              <a:cs typeface="Open Sans"/>
              <a:sym typeface="Open Sans"/>
            </a:endParaRPr>
          </a:p>
        </p:txBody>
      </p:sp>
      <p:sp>
        <p:nvSpPr>
          <p:cNvPr id="392" name="Google Shape;392;p37"/>
          <p:cNvSpPr/>
          <p:nvPr/>
        </p:nvSpPr>
        <p:spPr>
          <a:xfrm>
            <a:off x="6915650" y="3079850"/>
            <a:ext cx="1825200" cy="1577700"/>
          </a:xfrm>
          <a:prstGeom prst="star5">
            <a:avLst>
              <a:gd name="adj" fmla="val 20446"/>
              <a:gd name="hf" fmla="val 105146"/>
              <a:gd name="vf" fmla="val 110557"/>
            </a:avLst>
          </a:prstGeom>
          <a:solidFill>
            <a:srgbClr val="00282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200" b="1">
                <a:solidFill>
                  <a:srgbClr val="F3CA16"/>
                </a:solidFill>
                <a:latin typeface="Open Sans"/>
                <a:ea typeface="Open Sans"/>
                <a:cs typeface="Open Sans"/>
                <a:sym typeface="Open Sans"/>
              </a:rPr>
              <a:t>Impact on pupils</a:t>
            </a:r>
            <a:endParaRPr sz="1200">
              <a:solidFill>
                <a:srgbClr val="F3CA16"/>
              </a:solidFill>
              <a:latin typeface="Open Sans"/>
              <a:ea typeface="Open Sans"/>
              <a:cs typeface="Open Sans"/>
              <a:sym typeface="Open San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8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91"/>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88"/>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385"/>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nodeType="clickEffect">
                                  <p:stCondLst>
                                    <p:cond delay="0"/>
                                  </p:stCondLst>
                                  <p:childTnLst>
                                    <p:set>
                                      <p:cBhvr>
                                        <p:cTn id="20" dur="1" fill="hold">
                                          <p:stCondLst>
                                            <p:cond delay="0"/>
                                          </p:stCondLst>
                                        </p:cTn>
                                        <p:tgtEl>
                                          <p:spTgt spid="389"/>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386"/>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nodeType="clickEffect">
                                  <p:stCondLst>
                                    <p:cond delay="0"/>
                                  </p:stCondLst>
                                  <p:childTnLst>
                                    <p:set>
                                      <p:cBhvr>
                                        <p:cTn id="26" dur="1" fill="hold">
                                          <p:stCondLst>
                                            <p:cond delay="0"/>
                                          </p:stCondLst>
                                        </p:cTn>
                                        <p:tgtEl>
                                          <p:spTgt spid="390"/>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387"/>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39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396"/>
        <p:cNvGrpSpPr/>
        <p:nvPr/>
      </p:nvGrpSpPr>
      <p:grpSpPr>
        <a:xfrm>
          <a:off x="0" y="0"/>
          <a:ext cx="0" cy="0"/>
          <a:chOff x="0" y="0"/>
          <a:chExt cx="0" cy="0"/>
        </a:xfrm>
      </p:grpSpPr>
      <p:sp>
        <p:nvSpPr>
          <p:cNvPr id="397" name="Google Shape;397;p38"/>
          <p:cNvSpPr/>
          <p:nvPr/>
        </p:nvSpPr>
        <p:spPr>
          <a:xfrm>
            <a:off x="8367263" y="1702300"/>
            <a:ext cx="580800" cy="348600"/>
          </a:xfrm>
          <a:prstGeom prst="rightArrow">
            <a:avLst>
              <a:gd name="adj1" fmla="val 50000"/>
              <a:gd name="adj2" fmla="val 50000"/>
            </a:avLst>
          </a:prstGeom>
          <a:solidFill>
            <a:srgbClr val="0028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8" name="Google Shape;398;p38"/>
          <p:cNvSpPr/>
          <p:nvPr/>
        </p:nvSpPr>
        <p:spPr>
          <a:xfrm>
            <a:off x="5363213" y="1702300"/>
            <a:ext cx="580800" cy="348600"/>
          </a:xfrm>
          <a:prstGeom prst="rightArrow">
            <a:avLst>
              <a:gd name="adj1" fmla="val 50000"/>
              <a:gd name="adj2" fmla="val 50000"/>
            </a:avLst>
          </a:prstGeom>
          <a:solidFill>
            <a:srgbClr val="0028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99" name="Google Shape;399;p38"/>
          <p:cNvSpPr/>
          <p:nvPr/>
        </p:nvSpPr>
        <p:spPr>
          <a:xfrm>
            <a:off x="2359163" y="1702300"/>
            <a:ext cx="580800" cy="348600"/>
          </a:xfrm>
          <a:prstGeom prst="rightArrow">
            <a:avLst>
              <a:gd name="adj1" fmla="val 50000"/>
              <a:gd name="adj2" fmla="val 50000"/>
            </a:avLst>
          </a:prstGeom>
          <a:solidFill>
            <a:srgbClr val="0028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0" name="Google Shape;400;p38"/>
          <p:cNvSpPr txBox="1"/>
          <p:nvPr/>
        </p:nvSpPr>
        <p:spPr>
          <a:xfrm>
            <a:off x="514925" y="497643"/>
            <a:ext cx="7656300" cy="461700"/>
          </a:xfrm>
          <a:prstGeom prst="rect">
            <a:avLst/>
          </a:prstGeom>
          <a:noFill/>
          <a:ln>
            <a:noFill/>
          </a:ln>
        </p:spPr>
        <p:txBody>
          <a:bodyPr spcFirstLastPara="1" wrap="square" lIns="0" tIns="0" rIns="0" bIns="0" anchor="t" anchorCtr="0">
            <a:spAutoFit/>
          </a:bodyPr>
          <a:lstStyle/>
          <a:p>
            <a:pPr marL="0" marR="0" lvl="0" indent="0" algn="ctr" rtl="0">
              <a:lnSpc>
                <a:spcPct val="110000"/>
              </a:lnSpc>
              <a:spcBef>
                <a:spcPts val="0"/>
              </a:spcBef>
              <a:spcAft>
                <a:spcPts val="0"/>
              </a:spcAft>
              <a:buNone/>
            </a:pPr>
            <a:r>
              <a:rPr lang="en" sz="3000">
                <a:solidFill>
                  <a:srgbClr val="1F1C39"/>
                </a:solidFill>
                <a:latin typeface="Open Sans"/>
                <a:ea typeface="Open Sans"/>
                <a:cs typeface="Open Sans"/>
                <a:sym typeface="Open Sans"/>
              </a:rPr>
              <a:t>Today’s big picture</a:t>
            </a:r>
            <a:endParaRPr sz="3000">
              <a:solidFill>
                <a:srgbClr val="1F1C39"/>
              </a:solidFill>
              <a:latin typeface="Open Sans"/>
              <a:ea typeface="Open Sans"/>
              <a:cs typeface="Open Sans"/>
              <a:sym typeface="Open Sans"/>
            </a:endParaRPr>
          </a:p>
        </p:txBody>
      </p:sp>
      <p:sp>
        <p:nvSpPr>
          <p:cNvPr id="401" name="Google Shape;401;p38"/>
          <p:cNvSpPr/>
          <p:nvPr/>
        </p:nvSpPr>
        <p:spPr>
          <a:xfrm>
            <a:off x="0" y="4636550"/>
            <a:ext cx="9144000" cy="507000"/>
          </a:xfrm>
          <a:prstGeom prst="rect">
            <a:avLst/>
          </a:prstGeom>
          <a:solidFill>
            <a:srgbClr val="1F1C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02" name="Google Shape;402;p38"/>
          <p:cNvSpPr/>
          <p:nvPr/>
        </p:nvSpPr>
        <p:spPr>
          <a:xfrm>
            <a:off x="105625" y="4710475"/>
            <a:ext cx="334200" cy="348600"/>
          </a:xfrm>
          <a:prstGeom prst="ellipse">
            <a:avLst/>
          </a:prstGeom>
          <a:solidFill>
            <a:srgbClr val="F3CA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403" name="Google Shape;403;p38"/>
          <p:cNvGrpSpPr/>
          <p:nvPr/>
        </p:nvGrpSpPr>
        <p:grpSpPr>
          <a:xfrm>
            <a:off x="195942" y="1702296"/>
            <a:ext cx="2239425" cy="1166838"/>
            <a:chOff x="-705400" y="-76200"/>
            <a:chExt cx="5971800" cy="3111569"/>
          </a:xfrm>
        </p:grpSpPr>
        <p:sp>
          <p:nvSpPr>
            <p:cNvPr id="404" name="Google Shape;404;p38"/>
            <p:cNvSpPr txBox="1"/>
            <p:nvPr/>
          </p:nvSpPr>
          <p:spPr>
            <a:xfrm>
              <a:off x="-705400" y="-76200"/>
              <a:ext cx="5971800" cy="820800"/>
            </a:xfrm>
            <a:prstGeom prst="rect">
              <a:avLst/>
            </a:prstGeom>
            <a:solidFill>
              <a:srgbClr val="002826"/>
            </a:solidFill>
            <a:ln>
              <a:noFill/>
            </a:ln>
          </p:spPr>
          <p:txBody>
            <a:bodyPr spcFirstLastPara="1" wrap="square" lIns="0" tIns="0" rIns="0" bIns="0" anchor="t" anchorCtr="0">
              <a:spAutoFit/>
            </a:bodyPr>
            <a:lstStyle/>
            <a:p>
              <a:pPr marL="0" marR="0" lvl="0" indent="0" algn="ctr" rtl="0">
                <a:lnSpc>
                  <a:spcPct val="140010"/>
                </a:lnSpc>
                <a:spcBef>
                  <a:spcPts val="0"/>
                </a:spcBef>
                <a:spcAft>
                  <a:spcPts val="0"/>
                </a:spcAft>
                <a:buNone/>
              </a:pPr>
              <a:r>
                <a:rPr lang="en" sz="2000" b="1" i="0" u="none" strike="noStrike" cap="none">
                  <a:solidFill>
                    <a:srgbClr val="F2E3E5"/>
                  </a:solidFill>
                  <a:latin typeface="Open Sans"/>
                  <a:ea typeface="Open Sans"/>
                  <a:cs typeface="Open Sans"/>
                  <a:sym typeface="Open Sans"/>
                </a:rPr>
                <a:t>PART 1</a:t>
              </a:r>
              <a:endParaRPr sz="700">
                <a:solidFill>
                  <a:srgbClr val="F2E3E5"/>
                </a:solidFill>
              </a:endParaRPr>
            </a:p>
          </p:txBody>
        </p:sp>
        <p:sp>
          <p:nvSpPr>
            <p:cNvPr id="405" name="Google Shape;405;p38"/>
            <p:cNvSpPr txBox="1"/>
            <p:nvPr/>
          </p:nvSpPr>
          <p:spPr>
            <a:xfrm>
              <a:off x="-705400" y="1262069"/>
              <a:ext cx="5971800" cy="1773300"/>
            </a:xfrm>
            <a:prstGeom prst="rect">
              <a:avLst/>
            </a:prstGeom>
            <a:noFill/>
            <a:ln>
              <a:noFill/>
            </a:ln>
          </p:spPr>
          <p:txBody>
            <a:bodyPr spcFirstLastPara="1" wrap="square" lIns="0" tIns="0" rIns="0" bIns="0" anchor="t" anchorCtr="0">
              <a:spAutoFit/>
            </a:bodyPr>
            <a:lstStyle/>
            <a:p>
              <a:pPr marL="0" marR="0" lvl="0" indent="0" algn="ctr" rtl="0">
                <a:lnSpc>
                  <a:spcPct val="140000"/>
                </a:lnSpc>
                <a:spcBef>
                  <a:spcPts val="0"/>
                </a:spcBef>
                <a:spcAft>
                  <a:spcPts val="0"/>
                </a:spcAft>
                <a:buNone/>
              </a:pPr>
              <a:r>
                <a:rPr lang="en" sz="1800">
                  <a:solidFill>
                    <a:srgbClr val="1F1C39"/>
                  </a:solidFill>
                  <a:latin typeface="Open Sans"/>
                  <a:ea typeface="Open Sans"/>
                  <a:cs typeface="Open Sans"/>
                  <a:sym typeface="Open Sans"/>
                </a:rPr>
                <a:t>Effective CPDL design</a:t>
              </a:r>
              <a:endParaRPr sz="700">
                <a:solidFill>
                  <a:srgbClr val="1F1C39"/>
                </a:solidFill>
              </a:endParaRPr>
            </a:p>
          </p:txBody>
        </p:sp>
      </p:grpSp>
      <p:grpSp>
        <p:nvGrpSpPr>
          <p:cNvPr id="406" name="Google Shape;406;p38"/>
          <p:cNvGrpSpPr/>
          <p:nvPr/>
        </p:nvGrpSpPr>
        <p:grpSpPr>
          <a:xfrm>
            <a:off x="3223380" y="1702296"/>
            <a:ext cx="2239425" cy="1166838"/>
            <a:chOff x="352700" y="-76200"/>
            <a:chExt cx="5971800" cy="3111569"/>
          </a:xfrm>
        </p:grpSpPr>
        <p:sp>
          <p:nvSpPr>
            <p:cNvPr id="407" name="Google Shape;407;p38"/>
            <p:cNvSpPr txBox="1"/>
            <p:nvPr/>
          </p:nvSpPr>
          <p:spPr>
            <a:xfrm>
              <a:off x="352700" y="-76200"/>
              <a:ext cx="5971800" cy="820800"/>
            </a:xfrm>
            <a:prstGeom prst="rect">
              <a:avLst/>
            </a:prstGeom>
            <a:solidFill>
              <a:srgbClr val="002826"/>
            </a:solidFill>
            <a:ln>
              <a:noFill/>
            </a:ln>
          </p:spPr>
          <p:txBody>
            <a:bodyPr spcFirstLastPara="1" wrap="square" lIns="0" tIns="0" rIns="0" bIns="0" anchor="t" anchorCtr="0">
              <a:spAutoFit/>
            </a:bodyPr>
            <a:lstStyle/>
            <a:p>
              <a:pPr marL="0" marR="0" lvl="0" indent="0" algn="ctr" rtl="0">
                <a:lnSpc>
                  <a:spcPct val="140010"/>
                </a:lnSpc>
                <a:spcBef>
                  <a:spcPts val="0"/>
                </a:spcBef>
                <a:spcAft>
                  <a:spcPts val="0"/>
                </a:spcAft>
                <a:buNone/>
              </a:pPr>
              <a:r>
                <a:rPr lang="en" sz="2000" b="1" i="0" u="none" strike="noStrike" cap="none">
                  <a:solidFill>
                    <a:srgbClr val="F2E3E5"/>
                  </a:solidFill>
                  <a:latin typeface="Open Sans"/>
                  <a:ea typeface="Open Sans"/>
                  <a:cs typeface="Open Sans"/>
                  <a:sym typeface="Open Sans"/>
                </a:rPr>
                <a:t>PART 2</a:t>
              </a:r>
              <a:endParaRPr sz="700">
                <a:solidFill>
                  <a:srgbClr val="F2E3E5"/>
                </a:solidFill>
              </a:endParaRPr>
            </a:p>
          </p:txBody>
        </p:sp>
        <p:sp>
          <p:nvSpPr>
            <p:cNvPr id="408" name="Google Shape;408;p38"/>
            <p:cNvSpPr txBox="1"/>
            <p:nvPr/>
          </p:nvSpPr>
          <p:spPr>
            <a:xfrm>
              <a:off x="352700" y="1262069"/>
              <a:ext cx="5971800" cy="1773300"/>
            </a:xfrm>
            <a:prstGeom prst="rect">
              <a:avLst/>
            </a:prstGeom>
            <a:noFill/>
            <a:ln>
              <a:noFill/>
            </a:ln>
          </p:spPr>
          <p:txBody>
            <a:bodyPr spcFirstLastPara="1" wrap="square" lIns="0" tIns="0" rIns="0" bIns="0" anchor="t" anchorCtr="0">
              <a:spAutoFit/>
            </a:bodyPr>
            <a:lstStyle/>
            <a:p>
              <a:pPr marL="0" marR="0" lvl="0" indent="0" algn="ctr" rtl="0">
                <a:lnSpc>
                  <a:spcPct val="140000"/>
                </a:lnSpc>
                <a:spcBef>
                  <a:spcPts val="0"/>
                </a:spcBef>
                <a:spcAft>
                  <a:spcPts val="0"/>
                </a:spcAft>
                <a:buNone/>
              </a:pPr>
              <a:r>
                <a:rPr lang="en" sz="1800">
                  <a:solidFill>
                    <a:srgbClr val="403D58"/>
                  </a:solidFill>
                  <a:latin typeface="Open Sans"/>
                  <a:ea typeface="Open Sans"/>
                  <a:cs typeface="Open Sans"/>
                  <a:sym typeface="Open Sans"/>
                </a:rPr>
                <a:t>Effective ingredients of CPDL design</a:t>
              </a:r>
              <a:endParaRPr sz="700"/>
            </a:p>
          </p:txBody>
        </p:sp>
      </p:grpSp>
      <p:grpSp>
        <p:nvGrpSpPr>
          <p:cNvPr id="409" name="Google Shape;409;p38"/>
          <p:cNvGrpSpPr/>
          <p:nvPr/>
        </p:nvGrpSpPr>
        <p:grpSpPr>
          <a:xfrm>
            <a:off x="6250810" y="1702296"/>
            <a:ext cx="2239425" cy="1166838"/>
            <a:chOff x="591400" y="-76200"/>
            <a:chExt cx="5971800" cy="3111569"/>
          </a:xfrm>
        </p:grpSpPr>
        <p:sp>
          <p:nvSpPr>
            <p:cNvPr id="410" name="Google Shape;410;p38"/>
            <p:cNvSpPr txBox="1"/>
            <p:nvPr/>
          </p:nvSpPr>
          <p:spPr>
            <a:xfrm>
              <a:off x="591400" y="-76200"/>
              <a:ext cx="5971800" cy="820800"/>
            </a:xfrm>
            <a:prstGeom prst="rect">
              <a:avLst/>
            </a:prstGeom>
            <a:solidFill>
              <a:srgbClr val="F3CA16"/>
            </a:solidFill>
            <a:ln>
              <a:noFill/>
            </a:ln>
          </p:spPr>
          <p:txBody>
            <a:bodyPr spcFirstLastPara="1" wrap="square" lIns="0" tIns="0" rIns="0" bIns="0" anchor="t" anchorCtr="0">
              <a:spAutoFit/>
            </a:bodyPr>
            <a:lstStyle/>
            <a:p>
              <a:pPr marL="0" marR="0" lvl="0" indent="0" algn="ctr" rtl="0">
                <a:lnSpc>
                  <a:spcPct val="140010"/>
                </a:lnSpc>
                <a:spcBef>
                  <a:spcPts val="0"/>
                </a:spcBef>
                <a:spcAft>
                  <a:spcPts val="0"/>
                </a:spcAft>
                <a:buNone/>
              </a:pPr>
              <a:r>
                <a:rPr lang="en" sz="2000" b="1" i="0" u="none" strike="noStrike" cap="none">
                  <a:solidFill>
                    <a:srgbClr val="1F1C39"/>
                  </a:solidFill>
                  <a:latin typeface="Open Sans"/>
                  <a:ea typeface="Open Sans"/>
                  <a:cs typeface="Open Sans"/>
                  <a:sym typeface="Open Sans"/>
                </a:rPr>
                <a:t>PART 3</a:t>
              </a:r>
              <a:endParaRPr sz="700">
                <a:solidFill>
                  <a:srgbClr val="1F1C39"/>
                </a:solidFill>
              </a:endParaRPr>
            </a:p>
          </p:txBody>
        </p:sp>
        <p:sp>
          <p:nvSpPr>
            <p:cNvPr id="411" name="Google Shape;411;p38"/>
            <p:cNvSpPr txBox="1"/>
            <p:nvPr/>
          </p:nvSpPr>
          <p:spPr>
            <a:xfrm>
              <a:off x="591400" y="1262069"/>
              <a:ext cx="5971800" cy="1773300"/>
            </a:xfrm>
            <a:prstGeom prst="rect">
              <a:avLst/>
            </a:prstGeom>
            <a:noFill/>
            <a:ln>
              <a:noFill/>
            </a:ln>
          </p:spPr>
          <p:txBody>
            <a:bodyPr spcFirstLastPara="1" wrap="square" lIns="0" tIns="0" rIns="0" bIns="0" anchor="t" anchorCtr="0">
              <a:spAutoFit/>
            </a:bodyPr>
            <a:lstStyle/>
            <a:p>
              <a:pPr marL="0" marR="0" lvl="0" indent="0" algn="ctr" rtl="0">
                <a:lnSpc>
                  <a:spcPct val="140000"/>
                </a:lnSpc>
                <a:spcBef>
                  <a:spcPts val="0"/>
                </a:spcBef>
                <a:spcAft>
                  <a:spcPts val="0"/>
                </a:spcAft>
                <a:buNone/>
              </a:pPr>
              <a:r>
                <a:rPr lang="en" sz="1800">
                  <a:solidFill>
                    <a:srgbClr val="403D58"/>
                  </a:solidFill>
                  <a:latin typeface="Open Sans"/>
                  <a:ea typeface="Open Sans"/>
                  <a:cs typeface="Open Sans"/>
                  <a:sym typeface="Open Sans"/>
                </a:rPr>
                <a:t>Reflecting on your CPDL design</a:t>
              </a:r>
              <a:endParaRPr sz="700"/>
            </a:p>
          </p:txBody>
        </p:sp>
      </p:gr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Shape 415"/>
        <p:cNvGrpSpPr/>
        <p:nvPr/>
      </p:nvGrpSpPr>
      <p:grpSpPr>
        <a:xfrm>
          <a:off x="0" y="0"/>
          <a:ext cx="0" cy="0"/>
          <a:chOff x="0" y="0"/>
          <a:chExt cx="0" cy="0"/>
        </a:xfrm>
      </p:grpSpPr>
      <p:sp>
        <p:nvSpPr>
          <p:cNvPr id="416" name="Google Shape;416;p39"/>
          <p:cNvSpPr/>
          <p:nvPr/>
        </p:nvSpPr>
        <p:spPr>
          <a:xfrm>
            <a:off x="0" y="4636550"/>
            <a:ext cx="9144000" cy="507000"/>
          </a:xfrm>
          <a:prstGeom prst="rect">
            <a:avLst/>
          </a:prstGeom>
          <a:solidFill>
            <a:srgbClr val="1F1C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7" name="Google Shape;417;p39"/>
          <p:cNvSpPr/>
          <p:nvPr/>
        </p:nvSpPr>
        <p:spPr>
          <a:xfrm>
            <a:off x="105625" y="4710475"/>
            <a:ext cx="334200" cy="348600"/>
          </a:xfrm>
          <a:prstGeom prst="ellipse">
            <a:avLst/>
          </a:prstGeom>
          <a:solidFill>
            <a:srgbClr val="F3CA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18" name="Google Shape;418;p39"/>
          <p:cNvSpPr txBox="1"/>
          <p:nvPr/>
        </p:nvSpPr>
        <p:spPr>
          <a:xfrm>
            <a:off x="439825" y="326450"/>
            <a:ext cx="8105400" cy="1853400"/>
          </a:xfrm>
          <a:prstGeom prst="rect">
            <a:avLst/>
          </a:prstGeom>
          <a:noFill/>
          <a:ln>
            <a:noFill/>
          </a:ln>
        </p:spPr>
        <p:txBody>
          <a:bodyPr spcFirstLastPara="1" wrap="square" lIns="0" tIns="0" rIns="0" bIns="0" anchor="t" anchorCtr="0">
            <a:spAutoFit/>
          </a:bodyPr>
          <a:lstStyle/>
          <a:p>
            <a:pPr marL="0" marR="0" lvl="0" indent="0" algn="ctr" rtl="0">
              <a:lnSpc>
                <a:spcPct val="110001"/>
              </a:lnSpc>
              <a:spcBef>
                <a:spcPts val="0"/>
              </a:spcBef>
              <a:spcAft>
                <a:spcPts val="0"/>
              </a:spcAft>
              <a:buNone/>
            </a:pPr>
            <a:r>
              <a:rPr lang="en" sz="2800" b="1">
                <a:solidFill>
                  <a:srgbClr val="1F1C39"/>
                </a:solidFill>
                <a:latin typeface="Open Sans"/>
                <a:ea typeface="Open Sans"/>
                <a:cs typeface="Open Sans"/>
                <a:sym typeface="Open Sans"/>
              </a:rPr>
              <a:t>Reflecting on your CPDL design</a:t>
            </a:r>
            <a:endParaRPr sz="2800" b="1">
              <a:solidFill>
                <a:srgbClr val="1F1C39"/>
              </a:solidFill>
              <a:latin typeface="Open Sans"/>
              <a:ea typeface="Open Sans"/>
              <a:cs typeface="Open Sans"/>
              <a:sym typeface="Open Sans"/>
            </a:endParaRPr>
          </a:p>
          <a:p>
            <a:pPr marL="0" marR="0" lvl="0" indent="0" algn="ctr" rtl="0">
              <a:lnSpc>
                <a:spcPct val="110001"/>
              </a:lnSpc>
              <a:spcBef>
                <a:spcPts val="0"/>
              </a:spcBef>
              <a:spcAft>
                <a:spcPts val="0"/>
              </a:spcAft>
              <a:buNone/>
            </a:pPr>
            <a:endParaRPr sz="2800">
              <a:solidFill>
                <a:srgbClr val="1F1C39"/>
              </a:solidFill>
              <a:latin typeface="Open Sans"/>
              <a:ea typeface="Open Sans"/>
              <a:cs typeface="Open Sans"/>
              <a:sym typeface="Open Sans"/>
            </a:endParaRPr>
          </a:p>
          <a:p>
            <a:pPr marL="0" marR="0" lvl="0" indent="0" algn="ctr" rtl="0">
              <a:lnSpc>
                <a:spcPct val="110001"/>
              </a:lnSpc>
              <a:spcBef>
                <a:spcPts val="0"/>
              </a:spcBef>
              <a:spcAft>
                <a:spcPts val="0"/>
              </a:spcAft>
              <a:buNone/>
            </a:pPr>
            <a:r>
              <a:rPr lang="en" sz="2800">
                <a:solidFill>
                  <a:srgbClr val="1F1C39"/>
                </a:solidFill>
                <a:latin typeface="Open Sans"/>
                <a:ea typeface="Open Sans"/>
                <a:cs typeface="Open Sans"/>
                <a:sym typeface="Open Sans"/>
              </a:rPr>
              <a:t>Which of these ingredients are already present in your design?</a:t>
            </a:r>
            <a:endParaRPr sz="2800">
              <a:solidFill>
                <a:srgbClr val="1F1C39"/>
              </a:solidFill>
              <a:latin typeface="Open Sans"/>
              <a:ea typeface="Open Sans"/>
              <a:cs typeface="Open Sans"/>
              <a:sym typeface="Open Sans"/>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Shape 422"/>
        <p:cNvGrpSpPr/>
        <p:nvPr/>
      </p:nvGrpSpPr>
      <p:grpSpPr>
        <a:xfrm>
          <a:off x="0" y="0"/>
          <a:ext cx="0" cy="0"/>
          <a:chOff x="0" y="0"/>
          <a:chExt cx="0" cy="0"/>
        </a:xfrm>
      </p:grpSpPr>
      <p:sp>
        <p:nvSpPr>
          <p:cNvPr id="423" name="Google Shape;423;p40"/>
          <p:cNvSpPr/>
          <p:nvPr/>
        </p:nvSpPr>
        <p:spPr>
          <a:xfrm>
            <a:off x="0" y="4636550"/>
            <a:ext cx="9144000" cy="507000"/>
          </a:xfrm>
          <a:prstGeom prst="rect">
            <a:avLst/>
          </a:prstGeom>
          <a:solidFill>
            <a:srgbClr val="1F1C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4" name="Google Shape;424;p40"/>
          <p:cNvSpPr/>
          <p:nvPr/>
        </p:nvSpPr>
        <p:spPr>
          <a:xfrm>
            <a:off x="105625" y="4710475"/>
            <a:ext cx="334200" cy="348600"/>
          </a:xfrm>
          <a:prstGeom prst="ellipse">
            <a:avLst/>
          </a:prstGeom>
          <a:solidFill>
            <a:srgbClr val="F3CA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25" name="Google Shape;425;p40"/>
          <p:cNvSpPr txBox="1"/>
          <p:nvPr/>
        </p:nvSpPr>
        <p:spPr>
          <a:xfrm>
            <a:off x="1706700" y="120477"/>
            <a:ext cx="5730600" cy="431100"/>
          </a:xfrm>
          <a:prstGeom prst="rect">
            <a:avLst/>
          </a:prstGeom>
          <a:noFill/>
          <a:ln>
            <a:noFill/>
          </a:ln>
        </p:spPr>
        <p:txBody>
          <a:bodyPr spcFirstLastPara="1" wrap="square" lIns="0" tIns="0" rIns="0" bIns="0" anchor="t" anchorCtr="0">
            <a:spAutoFit/>
          </a:bodyPr>
          <a:lstStyle/>
          <a:p>
            <a:pPr marL="0" marR="0" lvl="0" indent="0" algn="ctr" rtl="0">
              <a:lnSpc>
                <a:spcPct val="110001"/>
              </a:lnSpc>
              <a:spcBef>
                <a:spcPts val="0"/>
              </a:spcBef>
              <a:spcAft>
                <a:spcPts val="0"/>
              </a:spcAft>
              <a:buNone/>
            </a:pPr>
            <a:r>
              <a:rPr lang="en" sz="2800">
                <a:solidFill>
                  <a:srgbClr val="1F1C39"/>
                </a:solidFill>
                <a:latin typeface="Open Sans"/>
                <a:ea typeface="Open Sans"/>
                <a:cs typeface="Open Sans"/>
                <a:sym typeface="Open Sans"/>
              </a:rPr>
              <a:t>Ingredients</a:t>
            </a:r>
            <a:endParaRPr sz="2800">
              <a:solidFill>
                <a:srgbClr val="1F1C39"/>
              </a:solidFill>
              <a:latin typeface="Open Sans"/>
              <a:ea typeface="Open Sans"/>
              <a:cs typeface="Open Sans"/>
              <a:sym typeface="Open Sans"/>
            </a:endParaRPr>
          </a:p>
        </p:txBody>
      </p:sp>
      <p:sp>
        <p:nvSpPr>
          <p:cNvPr id="426" name="Google Shape;426;p40"/>
          <p:cNvSpPr txBox="1"/>
          <p:nvPr/>
        </p:nvSpPr>
        <p:spPr>
          <a:xfrm>
            <a:off x="439850" y="4674500"/>
            <a:ext cx="6179100" cy="431100"/>
          </a:xfrm>
          <a:prstGeom prst="rect">
            <a:avLst/>
          </a:prstGeom>
          <a:noFill/>
          <a:ln>
            <a:noFill/>
          </a:ln>
        </p:spPr>
        <p:txBody>
          <a:bodyPr spcFirstLastPara="1" wrap="square" lIns="91425" tIns="91425" rIns="91425" bIns="91425" anchor="t" anchorCtr="0">
            <a:spAutoFit/>
          </a:bodyPr>
          <a:lstStyle/>
          <a:p>
            <a:pPr marL="0" lvl="0" indent="0" algn="l" rtl="0">
              <a:lnSpc>
                <a:spcPct val="140000"/>
              </a:lnSpc>
              <a:spcBef>
                <a:spcPts val="0"/>
              </a:spcBef>
              <a:spcAft>
                <a:spcPts val="0"/>
              </a:spcAft>
              <a:buNone/>
            </a:pPr>
            <a:r>
              <a:rPr lang="en" sz="1600">
                <a:solidFill>
                  <a:srgbClr val="F2E3E5"/>
                </a:solidFill>
                <a:latin typeface="Open Sans Light"/>
                <a:ea typeface="Open Sans Light"/>
                <a:cs typeface="Open Sans Light"/>
                <a:sym typeface="Open Sans Light"/>
              </a:rPr>
              <a:t>EEF, 2021; TDT, 2023</a:t>
            </a:r>
            <a:endParaRPr>
              <a:solidFill>
                <a:srgbClr val="F2E3E5"/>
              </a:solidFill>
            </a:endParaRPr>
          </a:p>
        </p:txBody>
      </p:sp>
      <p:sp>
        <p:nvSpPr>
          <p:cNvPr id="427" name="Google Shape;427;p40"/>
          <p:cNvSpPr/>
          <p:nvPr/>
        </p:nvSpPr>
        <p:spPr>
          <a:xfrm>
            <a:off x="105625" y="788950"/>
            <a:ext cx="1789800" cy="761100"/>
          </a:xfrm>
          <a:prstGeom prst="roundRect">
            <a:avLst>
              <a:gd name="adj" fmla="val 16667"/>
            </a:avLst>
          </a:prstGeom>
          <a:solidFill>
            <a:srgbClr val="00282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solidFill>
                  <a:srgbClr val="F2E3E5"/>
                </a:solidFill>
                <a:latin typeface="Open Sans"/>
                <a:ea typeface="Open Sans"/>
                <a:cs typeface="Open Sans"/>
                <a:sym typeface="Open Sans"/>
              </a:rPr>
              <a:t>Building knowledge</a:t>
            </a:r>
            <a:endParaRPr sz="1600">
              <a:solidFill>
                <a:srgbClr val="F2E3E5"/>
              </a:solidFill>
              <a:latin typeface="Open Sans"/>
              <a:ea typeface="Open Sans"/>
              <a:cs typeface="Open Sans"/>
              <a:sym typeface="Open Sans"/>
            </a:endParaRPr>
          </a:p>
        </p:txBody>
      </p:sp>
      <p:sp>
        <p:nvSpPr>
          <p:cNvPr id="428" name="Google Shape;428;p40"/>
          <p:cNvSpPr/>
          <p:nvPr/>
        </p:nvSpPr>
        <p:spPr>
          <a:xfrm>
            <a:off x="141475" y="1717147"/>
            <a:ext cx="1718100" cy="761100"/>
          </a:xfrm>
          <a:prstGeom prst="roundRect">
            <a:avLst>
              <a:gd name="adj" fmla="val 16667"/>
            </a:avLst>
          </a:prstGeom>
          <a:solidFill>
            <a:srgbClr val="C79EA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solidFill>
                  <a:srgbClr val="1F1C39"/>
                </a:solidFill>
                <a:latin typeface="Open Sans"/>
                <a:ea typeface="Open Sans"/>
                <a:cs typeface="Open Sans"/>
                <a:sym typeface="Open Sans"/>
              </a:rPr>
              <a:t>Motivating staff</a:t>
            </a:r>
            <a:endParaRPr sz="1600">
              <a:solidFill>
                <a:srgbClr val="1F1C39"/>
              </a:solidFill>
              <a:latin typeface="Open Sans"/>
              <a:ea typeface="Open Sans"/>
              <a:cs typeface="Open Sans"/>
              <a:sym typeface="Open Sans"/>
            </a:endParaRPr>
          </a:p>
        </p:txBody>
      </p:sp>
      <p:sp>
        <p:nvSpPr>
          <p:cNvPr id="429" name="Google Shape;429;p40"/>
          <p:cNvSpPr/>
          <p:nvPr/>
        </p:nvSpPr>
        <p:spPr>
          <a:xfrm>
            <a:off x="105625" y="2639635"/>
            <a:ext cx="1789800" cy="761100"/>
          </a:xfrm>
          <a:prstGeom prst="roundRect">
            <a:avLst>
              <a:gd name="adj" fmla="val 16667"/>
            </a:avLst>
          </a:prstGeom>
          <a:solidFill>
            <a:srgbClr val="1F1C3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solidFill>
                  <a:srgbClr val="F2E3E5"/>
                </a:solidFill>
                <a:latin typeface="Open Sans"/>
                <a:ea typeface="Open Sans"/>
                <a:cs typeface="Open Sans"/>
                <a:sym typeface="Open Sans"/>
              </a:rPr>
              <a:t>Developing teaching techniques</a:t>
            </a:r>
            <a:endParaRPr sz="1600">
              <a:solidFill>
                <a:srgbClr val="F2E3E5"/>
              </a:solidFill>
              <a:latin typeface="Open Sans"/>
              <a:ea typeface="Open Sans"/>
              <a:cs typeface="Open Sans"/>
              <a:sym typeface="Open Sans"/>
            </a:endParaRPr>
          </a:p>
        </p:txBody>
      </p:sp>
      <p:sp>
        <p:nvSpPr>
          <p:cNvPr id="430" name="Google Shape;430;p40"/>
          <p:cNvSpPr/>
          <p:nvPr/>
        </p:nvSpPr>
        <p:spPr>
          <a:xfrm>
            <a:off x="85075" y="3641436"/>
            <a:ext cx="1830900" cy="761100"/>
          </a:xfrm>
          <a:prstGeom prst="roundRect">
            <a:avLst>
              <a:gd name="adj" fmla="val 16667"/>
            </a:avLst>
          </a:prstGeom>
          <a:solidFill>
            <a:srgbClr val="F3CA1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solidFill>
                  <a:srgbClr val="1F1C39"/>
                </a:solidFill>
                <a:latin typeface="Open Sans"/>
                <a:ea typeface="Open Sans"/>
                <a:cs typeface="Open Sans"/>
                <a:sym typeface="Open Sans"/>
              </a:rPr>
              <a:t>Embedding practice</a:t>
            </a:r>
            <a:endParaRPr sz="1600">
              <a:solidFill>
                <a:srgbClr val="1F1C39"/>
              </a:solidFill>
              <a:latin typeface="Open Sans"/>
              <a:ea typeface="Open Sans"/>
              <a:cs typeface="Open Sans"/>
              <a:sym typeface="Open Sans"/>
            </a:endParaRPr>
          </a:p>
        </p:txBody>
      </p:sp>
      <p:sp>
        <p:nvSpPr>
          <p:cNvPr id="431" name="Google Shape;431;p40"/>
          <p:cNvSpPr/>
          <p:nvPr/>
        </p:nvSpPr>
        <p:spPr>
          <a:xfrm>
            <a:off x="2030575" y="788950"/>
            <a:ext cx="3379200" cy="761100"/>
          </a:xfrm>
          <a:prstGeom prst="roundRect">
            <a:avLst>
              <a:gd name="adj" fmla="val 16667"/>
            </a:avLst>
          </a:prstGeom>
          <a:noFill/>
          <a:ln w="38100" cap="flat" cmpd="sng">
            <a:solidFill>
              <a:srgbClr val="00282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rgbClr val="1F1C39"/>
                </a:solidFill>
                <a:latin typeface="Open Sans"/>
                <a:ea typeface="Open Sans"/>
                <a:cs typeface="Open Sans"/>
                <a:sym typeface="Open Sans"/>
              </a:rPr>
              <a:t>Managing cognitive load</a:t>
            </a:r>
            <a:endParaRPr sz="1200">
              <a:solidFill>
                <a:srgbClr val="1F1C39"/>
              </a:solidFill>
              <a:latin typeface="Open Sans"/>
              <a:ea typeface="Open Sans"/>
              <a:cs typeface="Open Sans"/>
              <a:sym typeface="Open Sans"/>
            </a:endParaRPr>
          </a:p>
        </p:txBody>
      </p:sp>
      <p:sp>
        <p:nvSpPr>
          <p:cNvPr id="432" name="Google Shape;432;p40"/>
          <p:cNvSpPr/>
          <p:nvPr/>
        </p:nvSpPr>
        <p:spPr>
          <a:xfrm>
            <a:off x="2030575" y="1717150"/>
            <a:ext cx="2190900" cy="761100"/>
          </a:xfrm>
          <a:prstGeom prst="roundRect">
            <a:avLst>
              <a:gd name="adj" fmla="val 16667"/>
            </a:avLst>
          </a:prstGeom>
          <a:noFill/>
          <a:ln w="38100" cap="flat" cmpd="sng">
            <a:solidFill>
              <a:srgbClr val="C79EA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rgbClr val="1F1C39"/>
                </a:solidFill>
                <a:latin typeface="Open Sans"/>
                <a:ea typeface="Open Sans"/>
                <a:cs typeface="Open Sans"/>
                <a:sym typeface="Open Sans"/>
              </a:rPr>
              <a:t>Setting and agreeing on goals</a:t>
            </a:r>
            <a:endParaRPr sz="1200">
              <a:solidFill>
                <a:schemeClr val="dk1"/>
              </a:solidFill>
              <a:latin typeface="Open Sans"/>
              <a:ea typeface="Open Sans"/>
              <a:cs typeface="Open Sans"/>
              <a:sym typeface="Open Sans"/>
            </a:endParaRPr>
          </a:p>
        </p:txBody>
      </p:sp>
      <p:sp>
        <p:nvSpPr>
          <p:cNvPr id="433" name="Google Shape;433;p40"/>
          <p:cNvSpPr/>
          <p:nvPr/>
        </p:nvSpPr>
        <p:spPr>
          <a:xfrm>
            <a:off x="5673275" y="788950"/>
            <a:ext cx="3379200" cy="761100"/>
          </a:xfrm>
          <a:prstGeom prst="roundRect">
            <a:avLst>
              <a:gd name="adj" fmla="val 16667"/>
            </a:avLst>
          </a:prstGeom>
          <a:noFill/>
          <a:ln w="38100" cap="flat" cmpd="sng">
            <a:solidFill>
              <a:srgbClr val="00282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rgbClr val="1F1C39"/>
                </a:solidFill>
                <a:latin typeface="Open Sans"/>
                <a:ea typeface="Open Sans"/>
                <a:cs typeface="Open Sans"/>
                <a:sym typeface="Open Sans"/>
              </a:rPr>
              <a:t>Revisiting prior learning</a:t>
            </a:r>
            <a:endParaRPr sz="1200">
              <a:solidFill>
                <a:srgbClr val="1F1C39"/>
              </a:solidFill>
              <a:latin typeface="Open Sans"/>
              <a:ea typeface="Open Sans"/>
              <a:cs typeface="Open Sans"/>
              <a:sym typeface="Open Sans"/>
            </a:endParaRPr>
          </a:p>
        </p:txBody>
      </p:sp>
      <p:sp>
        <p:nvSpPr>
          <p:cNvPr id="434" name="Google Shape;434;p40"/>
          <p:cNvSpPr/>
          <p:nvPr/>
        </p:nvSpPr>
        <p:spPr>
          <a:xfrm>
            <a:off x="4446075" y="1717150"/>
            <a:ext cx="2190900" cy="761100"/>
          </a:xfrm>
          <a:prstGeom prst="roundRect">
            <a:avLst>
              <a:gd name="adj" fmla="val 16667"/>
            </a:avLst>
          </a:prstGeom>
          <a:noFill/>
          <a:ln w="38100" cap="flat" cmpd="sng">
            <a:solidFill>
              <a:srgbClr val="C79EA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chemeClr val="dk1"/>
                </a:solidFill>
                <a:latin typeface="Open Sans"/>
                <a:ea typeface="Open Sans"/>
                <a:cs typeface="Open Sans"/>
                <a:sym typeface="Open Sans"/>
              </a:rPr>
              <a:t>Presenting information from a credible source</a:t>
            </a:r>
            <a:endParaRPr sz="1200">
              <a:solidFill>
                <a:schemeClr val="dk1"/>
              </a:solidFill>
              <a:latin typeface="Open Sans"/>
              <a:ea typeface="Open Sans"/>
              <a:cs typeface="Open Sans"/>
              <a:sym typeface="Open Sans"/>
            </a:endParaRPr>
          </a:p>
        </p:txBody>
      </p:sp>
      <p:sp>
        <p:nvSpPr>
          <p:cNvPr id="435" name="Google Shape;435;p40"/>
          <p:cNvSpPr/>
          <p:nvPr/>
        </p:nvSpPr>
        <p:spPr>
          <a:xfrm>
            <a:off x="6861575" y="1714275"/>
            <a:ext cx="2190900" cy="761100"/>
          </a:xfrm>
          <a:prstGeom prst="roundRect">
            <a:avLst>
              <a:gd name="adj" fmla="val 16667"/>
            </a:avLst>
          </a:prstGeom>
          <a:noFill/>
          <a:ln w="38100" cap="flat" cmpd="sng">
            <a:solidFill>
              <a:srgbClr val="C79EA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chemeClr val="dk1"/>
                </a:solidFill>
                <a:latin typeface="Open Sans"/>
                <a:ea typeface="Open Sans"/>
                <a:cs typeface="Open Sans"/>
                <a:sym typeface="Open Sans"/>
              </a:rPr>
              <a:t>Providing affirmation and reinforcement after progress</a:t>
            </a:r>
            <a:endParaRPr sz="1200">
              <a:solidFill>
                <a:schemeClr val="dk1"/>
              </a:solidFill>
              <a:latin typeface="Open Sans"/>
              <a:ea typeface="Open Sans"/>
              <a:cs typeface="Open Sans"/>
              <a:sym typeface="Open Sans"/>
            </a:endParaRPr>
          </a:p>
        </p:txBody>
      </p:sp>
      <p:sp>
        <p:nvSpPr>
          <p:cNvPr id="436" name="Google Shape;436;p40"/>
          <p:cNvSpPr/>
          <p:nvPr/>
        </p:nvSpPr>
        <p:spPr>
          <a:xfrm>
            <a:off x="2030574" y="2645350"/>
            <a:ext cx="1330200" cy="761100"/>
          </a:xfrm>
          <a:prstGeom prst="roundRect">
            <a:avLst>
              <a:gd name="adj" fmla="val 16667"/>
            </a:avLst>
          </a:prstGeom>
          <a:noFill/>
          <a:ln w="38100" cap="flat" cmpd="sng">
            <a:solidFill>
              <a:srgbClr val="00282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chemeClr val="dk1"/>
                </a:solidFill>
                <a:latin typeface="Open Sans"/>
                <a:ea typeface="Open Sans"/>
                <a:cs typeface="Open Sans"/>
                <a:sym typeface="Open Sans"/>
              </a:rPr>
              <a:t>Instruction on how to perform</a:t>
            </a:r>
            <a:endParaRPr sz="1200">
              <a:solidFill>
                <a:schemeClr val="dk1"/>
              </a:solidFill>
              <a:latin typeface="Open Sans"/>
              <a:ea typeface="Open Sans"/>
              <a:cs typeface="Open Sans"/>
              <a:sym typeface="Open Sans"/>
            </a:endParaRPr>
          </a:p>
          <a:p>
            <a:pPr marL="0" lvl="0" indent="0" algn="ctr" rtl="0">
              <a:spcBef>
                <a:spcPts val="0"/>
              </a:spcBef>
              <a:spcAft>
                <a:spcPts val="0"/>
              </a:spcAft>
              <a:buNone/>
            </a:pPr>
            <a:r>
              <a:rPr lang="en" sz="1200">
                <a:solidFill>
                  <a:schemeClr val="dk1"/>
                </a:solidFill>
                <a:latin typeface="Open Sans"/>
                <a:ea typeface="Open Sans"/>
                <a:cs typeface="Open Sans"/>
                <a:sym typeface="Open Sans"/>
              </a:rPr>
              <a:t>a technique</a:t>
            </a:r>
            <a:endParaRPr sz="1200">
              <a:solidFill>
                <a:srgbClr val="1F1C39"/>
              </a:solidFill>
              <a:latin typeface="Open Sans"/>
              <a:ea typeface="Open Sans"/>
              <a:cs typeface="Open Sans"/>
              <a:sym typeface="Open Sans"/>
            </a:endParaRPr>
          </a:p>
        </p:txBody>
      </p:sp>
      <p:sp>
        <p:nvSpPr>
          <p:cNvPr id="437" name="Google Shape;437;p40"/>
          <p:cNvSpPr/>
          <p:nvPr/>
        </p:nvSpPr>
        <p:spPr>
          <a:xfrm>
            <a:off x="3453499" y="2645350"/>
            <a:ext cx="1330200" cy="761100"/>
          </a:xfrm>
          <a:prstGeom prst="roundRect">
            <a:avLst>
              <a:gd name="adj" fmla="val 16667"/>
            </a:avLst>
          </a:prstGeom>
          <a:noFill/>
          <a:ln w="38100" cap="flat" cmpd="sng">
            <a:solidFill>
              <a:srgbClr val="00282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chemeClr val="dk1"/>
                </a:solidFill>
                <a:latin typeface="Open Sans"/>
                <a:ea typeface="Open Sans"/>
                <a:cs typeface="Open Sans"/>
                <a:sym typeface="Open Sans"/>
              </a:rPr>
              <a:t>Modelling the technique</a:t>
            </a:r>
            <a:endParaRPr sz="1200">
              <a:solidFill>
                <a:schemeClr val="dk1"/>
              </a:solidFill>
              <a:latin typeface="Open Sans"/>
              <a:ea typeface="Open Sans"/>
              <a:cs typeface="Open Sans"/>
              <a:sym typeface="Open Sans"/>
            </a:endParaRPr>
          </a:p>
        </p:txBody>
      </p:sp>
      <p:sp>
        <p:nvSpPr>
          <p:cNvPr id="438" name="Google Shape;438;p40"/>
          <p:cNvSpPr/>
          <p:nvPr/>
        </p:nvSpPr>
        <p:spPr>
          <a:xfrm>
            <a:off x="4876424" y="2645350"/>
            <a:ext cx="1330200" cy="761100"/>
          </a:xfrm>
          <a:prstGeom prst="roundRect">
            <a:avLst>
              <a:gd name="adj" fmla="val 16667"/>
            </a:avLst>
          </a:prstGeom>
          <a:noFill/>
          <a:ln w="38100" cap="flat" cmpd="sng">
            <a:solidFill>
              <a:srgbClr val="00282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chemeClr val="dk1"/>
                </a:solidFill>
                <a:latin typeface="Open Sans"/>
                <a:ea typeface="Open Sans"/>
                <a:cs typeface="Open Sans"/>
                <a:sym typeface="Open Sans"/>
              </a:rPr>
              <a:t>Rehearsing the technique</a:t>
            </a:r>
            <a:endParaRPr sz="1200">
              <a:solidFill>
                <a:schemeClr val="dk1"/>
              </a:solidFill>
              <a:latin typeface="Open Sans"/>
              <a:ea typeface="Open Sans"/>
              <a:cs typeface="Open Sans"/>
              <a:sym typeface="Open Sans"/>
            </a:endParaRPr>
          </a:p>
        </p:txBody>
      </p:sp>
      <p:sp>
        <p:nvSpPr>
          <p:cNvPr id="439" name="Google Shape;439;p40"/>
          <p:cNvSpPr/>
          <p:nvPr/>
        </p:nvSpPr>
        <p:spPr>
          <a:xfrm>
            <a:off x="6299349" y="2639625"/>
            <a:ext cx="1330200" cy="761100"/>
          </a:xfrm>
          <a:prstGeom prst="roundRect">
            <a:avLst>
              <a:gd name="adj" fmla="val 16667"/>
            </a:avLst>
          </a:prstGeom>
          <a:noFill/>
          <a:ln w="38100" cap="flat" cmpd="sng">
            <a:solidFill>
              <a:srgbClr val="00282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chemeClr val="dk1"/>
                </a:solidFill>
                <a:latin typeface="Open Sans"/>
                <a:ea typeface="Open Sans"/>
                <a:cs typeface="Open Sans"/>
                <a:sym typeface="Open Sans"/>
              </a:rPr>
              <a:t>Monitoring and providing feedback</a:t>
            </a:r>
            <a:endParaRPr sz="1200">
              <a:solidFill>
                <a:schemeClr val="dk1"/>
              </a:solidFill>
              <a:latin typeface="Open Sans"/>
              <a:ea typeface="Open Sans"/>
              <a:cs typeface="Open Sans"/>
              <a:sym typeface="Open Sans"/>
            </a:endParaRPr>
          </a:p>
        </p:txBody>
      </p:sp>
      <p:sp>
        <p:nvSpPr>
          <p:cNvPr id="440" name="Google Shape;440;p40"/>
          <p:cNvSpPr/>
          <p:nvPr/>
        </p:nvSpPr>
        <p:spPr>
          <a:xfrm>
            <a:off x="7722274" y="2639625"/>
            <a:ext cx="1330200" cy="761100"/>
          </a:xfrm>
          <a:prstGeom prst="roundRect">
            <a:avLst>
              <a:gd name="adj" fmla="val 16667"/>
            </a:avLst>
          </a:prstGeom>
          <a:noFill/>
          <a:ln w="38100" cap="flat" cmpd="sng">
            <a:solidFill>
              <a:srgbClr val="00282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chemeClr val="dk1"/>
                </a:solidFill>
                <a:latin typeface="Open Sans"/>
                <a:ea typeface="Open Sans"/>
                <a:cs typeface="Open Sans"/>
                <a:sym typeface="Open Sans"/>
              </a:rPr>
              <a:t>Arranging social support</a:t>
            </a:r>
            <a:endParaRPr sz="1200">
              <a:solidFill>
                <a:srgbClr val="1F1C39"/>
              </a:solidFill>
              <a:latin typeface="Open Sans"/>
              <a:ea typeface="Open Sans"/>
              <a:cs typeface="Open Sans"/>
              <a:sym typeface="Open Sans"/>
            </a:endParaRPr>
          </a:p>
        </p:txBody>
      </p:sp>
      <p:sp>
        <p:nvSpPr>
          <p:cNvPr id="441" name="Google Shape;441;p40"/>
          <p:cNvSpPr/>
          <p:nvPr/>
        </p:nvSpPr>
        <p:spPr>
          <a:xfrm>
            <a:off x="2030575" y="3640950"/>
            <a:ext cx="1718100" cy="761100"/>
          </a:xfrm>
          <a:prstGeom prst="roundRect">
            <a:avLst>
              <a:gd name="adj" fmla="val 16667"/>
            </a:avLst>
          </a:prstGeom>
          <a:noFill/>
          <a:ln w="38100" cap="flat" cmpd="sng">
            <a:solidFill>
              <a:srgbClr val="F3CA1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chemeClr val="dk1"/>
                </a:solidFill>
                <a:latin typeface="Open Sans"/>
                <a:ea typeface="Open Sans"/>
                <a:cs typeface="Open Sans"/>
                <a:sym typeface="Open Sans"/>
              </a:rPr>
              <a:t>Providing prompts and cues</a:t>
            </a:r>
            <a:endParaRPr sz="1200">
              <a:solidFill>
                <a:srgbClr val="1F1C39"/>
              </a:solidFill>
              <a:latin typeface="Open Sans"/>
              <a:ea typeface="Open Sans"/>
              <a:cs typeface="Open Sans"/>
              <a:sym typeface="Open Sans"/>
            </a:endParaRPr>
          </a:p>
        </p:txBody>
      </p:sp>
      <p:sp>
        <p:nvSpPr>
          <p:cNvPr id="442" name="Google Shape;442;p40"/>
          <p:cNvSpPr/>
          <p:nvPr/>
        </p:nvSpPr>
        <p:spPr>
          <a:xfrm>
            <a:off x="3851925" y="3640950"/>
            <a:ext cx="1617000" cy="761100"/>
          </a:xfrm>
          <a:prstGeom prst="roundRect">
            <a:avLst>
              <a:gd name="adj" fmla="val 16667"/>
            </a:avLst>
          </a:prstGeom>
          <a:noFill/>
          <a:ln w="38100" cap="flat" cmpd="sng">
            <a:solidFill>
              <a:srgbClr val="F3CA1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chemeClr val="dk1"/>
                </a:solidFill>
                <a:latin typeface="Open Sans"/>
                <a:ea typeface="Open Sans"/>
                <a:cs typeface="Open Sans"/>
                <a:sym typeface="Open Sans"/>
              </a:rPr>
              <a:t>Prompting action planning</a:t>
            </a:r>
            <a:endParaRPr sz="1200">
              <a:solidFill>
                <a:schemeClr val="dk1"/>
              </a:solidFill>
              <a:latin typeface="Open Sans"/>
              <a:ea typeface="Open Sans"/>
              <a:cs typeface="Open Sans"/>
              <a:sym typeface="Open Sans"/>
            </a:endParaRPr>
          </a:p>
        </p:txBody>
      </p:sp>
      <p:sp>
        <p:nvSpPr>
          <p:cNvPr id="443" name="Google Shape;443;p40"/>
          <p:cNvSpPr/>
          <p:nvPr/>
        </p:nvSpPr>
        <p:spPr>
          <a:xfrm>
            <a:off x="5673275" y="3640950"/>
            <a:ext cx="1617000" cy="761100"/>
          </a:xfrm>
          <a:prstGeom prst="roundRect">
            <a:avLst>
              <a:gd name="adj" fmla="val 16667"/>
            </a:avLst>
          </a:prstGeom>
          <a:noFill/>
          <a:ln w="38100" cap="flat" cmpd="sng">
            <a:solidFill>
              <a:srgbClr val="F3CA1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chemeClr val="dk1"/>
                </a:solidFill>
                <a:latin typeface="Open Sans"/>
                <a:ea typeface="Open Sans"/>
                <a:cs typeface="Open Sans"/>
                <a:sym typeface="Open Sans"/>
              </a:rPr>
              <a:t>Encouraging self-monitoring</a:t>
            </a:r>
            <a:endParaRPr sz="1200">
              <a:solidFill>
                <a:srgbClr val="1F1C39"/>
              </a:solidFill>
              <a:latin typeface="Open Sans"/>
              <a:ea typeface="Open Sans"/>
              <a:cs typeface="Open Sans"/>
              <a:sym typeface="Open Sans"/>
            </a:endParaRPr>
          </a:p>
        </p:txBody>
      </p:sp>
      <p:sp>
        <p:nvSpPr>
          <p:cNvPr id="444" name="Google Shape;444;p40"/>
          <p:cNvSpPr/>
          <p:nvPr/>
        </p:nvSpPr>
        <p:spPr>
          <a:xfrm>
            <a:off x="7437300" y="3638075"/>
            <a:ext cx="1617000" cy="761100"/>
          </a:xfrm>
          <a:prstGeom prst="roundRect">
            <a:avLst>
              <a:gd name="adj" fmla="val 16667"/>
            </a:avLst>
          </a:prstGeom>
          <a:noFill/>
          <a:ln w="38100" cap="flat" cmpd="sng">
            <a:solidFill>
              <a:srgbClr val="F3CA1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chemeClr val="dk1"/>
                </a:solidFill>
                <a:latin typeface="Open Sans"/>
                <a:ea typeface="Open Sans"/>
                <a:cs typeface="Open Sans"/>
                <a:sym typeface="Open Sans"/>
              </a:rPr>
              <a:t>Prompting context-specific repetition</a:t>
            </a:r>
            <a:endParaRPr sz="1200">
              <a:solidFill>
                <a:srgbClr val="1F1C39"/>
              </a:solidFill>
              <a:latin typeface="Open Sans"/>
              <a:ea typeface="Open Sans"/>
              <a:cs typeface="Open Sans"/>
              <a:sym typeface="Open Sans"/>
            </a:endParaRP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Shape 448"/>
        <p:cNvGrpSpPr/>
        <p:nvPr/>
      </p:nvGrpSpPr>
      <p:grpSpPr>
        <a:xfrm>
          <a:off x="0" y="0"/>
          <a:ext cx="0" cy="0"/>
          <a:chOff x="0" y="0"/>
          <a:chExt cx="0" cy="0"/>
        </a:xfrm>
      </p:grpSpPr>
      <p:sp>
        <p:nvSpPr>
          <p:cNvPr id="449" name="Google Shape;449;p41"/>
          <p:cNvSpPr/>
          <p:nvPr/>
        </p:nvSpPr>
        <p:spPr>
          <a:xfrm>
            <a:off x="0" y="4636550"/>
            <a:ext cx="9144000" cy="507000"/>
          </a:xfrm>
          <a:prstGeom prst="rect">
            <a:avLst/>
          </a:prstGeom>
          <a:solidFill>
            <a:srgbClr val="1F1C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0" name="Google Shape;450;p41"/>
          <p:cNvSpPr/>
          <p:nvPr/>
        </p:nvSpPr>
        <p:spPr>
          <a:xfrm>
            <a:off x="105625" y="4710475"/>
            <a:ext cx="334200" cy="348600"/>
          </a:xfrm>
          <a:prstGeom prst="ellipse">
            <a:avLst/>
          </a:prstGeom>
          <a:solidFill>
            <a:srgbClr val="F3CA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1" name="Google Shape;451;p41"/>
          <p:cNvSpPr txBox="1"/>
          <p:nvPr/>
        </p:nvSpPr>
        <p:spPr>
          <a:xfrm>
            <a:off x="439825" y="326450"/>
            <a:ext cx="8105400" cy="1853400"/>
          </a:xfrm>
          <a:prstGeom prst="rect">
            <a:avLst/>
          </a:prstGeom>
          <a:noFill/>
          <a:ln>
            <a:noFill/>
          </a:ln>
        </p:spPr>
        <p:txBody>
          <a:bodyPr spcFirstLastPara="1" wrap="square" lIns="0" tIns="0" rIns="0" bIns="0" anchor="t" anchorCtr="0">
            <a:spAutoFit/>
          </a:bodyPr>
          <a:lstStyle/>
          <a:p>
            <a:pPr marL="0" marR="0" lvl="0" indent="0" algn="ctr" rtl="0">
              <a:lnSpc>
                <a:spcPct val="110001"/>
              </a:lnSpc>
              <a:spcBef>
                <a:spcPts val="0"/>
              </a:spcBef>
              <a:spcAft>
                <a:spcPts val="0"/>
              </a:spcAft>
              <a:buNone/>
            </a:pPr>
            <a:r>
              <a:rPr lang="en" sz="2800" b="1">
                <a:solidFill>
                  <a:srgbClr val="1F1C39"/>
                </a:solidFill>
                <a:latin typeface="Open Sans"/>
                <a:ea typeface="Open Sans"/>
                <a:cs typeface="Open Sans"/>
                <a:sym typeface="Open Sans"/>
              </a:rPr>
              <a:t>Reflecting on your CPDL design?</a:t>
            </a:r>
            <a:endParaRPr sz="2800" b="1">
              <a:solidFill>
                <a:srgbClr val="1F1C39"/>
              </a:solidFill>
              <a:latin typeface="Open Sans"/>
              <a:ea typeface="Open Sans"/>
              <a:cs typeface="Open Sans"/>
              <a:sym typeface="Open Sans"/>
            </a:endParaRPr>
          </a:p>
          <a:p>
            <a:pPr marL="0" marR="0" lvl="0" indent="0" algn="ctr" rtl="0">
              <a:lnSpc>
                <a:spcPct val="110001"/>
              </a:lnSpc>
              <a:spcBef>
                <a:spcPts val="0"/>
              </a:spcBef>
              <a:spcAft>
                <a:spcPts val="0"/>
              </a:spcAft>
              <a:buNone/>
            </a:pPr>
            <a:endParaRPr sz="2800">
              <a:solidFill>
                <a:srgbClr val="1F1C39"/>
              </a:solidFill>
              <a:latin typeface="Open Sans"/>
              <a:ea typeface="Open Sans"/>
              <a:cs typeface="Open Sans"/>
              <a:sym typeface="Open Sans"/>
            </a:endParaRPr>
          </a:p>
          <a:p>
            <a:pPr marL="0" marR="0" lvl="0" indent="0" algn="ctr" rtl="0">
              <a:lnSpc>
                <a:spcPct val="110001"/>
              </a:lnSpc>
              <a:spcBef>
                <a:spcPts val="0"/>
              </a:spcBef>
              <a:spcAft>
                <a:spcPts val="0"/>
              </a:spcAft>
              <a:buNone/>
            </a:pPr>
            <a:r>
              <a:rPr lang="en" sz="2800">
                <a:solidFill>
                  <a:srgbClr val="1F1C39"/>
                </a:solidFill>
                <a:latin typeface="Open Sans"/>
                <a:ea typeface="Open Sans"/>
                <a:cs typeface="Open Sans"/>
                <a:sym typeface="Open Sans"/>
              </a:rPr>
              <a:t>Which of these ingredients would you like to try or refine?</a:t>
            </a:r>
            <a:endParaRPr sz="2800">
              <a:solidFill>
                <a:srgbClr val="1F1C39"/>
              </a:solidFill>
              <a:latin typeface="Open Sans"/>
              <a:ea typeface="Open Sans"/>
              <a:cs typeface="Open Sans"/>
              <a:sym typeface="Open Sans"/>
            </a:endParaRPr>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455"/>
        <p:cNvGrpSpPr/>
        <p:nvPr/>
      </p:nvGrpSpPr>
      <p:grpSpPr>
        <a:xfrm>
          <a:off x="0" y="0"/>
          <a:ext cx="0" cy="0"/>
          <a:chOff x="0" y="0"/>
          <a:chExt cx="0" cy="0"/>
        </a:xfrm>
      </p:grpSpPr>
      <p:sp>
        <p:nvSpPr>
          <p:cNvPr id="456" name="Google Shape;456;p42"/>
          <p:cNvSpPr/>
          <p:nvPr/>
        </p:nvSpPr>
        <p:spPr>
          <a:xfrm>
            <a:off x="0" y="4636550"/>
            <a:ext cx="9144000" cy="507000"/>
          </a:xfrm>
          <a:prstGeom prst="rect">
            <a:avLst/>
          </a:prstGeom>
          <a:solidFill>
            <a:srgbClr val="1F1C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7" name="Google Shape;457;p42"/>
          <p:cNvSpPr/>
          <p:nvPr/>
        </p:nvSpPr>
        <p:spPr>
          <a:xfrm>
            <a:off x="105625" y="4710475"/>
            <a:ext cx="334200" cy="348600"/>
          </a:xfrm>
          <a:prstGeom prst="ellipse">
            <a:avLst/>
          </a:prstGeom>
          <a:solidFill>
            <a:srgbClr val="F3CA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58" name="Google Shape;458;p42"/>
          <p:cNvSpPr txBox="1"/>
          <p:nvPr/>
        </p:nvSpPr>
        <p:spPr>
          <a:xfrm>
            <a:off x="1706700" y="120477"/>
            <a:ext cx="5730600" cy="431100"/>
          </a:xfrm>
          <a:prstGeom prst="rect">
            <a:avLst/>
          </a:prstGeom>
          <a:noFill/>
          <a:ln>
            <a:noFill/>
          </a:ln>
        </p:spPr>
        <p:txBody>
          <a:bodyPr spcFirstLastPara="1" wrap="square" lIns="0" tIns="0" rIns="0" bIns="0" anchor="t" anchorCtr="0">
            <a:spAutoFit/>
          </a:bodyPr>
          <a:lstStyle/>
          <a:p>
            <a:pPr marL="0" marR="0" lvl="0" indent="0" algn="ctr" rtl="0">
              <a:lnSpc>
                <a:spcPct val="110001"/>
              </a:lnSpc>
              <a:spcBef>
                <a:spcPts val="0"/>
              </a:spcBef>
              <a:spcAft>
                <a:spcPts val="0"/>
              </a:spcAft>
              <a:buNone/>
            </a:pPr>
            <a:r>
              <a:rPr lang="en" sz="2800">
                <a:solidFill>
                  <a:srgbClr val="1F1C39"/>
                </a:solidFill>
                <a:latin typeface="Open Sans"/>
                <a:ea typeface="Open Sans"/>
                <a:cs typeface="Open Sans"/>
                <a:sym typeface="Open Sans"/>
              </a:rPr>
              <a:t>Ingredients</a:t>
            </a:r>
            <a:endParaRPr sz="2800">
              <a:solidFill>
                <a:srgbClr val="1F1C39"/>
              </a:solidFill>
              <a:latin typeface="Open Sans"/>
              <a:ea typeface="Open Sans"/>
              <a:cs typeface="Open Sans"/>
              <a:sym typeface="Open Sans"/>
            </a:endParaRPr>
          </a:p>
        </p:txBody>
      </p:sp>
      <p:sp>
        <p:nvSpPr>
          <p:cNvPr id="459" name="Google Shape;459;p42"/>
          <p:cNvSpPr txBox="1"/>
          <p:nvPr/>
        </p:nvSpPr>
        <p:spPr>
          <a:xfrm>
            <a:off x="439850" y="4674500"/>
            <a:ext cx="6179100" cy="431100"/>
          </a:xfrm>
          <a:prstGeom prst="rect">
            <a:avLst/>
          </a:prstGeom>
          <a:noFill/>
          <a:ln>
            <a:noFill/>
          </a:ln>
        </p:spPr>
        <p:txBody>
          <a:bodyPr spcFirstLastPara="1" wrap="square" lIns="91425" tIns="91425" rIns="91425" bIns="91425" anchor="t" anchorCtr="0">
            <a:spAutoFit/>
          </a:bodyPr>
          <a:lstStyle/>
          <a:p>
            <a:pPr marL="0" lvl="0" indent="0" algn="l" rtl="0">
              <a:lnSpc>
                <a:spcPct val="140000"/>
              </a:lnSpc>
              <a:spcBef>
                <a:spcPts val="0"/>
              </a:spcBef>
              <a:spcAft>
                <a:spcPts val="0"/>
              </a:spcAft>
              <a:buNone/>
            </a:pPr>
            <a:r>
              <a:rPr lang="en" sz="1600">
                <a:solidFill>
                  <a:srgbClr val="F2E3E5"/>
                </a:solidFill>
                <a:latin typeface="Open Sans Light"/>
                <a:ea typeface="Open Sans Light"/>
                <a:cs typeface="Open Sans Light"/>
                <a:sym typeface="Open Sans Light"/>
              </a:rPr>
              <a:t>EEF, 2021; TDT, 2023</a:t>
            </a:r>
            <a:endParaRPr>
              <a:solidFill>
                <a:srgbClr val="F2E3E5"/>
              </a:solidFill>
            </a:endParaRPr>
          </a:p>
        </p:txBody>
      </p:sp>
      <p:sp>
        <p:nvSpPr>
          <p:cNvPr id="460" name="Google Shape;460;p42"/>
          <p:cNvSpPr/>
          <p:nvPr/>
        </p:nvSpPr>
        <p:spPr>
          <a:xfrm>
            <a:off x="105625" y="788950"/>
            <a:ext cx="1789800" cy="761100"/>
          </a:xfrm>
          <a:prstGeom prst="roundRect">
            <a:avLst>
              <a:gd name="adj" fmla="val 16667"/>
            </a:avLst>
          </a:prstGeom>
          <a:solidFill>
            <a:srgbClr val="00282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solidFill>
                  <a:srgbClr val="F2E3E5"/>
                </a:solidFill>
                <a:latin typeface="Open Sans"/>
                <a:ea typeface="Open Sans"/>
                <a:cs typeface="Open Sans"/>
                <a:sym typeface="Open Sans"/>
              </a:rPr>
              <a:t>Building knowledge</a:t>
            </a:r>
            <a:endParaRPr sz="1600">
              <a:solidFill>
                <a:srgbClr val="F2E3E5"/>
              </a:solidFill>
              <a:latin typeface="Open Sans"/>
              <a:ea typeface="Open Sans"/>
              <a:cs typeface="Open Sans"/>
              <a:sym typeface="Open Sans"/>
            </a:endParaRPr>
          </a:p>
        </p:txBody>
      </p:sp>
      <p:sp>
        <p:nvSpPr>
          <p:cNvPr id="461" name="Google Shape;461;p42"/>
          <p:cNvSpPr/>
          <p:nvPr/>
        </p:nvSpPr>
        <p:spPr>
          <a:xfrm>
            <a:off x="141475" y="1717147"/>
            <a:ext cx="1718100" cy="761100"/>
          </a:xfrm>
          <a:prstGeom prst="roundRect">
            <a:avLst>
              <a:gd name="adj" fmla="val 16667"/>
            </a:avLst>
          </a:prstGeom>
          <a:solidFill>
            <a:srgbClr val="C79EA3"/>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solidFill>
                  <a:srgbClr val="1F1C39"/>
                </a:solidFill>
                <a:latin typeface="Open Sans"/>
                <a:ea typeface="Open Sans"/>
                <a:cs typeface="Open Sans"/>
                <a:sym typeface="Open Sans"/>
              </a:rPr>
              <a:t>Motivating staff</a:t>
            </a:r>
            <a:endParaRPr sz="1600">
              <a:solidFill>
                <a:srgbClr val="1F1C39"/>
              </a:solidFill>
              <a:latin typeface="Open Sans"/>
              <a:ea typeface="Open Sans"/>
              <a:cs typeface="Open Sans"/>
              <a:sym typeface="Open Sans"/>
            </a:endParaRPr>
          </a:p>
        </p:txBody>
      </p:sp>
      <p:sp>
        <p:nvSpPr>
          <p:cNvPr id="462" name="Google Shape;462;p42"/>
          <p:cNvSpPr/>
          <p:nvPr/>
        </p:nvSpPr>
        <p:spPr>
          <a:xfrm>
            <a:off x="105625" y="2639635"/>
            <a:ext cx="1789800" cy="761100"/>
          </a:xfrm>
          <a:prstGeom prst="roundRect">
            <a:avLst>
              <a:gd name="adj" fmla="val 16667"/>
            </a:avLst>
          </a:prstGeom>
          <a:solidFill>
            <a:srgbClr val="1F1C39"/>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solidFill>
                  <a:srgbClr val="F2E3E5"/>
                </a:solidFill>
                <a:latin typeface="Open Sans"/>
                <a:ea typeface="Open Sans"/>
                <a:cs typeface="Open Sans"/>
                <a:sym typeface="Open Sans"/>
              </a:rPr>
              <a:t>Developing teaching techniques</a:t>
            </a:r>
            <a:endParaRPr sz="1600">
              <a:solidFill>
                <a:srgbClr val="F2E3E5"/>
              </a:solidFill>
              <a:latin typeface="Open Sans"/>
              <a:ea typeface="Open Sans"/>
              <a:cs typeface="Open Sans"/>
              <a:sym typeface="Open Sans"/>
            </a:endParaRPr>
          </a:p>
        </p:txBody>
      </p:sp>
      <p:sp>
        <p:nvSpPr>
          <p:cNvPr id="463" name="Google Shape;463;p42"/>
          <p:cNvSpPr/>
          <p:nvPr/>
        </p:nvSpPr>
        <p:spPr>
          <a:xfrm>
            <a:off x="85075" y="3641436"/>
            <a:ext cx="1830900" cy="761100"/>
          </a:xfrm>
          <a:prstGeom prst="roundRect">
            <a:avLst>
              <a:gd name="adj" fmla="val 16667"/>
            </a:avLst>
          </a:prstGeom>
          <a:solidFill>
            <a:srgbClr val="F3CA1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600" b="1">
                <a:solidFill>
                  <a:srgbClr val="1F1C39"/>
                </a:solidFill>
                <a:latin typeface="Open Sans"/>
                <a:ea typeface="Open Sans"/>
                <a:cs typeface="Open Sans"/>
                <a:sym typeface="Open Sans"/>
              </a:rPr>
              <a:t>Embedding practice</a:t>
            </a:r>
            <a:endParaRPr sz="1600">
              <a:solidFill>
                <a:srgbClr val="1F1C39"/>
              </a:solidFill>
              <a:latin typeface="Open Sans"/>
              <a:ea typeface="Open Sans"/>
              <a:cs typeface="Open Sans"/>
              <a:sym typeface="Open Sans"/>
            </a:endParaRPr>
          </a:p>
        </p:txBody>
      </p:sp>
      <p:sp>
        <p:nvSpPr>
          <p:cNvPr id="464" name="Google Shape;464;p42"/>
          <p:cNvSpPr/>
          <p:nvPr/>
        </p:nvSpPr>
        <p:spPr>
          <a:xfrm>
            <a:off x="2030575" y="788950"/>
            <a:ext cx="3379200" cy="761100"/>
          </a:xfrm>
          <a:prstGeom prst="roundRect">
            <a:avLst>
              <a:gd name="adj" fmla="val 16667"/>
            </a:avLst>
          </a:prstGeom>
          <a:noFill/>
          <a:ln w="38100" cap="flat" cmpd="sng">
            <a:solidFill>
              <a:srgbClr val="00282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rgbClr val="1F1C39"/>
                </a:solidFill>
                <a:latin typeface="Open Sans"/>
                <a:ea typeface="Open Sans"/>
                <a:cs typeface="Open Sans"/>
                <a:sym typeface="Open Sans"/>
              </a:rPr>
              <a:t>Managing cognitive load</a:t>
            </a:r>
            <a:endParaRPr sz="1200">
              <a:solidFill>
                <a:srgbClr val="1F1C39"/>
              </a:solidFill>
              <a:latin typeface="Open Sans"/>
              <a:ea typeface="Open Sans"/>
              <a:cs typeface="Open Sans"/>
              <a:sym typeface="Open Sans"/>
            </a:endParaRPr>
          </a:p>
        </p:txBody>
      </p:sp>
      <p:sp>
        <p:nvSpPr>
          <p:cNvPr id="465" name="Google Shape;465;p42"/>
          <p:cNvSpPr/>
          <p:nvPr/>
        </p:nvSpPr>
        <p:spPr>
          <a:xfrm>
            <a:off x="2030575" y="1717150"/>
            <a:ext cx="2190900" cy="761100"/>
          </a:xfrm>
          <a:prstGeom prst="roundRect">
            <a:avLst>
              <a:gd name="adj" fmla="val 16667"/>
            </a:avLst>
          </a:prstGeom>
          <a:noFill/>
          <a:ln w="38100" cap="flat" cmpd="sng">
            <a:solidFill>
              <a:srgbClr val="C79EA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rgbClr val="1F1C39"/>
                </a:solidFill>
                <a:latin typeface="Open Sans"/>
                <a:ea typeface="Open Sans"/>
                <a:cs typeface="Open Sans"/>
                <a:sym typeface="Open Sans"/>
              </a:rPr>
              <a:t>Setting and agreeing on goals</a:t>
            </a:r>
            <a:endParaRPr sz="1200">
              <a:solidFill>
                <a:schemeClr val="dk1"/>
              </a:solidFill>
              <a:latin typeface="Open Sans"/>
              <a:ea typeface="Open Sans"/>
              <a:cs typeface="Open Sans"/>
              <a:sym typeface="Open Sans"/>
            </a:endParaRPr>
          </a:p>
        </p:txBody>
      </p:sp>
      <p:sp>
        <p:nvSpPr>
          <p:cNvPr id="466" name="Google Shape;466;p42"/>
          <p:cNvSpPr/>
          <p:nvPr/>
        </p:nvSpPr>
        <p:spPr>
          <a:xfrm>
            <a:off x="5673275" y="788950"/>
            <a:ext cx="3379200" cy="761100"/>
          </a:xfrm>
          <a:prstGeom prst="roundRect">
            <a:avLst>
              <a:gd name="adj" fmla="val 16667"/>
            </a:avLst>
          </a:prstGeom>
          <a:noFill/>
          <a:ln w="38100" cap="flat" cmpd="sng">
            <a:solidFill>
              <a:srgbClr val="00282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rgbClr val="1F1C39"/>
                </a:solidFill>
                <a:latin typeface="Open Sans"/>
                <a:ea typeface="Open Sans"/>
                <a:cs typeface="Open Sans"/>
                <a:sym typeface="Open Sans"/>
              </a:rPr>
              <a:t>Revisiting prior learning</a:t>
            </a:r>
            <a:endParaRPr sz="1200">
              <a:solidFill>
                <a:srgbClr val="1F1C39"/>
              </a:solidFill>
              <a:latin typeface="Open Sans"/>
              <a:ea typeface="Open Sans"/>
              <a:cs typeface="Open Sans"/>
              <a:sym typeface="Open Sans"/>
            </a:endParaRPr>
          </a:p>
        </p:txBody>
      </p:sp>
      <p:sp>
        <p:nvSpPr>
          <p:cNvPr id="467" name="Google Shape;467;p42"/>
          <p:cNvSpPr/>
          <p:nvPr/>
        </p:nvSpPr>
        <p:spPr>
          <a:xfrm>
            <a:off x="4446075" y="1717150"/>
            <a:ext cx="2190900" cy="761100"/>
          </a:xfrm>
          <a:prstGeom prst="roundRect">
            <a:avLst>
              <a:gd name="adj" fmla="val 16667"/>
            </a:avLst>
          </a:prstGeom>
          <a:noFill/>
          <a:ln w="38100" cap="flat" cmpd="sng">
            <a:solidFill>
              <a:srgbClr val="C79EA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chemeClr val="dk1"/>
                </a:solidFill>
                <a:latin typeface="Open Sans"/>
                <a:ea typeface="Open Sans"/>
                <a:cs typeface="Open Sans"/>
                <a:sym typeface="Open Sans"/>
              </a:rPr>
              <a:t>Presenting information from a credible source</a:t>
            </a:r>
            <a:endParaRPr sz="1200">
              <a:solidFill>
                <a:schemeClr val="dk1"/>
              </a:solidFill>
              <a:latin typeface="Open Sans"/>
              <a:ea typeface="Open Sans"/>
              <a:cs typeface="Open Sans"/>
              <a:sym typeface="Open Sans"/>
            </a:endParaRPr>
          </a:p>
        </p:txBody>
      </p:sp>
      <p:sp>
        <p:nvSpPr>
          <p:cNvPr id="468" name="Google Shape;468;p42"/>
          <p:cNvSpPr/>
          <p:nvPr/>
        </p:nvSpPr>
        <p:spPr>
          <a:xfrm>
            <a:off x="6861575" y="1714275"/>
            <a:ext cx="2190900" cy="761100"/>
          </a:xfrm>
          <a:prstGeom prst="roundRect">
            <a:avLst>
              <a:gd name="adj" fmla="val 16667"/>
            </a:avLst>
          </a:prstGeom>
          <a:noFill/>
          <a:ln w="38100" cap="flat" cmpd="sng">
            <a:solidFill>
              <a:srgbClr val="C79EA3"/>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chemeClr val="dk1"/>
                </a:solidFill>
                <a:latin typeface="Open Sans"/>
                <a:ea typeface="Open Sans"/>
                <a:cs typeface="Open Sans"/>
                <a:sym typeface="Open Sans"/>
              </a:rPr>
              <a:t>Providing affirmation and reinforcement after progress</a:t>
            </a:r>
            <a:endParaRPr sz="1200">
              <a:solidFill>
                <a:schemeClr val="dk1"/>
              </a:solidFill>
              <a:latin typeface="Open Sans"/>
              <a:ea typeface="Open Sans"/>
              <a:cs typeface="Open Sans"/>
              <a:sym typeface="Open Sans"/>
            </a:endParaRPr>
          </a:p>
        </p:txBody>
      </p:sp>
      <p:sp>
        <p:nvSpPr>
          <p:cNvPr id="469" name="Google Shape;469;p42"/>
          <p:cNvSpPr/>
          <p:nvPr/>
        </p:nvSpPr>
        <p:spPr>
          <a:xfrm>
            <a:off x="2030574" y="2645350"/>
            <a:ext cx="1330200" cy="761100"/>
          </a:xfrm>
          <a:prstGeom prst="roundRect">
            <a:avLst>
              <a:gd name="adj" fmla="val 16667"/>
            </a:avLst>
          </a:prstGeom>
          <a:noFill/>
          <a:ln w="38100" cap="flat" cmpd="sng">
            <a:solidFill>
              <a:srgbClr val="00282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chemeClr val="dk1"/>
                </a:solidFill>
                <a:latin typeface="Open Sans"/>
                <a:ea typeface="Open Sans"/>
                <a:cs typeface="Open Sans"/>
                <a:sym typeface="Open Sans"/>
              </a:rPr>
              <a:t>Instruction on how to perform</a:t>
            </a:r>
            <a:endParaRPr sz="1200">
              <a:solidFill>
                <a:schemeClr val="dk1"/>
              </a:solidFill>
              <a:latin typeface="Open Sans"/>
              <a:ea typeface="Open Sans"/>
              <a:cs typeface="Open Sans"/>
              <a:sym typeface="Open Sans"/>
            </a:endParaRPr>
          </a:p>
          <a:p>
            <a:pPr marL="0" lvl="0" indent="0" algn="ctr" rtl="0">
              <a:spcBef>
                <a:spcPts val="0"/>
              </a:spcBef>
              <a:spcAft>
                <a:spcPts val="0"/>
              </a:spcAft>
              <a:buNone/>
            </a:pPr>
            <a:r>
              <a:rPr lang="en" sz="1200">
                <a:solidFill>
                  <a:schemeClr val="dk1"/>
                </a:solidFill>
                <a:latin typeface="Open Sans"/>
                <a:ea typeface="Open Sans"/>
                <a:cs typeface="Open Sans"/>
                <a:sym typeface="Open Sans"/>
              </a:rPr>
              <a:t>a technique</a:t>
            </a:r>
            <a:endParaRPr sz="1200">
              <a:solidFill>
                <a:srgbClr val="1F1C39"/>
              </a:solidFill>
              <a:latin typeface="Open Sans"/>
              <a:ea typeface="Open Sans"/>
              <a:cs typeface="Open Sans"/>
              <a:sym typeface="Open Sans"/>
            </a:endParaRPr>
          </a:p>
        </p:txBody>
      </p:sp>
      <p:sp>
        <p:nvSpPr>
          <p:cNvPr id="470" name="Google Shape;470;p42"/>
          <p:cNvSpPr/>
          <p:nvPr/>
        </p:nvSpPr>
        <p:spPr>
          <a:xfrm>
            <a:off x="3453499" y="2645350"/>
            <a:ext cx="1330200" cy="761100"/>
          </a:xfrm>
          <a:prstGeom prst="roundRect">
            <a:avLst>
              <a:gd name="adj" fmla="val 16667"/>
            </a:avLst>
          </a:prstGeom>
          <a:noFill/>
          <a:ln w="38100" cap="flat" cmpd="sng">
            <a:solidFill>
              <a:srgbClr val="00282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chemeClr val="dk1"/>
                </a:solidFill>
                <a:latin typeface="Open Sans"/>
                <a:ea typeface="Open Sans"/>
                <a:cs typeface="Open Sans"/>
                <a:sym typeface="Open Sans"/>
              </a:rPr>
              <a:t>Modelling the technique</a:t>
            </a:r>
            <a:endParaRPr sz="1200">
              <a:solidFill>
                <a:schemeClr val="dk1"/>
              </a:solidFill>
              <a:latin typeface="Open Sans"/>
              <a:ea typeface="Open Sans"/>
              <a:cs typeface="Open Sans"/>
              <a:sym typeface="Open Sans"/>
            </a:endParaRPr>
          </a:p>
        </p:txBody>
      </p:sp>
      <p:sp>
        <p:nvSpPr>
          <p:cNvPr id="471" name="Google Shape;471;p42"/>
          <p:cNvSpPr/>
          <p:nvPr/>
        </p:nvSpPr>
        <p:spPr>
          <a:xfrm>
            <a:off x="4876424" y="2645350"/>
            <a:ext cx="1330200" cy="761100"/>
          </a:xfrm>
          <a:prstGeom prst="roundRect">
            <a:avLst>
              <a:gd name="adj" fmla="val 16667"/>
            </a:avLst>
          </a:prstGeom>
          <a:noFill/>
          <a:ln w="38100" cap="flat" cmpd="sng">
            <a:solidFill>
              <a:srgbClr val="00282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chemeClr val="dk1"/>
                </a:solidFill>
                <a:latin typeface="Open Sans"/>
                <a:ea typeface="Open Sans"/>
                <a:cs typeface="Open Sans"/>
                <a:sym typeface="Open Sans"/>
              </a:rPr>
              <a:t>Rehearsing the technique</a:t>
            </a:r>
            <a:endParaRPr sz="1200">
              <a:solidFill>
                <a:schemeClr val="dk1"/>
              </a:solidFill>
              <a:latin typeface="Open Sans"/>
              <a:ea typeface="Open Sans"/>
              <a:cs typeface="Open Sans"/>
              <a:sym typeface="Open Sans"/>
            </a:endParaRPr>
          </a:p>
        </p:txBody>
      </p:sp>
      <p:sp>
        <p:nvSpPr>
          <p:cNvPr id="472" name="Google Shape;472;p42"/>
          <p:cNvSpPr/>
          <p:nvPr/>
        </p:nvSpPr>
        <p:spPr>
          <a:xfrm>
            <a:off x="6299349" y="2639625"/>
            <a:ext cx="1330200" cy="761100"/>
          </a:xfrm>
          <a:prstGeom prst="roundRect">
            <a:avLst>
              <a:gd name="adj" fmla="val 16667"/>
            </a:avLst>
          </a:prstGeom>
          <a:noFill/>
          <a:ln w="38100" cap="flat" cmpd="sng">
            <a:solidFill>
              <a:srgbClr val="00282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chemeClr val="dk1"/>
                </a:solidFill>
                <a:latin typeface="Open Sans"/>
                <a:ea typeface="Open Sans"/>
                <a:cs typeface="Open Sans"/>
                <a:sym typeface="Open Sans"/>
              </a:rPr>
              <a:t>Monitoring and providing feedback</a:t>
            </a:r>
            <a:endParaRPr sz="1200">
              <a:solidFill>
                <a:schemeClr val="dk1"/>
              </a:solidFill>
              <a:latin typeface="Open Sans"/>
              <a:ea typeface="Open Sans"/>
              <a:cs typeface="Open Sans"/>
              <a:sym typeface="Open Sans"/>
            </a:endParaRPr>
          </a:p>
        </p:txBody>
      </p:sp>
      <p:sp>
        <p:nvSpPr>
          <p:cNvPr id="473" name="Google Shape;473;p42"/>
          <p:cNvSpPr/>
          <p:nvPr/>
        </p:nvSpPr>
        <p:spPr>
          <a:xfrm>
            <a:off x="7722274" y="2639625"/>
            <a:ext cx="1330200" cy="761100"/>
          </a:xfrm>
          <a:prstGeom prst="roundRect">
            <a:avLst>
              <a:gd name="adj" fmla="val 16667"/>
            </a:avLst>
          </a:prstGeom>
          <a:noFill/>
          <a:ln w="38100" cap="flat" cmpd="sng">
            <a:solidFill>
              <a:srgbClr val="00282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chemeClr val="dk1"/>
                </a:solidFill>
                <a:latin typeface="Open Sans"/>
                <a:ea typeface="Open Sans"/>
                <a:cs typeface="Open Sans"/>
                <a:sym typeface="Open Sans"/>
              </a:rPr>
              <a:t>Arranging social support</a:t>
            </a:r>
            <a:endParaRPr sz="1200">
              <a:solidFill>
                <a:srgbClr val="1F1C39"/>
              </a:solidFill>
              <a:latin typeface="Open Sans"/>
              <a:ea typeface="Open Sans"/>
              <a:cs typeface="Open Sans"/>
              <a:sym typeface="Open Sans"/>
            </a:endParaRPr>
          </a:p>
        </p:txBody>
      </p:sp>
      <p:sp>
        <p:nvSpPr>
          <p:cNvPr id="474" name="Google Shape;474;p42"/>
          <p:cNvSpPr/>
          <p:nvPr/>
        </p:nvSpPr>
        <p:spPr>
          <a:xfrm>
            <a:off x="2030575" y="3640950"/>
            <a:ext cx="1718100" cy="761100"/>
          </a:xfrm>
          <a:prstGeom prst="roundRect">
            <a:avLst>
              <a:gd name="adj" fmla="val 16667"/>
            </a:avLst>
          </a:prstGeom>
          <a:noFill/>
          <a:ln w="38100" cap="flat" cmpd="sng">
            <a:solidFill>
              <a:srgbClr val="F3CA1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chemeClr val="dk1"/>
                </a:solidFill>
                <a:latin typeface="Open Sans"/>
                <a:ea typeface="Open Sans"/>
                <a:cs typeface="Open Sans"/>
                <a:sym typeface="Open Sans"/>
              </a:rPr>
              <a:t>Providing prompts and cues</a:t>
            </a:r>
            <a:endParaRPr sz="1200">
              <a:solidFill>
                <a:srgbClr val="1F1C39"/>
              </a:solidFill>
              <a:latin typeface="Open Sans"/>
              <a:ea typeface="Open Sans"/>
              <a:cs typeface="Open Sans"/>
              <a:sym typeface="Open Sans"/>
            </a:endParaRPr>
          </a:p>
        </p:txBody>
      </p:sp>
      <p:sp>
        <p:nvSpPr>
          <p:cNvPr id="475" name="Google Shape;475;p42"/>
          <p:cNvSpPr/>
          <p:nvPr/>
        </p:nvSpPr>
        <p:spPr>
          <a:xfrm>
            <a:off x="3851925" y="3640950"/>
            <a:ext cx="1617000" cy="761100"/>
          </a:xfrm>
          <a:prstGeom prst="roundRect">
            <a:avLst>
              <a:gd name="adj" fmla="val 16667"/>
            </a:avLst>
          </a:prstGeom>
          <a:noFill/>
          <a:ln w="38100" cap="flat" cmpd="sng">
            <a:solidFill>
              <a:srgbClr val="F3CA1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chemeClr val="dk1"/>
                </a:solidFill>
                <a:latin typeface="Open Sans"/>
                <a:ea typeface="Open Sans"/>
                <a:cs typeface="Open Sans"/>
                <a:sym typeface="Open Sans"/>
              </a:rPr>
              <a:t>Prompting action planning</a:t>
            </a:r>
            <a:endParaRPr sz="1200">
              <a:solidFill>
                <a:schemeClr val="dk1"/>
              </a:solidFill>
              <a:latin typeface="Open Sans"/>
              <a:ea typeface="Open Sans"/>
              <a:cs typeface="Open Sans"/>
              <a:sym typeface="Open Sans"/>
            </a:endParaRPr>
          </a:p>
        </p:txBody>
      </p:sp>
      <p:sp>
        <p:nvSpPr>
          <p:cNvPr id="476" name="Google Shape;476;p42"/>
          <p:cNvSpPr/>
          <p:nvPr/>
        </p:nvSpPr>
        <p:spPr>
          <a:xfrm>
            <a:off x="5673275" y="3640950"/>
            <a:ext cx="1617000" cy="761100"/>
          </a:xfrm>
          <a:prstGeom prst="roundRect">
            <a:avLst>
              <a:gd name="adj" fmla="val 16667"/>
            </a:avLst>
          </a:prstGeom>
          <a:noFill/>
          <a:ln w="38100" cap="flat" cmpd="sng">
            <a:solidFill>
              <a:srgbClr val="F3CA1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chemeClr val="dk1"/>
                </a:solidFill>
                <a:latin typeface="Open Sans"/>
                <a:ea typeface="Open Sans"/>
                <a:cs typeface="Open Sans"/>
                <a:sym typeface="Open Sans"/>
              </a:rPr>
              <a:t>Encouraging self-monitoring</a:t>
            </a:r>
            <a:endParaRPr sz="1200">
              <a:solidFill>
                <a:srgbClr val="1F1C39"/>
              </a:solidFill>
              <a:latin typeface="Open Sans"/>
              <a:ea typeface="Open Sans"/>
              <a:cs typeface="Open Sans"/>
              <a:sym typeface="Open Sans"/>
            </a:endParaRPr>
          </a:p>
        </p:txBody>
      </p:sp>
      <p:sp>
        <p:nvSpPr>
          <p:cNvPr id="477" name="Google Shape;477;p42"/>
          <p:cNvSpPr/>
          <p:nvPr/>
        </p:nvSpPr>
        <p:spPr>
          <a:xfrm>
            <a:off x="7437300" y="3638075"/>
            <a:ext cx="1617000" cy="761100"/>
          </a:xfrm>
          <a:prstGeom prst="roundRect">
            <a:avLst>
              <a:gd name="adj" fmla="val 16667"/>
            </a:avLst>
          </a:prstGeom>
          <a:noFill/>
          <a:ln w="38100" cap="flat" cmpd="sng">
            <a:solidFill>
              <a:srgbClr val="F3CA1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1200">
                <a:solidFill>
                  <a:schemeClr val="dk1"/>
                </a:solidFill>
                <a:latin typeface="Open Sans"/>
                <a:ea typeface="Open Sans"/>
                <a:cs typeface="Open Sans"/>
                <a:sym typeface="Open Sans"/>
              </a:rPr>
              <a:t>Prompting context-specific repetition</a:t>
            </a:r>
            <a:endParaRPr sz="1200">
              <a:solidFill>
                <a:srgbClr val="1F1C39"/>
              </a:solidFill>
              <a:latin typeface="Open Sans"/>
              <a:ea typeface="Open Sans"/>
              <a:cs typeface="Open Sans"/>
              <a:sym typeface="Open San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72"/>
        <p:cNvGrpSpPr/>
        <p:nvPr/>
      </p:nvGrpSpPr>
      <p:grpSpPr>
        <a:xfrm>
          <a:off x="0" y="0"/>
          <a:ext cx="0" cy="0"/>
          <a:chOff x="0" y="0"/>
          <a:chExt cx="0" cy="0"/>
        </a:xfrm>
      </p:grpSpPr>
      <p:sp>
        <p:nvSpPr>
          <p:cNvPr id="73" name="Google Shape;73;p16"/>
          <p:cNvSpPr/>
          <p:nvPr/>
        </p:nvSpPr>
        <p:spPr>
          <a:xfrm>
            <a:off x="8367263" y="1702300"/>
            <a:ext cx="580800" cy="348600"/>
          </a:xfrm>
          <a:prstGeom prst="rightArrow">
            <a:avLst>
              <a:gd name="adj1" fmla="val 50000"/>
              <a:gd name="adj2" fmla="val 50000"/>
            </a:avLst>
          </a:prstGeom>
          <a:solidFill>
            <a:srgbClr val="0028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4" name="Google Shape;74;p16"/>
          <p:cNvSpPr/>
          <p:nvPr/>
        </p:nvSpPr>
        <p:spPr>
          <a:xfrm>
            <a:off x="5363213" y="1702300"/>
            <a:ext cx="580800" cy="348600"/>
          </a:xfrm>
          <a:prstGeom prst="rightArrow">
            <a:avLst>
              <a:gd name="adj1" fmla="val 50000"/>
              <a:gd name="adj2" fmla="val 50000"/>
            </a:avLst>
          </a:prstGeom>
          <a:solidFill>
            <a:srgbClr val="0028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5" name="Google Shape;75;p16"/>
          <p:cNvSpPr/>
          <p:nvPr/>
        </p:nvSpPr>
        <p:spPr>
          <a:xfrm>
            <a:off x="2359163" y="1702300"/>
            <a:ext cx="580800" cy="348600"/>
          </a:xfrm>
          <a:prstGeom prst="rightArrow">
            <a:avLst>
              <a:gd name="adj1" fmla="val 50000"/>
              <a:gd name="adj2" fmla="val 50000"/>
            </a:avLst>
          </a:prstGeom>
          <a:solidFill>
            <a:srgbClr val="0028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6" name="Google Shape;76;p16"/>
          <p:cNvSpPr txBox="1"/>
          <p:nvPr/>
        </p:nvSpPr>
        <p:spPr>
          <a:xfrm>
            <a:off x="514925" y="497643"/>
            <a:ext cx="7656300" cy="461700"/>
          </a:xfrm>
          <a:prstGeom prst="rect">
            <a:avLst/>
          </a:prstGeom>
          <a:noFill/>
          <a:ln>
            <a:noFill/>
          </a:ln>
        </p:spPr>
        <p:txBody>
          <a:bodyPr spcFirstLastPara="1" wrap="square" lIns="0" tIns="0" rIns="0" bIns="0" anchor="t" anchorCtr="0">
            <a:spAutoFit/>
          </a:bodyPr>
          <a:lstStyle/>
          <a:p>
            <a:pPr marL="0" marR="0" lvl="0" indent="0" algn="ctr" rtl="0">
              <a:lnSpc>
                <a:spcPct val="110000"/>
              </a:lnSpc>
              <a:spcBef>
                <a:spcPts val="0"/>
              </a:spcBef>
              <a:spcAft>
                <a:spcPts val="0"/>
              </a:spcAft>
              <a:buNone/>
            </a:pPr>
            <a:r>
              <a:rPr lang="en" sz="3000">
                <a:solidFill>
                  <a:srgbClr val="1F1C39"/>
                </a:solidFill>
                <a:latin typeface="Open Sans"/>
                <a:ea typeface="Open Sans"/>
                <a:cs typeface="Open Sans"/>
                <a:sym typeface="Open Sans"/>
              </a:rPr>
              <a:t>Today’s big picture</a:t>
            </a:r>
            <a:endParaRPr sz="3000">
              <a:solidFill>
                <a:srgbClr val="1F1C39"/>
              </a:solidFill>
              <a:latin typeface="Open Sans"/>
              <a:ea typeface="Open Sans"/>
              <a:cs typeface="Open Sans"/>
              <a:sym typeface="Open Sans"/>
            </a:endParaRPr>
          </a:p>
        </p:txBody>
      </p:sp>
      <p:sp>
        <p:nvSpPr>
          <p:cNvPr id="77" name="Google Shape;77;p16"/>
          <p:cNvSpPr/>
          <p:nvPr/>
        </p:nvSpPr>
        <p:spPr>
          <a:xfrm>
            <a:off x="0" y="4636550"/>
            <a:ext cx="9144000" cy="507000"/>
          </a:xfrm>
          <a:prstGeom prst="rect">
            <a:avLst/>
          </a:prstGeom>
          <a:solidFill>
            <a:srgbClr val="1F1C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78" name="Google Shape;78;p16"/>
          <p:cNvSpPr/>
          <p:nvPr/>
        </p:nvSpPr>
        <p:spPr>
          <a:xfrm>
            <a:off x="105625" y="4710475"/>
            <a:ext cx="334200" cy="348600"/>
          </a:xfrm>
          <a:prstGeom prst="ellipse">
            <a:avLst/>
          </a:prstGeom>
          <a:solidFill>
            <a:srgbClr val="F3CA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79" name="Google Shape;79;p16"/>
          <p:cNvGrpSpPr/>
          <p:nvPr/>
        </p:nvGrpSpPr>
        <p:grpSpPr>
          <a:xfrm>
            <a:off x="195942" y="1702296"/>
            <a:ext cx="2239425" cy="1166838"/>
            <a:chOff x="-705400" y="-76200"/>
            <a:chExt cx="5971800" cy="3111569"/>
          </a:xfrm>
        </p:grpSpPr>
        <p:sp>
          <p:nvSpPr>
            <p:cNvPr id="80" name="Google Shape;80;p16"/>
            <p:cNvSpPr txBox="1"/>
            <p:nvPr/>
          </p:nvSpPr>
          <p:spPr>
            <a:xfrm>
              <a:off x="-705400" y="-76200"/>
              <a:ext cx="5971800" cy="820800"/>
            </a:xfrm>
            <a:prstGeom prst="rect">
              <a:avLst/>
            </a:prstGeom>
            <a:solidFill>
              <a:srgbClr val="002826"/>
            </a:solidFill>
            <a:ln>
              <a:noFill/>
            </a:ln>
          </p:spPr>
          <p:txBody>
            <a:bodyPr spcFirstLastPara="1" wrap="square" lIns="0" tIns="0" rIns="0" bIns="0" anchor="t" anchorCtr="0">
              <a:spAutoFit/>
            </a:bodyPr>
            <a:lstStyle/>
            <a:p>
              <a:pPr marL="0" marR="0" lvl="0" indent="0" algn="ctr" rtl="0">
                <a:lnSpc>
                  <a:spcPct val="140010"/>
                </a:lnSpc>
                <a:spcBef>
                  <a:spcPts val="0"/>
                </a:spcBef>
                <a:spcAft>
                  <a:spcPts val="0"/>
                </a:spcAft>
                <a:buNone/>
              </a:pPr>
              <a:r>
                <a:rPr lang="en" sz="2000" b="1" i="0" u="none" strike="noStrike" cap="none">
                  <a:solidFill>
                    <a:srgbClr val="F2E3E5"/>
                  </a:solidFill>
                  <a:latin typeface="Open Sans"/>
                  <a:ea typeface="Open Sans"/>
                  <a:cs typeface="Open Sans"/>
                  <a:sym typeface="Open Sans"/>
                </a:rPr>
                <a:t>PART 1</a:t>
              </a:r>
              <a:endParaRPr sz="700">
                <a:solidFill>
                  <a:srgbClr val="F2E3E5"/>
                </a:solidFill>
              </a:endParaRPr>
            </a:p>
          </p:txBody>
        </p:sp>
        <p:sp>
          <p:nvSpPr>
            <p:cNvPr id="81" name="Google Shape;81;p16"/>
            <p:cNvSpPr txBox="1"/>
            <p:nvPr/>
          </p:nvSpPr>
          <p:spPr>
            <a:xfrm>
              <a:off x="-705400" y="1262069"/>
              <a:ext cx="5971800" cy="1773300"/>
            </a:xfrm>
            <a:prstGeom prst="rect">
              <a:avLst/>
            </a:prstGeom>
            <a:noFill/>
            <a:ln>
              <a:noFill/>
            </a:ln>
          </p:spPr>
          <p:txBody>
            <a:bodyPr spcFirstLastPara="1" wrap="square" lIns="0" tIns="0" rIns="0" bIns="0" anchor="t" anchorCtr="0">
              <a:spAutoFit/>
            </a:bodyPr>
            <a:lstStyle/>
            <a:p>
              <a:pPr marL="0" marR="0" lvl="0" indent="0" algn="ctr" rtl="0">
                <a:lnSpc>
                  <a:spcPct val="140000"/>
                </a:lnSpc>
                <a:spcBef>
                  <a:spcPts val="0"/>
                </a:spcBef>
                <a:spcAft>
                  <a:spcPts val="0"/>
                </a:spcAft>
                <a:buNone/>
              </a:pPr>
              <a:r>
                <a:rPr lang="en" sz="1800">
                  <a:solidFill>
                    <a:srgbClr val="1F1C39"/>
                  </a:solidFill>
                  <a:latin typeface="Open Sans"/>
                  <a:ea typeface="Open Sans"/>
                  <a:cs typeface="Open Sans"/>
                  <a:sym typeface="Open Sans"/>
                </a:rPr>
                <a:t>Effective CPDL design</a:t>
              </a:r>
              <a:endParaRPr sz="700">
                <a:solidFill>
                  <a:srgbClr val="1F1C39"/>
                </a:solidFill>
              </a:endParaRPr>
            </a:p>
          </p:txBody>
        </p:sp>
      </p:grpSp>
      <p:grpSp>
        <p:nvGrpSpPr>
          <p:cNvPr id="82" name="Google Shape;82;p16"/>
          <p:cNvGrpSpPr/>
          <p:nvPr/>
        </p:nvGrpSpPr>
        <p:grpSpPr>
          <a:xfrm>
            <a:off x="3223380" y="1702296"/>
            <a:ext cx="2239425" cy="1166838"/>
            <a:chOff x="352700" y="-76200"/>
            <a:chExt cx="5971800" cy="3111569"/>
          </a:xfrm>
        </p:grpSpPr>
        <p:sp>
          <p:nvSpPr>
            <p:cNvPr id="83" name="Google Shape;83;p16"/>
            <p:cNvSpPr txBox="1"/>
            <p:nvPr/>
          </p:nvSpPr>
          <p:spPr>
            <a:xfrm>
              <a:off x="352700" y="-76200"/>
              <a:ext cx="5971800" cy="820800"/>
            </a:xfrm>
            <a:prstGeom prst="rect">
              <a:avLst/>
            </a:prstGeom>
            <a:solidFill>
              <a:srgbClr val="002826"/>
            </a:solidFill>
            <a:ln>
              <a:noFill/>
            </a:ln>
          </p:spPr>
          <p:txBody>
            <a:bodyPr spcFirstLastPara="1" wrap="square" lIns="0" tIns="0" rIns="0" bIns="0" anchor="t" anchorCtr="0">
              <a:spAutoFit/>
            </a:bodyPr>
            <a:lstStyle/>
            <a:p>
              <a:pPr marL="0" marR="0" lvl="0" indent="0" algn="ctr" rtl="0">
                <a:lnSpc>
                  <a:spcPct val="140010"/>
                </a:lnSpc>
                <a:spcBef>
                  <a:spcPts val="0"/>
                </a:spcBef>
                <a:spcAft>
                  <a:spcPts val="0"/>
                </a:spcAft>
                <a:buNone/>
              </a:pPr>
              <a:r>
                <a:rPr lang="en" sz="2000" b="1" i="0" u="none" strike="noStrike" cap="none">
                  <a:solidFill>
                    <a:srgbClr val="F2E3E5"/>
                  </a:solidFill>
                  <a:latin typeface="Open Sans"/>
                  <a:ea typeface="Open Sans"/>
                  <a:cs typeface="Open Sans"/>
                  <a:sym typeface="Open Sans"/>
                </a:rPr>
                <a:t>PART 2</a:t>
              </a:r>
              <a:endParaRPr sz="700">
                <a:solidFill>
                  <a:srgbClr val="F2E3E5"/>
                </a:solidFill>
              </a:endParaRPr>
            </a:p>
          </p:txBody>
        </p:sp>
        <p:sp>
          <p:nvSpPr>
            <p:cNvPr id="84" name="Google Shape;84;p16"/>
            <p:cNvSpPr txBox="1"/>
            <p:nvPr/>
          </p:nvSpPr>
          <p:spPr>
            <a:xfrm>
              <a:off x="352700" y="1262069"/>
              <a:ext cx="5971800" cy="1773300"/>
            </a:xfrm>
            <a:prstGeom prst="rect">
              <a:avLst/>
            </a:prstGeom>
            <a:noFill/>
            <a:ln>
              <a:noFill/>
            </a:ln>
          </p:spPr>
          <p:txBody>
            <a:bodyPr spcFirstLastPara="1" wrap="square" lIns="0" tIns="0" rIns="0" bIns="0" anchor="t" anchorCtr="0">
              <a:spAutoFit/>
            </a:bodyPr>
            <a:lstStyle/>
            <a:p>
              <a:pPr marL="0" marR="0" lvl="0" indent="0" algn="ctr" rtl="0">
                <a:lnSpc>
                  <a:spcPct val="140000"/>
                </a:lnSpc>
                <a:spcBef>
                  <a:spcPts val="0"/>
                </a:spcBef>
                <a:spcAft>
                  <a:spcPts val="0"/>
                </a:spcAft>
                <a:buNone/>
              </a:pPr>
              <a:r>
                <a:rPr lang="en" sz="1800">
                  <a:solidFill>
                    <a:srgbClr val="403D58"/>
                  </a:solidFill>
                  <a:latin typeface="Open Sans"/>
                  <a:ea typeface="Open Sans"/>
                  <a:cs typeface="Open Sans"/>
                  <a:sym typeface="Open Sans"/>
                </a:rPr>
                <a:t>Effective ingredients of CPDL design</a:t>
              </a:r>
              <a:endParaRPr sz="700"/>
            </a:p>
          </p:txBody>
        </p:sp>
      </p:grpSp>
      <p:grpSp>
        <p:nvGrpSpPr>
          <p:cNvPr id="85" name="Google Shape;85;p16"/>
          <p:cNvGrpSpPr/>
          <p:nvPr/>
        </p:nvGrpSpPr>
        <p:grpSpPr>
          <a:xfrm>
            <a:off x="6250810" y="1702296"/>
            <a:ext cx="2239425" cy="1166838"/>
            <a:chOff x="591400" y="-76200"/>
            <a:chExt cx="5971800" cy="3111569"/>
          </a:xfrm>
        </p:grpSpPr>
        <p:sp>
          <p:nvSpPr>
            <p:cNvPr id="86" name="Google Shape;86;p16"/>
            <p:cNvSpPr txBox="1"/>
            <p:nvPr/>
          </p:nvSpPr>
          <p:spPr>
            <a:xfrm>
              <a:off x="591400" y="-76200"/>
              <a:ext cx="5971800" cy="820800"/>
            </a:xfrm>
            <a:prstGeom prst="rect">
              <a:avLst/>
            </a:prstGeom>
            <a:solidFill>
              <a:srgbClr val="002826"/>
            </a:solidFill>
            <a:ln>
              <a:noFill/>
            </a:ln>
          </p:spPr>
          <p:txBody>
            <a:bodyPr spcFirstLastPara="1" wrap="square" lIns="0" tIns="0" rIns="0" bIns="0" anchor="t" anchorCtr="0">
              <a:spAutoFit/>
            </a:bodyPr>
            <a:lstStyle/>
            <a:p>
              <a:pPr marL="0" marR="0" lvl="0" indent="0" algn="ctr" rtl="0">
                <a:lnSpc>
                  <a:spcPct val="140010"/>
                </a:lnSpc>
                <a:spcBef>
                  <a:spcPts val="0"/>
                </a:spcBef>
                <a:spcAft>
                  <a:spcPts val="0"/>
                </a:spcAft>
                <a:buNone/>
              </a:pPr>
              <a:r>
                <a:rPr lang="en" sz="2000" b="1" i="0" u="none" strike="noStrike" cap="none">
                  <a:solidFill>
                    <a:srgbClr val="F2E3E5"/>
                  </a:solidFill>
                  <a:latin typeface="Open Sans"/>
                  <a:ea typeface="Open Sans"/>
                  <a:cs typeface="Open Sans"/>
                  <a:sym typeface="Open Sans"/>
                </a:rPr>
                <a:t>PART 3</a:t>
              </a:r>
              <a:endParaRPr sz="700">
                <a:solidFill>
                  <a:srgbClr val="F2E3E5"/>
                </a:solidFill>
              </a:endParaRPr>
            </a:p>
          </p:txBody>
        </p:sp>
        <p:sp>
          <p:nvSpPr>
            <p:cNvPr id="87" name="Google Shape;87;p16"/>
            <p:cNvSpPr txBox="1"/>
            <p:nvPr/>
          </p:nvSpPr>
          <p:spPr>
            <a:xfrm>
              <a:off x="591400" y="1262069"/>
              <a:ext cx="5971800" cy="1773300"/>
            </a:xfrm>
            <a:prstGeom prst="rect">
              <a:avLst/>
            </a:prstGeom>
            <a:noFill/>
            <a:ln>
              <a:noFill/>
            </a:ln>
          </p:spPr>
          <p:txBody>
            <a:bodyPr spcFirstLastPara="1" wrap="square" lIns="0" tIns="0" rIns="0" bIns="0" anchor="t" anchorCtr="0">
              <a:spAutoFit/>
            </a:bodyPr>
            <a:lstStyle/>
            <a:p>
              <a:pPr marL="0" marR="0" lvl="0" indent="0" algn="ctr" rtl="0">
                <a:lnSpc>
                  <a:spcPct val="140000"/>
                </a:lnSpc>
                <a:spcBef>
                  <a:spcPts val="0"/>
                </a:spcBef>
                <a:spcAft>
                  <a:spcPts val="0"/>
                </a:spcAft>
                <a:buNone/>
              </a:pPr>
              <a:r>
                <a:rPr lang="en" sz="1800">
                  <a:solidFill>
                    <a:srgbClr val="403D58"/>
                  </a:solidFill>
                  <a:latin typeface="Open Sans"/>
                  <a:ea typeface="Open Sans"/>
                  <a:cs typeface="Open Sans"/>
                  <a:sym typeface="Open Sans"/>
                </a:rPr>
                <a:t>Reflecting on your CPDL design</a:t>
              </a:r>
              <a:endParaRPr sz="700"/>
            </a:p>
          </p:txBody>
        </p: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79"/>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75"/>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74"/>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85"/>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7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Shape 481"/>
        <p:cNvGrpSpPr/>
        <p:nvPr/>
      </p:nvGrpSpPr>
      <p:grpSpPr>
        <a:xfrm>
          <a:off x="0" y="0"/>
          <a:ext cx="0" cy="0"/>
          <a:chOff x="0" y="0"/>
          <a:chExt cx="0" cy="0"/>
        </a:xfrm>
      </p:grpSpPr>
      <p:sp>
        <p:nvSpPr>
          <p:cNvPr id="482" name="Google Shape;482;p43"/>
          <p:cNvSpPr/>
          <p:nvPr/>
        </p:nvSpPr>
        <p:spPr>
          <a:xfrm>
            <a:off x="0" y="4636550"/>
            <a:ext cx="9144000" cy="507000"/>
          </a:xfrm>
          <a:prstGeom prst="rect">
            <a:avLst/>
          </a:prstGeom>
          <a:solidFill>
            <a:srgbClr val="1F1C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3" name="Google Shape;483;p43"/>
          <p:cNvSpPr/>
          <p:nvPr/>
        </p:nvSpPr>
        <p:spPr>
          <a:xfrm>
            <a:off x="105625" y="4710475"/>
            <a:ext cx="334200" cy="348600"/>
          </a:xfrm>
          <a:prstGeom prst="ellipse">
            <a:avLst/>
          </a:prstGeom>
          <a:solidFill>
            <a:srgbClr val="F3CA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84" name="Google Shape;484;p43"/>
          <p:cNvSpPr txBox="1"/>
          <p:nvPr/>
        </p:nvSpPr>
        <p:spPr>
          <a:xfrm>
            <a:off x="439825" y="326450"/>
            <a:ext cx="8105400" cy="3275400"/>
          </a:xfrm>
          <a:prstGeom prst="rect">
            <a:avLst/>
          </a:prstGeom>
          <a:noFill/>
          <a:ln>
            <a:noFill/>
          </a:ln>
        </p:spPr>
        <p:txBody>
          <a:bodyPr spcFirstLastPara="1" wrap="square" lIns="0" tIns="0" rIns="0" bIns="0" anchor="t" anchorCtr="0">
            <a:spAutoFit/>
          </a:bodyPr>
          <a:lstStyle/>
          <a:p>
            <a:pPr marL="0" marR="0" lvl="0" indent="0" algn="ctr" rtl="0">
              <a:lnSpc>
                <a:spcPct val="110001"/>
              </a:lnSpc>
              <a:spcBef>
                <a:spcPts val="0"/>
              </a:spcBef>
              <a:spcAft>
                <a:spcPts val="0"/>
              </a:spcAft>
              <a:buNone/>
            </a:pPr>
            <a:r>
              <a:rPr lang="en" sz="2800" b="1">
                <a:solidFill>
                  <a:srgbClr val="1F1C39"/>
                </a:solidFill>
                <a:latin typeface="Open Sans"/>
                <a:ea typeface="Open Sans"/>
                <a:cs typeface="Open Sans"/>
                <a:sym typeface="Open Sans"/>
              </a:rPr>
              <a:t>Reflecting on your CPDL design</a:t>
            </a:r>
            <a:endParaRPr sz="2800" b="1">
              <a:solidFill>
                <a:srgbClr val="1F1C39"/>
              </a:solidFill>
              <a:latin typeface="Open Sans"/>
              <a:ea typeface="Open Sans"/>
              <a:cs typeface="Open Sans"/>
              <a:sym typeface="Open Sans"/>
            </a:endParaRPr>
          </a:p>
          <a:p>
            <a:pPr marL="0" marR="0" lvl="0" indent="0" algn="ctr" rtl="0">
              <a:lnSpc>
                <a:spcPct val="110001"/>
              </a:lnSpc>
              <a:spcBef>
                <a:spcPts val="0"/>
              </a:spcBef>
              <a:spcAft>
                <a:spcPts val="0"/>
              </a:spcAft>
              <a:buNone/>
            </a:pPr>
            <a:endParaRPr sz="2800">
              <a:solidFill>
                <a:srgbClr val="1F1C39"/>
              </a:solidFill>
              <a:latin typeface="Open Sans"/>
              <a:ea typeface="Open Sans"/>
              <a:cs typeface="Open Sans"/>
              <a:sym typeface="Open Sans"/>
            </a:endParaRPr>
          </a:p>
          <a:p>
            <a:pPr marL="0" marR="0" lvl="0" indent="0" algn="ctr" rtl="0">
              <a:lnSpc>
                <a:spcPct val="110001"/>
              </a:lnSpc>
              <a:spcBef>
                <a:spcPts val="0"/>
              </a:spcBef>
              <a:spcAft>
                <a:spcPts val="0"/>
              </a:spcAft>
              <a:buNone/>
            </a:pPr>
            <a:r>
              <a:rPr lang="en" sz="2800">
                <a:solidFill>
                  <a:srgbClr val="1F1C39"/>
                </a:solidFill>
                <a:latin typeface="Open Sans"/>
                <a:ea typeface="Open Sans"/>
                <a:cs typeface="Open Sans"/>
                <a:sym typeface="Open Sans"/>
              </a:rPr>
              <a:t>Which of these ingredients are already present in your design?</a:t>
            </a:r>
            <a:endParaRPr sz="2800">
              <a:solidFill>
                <a:srgbClr val="1F1C39"/>
              </a:solidFill>
              <a:latin typeface="Open Sans"/>
              <a:ea typeface="Open Sans"/>
              <a:cs typeface="Open Sans"/>
              <a:sym typeface="Open Sans"/>
            </a:endParaRPr>
          </a:p>
          <a:p>
            <a:pPr marL="0" marR="0" lvl="0" indent="0" algn="ctr" rtl="0">
              <a:lnSpc>
                <a:spcPct val="110001"/>
              </a:lnSpc>
              <a:spcBef>
                <a:spcPts val="0"/>
              </a:spcBef>
              <a:spcAft>
                <a:spcPts val="0"/>
              </a:spcAft>
              <a:buNone/>
            </a:pPr>
            <a:endParaRPr sz="2800">
              <a:solidFill>
                <a:srgbClr val="1F1C39"/>
              </a:solidFill>
              <a:latin typeface="Open Sans"/>
              <a:ea typeface="Open Sans"/>
              <a:cs typeface="Open Sans"/>
              <a:sym typeface="Open Sans"/>
            </a:endParaRPr>
          </a:p>
          <a:p>
            <a:pPr marL="0" lvl="0" indent="0" algn="ctr" rtl="0">
              <a:lnSpc>
                <a:spcPct val="110001"/>
              </a:lnSpc>
              <a:spcBef>
                <a:spcPts val="0"/>
              </a:spcBef>
              <a:spcAft>
                <a:spcPts val="0"/>
              </a:spcAft>
              <a:buClr>
                <a:schemeClr val="dk1"/>
              </a:buClr>
              <a:buFont typeface="Arial"/>
              <a:buNone/>
            </a:pPr>
            <a:r>
              <a:rPr lang="en" sz="2800">
                <a:solidFill>
                  <a:srgbClr val="1F1C39"/>
                </a:solidFill>
                <a:latin typeface="Open Sans"/>
                <a:ea typeface="Open Sans"/>
                <a:cs typeface="Open Sans"/>
                <a:sym typeface="Open Sans"/>
              </a:rPr>
              <a:t>Which of these ingredients would you like to try or refine?</a:t>
            </a:r>
            <a:endParaRPr sz="2800">
              <a:solidFill>
                <a:srgbClr val="1F1C39"/>
              </a:solidFill>
              <a:latin typeface="Open Sans"/>
              <a:ea typeface="Open Sans"/>
              <a:cs typeface="Open Sans"/>
              <a:sym typeface="Open Sans"/>
            </a:endParaRPr>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Shape 488"/>
        <p:cNvGrpSpPr/>
        <p:nvPr/>
      </p:nvGrpSpPr>
      <p:grpSpPr>
        <a:xfrm>
          <a:off x="0" y="0"/>
          <a:ext cx="0" cy="0"/>
          <a:chOff x="0" y="0"/>
          <a:chExt cx="0" cy="0"/>
        </a:xfrm>
      </p:grpSpPr>
      <p:sp>
        <p:nvSpPr>
          <p:cNvPr id="489" name="Google Shape;489;p44"/>
          <p:cNvSpPr/>
          <p:nvPr/>
        </p:nvSpPr>
        <p:spPr>
          <a:xfrm>
            <a:off x="0" y="4636550"/>
            <a:ext cx="9144000" cy="507000"/>
          </a:xfrm>
          <a:prstGeom prst="rect">
            <a:avLst/>
          </a:prstGeom>
          <a:solidFill>
            <a:srgbClr val="1F1C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0" name="Google Shape;490;p44"/>
          <p:cNvSpPr/>
          <p:nvPr/>
        </p:nvSpPr>
        <p:spPr>
          <a:xfrm>
            <a:off x="105625" y="4710475"/>
            <a:ext cx="334200" cy="348600"/>
          </a:xfrm>
          <a:prstGeom prst="ellipse">
            <a:avLst/>
          </a:prstGeom>
          <a:solidFill>
            <a:srgbClr val="F3CA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491" name="Google Shape;491;p44"/>
          <p:cNvSpPr txBox="1"/>
          <p:nvPr/>
        </p:nvSpPr>
        <p:spPr>
          <a:xfrm>
            <a:off x="249675" y="326450"/>
            <a:ext cx="8772300" cy="1280700"/>
          </a:xfrm>
          <a:prstGeom prst="rect">
            <a:avLst/>
          </a:prstGeom>
          <a:noFill/>
          <a:ln>
            <a:noFill/>
          </a:ln>
        </p:spPr>
        <p:txBody>
          <a:bodyPr spcFirstLastPara="1" wrap="square" lIns="0" tIns="0" rIns="0" bIns="0" anchor="t" anchorCtr="0">
            <a:spAutoFit/>
          </a:bodyPr>
          <a:lstStyle/>
          <a:p>
            <a:pPr marL="0" marR="0" lvl="0" indent="0" algn="ctr" rtl="0">
              <a:lnSpc>
                <a:spcPct val="110001"/>
              </a:lnSpc>
              <a:spcBef>
                <a:spcPts val="0"/>
              </a:spcBef>
              <a:spcAft>
                <a:spcPts val="0"/>
              </a:spcAft>
              <a:buNone/>
            </a:pPr>
            <a:r>
              <a:rPr lang="en" sz="2600">
                <a:solidFill>
                  <a:srgbClr val="1F1C39"/>
                </a:solidFill>
                <a:latin typeface="Open Sans"/>
                <a:ea typeface="Open Sans"/>
                <a:cs typeface="Open Sans"/>
                <a:sym typeface="Open Sans"/>
              </a:rPr>
              <a:t>To what extent is your existing CPDL design made up of a connected rhythm of these ingredients leading towards increased teacher ability and impact on pupils?</a:t>
            </a:r>
            <a:endParaRPr sz="2600">
              <a:solidFill>
                <a:srgbClr val="1F1C39"/>
              </a:solidFill>
              <a:latin typeface="Open Sans"/>
              <a:ea typeface="Open Sans"/>
              <a:cs typeface="Open Sans"/>
              <a:sym typeface="Open Sans"/>
            </a:endParaRPr>
          </a:p>
        </p:txBody>
      </p:sp>
      <p:sp>
        <p:nvSpPr>
          <p:cNvPr id="492" name="Google Shape;492;p44"/>
          <p:cNvSpPr/>
          <p:nvPr/>
        </p:nvSpPr>
        <p:spPr>
          <a:xfrm>
            <a:off x="6254327" y="2048150"/>
            <a:ext cx="2304000" cy="2245800"/>
          </a:xfrm>
          <a:prstGeom prst="ellipse">
            <a:avLst/>
          </a:prstGeom>
          <a:solidFill>
            <a:srgbClr val="00282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b="1">
                <a:solidFill>
                  <a:srgbClr val="F2E3E5"/>
                </a:solidFill>
                <a:latin typeface="Open Sans"/>
                <a:ea typeface="Open Sans"/>
                <a:cs typeface="Open Sans"/>
                <a:sym typeface="Open Sans"/>
              </a:rPr>
              <a:t>Embedded</a:t>
            </a:r>
            <a:endParaRPr sz="2000" b="1">
              <a:solidFill>
                <a:srgbClr val="F2E3E5"/>
              </a:solidFill>
              <a:latin typeface="Open Sans"/>
              <a:ea typeface="Open Sans"/>
              <a:cs typeface="Open Sans"/>
              <a:sym typeface="Open Sans"/>
            </a:endParaRPr>
          </a:p>
          <a:p>
            <a:pPr marL="0" lvl="0" indent="0" algn="ctr" rtl="0">
              <a:spcBef>
                <a:spcPts val="0"/>
              </a:spcBef>
              <a:spcAft>
                <a:spcPts val="0"/>
              </a:spcAft>
              <a:buNone/>
            </a:pPr>
            <a:r>
              <a:rPr lang="en">
                <a:solidFill>
                  <a:srgbClr val="F2E3E5"/>
                </a:solidFill>
                <a:latin typeface="Open Sans"/>
                <a:ea typeface="Open Sans"/>
                <a:cs typeface="Open Sans"/>
                <a:sym typeface="Open Sans"/>
              </a:rPr>
              <a:t>Your why is an anchor. You have a strongly connected set of pylons and cables.</a:t>
            </a:r>
            <a:endParaRPr sz="2000" b="1">
              <a:solidFill>
                <a:srgbClr val="F2E3E5"/>
              </a:solidFill>
              <a:latin typeface="Open Sans"/>
              <a:ea typeface="Open Sans"/>
              <a:cs typeface="Open Sans"/>
              <a:sym typeface="Open Sans"/>
            </a:endParaRPr>
          </a:p>
        </p:txBody>
      </p:sp>
      <p:sp>
        <p:nvSpPr>
          <p:cNvPr id="493" name="Google Shape;493;p44"/>
          <p:cNvSpPr/>
          <p:nvPr/>
        </p:nvSpPr>
        <p:spPr>
          <a:xfrm>
            <a:off x="585651" y="2048150"/>
            <a:ext cx="2304000" cy="2245800"/>
          </a:xfrm>
          <a:prstGeom prst="ellipse">
            <a:avLst/>
          </a:prstGeom>
          <a:solidFill>
            <a:srgbClr val="00282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b="1">
                <a:solidFill>
                  <a:srgbClr val="F2E3E5"/>
                </a:solidFill>
                <a:latin typeface="Open Sans"/>
                <a:ea typeface="Open Sans"/>
                <a:cs typeface="Open Sans"/>
                <a:sym typeface="Open Sans"/>
              </a:rPr>
              <a:t>Emerging</a:t>
            </a:r>
            <a:endParaRPr sz="2000" b="1">
              <a:solidFill>
                <a:srgbClr val="F2E3E5"/>
              </a:solidFill>
              <a:latin typeface="Open Sans"/>
              <a:ea typeface="Open Sans"/>
              <a:cs typeface="Open Sans"/>
              <a:sym typeface="Open Sans"/>
            </a:endParaRPr>
          </a:p>
          <a:p>
            <a:pPr marL="0" lvl="0" indent="0" algn="ctr" rtl="0">
              <a:spcBef>
                <a:spcPts val="0"/>
              </a:spcBef>
              <a:spcAft>
                <a:spcPts val="0"/>
              </a:spcAft>
              <a:buNone/>
            </a:pPr>
            <a:r>
              <a:rPr lang="en">
                <a:solidFill>
                  <a:srgbClr val="F2E3E5"/>
                </a:solidFill>
                <a:latin typeface="Open Sans"/>
                <a:ea typeface="Open Sans"/>
                <a:cs typeface="Open Sans"/>
                <a:sym typeface="Open Sans"/>
              </a:rPr>
              <a:t>Your why is growing. You have slightly wobbly pylons and the odd cable strung up.</a:t>
            </a:r>
            <a:endParaRPr>
              <a:solidFill>
                <a:srgbClr val="F2E3E5"/>
              </a:solidFill>
              <a:latin typeface="Open Sans"/>
              <a:ea typeface="Open Sans"/>
              <a:cs typeface="Open Sans"/>
              <a:sym typeface="Open Sans"/>
            </a:endParaRPr>
          </a:p>
        </p:txBody>
      </p:sp>
      <p:sp>
        <p:nvSpPr>
          <p:cNvPr id="494" name="Google Shape;494;p44"/>
          <p:cNvSpPr/>
          <p:nvPr/>
        </p:nvSpPr>
        <p:spPr>
          <a:xfrm>
            <a:off x="3419997" y="2048150"/>
            <a:ext cx="2304000" cy="2245800"/>
          </a:xfrm>
          <a:prstGeom prst="ellipse">
            <a:avLst/>
          </a:prstGeom>
          <a:solidFill>
            <a:srgbClr val="00282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b="1">
                <a:solidFill>
                  <a:srgbClr val="F2E3E5"/>
                </a:solidFill>
                <a:latin typeface="Open Sans"/>
                <a:ea typeface="Open Sans"/>
                <a:cs typeface="Open Sans"/>
                <a:sym typeface="Open Sans"/>
              </a:rPr>
              <a:t>Evolving</a:t>
            </a:r>
            <a:endParaRPr sz="2000" b="1">
              <a:solidFill>
                <a:srgbClr val="F2E3E5"/>
              </a:solidFill>
              <a:latin typeface="Open Sans"/>
              <a:ea typeface="Open Sans"/>
              <a:cs typeface="Open Sans"/>
              <a:sym typeface="Open Sans"/>
            </a:endParaRPr>
          </a:p>
          <a:p>
            <a:pPr marL="0" lvl="0" indent="0" algn="ctr" rtl="0">
              <a:spcBef>
                <a:spcPts val="0"/>
              </a:spcBef>
              <a:spcAft>
                <a:spcPts val="0"/>
              </a:spcAft>
              <a:buNone/>
            </a:pPr>
            <a:r>
              <a:rPr lang="en">
                <a:solidFill>
                  <a:srgbClr val="F2E3E5"/>
                </a:solidFill>
                <a:latin typeface="Open Sans"/>
                <a:ea typeface="Open Sans"/>
                <a:cs typeface="Open Sans"/>
                <a:sym typeface="Open Sans"/>
              </a:rPr>
              <a:t>Your why is a buoy. Your pylons are strong and you have some cables but they’re not yet all attached.</a:t>
            </a:r>
            <a:endParaRPr sz="2000" b="1">
              <a:solidFill>
                <a:srgbClr val="F2E3E5"/>
              </a:solidFill>
              <a:latin typeface="Open Sans"/>
              <a:ea typeface="Open Sans"/>
              <a:cs typeface="Open Sans"/>
              <a:sym typeface="Open Sans"/>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91"/>
        <p:cNvGrpSpPr/>
        <p:nvPr/>
      </p:nvGrpSpPr>
      <p:grpSpPr>
        <a:xfrm>
          <a:off x="0" y="0"/>
          <a:ext cx="0" cy="0"/>
          <a:chOff x="0" y="0"/>
          <a:chExt cx="0" cy="0"/>
        </a:xfrm>
      </p:grpSpPr>
      <p:sp>
        <p:nvSpPr>
          <p:cNvPr id="92" name="Google Shape;92;p17"/>
          <p:cNvSpPr/>
          <p:nvPr/>
        </p:nvSpPr>
        <p:spPr>
          <a:xfrm>
            <a:off x="8367263" y="1702300"/>
            <a:ext cx="580800" cy="348600"/>
          </a:xfrm>
          <a:prstGeom prst="rightArrow">
            <a:avLst>
              <a:gd name="adj1" fmla="val 50000"/>
              <a:gd name="adj2" fmla="val 50000"/>
            </a:avLst>
          </a:prstGeom>
          <a:solidFill>
            <a:srgbClr val="0028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3" name="Google Shape;93;p17"/>
          <p:cNvSpPr/>
          <p:nvPr/>
        </p:nvSpPr>
        <p:spPr>
          <a:xfrm>
            <a:off x="5363213" y="1702300"/>
            <a:ext cx="580800" cy="348600"/>
          </a:xfrm>
          <a:prstGeom prst="rightArrow">
            <a:avLst>
              <a:gd name="adj1" fmla="val 50000"/>
              <a:gd name="adj2" fmla="val 50000"/>
            </a:avLst>
          </a:prstGeom>
          <a:solidFill>
            <a:srgbClr val="0028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4" name="Google Shape;94;p17"/>
          <p:cNvSpPr/>
          <p:nvPr/>
        </p:nvSpPr>
        <p:spPr>
          <a:xfrm>
            <a:off x="2359163" y="1702300"/>
            <a:ext cx="580800" cy="348600"/>
          </a:xfrm>
          <a:prstGeom prst="rightArrow">
            <a:avLst>
              <a:gd name="adj1" fmla="val 50000"/>
              <a:gd name="adj2" fmla="val 50000"/>
            </a:avLst>
          </a:prstGeom>
          <a:solidFill>
            <a:srgbClr val="0028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5" name="Google Shape;95;p17"/>
          <p:cNvSpPr txBox="1"/>
          <p:nvPr/>
        </p:nvSpPr>
        <p:spPr>
          <a:xfrm>
            <a:off x="514925" y="497643"/>
            <a:ext cx="7656300" cy="461700"/>
          </a:xfrm>
          <a:prstGeom prst="rect">
            <a:avLst/>
          </a:prstGeom>
          <a:noFill/>
          <a:ln>
            <a:noFill/>
          </a:ln>
        </p:spPr>
        <p:txBody>
          <a:bodyPr spcFirstLastPara="1" wrap="square" lIns="0" tIns="0" rIns="0" bIns="0" anchor="t" anchorCtr="0">
            <a:spAutoFit/>
          </a:bodyPr>
          <a:lstStyle/>
          <a:p>
            <a:pPr marL="0" marR="0" lvl="0" indent="0" algn="ctr" rtl="0">
              <a:lnSpc>
                <a:spcPct val="110000"/>
              </a:lnSpc>
              <a:spcBef>
                <a:spcPts val="0"/>
              </a:spcBef>
              <a:spcAft>
                <a:spcPts val="0"/>
              </a:spcAft>
              <a:buNone/>
            </a:pPr>
            <a:r>
              <a:rPr lang="en" sz="3000">
                <a:solidFill>
                  <a:srgbClr val="1F1C39"/>
                </a:solidFill>
                <a:latin typeface="Open Sans"/>
                <a:ea typeface="Open Sans"/>
                <a:cs typeface="Open Sans"/>
                <a:sym typeface="Open Sans"/>
              </a:rPr>
              <a:t>Today’s big picture</a:t>
            </a:r>
            <a:endParaRPr sz="3000">
              <a:solidFill>
                <a:srgbClr val="1F1C39"/>
              </a:solidFill>
              <a:latin typeface="Open Sans"/>
              <a:ea typeface="Open Sans"/>
              <a:cs typeface="Open Sans"/>
              <a:sym typeface="Open Sans"/>
            </a:endParaRPr>
          </a:p>
        </p:txBody>
      </p:sp>
      <p:sp>
        <p:nvSpPr>
          <p:cNvPr id="96" name="Google Shape;96;p17"/>
          <p:cNvSpPr/>
          <p:nvPr/>
        </p:nvSpPr>
        <p:spPr>
          <a:xfrm>
            <a:off x="0" y="4636550"/>
            <a:ext cx="9144000" cy="507000"/>
          </a:xfrm>
          <a:prstGeom prst="rect">
            <a:avLst/>
          </a:prstGeom>
          <a:solidFill>
            <a:srgbClr val="1F1C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97" name="Google Shape;97;p17"/>
          <p:cNvSpPr/>
          <p:nvPr/>
        </p:nvSpPr>
        <p:spPr>
          <a:xfrm>
            <a:off x="105625" y="4710475"/>
            <a:ext cx="334200" cy="348600"/>
          </a:xfrm>
          <a:prstGeom prst="ellipse">
            <a:avLst/>
          </a:prstGeom>
          <a:solidFill>
            <a:srgbClr val="F3CA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grpSp>
        <p:nvGrpSpPr>
          <p:cNvPr id="98" name="Google Shape;98;p17"/>
          <p:cNvGrpSpPr/>
          <p:nvPr/>
        </p:nvGrpSpPr>
        <p:grpSpPr>
          <a:xfrm>
            <a:off x="195942" y="1702296"/>
            <a:ext cx="2239425" cy="1166838"/>
            <a:chOff x="-705400" y="-76200"/>
            <a:chExt cx="5971800" cy="3111569"/>
          </a:xfrm>
        </p:grpSpPr>
        <p:sp>
          <p:nvSpPr>
            <p:cNvPr id="99" name="Google Shape;99;p17"/>
            <p:cNvSpPr txBox="1"/>
            <p:nvPr/>
          </p:nvSpPr>
          <p:spPr>
            <a:xfrm>
              <a:off x="-705400" y="-76200"/>
              <a:ext cx="5971800" cy="820800"/>
            </a:xfrm>
            <a:prstGeom prst="rect">
              <a:avLst/>
            </a:prstGeom>
            <a:solidFill>
              <a:srgbClr val="F3CA16"/>
            </a:solidFill>
            <a:ln>
              <a:noFill/>
            </a:ln>
          </p:spPr>
          <p:txBody>
            <a:bodyPr spcFirstLastPara="1" wrap="square" lIns="0" tIns="0" rIns="0" bIns="0" anchor="t" anchorCtr="0">
              <a:spAutoFit/>
            </a:bodyPr>
            <a:lstStyle/>
            <a:p>
              <a:pPr marL="0" marR="0" lvl="0" indent="0" algn="ctr" rtl="0">
                <a:lnSpc>
                  <a:spcPct val="140010"/>
                </a:lnSpc>
                <a:spcBef>
                  <a:spcPts val="0"/>
                </a:spcBef>
                <a:spcAft>
                  <a:spcPts val="0"/>
                </a:spcAft>
                <a:buNone/>
              </a:pPr>
              <a:r>
                <a:rPr lang="en" sz="2000" b="1" i="0" u="none" strike="noStrike" cap="none">
                  <a:solidFill>
                    <a:srgbClr val="1F1C39"/>
                  </a:solidFill>
                  <a:latin typeface="Open Sans"/>
                  <a:ea typeface="Open Sans"/>
                  <a:cs typeface="Open Sans"/>
                  <a:sym typeface="Open Sans"/>
                </a:rPr>
                <a:t>PART 1</a:t>
              </a:r>
              <a:endParaRPr sz="700">
                <a:solidFill>
                  <a:srgbClr val="1F1C39"/>
                </a:solidFill>
              </a:endParaRPr>
            </a:p>
          </p:txBody>
        </p:sp>
        <p:sp>
          <p:nvSpPr>
            <p:cNvPr id="100" name="Google Shape;100;p17"/>
            <p:cNvSpPr txBox="1"/>
            <p:nvPr/>
          </p:nvSpPr>
          <p:spPr>
            <a:xfrm>
              <a:off x="-705400" y="1262069"/>
              <a:ext cx="5971800" cy="1773300"/>
            </a:xfrm>
            <a:prstGeom prst="rect">
              <a:avLst/>
            </a:prstGeom>
            <a:noFill/>
            <a:ln>
              <a:noFill/>
            </a:ln>
          </p:spPr>
          <p:txBody>
            <a:bodyPr spcFirstLastPara="1" wrap="square" lIns="0" tIns="0" rIns="0" bIns="0" anchor="t" anchorCtr="0">
              <a:spAutoFit/>
            </a:bodyPr>
            <a:lstStyle/>
            <a:p>
              <a:pPr marL="0" marR="0" lvl="0" indent="0" algn="ctr" rtl="0">
                <a:lnSpc>
                  <a:spcPct val="140000"/>
                </a:lnSpc>
                <a:spcBef>
                  <a:spcPts val="0"/>
                </a:spcBef>
                <a:spcAft>
                  <a:spcPts val="0"/>
                </a:spcAft>
                <a:buNone/>
              </a:pPr>
              <a:r>
                <a:rPr lang="en" sz="1800">
                  <a:solidFill>
                    <a:srgbClr val="1F1C39"/>
                  </a:solidFill>
                  <a:latin typeface="Open Sans"/>
                  <a:ea typeface="Open Sans"/>
                  <a:cs typeface="Open Sans"/>
                  <a:sym typeface="Open Sans"/>
                </a:rPr>
                <a:t>Effective CPDL design</a:t>
              </a:r>
              <a:endParaRPr sz="700">
                <a:solidFill>
                  <a:srgbClr val="1F1C39"/>
                </a:solidFill>
              </a:endParaRPr>
            </a:p>
          </p:txBody>
        </p:sp>
      </p:grpSp>
      <p:grpSp>
        <p:nvGrpSpPr>
          <p:cNvPr id="101" name="Google Shape;101;p17"/>
          <p:cNvGrpSpPr/>
          <p:nvPr/>
        </p:nvGrpSpPr>
        <p:grpSpPr>
          <a:xfrm>
            <a:off x="3223380" y="1702296"/>
            <a:ext cx="2239425" cy="1166838"/>
            <a:chOff x="352700" y="-76200"/>
            <a:chExt cx="5971800" cy="3111569"/>
          </a:xfrm>
        </p:grpSpPr>
        <p:sp>
          <p:nvSpPr>
            <p:cNvPr id="102" name="Google Shape;102;p17"/>
            <p:cNvSpPr txBox="1"/>
            <p:nvPr/>
          </p:nvSpPr>
          <p:spPr>
            <a:xfrm>
              <a:off x="352700" y="-76200"/>
              <a:ext cx="5971800" cy="820800"/>
            </a:xfrm>
            <a:prstGeom prst="rect">
              <a:avLst/>
            </a:prstGeom>
            <a:solidFill>
              <a:srgbClr val="002826"/>
            </a:solidFill>
            <a:ln>
              <a:noFill/>
            </a:ln>
          </p:spPr>
          <p:txBody>
            <a:bodyPr spcFirstLastPara="1" wrap="square" lIns="0" tIns="0" rIns="0" bIns="0" anchor="t" anchorCtr="0">
              <a:spAutoFit/>
            </a:bodyPr>
            <a:lstStyle/>
            <a:p>
              <a:pPr marL="0" marR="0" lvl="0" indent="0" algn="ctr" rtl="0">
                <a:lnSpc>
                  <a:spcPct val="140010"/>
                </a:lnSpc>
                <a:spcBef>
                  <a:spcPts val="0"/>
                </a:spcBef>
                <a:spcAft>
                  <a:spcPts val="0"/>
                </a:spcAft>
                <a:buNone/>
              </a:pPr>
              <a:r>
                <a:rPr lang="en" sz="2000" b="1" i="0" u="none" strike="noStrike" cap="none">
                  <a:solidFill>
                    <a:srgbClr val="F2E3E5"/>
                  </a:solidFill>
                  <a:latin typeface="Open Sans"/>
                  <a:ea typeface="Open Sans"/>
                  <a:cs typeface="Open Sans"/>
                  <a:sym typeface="Open Sans"/>
                </a:rPr>
                <a:t>PART 2</a:t>
              </a:r>
              <a:endParaRPr sz="700">
                <a:solidFill>
                  <a:srgbClr val="F2E3E5"/>
                </a:solidFill>
              </a:endParaRPr>
            </a:p>
          </p:txBody>
        </p:sp>
        <p:sp>
          <p:nvSpPr>
            <p:cNvPr id="103" name="Google Shape;103;p17"/>
            <p:cNvSpPr txBox="1"/>
            <p:nvPr/>
          </p:nvSpPr>
          <p:spPr>
            <a:xfrm>
              <a:off x="352700" y="1262069"/>
              <a:ext cx="5971800" cy="1773300"/>
            </a:xfrm>
            <a:prstGeom prst="rect">
              <a:avLst/>
            </a:prstGeom>
            <a:noFill/>
            <a:ln>
              <a:noFill/>
            </a:ln>
          </p:spPr>
          <p:txBody>
            <a:bodyPr spcFirstLastPara="1" wrap="square" lIns="0" tIns="0" rIns="0" bIns="0" anchor="t" anchorCtr="0">
              <a:spAutoFit/>
            </a:bodyPr>
            <a:lstStyle/>
            <a:p>
              <a:pPr marL="0" marR="0" lvl="0" indent="0" algn="ctr" rtl="0">
                <a:lnSpc>
                  <a:spcPct val="140000"/>
                </a:lnSpc>
                <a:spcBef>
                  <a:spcPts val="0"/>
                </a:spcBef>
                <a:spcAft>
                  <a:spcPts val="0"/>
                </a:spcAft>
                <a:buNone/>
              </a:pPr>
              <a:r>
                <a:rPr lang="en" sz="1800">
                  <a:solidFill>
                    <a:srgbClr val="403D58"/>
                  </a:solidFill>
                  <a:latin typeface="Open Sans"/>
                  <a:ea typeface="Open Sans"/>
                  <a:cs typeface="Open Sans"/>
                  <a:sym typeface="Open Sans"/>
                </a:rPr>
                <a:t>Effective ingredients of CPDL design</a:t>
              </a:r>
              <a:endParaRPr sz="700"/>
            </a:p>
          </p:txBody>
        </p:sp>
      </p:grpSp>
      <p:grpSp>
        <p:nvGrpSpPr>
          <p:cNvPr id="104" name="Google Shape;104;p17"/>
          <p:cNvGrpSpPr/>
          <p:nvPr/>
        </p:nvGrpSpPr>
        <p:grpSpPr>
          <a:xfrm>
            <a:off x="6250810" y="1702296"/>
            <a:ext cx="2239425" cy="1166838"/>
            <a:chOff x="591400" y="-76200"/>
            <a:chExt cx="5971800" cy="3111569"/>
          </a:xfrm>
        </p:grpSpPr>
        <p:sp>
          <p:nvSpPr>
            <p:cNvPr id="105" name="Google Shape;105;p17"/>
            <p:cNvSpPr txBox="1"/>
            <p:nvPr/>
          </p:nvSpPr>
          <p:spPr>
            <a:xfrm>
              <a:off x="591400" y="-76200"/>
              <a:ext cx="5971800" cy="820800"/>
            </a:xfrm>
            <a:prstGeom prst="rect">
              <a:avLst/>
            </a:prstGeom>
            <a:solidFill>
              <a:srgbClr val="002826"/>
            </a:solidFill>
            <a:ln>
              <a:noFill/>
            </a:ln>
          </p:spPr>
          <p:txBody>
            <a:bodyPr spcFirstLastPara="1" wrap="square" lIns="0" tIns="0" rIns="0" bIns="0" anchor="t" anchorCtr="0">
              <a:spAutoFit/>
            </a:bodyPr>
            <a:lstStyle/>
            <a:p>
              <a:pPr marL="0" marR="0" lvl="0" indent="0" algn="ctr" rtl="0">
                <a:lnSpc>
                  <a:spcPct val="140010"/>
                </a:lnSpc>
                <a:spcBef>
                  <a:spcPts val="0"/>
                </a:spcBef>
                <a:spcAft>
                  <a:spcPts val="0"/>
                </a:spcAft>
                <a:buNone/>
              </a:pPr>
              <a:r>
                <a:rPr lang="en" sz="2000" b="1" i="0" u="none" strike="noStrike" cap="none">
                  <a:solidFill>
                    <a:srgbClr val="F2E3E5"/>
                  </a:solidFill>
                  <a:latin typeface="Open Sans"/>
                  <a:ea typeface="Open Sans"/>
                  <a:cs typeface="Open Sans"/>
                  <a:sym typeface="Open Sans"/>
                </a:rPr>
                <a:t>PART 3</a:t>
              </a:r>
              <a:endParaRPr sz="700">
                <a:solidFill>
                  <a:srgbClr val="F2E3E5"/>
                </a:solidFill>
              </a:endParaRPr>
            </a:p>
          </p:txBody>
        </p:sp>
        <p:sp>
          <p:nvSpPr>
            <p:cNvPr id="106" name="Google Shape;106;p17"/>
            <p:cNvSpPr txBox="1"/>
            <p:nvPr/>
          </p:nvSpPr>
          <p:spPr>
            <a:xfrm>
              <a:off x="591400" y="1262069"/>
              <a:ext cx="5971800" cy="1773300"/>
            </a:xfrm>
            <a:prstGeom prst="rect">
              <a:avLst/>
            </a:prstGeom>
            <a:noFill/>
            <a:ln>
              <a:noFill/>
            </a:ln>
          </p:spPr>
          <p:txBody>
            <a:bodyPr spcFirstLastPara="1" wrap="square" lIns="0" tIns="0" rIns="0" bIns="0" anchor="t" anchorCtr="0">
              <a:spAutoFit/>
            </a:bodyPr>
            <a:lstStyle/>
            <a:p>
              <a:pPr marL="0" marR="0" lvl="0" indent="0" algn="ctr" rtl="0">
                <a:lnSpc>
                  <a:spcPct val="140000"/>
                </a:lnSpc>
                <a:spcBef>
                  <a:spcPts val="0"/>
                </a:spcBef>
                <a:spcAft>
                  <a:spcPts val="0"/>
                </a:spcAft>
                <a:buNone/>
              </a:pPr>
              <a:r>
                <a:rPr lang="en" sz="1800">
                  <a:solidFill>
                    <a:srgbClr val="403D58"/>
                  </a:solidFill>
                  <a:latin typeface="Open Sans"/>
                  <a:ea typeface="Open Sans"/>
                  <a:cs typeface="Open Sans"/>
                  <a:sym typeface="Open Sans"/>
                </a:rPr>
                <a:t>Reflecting on your CPDL design</a:t>
              </a:r>
              <a:endParaRPr sz="700"/>
            </a:p>
          </p:txBody>
        </p:sp>
      </p:gr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Shape 110"/>
        <p:cNvGrpSpPr/>
        <p:nvPr/>
      </p:nvGrpSpPr>
      <p:grpSpPr>
        <a:xfrm>
          <a:off x="0" y="0"/>
          <a:ext cx="0" cy="0"/>
          <a:chOff x="0" y="0"/>
          <a:chExt cx="0" cy="0"/>
        </a:xfrm>
      </p:grpSpPr>
      <p:sp>
        <p:nvSpPr>
          <p:cNvPr id="111" name="Google Shape;111;p18"/>
          <p:cNvSpPr txBox="1"/>
          <p:nvPr/>
        </p:nvSpPr>
        <p:spPr>
          <a:xfrm>
            <a:off x="506075" y="295725"/>
            <a:ext cx="8060400" cy="1034400"/>
          </a:xfrm>
          <a:prstGeom prst="rect">
            <a:avLst/>
          </a:prstGeom>
          <a:noFill/>
          <a:ln>
            <a:noFill/>
          </a:ln>
        </p:spPr>
        <p:txBody>
          <a:bodyPr spcFirstLastPara="1" wrap="square" lIns="0" tIns="0" rIns="0" bIns="0" anchor="t" anchorCtr="0">
            <a:spAutoFit/>
          </a:bodyPr>
          <a:lstStyle/>
          <a:p>
            <a:pPr marL="0" marR="0" lvl="0" indent="0" algn="ctr" rtl="0">
              <a:lnSpc>
                <a:spcPct val="110001"/>
              </a:lnSpc>
              <a:spcBef>
                <a:spcPts val="0"/>
              </a:spcBef>
              <a:spcAft>
                <a:spcPts val="0"/>
              </a:spcAft>
              <a:buNone/>
            </a:pPr>
            <a:r>
              <a:rPr lang="en" sz="3200">
                <a:solidFill>
                  <a:srgbClr val="1F1C39"/>
                </a:solidFill>
                <a:latin typeface="Open Sans"/>
                <a:ea typeface="Open Sans"/>
                <a:cs typeface="Open Sans"/>
                <a:sym typeface="Open Sans"/>
              </a:rPr>
              <a:t>What makes professional development ‘effective’?</a:t>
            </a:r>
            <a:endParaRPr sz="700">
              <a:solidFill>
                <a:srgbClr val="1F1C39"/>
              </a:solidFill>
              <a:latin typeface="Open Sans"/>
              <a:ea typeface="Open Sans"/>
              <a:cs typeface="Open Sans"/>
              <a:sym typeface="Open Sans"/>
            </a:endParaRPr>
          </a:p>
        </p:txBody>
      </p:sp>
      <p:sp>
        <p:nvSpPr>
          <p:cNvPr id="112" name="Google Shape;112;p18"/>
          <p:cNvSpPr/>
          <p:nvPr/>
        </p:nvSpPr>
        <p:spPr>
          <a:xfrm>
            <a:off x="0" y="4636550"/>
            <a:ext cx="9144000" cy="507000"/>
          </a:xfrm>
          <a:prstGeom prst="rect">
            <a:avLst/>
          </a:prstGeom>
          <a:solidFill>
            <a:srgbClr val="1F1C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3" name="Google Shape;113;p18"/>
          <p:cNvSpPr/>
          <p:nvPr/>
        </p:nvSpPr>
        <p:spPr>
          <a:xfrm>
            <a:off x="105625" y="4710475"/>
            <a:ext cx="334200" cy="348600"/>
          </a:xfrm>
          <a:prstGeom prst="ellipse">
            <a:avLst/>
          </a:prstGeom>
          <a:solidFill>
            <a:srgbClr val="F3CA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14" name="Google Shape;114;p18"/>
          <p:cNvSpPr/>
          <p:nvPr/>
        </p:nvSpPr>
        <p:spPr>
          <a:xfrm>
            <a:off x="6406113" y="1772150"/>
            <a:ext cx="2560800" cy="2496300"/>
          </a:xfrm>
          <a:prstGeom prst="ellipse">
            <a:avLst/>
          </a:prstGeom>
          <a:solidFill>
            <a:srgbClr val="00282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b="1">
                <a:solidFill>
                  <a:srgbClr val="F2E3E5"/>
                </a:solidFill>
                <a:latin typeface="Open Sans"/>
                <a:ea typeface="Open Sans"/>
                <a:cs typeface="Open Sans"/>
                <a:sym typeface="Open Sans"/>
              </a:rPr>
              <a:t>Past and present experiences</a:t>
            </a:r>
            <a:endParaRPr sz="1600">
              <a:solidFill>
                <a:srgbClr val="F2E3E5"/>
              </a:solidFill>
              <a:latin typeface="Open Sans"/>
              <a:ea typeface="Open Sans"/>
              <a:cs typeface="Open Sans"/>
              <a:sym typeface="Open Sans"/>
            </a:endParaRPr>
          </a:p>
        </p:txBody>
      </p:sp>
      <p:sp>
        <p:nvSpPr>
          <p:cNvPr id="115" name="Google Shape;115;p18"/>
          <p:cNvSpPr/>
          <p:nvPr/>
        </p:nvSpPr>
        <p:spPr>
          <a:xfrm>
            <a:off x="105619" y="1772150"/>
            <a:ext cx="2560800" cy="2496300"/>
          </a:xfrm>
          <a:prstGeom prst="ellipse">
            <a:avLst/>
          </a:prstGeom>
          <a:solidFill>
            <a:srgbClr val="00282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b="1">
                <a:solidFill>
                  <a:srgbClr val="F2E3E5"/>
                </a:solidFill>
                <a:latin typeface="Open Sans"/>
                <a:ea typeface="Open Sans"/>
                <a:cs typeface="Open Sans"/>
                <a:sym typeface="Open Sans"/>
              </a:rPr>
              <a:t>Facilitation</a:t>
            </a:r>
            <a:endParaRPr sz="1600">
              <a:solidFill>
                <a:srgbClr val="F2E3E5"/>
              </a:solidFill>
              <a:latin typeface="Open Sans"/>
              <a:ea typeface="Open Sans"/>
              <a:cs typeface="Open Sans"/>
              <a:sym typeface="Open Sans"/>
            </a:endParaRPr>
          </a:p>
        </p:txBody>
      </p:sp>
      <p:sp>
        <p:nvSpPr>
          <p:cNvPr id="116" name="Google Shape;116;p18"/>
          <p:cNvSpPr/>
          <p:nvPr/>
        </p:nvSpPr>
        <p:spPr>
          <a:xfrm>
            <a:off x="3255875" y="1772150"/>
            <a:ext cx="2560800" cy="2496300"/>
          </a:xfrm>
          <a:prstGeom prst="ellipse">
            <a:avLst/>
          </a:prstGeom>
          <a:solidFill>
            <a:srgbClr val="00282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b="1">
                <a:solidFill>
                  <a:srgbClr val="F2E3E5"/>
                </a:solidFill>
                <a:latin typeface="Open Sans"/>
                <a:ea typeface="Open Sans"/>
                <a:cs typeface="Open Sans"/>
                <a:sym typeface="Open Sans"/>
              </a:rPr>
              <a:t>Involvement</a:t>
            </a:r>
            <a:endParaRPr sz="1600">
              <a:solidFill>
                <a:srgbClr val="F2E3E5"/>
              </a:solidFill>
              <a:latin typeface="Open Sans"/>
              <a:ea typeface="Open Sans"/>
              <a:cs typeface="Open Sans"/>
              <a:sym typeface="Open San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1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16"/>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1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Shape 120"/>
        <p:cNvGrpSpPr/>
        <p:nvPr/>
      </p:nvGrpSpPr>
      <p:grpSpPr>
        <a:xfrm>
          <a:off x="0" y="0"/>
          <a:ext cx="0" cy="0"/>
          <a:chOff x="0" y="0"/>
          <a:chExt cx="0" cy="0"/>
        </a:xfrm>
      </p:grpSpPr>
      <p:sp>
        <p:nvSpPr>
          <p:cNvPr id="121" name="Google Shape;121;p19"/>
          <p:cNvSpPr txBox="1"/>
          <p:nvPr/>
        </p:nvSpPr>
        <p:spPr>
          <a:xfrm>
            <a:off x="506075" y="295725"/>
            <a:ext cx="8060400" cy="1034400"/>
          </a:xfrm>
          <a:prstGeom prst="rect">
            <a:avLst/>
          </a:prstGeom>
          <a:noFill/>
          <a:ln>
            <a:noFill/>
          </a:ln>
        </p:spPr>
        <p:txBody>
          <a:bodyPr spcFirstLastPara="1" wrap="square" lIns="0" tIns="0" rIns="0" bIns="0" anchor="t" anchorCtr="0">
            <a:spAutoFit/>
          </a:bodyPr>
          <a:lstStyle/>
          <a:p>
            <a:pPr marL="0" marR="0" lvl="0" indent="0" algn="ctr" rtl="0">
              <a:lnSpc>
                <a:spcPct val="110001"/>
              </a:lnSpc>
              <a:spcBef>
                <a:spcPts val="0"/>
              </a:spcBef>
              <a:spcAft>
                <a:spcPts val="0"/>
              </a:spcAft>
              <a:buNone/>
            </a:pPr>
            <a:r>
              <a:rPr lang="en" sz="3200">
                <a:solidFill>
                  <a:srgbClr val="1F1C39"/>
                </a:solidFill>
                <a:latin typeface="Open Sans"/>
                <a:ea typeface="Open Sans"/>
                <a:cs typeface="Open Sans"/>
                <a:sym typeface="Open Sans"/>
              </a:rPr>
              <a:t>Defining ‘effective’ in the context of teacher professional development</a:t>
            </a:r>
            <a:endParaRPr sz="2800">
              <a:solidFill>
                <a:srgbClr val="1F1C39"/>
              </a:solidFill>
              <a:latin typeface="Open Sans"/>
              <a:ea typeface="Open Sans"/>
              <a:cs typeface="Open Sans"/>
              <a:sym typeface="Open Sans"/>
            </a:endParaRPr>
          </a:p>
        </p:txBody>
      </p:sp>
      <p:sp>
        <p:nvSpPr>
          <p:cNvPr id="122" name="Google Shape;122;p19"/>
          <p:cNvSpPr/>
          <p:nvPr/>
        </p:nvSpPr>
        <p:spPr>
          <a:xfrm>
            <a:off x="0" y="4636550"/>
            <a:ext cx="9144000" cy="507000"/>
          </a:xfrm>
          <a:prstGeom prst="rect">
            <a:avLst/>
          </a:prstGeom>
          <a:solidFill>
            <a:srgbClr val="1F1C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3" name="Google Shape;123;p19"/>
          <p:cNvSpPr/>
          <p:nvPr/>
        </p:nvSpPr>
        <p:spPr>
          <a:xfrm>
            <a:off x="105625" y="4710475"/>
            <a:ext cx="334200" cy="348600"/>
          </a:xfrm>
          <a:prstGeom prst="ellipse">
            <a:avLst/>
          </a:prstGeom>
          <a:solidFill>
            <a:srgbClr val="F3CA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4" name="Google Shape;124;p19"/>
          <p:cNvSpPr/>
          <p:nvPr/>
        </p:nvSpPr>
        <p:spPr>
          <a:xfrm>
            <a:off x="822450" y="1423350"/>
            <a:ext cx="3143400" cy="2717100"/>
          </a:xfrm>
          <a:prstGeom prst="star5">
            <a:avLst>
              <a:gd name="adj" fmla="val 20446"/>
              <a:gd name="hf" fmla="val 105146"/>
              <a:gd name="vf" fmla="val 110557"/>
            </a:avLst>
          </a:prstGeom>
          <a:solidFill>
            <a:srgbClr val="00282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rgbClr val="F3CA16"/>
                </a:solidFill>
                <a:latin typeface="Open Sans"/>
                <a:ea typeface="Open Sans"/>
                <a:cs typeface="Open Sans"/>
                <a:sym typeface="Open Sans"/>
              </a:rPr>
              <a:t>Increases teacher ability</a:t>
            </a:r>
            <a:endParaRPr>
              <a:solidFill>
                <a:srgbClr val="F3CA16"/>
              </a:solidFill>
              <a:latin typeface="Open Sans"/>
              <a:ea typeface="Open Sans"/>
              <a:cs typeface="Open Sans"/>
              <a:sym typeface="Open Sans"/>
            </a:endParaRPr>
          </a:p>
        </p:txBody>
      </p:sp>
      <p:sp>
        <p:nvSpPr>
          <p:cNvPr id="125" name="Google Shape;125;p19"/>
          <p:cNvSpPr/>
          <p:nvPr/>
        </p:nvSpPr>
        <p:spPr>
          <a:xfrm>
            <a:off x="3635253" y="2898425"/>
            <a:ext cx="1873500" cy="469200"/>
          </a:xfrm>
          <a:prstGeom prst="rightArrow">
            <a:avLst>
              <a:gd name="adj1" fmla="val 50000"/>
              <a:gd name="adj2" fmla="val 50000"/>
            </a:avLst>
          </a:prstGeom>
          <a:solidFill>
            <a:srgbClr val="0028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26" name="Google Shape;126;p19"/>
          <p:cNvSpPr/>
          <p:nvPr/>
        </p:nvSpPr>
        <p:spPr>
          <a:xfrm>
            <a:off x="5423075" y="1423350"/>
            <a:ext cx="3143400" cy="2717100"/>
          </a:xfrm>
          <a:prstGeom prst="star5">
            <a:avLst>
              <a:gd name="adj" fmla="val 20446"/>
              <a:gd name="hf" fmla="val 105146"/>
              <a:gd name="vf" fmla="val 110557"/>
            </a:avLst>
          </a:prstGeom>
          <a:solidFill>
            <a:srgbClr val="00282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1800" b="1">
                <a:solidFill>
                  <a:srgbClr val="F3CA16"/>
                </a:solidFill>
                <a:latin typeface="Open Sans"/>
                <a:ea typeface="Open Sans"/>
                <a:cs typeface="Open Sans"/>
                <a:sym typeface="Open Sans"/>
              </a:rPr>
              <a:t>Impact on pupils</a:t>
            </a:r>
            <a:endParaRPr>
              <a:solidFill>
                <a:srgbClr val="F3CA16"/>
              </a:solidFill>
              <a:latin typeface="Open Sans"/>
              <a:ea typeface="Open Sans"/>
              <a:cs typeface="Open Sans"/>
              <a:sym typeface="Open Sans"/>
            </a:endParaRPr>
          </a:p>
        </p:txBody>
      </p:sp>
      <p:sp>
        <p:nvSpPr>
          <p:cNvPr id="127" name="Google Shape;127;p19"/>
          <p:cNvSpPr txBox="1"/>
          <p:nvPr/>
        </p:nvSpPr>
        <p:spPr>
          <a:xfrm>
            <a:off x="439850" y="4674500"/>
            <a:ext cx="4457700" cy="431100"/>
          </a:xfrm>
          <a:prstGeom prst="rect">
            <a:avLst/>
          </a:prstGeom>
          <a:noFill/>
          <a:ln>
            <a:noFill/>
          </a:ln>
        </p:spPr>
        <p:txBody>
          <a:bodyPr spcFirstLastPara="1" wrap="square" lIns="91425" tIns="91425" rIns="91425" bIns="91425" anchor="t" anchorCtr="0">
            <a:spAutoFit/>
          </a:bodyPr>
          <a:lstStyle/>
          <a:p>
            <a:pPr marL="0" lvl="0" indent="0" algn="l" rtl="0">
              <a:lnSpc>
                <a:spcPct val="140000"/>
              </a:lnSpc>
              <a:spcBef>
                <a:spcPts val="0"/>
              </a:spcBef>
              <a:spcAft>
                <a:spcPts val="0"/>
              </a:spcAft>
              <a:buNone/>
            </a:pPr>
            <a:r>
              <a:rPr lang="en" sz="1600">
                <a:solidFill>
                  <a:srgbClr val="F2E3E5"/>
                </a:solidFill>
                <a:latin typeface="Open Sans Light"/>
                <a:ea typeface="Open Sans Light"/>
                <a:cs typeface="Open Sans Light"/>
                <a:sym typeface="Open Sans Light"/>
              </a:rPr>
              <a:t>Cordingley et al., 2015; DfE, 2016; EEF, 2021 </a:t>
            </a:r>
            <a:endParaRPr>
              <a:solidFill>
                <a:srgbClr val="F2E3E5"/>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2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2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12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Shape 131"/>
        <p:cNvGrpSpPr/>
        <p:nvPr/>
      </p:nvGrpSpPr>
      <p:grpSpPr>
        <a:xfrm>
          <a:off x="0" y="0"/>
          <a:ext cx="0" cy="0"/>
          <a:chOff x="0" y="0"/>
          <a:chExt cx="0" cy="0"/>
        </a:xfrm>
      </p:grpSpPr>
      <p:pic>
        <p:nvPicPr>
          <p:cNvPr id="132" name="Google Shape;132;p20"/>
          <p:cNvPicPr preferRelativeResize="0"/>
          <p:nvPr/>
        </p:nvPicPr>
        <p:blipFill rotWithShape="1">
          <a:blip r:embed="rId3">
            <a:alphaModFix/>
          </a:blip>
          <a:srcRect t="36755" r="55797" b="12323"/>
          <a:stretch/>
        </p:blipFill>
        <p:spPr>
          <a:xfrm>
            <a:off x="168850" y="1262125"/>
            <a:ext cx="3892675" cy="2619250"/>
          </a:xfrm>
          <a:prstGeom prst="rect">
            <a:avLst/>
          </a:prstGeom>
          <a:noFill/>
          <a:ln>
            <a:noFill/>
          </a:ln>
        </p:spPr>
      </p:pic>
      <p:sp>
        <p:nvSpPr>
          <p:cNvPr id="133" name="Google Shape;133;p20"/>
          <p:cNvSpPr txBox="1"/>
          <p:nvPr/>
        </p:nvSpPr>
        <p:spPr>
          <a:xfrm>
            <a:off x="544929" y="411900"/>
            <a:ext cx="3151500" cy="646500"/>
          </a:xfrm>
          <a:prstGeom prst="rect">
            <a:avLst/>
          </a:prstGeom>
          <a:noFill/>
          <a:ln>
            <a:noFill/>
          </a:ln>
        </p:spPr>
        <p:txBody>
          <a:bodyPr spcFirstLastPara="1" wrap="square" lIns="0" tIns="0" rIns="0" bIns="0" anchor="t" anchorCtr="0">
            <a:spAutoFit/>
          </a:bodyPr>
          <a:lstStyle/>
          <a:p>
            <a:pPr marL="0" marR="0" lvl="0" indent="0" algn="ctr" rtl="0">
              <a:lnSpc>
                <a:spcPct val="110001"/>
              </a:lnSpc>
              <a:spcBef>
                <a:spcPts val="0"/>
              </a:spcBef>
              <a:spcAft>
                <a:spcPts val="0"/>
              </a:spcAft>
              <a:buNone/>
            </a:pPr>
            <a:r>
              <a:rPr lang="en" sz="2000">
                <a:solidFill>
                  <a:srgbClr val="403D58"/>
                </a:solidFill>
                <a:latin typeface="Open Sans"/>
                <a:ea typeface="Open Sans"/>
                <a:cs typeface="Open Sans"/>
                <a:sym typeface="Open Sans"/>
              </a:rPr>
              <a:t>Saying a webinar is “great CPDL”…</a:t>
            </a:r>
            <a:endParaRPr sz="2000">
              <a:latin typeface="Open Sans"/>
              <a:ea typeface="Open Sans"/>
              <a:cs typeface="Open Sans"/>
              <a:sym typeface="Open Sans"/>
            </a:endParaRPr>
          </a:p>
        </p:txBody>
      </p:sp>
      <p:sp>
        <p:nvSpPr>
          <p:cNvPr id="134" name="Google Shape;134;p20"/>
          <p:cNvSpPr txBox="1"/>
          <p:nvPr/>
        </p:nvSpPr>
        <p:spPr>
          <a:xfrm>
            <a:off x="4404424" y="411900"/>
            <a:ext cx="3580200" cy="646500"/>
          </a:xfrm>
          <a:prstGeom prst="rect">
            <a:avLst/>
          </a:prstGeom>
          <a:noFill/>
          <a:ln>
            <a:noFill/>
          </a:ln>
        </p:spPr>
        <p:txBody>
          <a:bodyPr spcFirstLastPara="1" wrap="square" lIns="0" tIns="0" rIns="0" bIns="0" anchor="t" anchorCtr="0">
            <a:spAutoFit/>
          </a:bodyPr>
          <a:lstStyle/>
          <a:p>
            <a:pPr marL="0" marR="0" lvl="0" indent="0" algn="ctr" rtl="0">
              <a:lnSpc>
                <a:spcPct val="110001"/>
              </a:lnSpc>
              <a:spcBef>
                <a:spcPts val="0"/>
              </a:spcBef>
              <a:spcAft>
                <a:spcPts val="0"/>
              </a:spcAft>
              <a:buNone/>
            </a:pPr>
            <a:r>
              <a:rPr lang="en" sz="2000">
                <a:solidFill>
                  <a:srgbClr val="403D58"/>
                </a:solidFill>
                <a:latin typeface="Open Sans"/>
                <a:ea typeface="Open Sans"/>
                <a:cs typeface="Open Sans"/>
                <a:sym typeface="Open Sans"/>
              </a:rPr>
              <a:t>…is like saying that a shopping trip is a “good meal”</a:t>
            </a:r>
            <a:endParaRPr sz="2000">
              <a:latin typeface="Open Sans"/>
              <a:ea typeface="Open Sans"/>
              <a:cs typeface="Open Sans"/>
              <a:sym typeface="Open Sans"/>
            </a:endParaRPr>
          </a:p>
        </p:txBody>
      </p:sp>
      <p:sp>
        <p:nvSpPr>
          <p:cNvPr id="135" name="Google Shape;135;p20"/>
          <p:cNvSpPr/>
          <p:nvPr/>
        </p:nvSpPr>
        <p:spPr>
          <a:xfrm>
            <a:off x="0" y="4636550"/>
            <a:ext cx="9144000" cy="507000"/>
          </a:xfrm>
          <a:prstGeom prst="rect">
            <a:avLst/>
          </a:prstGeom>
          <a:solidFill>
            <a:srgbClr val="1F1C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6" name="Google Shape;136;p20"/>
          <p:cNvSpPr txBox="1"/>
          <p:nvPr/>
        </p:nvSpPr>
        <p:spPr>
          <a:xfrm>
            <a:off x="439850" y="4674500"/>
            <a:ext cx="2538600" cy="431100"/>
          </a:xfrm>
          <a:prstGeom prst="rect">
            <a:avLst/>
          </a:prstGeom>
          <a:noFill/>
          <a:ln>
            <a:noFill/>
          </a:ln>
        </p:spPr>
        <p:txBody>
          <a:bodyPr spcFirstLastPara="1" wrap="square" lIns="91425" tIns="91425" rIns="91425" bIns="91425" anchor="t" anchorCtr="0">
            <a:spAutoFit/>
          </a:bodyPr>
          <a:lstStyle/>
          <a:p>
            <a:pPr marL="0" lvl="0" indent="0" algn="l" rtl="0">
              <a:lnSpc>
                <a:spcPct val="140000"/>
              </a:lnSpc>
              <a:spcBef>
                <a:spcPts val="0"/>
              </a:spcBef>
              <a:spcAft>
                <a:spcPts val="0"/>
              </a:spcAft>
              <a:buNone/>
            </a:pPr>
            <a:r>
              <a:rPr lang="en" sz="1600">
                <a:solidFill>
                  <a:srgbClr val="F2E3E5"/>
                </a:solidFill>
                <a:latin typeface="Open Sans Light"/>
                <a:ea typeface="Open Sans Light"/>
                <a:cs typeface="Open Sans Light"/>
                <a:sym typeface="Open Sans Light"/>
              </a:rPr>
              <a:t>Weston, 2017</a:t>
            </a:r>
            <a:endParaRPr>
              <a:solidFill>
                <a:srgbClr val="F2E3E5"/>
              </a:solidFill>
            </a:endParaRPr>
          </a:p>
        </p:txBody>
      </p:sp>
      <p:sp>
        <p:nvSpPr>
          <p:cNvPr id="137" name="Google Shape;137;p20"/>
          <p:cNvSpPr/>
          <p:nvPr/>
        </p:nvSpPr>
        <p:spPr>
          <a:xfrm>
            <a:off x="105625" y="4710475"/>
            <a:ext cx="334200" cy="348600"/>
          </a:xfrm>
          <a:prstGeom prst="ellipse">
            <a:avLst/>
          </a:prstGeom>
          <a:solidFill>
            <a:srgbClr val="F3CA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38" name="Google Shape;138;p20"/>
          <p:cNvSpPr txBox="1"/>
          <p:nvPr/>
        </p:nvSpPr>
        <p:spPr>
          <a:xfrm>
            <a:off x="622494" y="4105063"/>
            <a:ext cx="7899000" cy="307800"/>
          </a:xfrm>
          <a:prstGeom prst="rect">
            <a:avLst/>
          </a:prstGeom>
          <a:noFill/>
          <a:ln>
            <a:noFill/>
          </a:ln>
        </p:spPr>
        <p:txBody>
          <a:bodyPr spcFirstLastPara="1" wrap="square" lIns="0" tIns="0" rIns="0" bIns="0" anchor="t" anchorCtr="0">
            <a:spAutoFit/>
          </a:bodyPr>
          <a:lstStyle/>
          <a:p>
            <a:pPr marL="0" marR="0" lvl="0" indent="0" algn="ctr" rtl="0">
              <a:lnSpc>
                <a:spcPct val="110001"/>
              </a:lnSpc>
              <a:spcBef>
                <a:spcPts val="0"/>
              </a:spcBef>
              <a:spcAft>
                <a:spcPts val="0"/>
              </a:spcAft>
              <a:buNone/>
            </a:pPr>
            <a:r>
              <a:rPr lang="en" sz="2000" b="1">
                <a:solidFill>
                  <a:srgbClr val="002826"/>
                </a:solidFill>
                <a:latin typeface="Open Sans"/>
                <a:ea typeface="Open Sans"/>
                <a:cs typeface="Open Sans"/>
                <a:sym typeface="Open Sans"/>
              </a:rPr>
              <a:t>It’s what you do as a result of these experiences that counts</a:t>
            </a:r>
            <a:endParaRPr sz="2000" b="1">
              <a:solidFill>
                <a:srgbClr val="002826"/>
              </a:solidFill>
              <a:latin typeface="Open Sans"/>
              <a:ea typeface="Open Sans"/>
              <a:cs typeface="Open Sans"/>
              <a:sym typeface="Open Sans"/>
            </a:endParaRPr>
          </a:p>
        </p:txBody>
      </p:sp>
      <p:pic>
        <p:nvPicPr>
          <p:cNvPr id="139" name="Google Shape;139;p20"/>
          <p:cNvPicPr preferRelativeResize="0"/>
          <p:nvPr/>
        </p:nvPicPr>
        <p:blipFill rotWithShape="1">
          <a:blip r:embed="rId3">
            <a:alphaModFix/>
          </a:blip>
          <a:srcRect l="45059" t="36755" r="8443" b="12323"/>
          <a:stretch/>
        </p:blipFill>
        <p:spPr>
          <a:xfrm>
            <a:off x="4147112" y="1272113"/>
            <a:ext cx="4094826" cy="2619250"/>
          </a:xfrm>
          <a:prstGeom prst="rect">
            <a:avLst/>
          </a:prstGeom>
          <a:noFill/>
          <a:ln>
            <a:noFill/>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32"/>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33"/>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34"/>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39"/>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13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Shape 143"/>
        <p:cNvGrpSpPr/>
        <p:nvPr/>
      </p:nvGrpSpPr>
      <p:grpSpPr>
        <a:xfrm>
          <a:off x="0" y="0"/>
          <a:ext cx="0" cy="0"/>
          <a:chOff x="0" y="0"/>
          <a:chExt cx="0" cy="0"/>
        </a:xfrm>
      </p:grpSpPr>
      <p:sp>
        <p:nvSpPr>
          <p:cNvPr id="144" name="Google Shape;144;p21"/>
          <p:cNvSpPr txBox="1"/>
          <p:nvPr/>
        </p:nvSpPr>
        <p:spPr>
          <a:xfrm>
            <a:off x="1706709" y="295730"/>
            <a:ext cx="5730600" cy="431100"/>
          </a:xfrm>
          <a:prstGeom prst="rect">
            <a:avLst/>
          </a:prstGeom>
          <a:noFill/>
          <a:ln>
            <a:noFill/>
          </a:ln>
        </p:spPr>
        <p:txBody>
          <a:bodyPr spcFirstLastPara="1" wrap="square" lIns="0" tIns="0" rIns="0" bIns="0" anchor="t" anchorCtr="0">
            <a:spAutoFit/>
          </a:bodyPr>
          <a:lstStyle/>
          <a:p>
            <a:pPr marL="0" marR="0" lvl="0" indent="0" algn="ctr" rtl="0">
              <a:lnSpc>
                <a:spcPct val="110001"/>
              </a:lnSpc>
              <a:spcBef>
                <a:spcPts val="0"/>
              </a:spcBef>
              <a:spcAft>
                <a:spcPts val="0"/>
              </a:spcAft>
              <a:buNone/>
            </a:pPr>
            <a:r>
              <a:rPr lang="en" sz="2800">
                <a:solidFill>
                  <a:srgbClr val="1F1C39"/>
                </a:solidFill>
                <a:latin typeface="Open Sans"/>
                <a:ea typeface="Open Sans"/>
                <a:cs typeface="Open Sans"/>
                <a:sym typeface="Open Sans"/>
              </a:rPr>
              <a:t>What is CPDL in this context?</a:t>
            </a:r>
            <a:endParaRPr sz="2800">
              <a:solidFill>
                <a:srgbClr val="1F1C39"/>
              </a:solidFill>
              <a:latin typeface="Open Sans"/>
              <a:ea typeface="Open Sans"/>
              <a:cs typeface="Open Sans"/>
              <a:sym typeface="Open Sans"/>
            </a:endParaRPr>
          </a:p>
        </p:txBody>
      </p:sp>
      <p:sp>
        <p:nvSpPr>
          <p:cNvPr id="145" name="Google Shape;145;p21"/>
          <p:cNvSpPr txBox="1"/>
          <p:nvPr/>
        </p:nvSpPr>
        <p:spPr>
          <a:xfrm>
            <a:off x="1086898" y="858550"/>
            <a:ext cx="6970200" cy="277200"/>
          </a:xfrm>
          <a:prstGeom prst="rect">
            <a:avLst/>
          </a:prstGeom>
          <a:noFill/>
          <a:ln>
            <a:noFill/>
          </a:ln>
        </p:spPr>
        <p:txBody>
          <a:bodyPr spcFirstLastPara="1" wrap="square" lIns="0" tIns="0" rIns="0" bIns="0" anchor="t" anchorCtr="0">
            <a:spAutoFit/>
          </a:bodyPr>
          <a:lstStyle/>
          <a:p>
            <a:pPr marL="0" marR="0" lvl="0" indent="0" algn="ctr" rtl="0">
              <a:lnSpc>
                <a:spcPct val="110001"/>
              </a:lnSpc>
              <a:spcBef>
                <a:spcPts val="0"/>
              </a:spcBef>
              <a:spcAft>
                <a:spcPts val="0"/>
              </a:spcAft>
              <a:buNone/>
            </a:pPr>
            <a:r>
              <a:rPr lang="en" sz="1800">
                <a:solidFill>
                  <a:srgbClr val="1F1C39"/>
                </a:solidFill>
                <a:latin typeface="Open Sans"/>
                <a:ea typeface="Open Sans"/>
                <a:cs typeface="Open Sans"/>
                <a:sym typeface="Open Sans"/>
              </a:rPr>
              <a:t>Continuous professional development and learning</a:t>
            </a:r>
            <a:endParaRPr sz="1800">
              <a:solidFill>
                <a:srgbClr val="1F1C39"/>
              </a:solidFill>
              <a:latin typeface="Open Sans"/>
              <a:ea typeface="Open Sans"/>
              <a:cs typeface="Open Sans"/>
              <a:sym typeface="Open Sans"/>
            </a:endParaRPr>
          </a:p>
        </p:txBody>
      </p:sp>
      <p:sp>
        <p:nvSpPr>
          <p:cNvPr id="146" name="Google Shape;146;p21"/>
          <p:cNvSpPr/>
          <p:nvPr/>
        </p:nvSpPr>
        <p:spPr>
          <a:xfrm>
            <a:off x="0" y="4636550"/>
            <a:ext cx="9144000" cy="507000"/>
          </a:xfrm>
          <a:prstGeom prst="rect">
            <a:avLst/>
          </a:prstGeom>
          <a:solidFill>
            <a:srgbClr val="1F1C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7" name="Google Shape;147;p21"/>
          <p:cNvSpPr/>
          <p:nvPr/>
        </p:nvSpPr>
        <p:spPr>
          <a:xfrm>
            <a:off x="105625" y="4710475"/>
            <a:ext cx="334200" cy="348600"/>
          </a:xfrm>
          <a:prstGeom prst="ellipse">
            <a:avLst/>
          </a:prstGeom>
          <a:solidFill>
            <a:srgbClr val="F3CA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48" name="Google Shape;148;p21"/>
          <p:cNvSpPr/>
          <p:nvPr/>
        </p:nvSpPr>
        <p:spPr>
          <a:xfrm>
            <a:off x="899350" y="1746575"/>
            <a:ext cx="2125500" cy="1870200"/>
          </a:xfrm>
          <a:prstGeom prst="roundRect">
            <a:avLst>
              <a:gd name="adj" fmla="val 16667"/>
            </a:avLst>
          </a:prstGeom>
          <a:solidFill>
            <a:srgbClr val="002826"/>
          </a:solidFill>
          <a:ln w="9525" cap="flat" cmpd="sng">
            <a:solidFill>
              <a:schemeClr val="dk2"/>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b="1">
                <a:solidFill>
                  <a:srgbClr val="F2E3E5"/>
                </a:solidFill>
                <a:latin typeface="Open Sans"/>
                <a:ea typeface="Open Sans"/>
                <a:cs typeface="Open Sans"/>
                <a:sym typeface="Open Sans"/>
              </a:rPr>
              <a:t>CPD</a:t>
            </a:r>
            <a:endParaRPr sz="2000" b="1">
              <a:solidFill>
                <a:srgbClr val="F2E3E5"/>
              </a:solidFill>
              <a:latin typeface="Open Sans"/>
              <a:ea typeface="Open Sans"/>
              <a:cs typeface="Open Sans"/>
              <a:sym typeface="Open Sans"/>
            </a:endParaRPr>
          </a:p>
          <a:p>
            <a:pPr marL="0" lvl="0" indent="0" algn="ctr" rtl="0">
              <a:spcBef>
                <a:spcPts val="0"/>
              </a:spcBef>
              <a:spcAft>
                <a:spcPts val="0"/>
              </a:spcAft>
              <a:buNone/>
            </a:pPr>
            <a:endParaRPr sz="2000" b="1">
              <a:solidFill>
                <a:srgbClr val="F2E3E5"/>
              </a:solidFill>
              <a:latin typeface="Open Sans"/>
              <a:ea typeface="Open Sans"/>
              <a:cs typeface="Open Sans"/>
              <a:sym typeface="Open Sans"/>
            </a:endParaRPr>
          </a:p>
          <a:p>
            <a:pPr marL="0" lvl="0" indent="0" algn="ctr" rtl="0">
              <a:spcBef>
                <a:spcPts val="0"/>
              </a:spcBef>
              <a:spcAft>
                <a:spcPts val="0"/>
              </a:spcAft>
              <a:buNone/>
            </a:pPr>
            <a:r>
              <a:rPr lang="en" sz="1600">
                <a:solidFill>
                  <a:srgbClr val="F2E3E5"/>
                </a:solidFill>
                <a:latin typeface="Open Sans"/>
                <a:ea typeface="Open Sans"/>
                <a:cs typeface="Open Sans"/>
                <a:sym typeface="Open Sans"/>
              </a:rPr>
              <a:t>Specific support offered to teachers</a:t>
            </a:r>
            <a:endParaRPr sz="1600">
              <a:solidFill>
                <a:srgbClr val="F2E3E5"/>
              </a:solidFill>
              <a:latin typeface="Open Sans"/>
              <a:ea typeface="Open Sans"/>
              <a:cs typeface="Open Sans"/>
              <a:sym typeface="Open Sans"/>
            </a:endParaRPr>
          </a:p>
        </p:txBody>
      </p:sp>
      <p:sp>
        <p:nvSpPr>
          <p:cNvPr id="149" name="Google Shape;149;p21"/>
          <p:cNvSpPr/>
          <p:nvPr/>
        </p:nvSpPr>
        <p:spPr>
          <a:xfrm>
            <a:off x="3549350" y="1746575"/>
            <a:ext cx="4695300" cy="1870200"/>
          </a:xfrm>
          <a:prstGeom prst="roundRect">
            <a:avLst>
              <a:gd name="adj" fmla="val 16667"/>
            </a:avLst>
          </a:prstGeom>
          <a:solidFill>
            <a:srgbClr val="002826"/>
          </a:solidFill>
          <a:ln w="76200" cap="flat" cmpd="sng">
            <a:solidFill>
              <a:srgbClr val="F3CA16"/>
            </a:solidFill>
            <a:prstDash val="solid"/>
            <a:round/>
            <a:headEnd type="none" w="sm" len="sm"/>
            <a:tailEnd type="none" w="sm" len="sm"/>
          </a:ln>
        </p:spPr>
        <p:txBody>
          <a:bodyPr spcFirstLastPara="1" wrap="square" lIns="91425" tIns="91425" rIns="91425" bIns="91425" anchor="ctr" anchorCtr="0">
            <a:noAutofit/>
          </a:bodyPr>
          <a:lstStyle/>
          <a:p>
            <a:pPr marL="0" lvl="0" indent="0" algn="ctr" rtl="0">
              <a:spcBef>
                <a:spcPts val="0"/>
              </a:spcBef>
              <a:spcAft>
                <a:spcPts val="0"/>
              </a:spcAft>
              <a:buNone/>
            </a:pPr>
            <a:r>
              <a:rPr lang="en" sz="2000" b="1">
                <a:solidFill>
                  <a:srgbClr val="F2E3E5"/>
                </a:solidFill>
                <a:latin typeface="Open Sans"/>
                <a:ea typeface="Open Sans"/>
                <a:cs typeface="Open Sans"/>
                <a:sym typeface="Open Sans"/>
              </a:rPr>
              <a:t>CPDL</a:t>
            </a:r>
            <a:endParaRPr sz="2000" b="1">
              <a:solidFill>
                <a:srgbClr val="F2E3E5"/>
              </a:solidFill>
              <a:latin typeface="Open Sans"/>
              <a:ea typeface="Open Sans"/>
              <a:cs typeface="Open Sans"/>
              <a:sym typeface="Open Sans"/>
            </a:endParaRPr>
          </a:p>
          <a:p>
            <a:pPr marL="0" lvl="0" indent="0" algn="ctr" rtl="0">
              <a:spcBef>
                <a:spcPts val="0"/>
              </a:spcBef>
              <a:spcAft>
                <a:spcPts val="0"/>
              </a:spcAft>
              <a:buNone/>
            </a:pPr>
            <a:endParaRPr sz="2000" b="1">
              <a:solidFill>
                <a:srgbClr val="F2E3E5"/>
              </a:solidFill>
              <a:latin typeface="Open Sans"/>
              <a:ea typeface="Open Sans"/>
              <a:cs typeface="Open Sans"/>
              <a:sym typeface="Open Sans"/>
            </a:endParaRPr>
          </a:p>
          <a:p>
            <a:pPr marL="0" lvl="0" indent="0" algn="ctr" rtl="0">
              <a:spcBef>
                <a:spcPts val="0"/>
              </a:spcBef>
              <a:spcAft>
                <a:spcPts val="0"/>
              </a:spcAft>
              <a:buNone/>
            </a:pPr>
            <a:r>
              <a:rPr lang="en" sz="1600">
                <a:solidFill>
                  <a:srgbClr val="F2E3E5"/>
                </a:solidFill>
                <a:latin typeface="Open Sans"/>
                <a:ea typeface="Open Sans"/>
                <a:cs typeface="Open Sans"/>
                <a:sym typeface="Open Sans"/>
              </a:rPr>
              <a:t>Processes and activities to participate in and respond to the CPD, use new knowledge and skills in their practice, and understand the impact this may have on their pupils.</a:t>
            </a:r>
            <a:endParaRPr sz="1600">
              <a:solidFill>
                <a:srgbClr val="F2E3E5"/>
              </a:solidFill>
              <a:latin typeface="Open Sans"/>
              <a:ea typeface="Open Sans"/>
              <a:cs typeface="Open Sans"/>
              <a:sym typeface="Open San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48"/>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4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Shape 153"/>
        <p:cNvGrpSpPr/>
        <p:nvPr/>
      </p:nvGrpSpPr>
      <p:grpSpPr>
        <a:xfrm>
          <a:off x="0" y="0"/>
          <a:ext cx="0" cy="0"/>
          <a:chOff x="0" y="0"/>
          <a:chExt cx="0" cy="0"/>
        </a:xfrm>
      </p:grpSpPr>
      <p:sp>
        <p:nvSpPr>
          <p:cNvPr id="154" name="Google Shape;154;p22"/>
          <p:cNvSpPr txBox="1"/>
          <p:nvPr/>
        </p:nvSpPr>
        <p:spPr>
          <a:xfrm>
            <a:off x="1706709" y="295730"/>
            <a:ext cx="5730600" cy="431100"/>
          </a:xfrm>
          <a:prstGeom prst="rect">
            <a:avLst/>
          </a:prstGeom>
          <a:noFill/>
          <a:ln>
            <a:noFill/>
          </a:ln>
        </p:spPr>
        <p:txBody>
          <a:bodyPr spcFirstLastPara="1" wrap="square" lIns="0" tIns="0" rIns="0" bIns="0" anchor="t" anchorCtr="0">
            <a:spAutoFit/>
          </a:bodyPr>
          <a:lstStyle/>
          <a:p>
            <a:pPr marL="0" marR="0" lvl="0" indent="0" algn="ctr" rtl="0">
              <a:lnSpc>
                <a:spcPct val="110001"/>
              </a:lnSpc>
              <a:spcBef>
                <a:spcPts val="0"/>
              </a:spcBef>
              <a:spcAft>
                <a:spcPts val="0"/>
              </a:spcAft>
              <a:buNone/>
            </a:pPr>
            <a:r>
              <a:rPr lang="en" sz="2800">
                <a:solidFill>
                  <a:srgbClr val="1F1C39"/>
                </a:solidFill>
                <a:latin typeface="Open Sans"/>
                <a:ea typeface="Open Sans"/>
                <a:cs typeface="Open Sans"/>
                <a:sym typeface="Open Sans"/>
              </a:rPr>
              <a:t>Understanding CPDL design</a:t>
            </a:r>
            <a:endParaRPr sz="2800">
              <a:solidFill>
                <a:srgbClr val="1F1C39"/>
              </a:solidFill>
              <a:latin typeface="Open Sans"/>
              <a:ea typeface="Open Sans"/>
              <a:cs typeface="Open Sans"/>
              <a:sym typeface="Open Sans"/>
            </a:endParaRPr>
          </a:p>
        </p:txBody>
      </p:sp>
      <p:sp>
        <p:nvSpPr>
          <p:cNvPr id="155" name="Google Shape;155;p22"/>
          <p:cNvSpPr/>
          <p:nvPr/>
        </p:nvSpPr>
        <p:spPr>
          <a:xfrm>
            <a:off x="0" y="4636550"/>
            <a:ext cx="9144000" cy="507000"/>
          </a:xfrm>
          <a:prstGeom prst="rect">
            <a:avLst/>
          </a:prstGeom>
          <a:solidFill>
            <a:srgbClr val="1F1C39"/>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56" name="Google Shape;156;p22"/>
          <p:cNvSpPr/>
          <p:nvPr/>
        </p:nvSpPr>
        <p:spPr>
          <a:xfrm>
            <a:off x="105625" y="4710475"/>
            <a:ext cx="334200" cy="348600"/>
          </a:xfrm>
          <a:prstGeom prst="ellipse">
            <a:avLst/>
          </a:prstGeom>
          <a:solidFill>
            <a:srgbClr val="F3CA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157" name="Google Shape;157;p22"/>
          <p:cNvPicPr preferRelativeResize="0"/>
          <p:nvPr/>
        </p:nvPicPr>
        <p:blipFill rotWithShape="1">
          <a:blip r:embed="rId3">
            <a:alphaModFix/>
          </a:blip>
          <a:srcRect t="37597"/>
          <a:stretch/>
        </p:blipFill>
        <p:spPr>
          <a:xfrm>
            <a:off x="1979113" y="1784450"/>
            <a:ext cx="5185774" cy="2852101"/>
          </a:xfrm>
          <a:prstGeom prst="rect">
            <a:avLst/>
          </a:prstGeom>
          <a:noFill/>
          <a:ln>
            <a:noFill/>
          </a:ln>
        </p:spPr>
      </p:pic>
      <p:sp>
        <p:nvSpPr>
          <p:cNvPr id="158" name="Google Shape;158;p22"/>
          <p:cNvSpPr txBox="1"/>
          <p:nvPr/>
        </p:nvSpPr>
        <p:spPr>
          <a:xfrm>
            <a:off x="439850" y="4674500"/>
            <a:ext cx="2538600" cy="431100"/>
          </a:xfrm>
          <a:prstGeom prst="rect">
            <a:avLst/>
          </a:prstGeom>
          <a:noFill/>
          <a:ln>
            <a:noFill/>
          </a:ln>
        </p:spPr>
        <p:txBody>
          <a:bodyPr spcFirstLastPara="1" wrap="square" lIns="91425" tIns="91425" rIns="91425" bIns="91425" anchor="t" anchorCtr="0">
            <a:spAutoFit/>
          </a:bodyPr>
          <a:lstStyle/>
          <a:p>
            <a:pPr marL="0" lvl="0" indent="0" algn="l" rtl="0">
              <a:lnSpc>
                <a:spcPct val="140000"/>
              </a:lnSpc>
              <a:spcBef>
                <a:spcPts val="0"/>
              </a:spcBef>
              <a:spcAft>
                <a:spcPts val="0"/>
              </a:spcAft>
              <a:buNone/>
            </a:pPr>
            <a:r>
              <a:rPr lang="en" sz="1600">
                <a:solidFill>
                  <a:srgbClr val="F2E3E5"/>
                </a:solidFill>
                <a:latin typeface="Open Sans Light"/>
                <a:ea typeface="Open Sans Light"/>
                <a:cs typeface="Open Sans Light"/>
                <a:sym typeface="Open Sans Light"/>
              </a:rPr>
              <a:t>Cordingley, 2016</a:t>
            </a:r>
            <a:endParaRPr>
              <a:solidFill>
                <a:srgbClr val="F2E3E5"/>
              </a:solidFill>
            </a:endParaRPr>
          </a:p>
        </p:txBody>
      </p:sp>
      <p:sp>
        <p:nvSpPr>
          <p:cNvPr id="159" name="Google Shape;159;p22"/>
          <p:cNvSpPr/>
          <p:nvPr/>
        </p:nvSpPr>
        <p:spPr>
          <a:xfrm>
            <a:off x="1706702" y="3036200"/>
            <a:ext cx="772200" cy="348600"/>
          </a:xfrm>
          <a:prstGeom prst="rightArrow">
            <a:avLst>
              <a:gd name="adj1" fmla="val 50000"/>
              <a:gd name="adj2" fmla="val 50000"/>
            </a:avLst>
          </a:prstGeom>
          <a:solidFill>
            <a:srgbClr val="F3CA1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0" name="Google Shape;160;p22"/>
          <p:cNvSpPr/>
          <p:nvPr/>
        </p:nvSpPr>
        <p:spPr>
          <a:xfrm rot="8661530">
            <a:off x="3283810" y="2128375"/>
            <a:ext cx="772258" cy="348743"/>
          </a:xfrm>
          <a:prstGeom prst="rightArrow">
            <a:avLst>
              <a:gd name="adj1" fmla="val 50000"/>
              <a:gd name="adj2" fmla="val 50000"/>
            </a:avLst>
          </a:prstGeom>
          <a:solidFill>
            <a:srgbClr val="002826"/>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161" name="Google Shape;161;p22"/>
          <p:cNvSpPr/>
          <p:nvPr/>
        </p:nvSpPr>
        <p:spPr>
          <a:xfrm>
            <a:off x="105625" y="2828600"/>
            <a:ext cx="1873500" cy="763800"/>
          </a:xfrm>
          <a:prstGeom prst="roundRect">
            <a:avLst>
              <a:gd name="adj" fmla="val 16667"/>
            </a:avLst>
          </a:prstGeom>
          <a:solidFill>
            <a:srgbClr val="F3CA1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b="1">
                <a:solidFill>
                  <a:srgbClr val="1F1C39"/>
                </a:solidFill>
                <a:latin typeface="Open Sans"/>
                <a:ea typeface="Open Sans"/>
                <a:cs typeface="Open Sans"/>
                <a:sym typeface="Open Sans"/>
              </a:rPr>
              <a:t>A single CPD</a:t>
            </a:r>
            <a:endParaRPr sz="2000" b="1">
              <a:solidFill>
                <a:srgbClr val="1F1C39"/>
              </a:solidFill>
              <a:latin typeface="Open Sans"/>
              <a:ea typeface="Open Sans"/>
              <a:cs typeface="Open Sans"/>
              <a:sym typeface="Open Sans"/>
            </a:endParaRPr>
          </a:p>
          <a:p>
            <a:pPr marL="0" lvl="0" indent="0" algn="ctr" rtl="0">
              <a:spcBef>
                <a:spcPts val="0"/>
              </a:spcBef>
              <a:spcAft>
                <a:spcPts val="0"/>
              </a:spcAft>
              <a:buNone/>
            </a:pPr>
            <a:r>
              <a:rPr lang="en" sz="2000" b="1">
                <a:solidFill>
                  <a:srgbClr val="1F1C39"/>
                </a:solidFill>
                <a:latin typeface="Open Sans"/>
                <a:ea typeface="Open Sans"/>
                <a:cs typeface="Open Sans"/>
                <a:sym typeface="Open Sans"/>
              </a:rPr>
              <a:t>experience</a:t>
            </a:r>
            <a:endParaRPr sz="1600">
              <a:solidFill>
                <a:srgbClr val="1F1C39"/>
              </a:solidFill>
              <a:latin typeface="Open Sans"/>
              <a:ea typeface="Open Sans"/>
              <a:cs typeface="Open Sans"/>
              <a:sym typeface="Open Sans"/>
            </a:endParaRPr>
          </a:p>
        </p:txBody>
      </p:sp>
      <p:sp>
        <p:nvSpPr>
          <p:cNvPr id="162" name="Google Shape;162;p22"/>
          <p:cNvSpPr/>
          <p:nvPr/>
        </p:nvSpPr>
        <p:spPr>
          <a:xfrm>
            <a:off x="3693675" y="1784450"/>
            <a:ext cx="3273600" cy="763800"/>
          </a:xfrm>
          <a:prstGeom prst="roundRect">
            <a:avLst>
              <a:gd name="adj" fmla="val 16667"/>
            </a:avLst>
          </a:prstGeom>
          <a:solidFill>
            <a:srgbClr val="002826"/>
          </a:solidFill>
          <a:ln>
            <a:noFill/>
          </a:ln>
        </p:spPr>
        <p:txBody>
          <a:bodyPr spcFirstLastPara="1" wrap="square" lIns="91425" tIns="91425" rIns="91425" bIns="91425" anchor="ctr" anchorCtr="0">
            <a:noAutofit/>
          </a:bodyPr>
          <a:lstStyle/>
          <a:p>
            <a:pPr marL="0" lvl="0" indent="0" algn="ctr" rtl="0">
              <a:spcBef>
                <a:spcPts val="0"/>
              </a:spcBef>
              <a:spcAft>
                <a:spcPts val="0"/>
              </a:spcAft>
              <a:buNone/>
            </a:pPr>
            <a:r>
              <a:rPr lang="en" sz="2000" b="1">
                <a:solidFill>
                  <a:srgbClr val="F2E3E5"/>
                </a:solidFill>
                <a:latin typeface="Open Sans"/>
                <a:ea typeface="Open Sans"/>
                <a:cs typeface="Open Sans"/>
                <a:sym typeface="Open Sans"/>
              </a:rPr>
              <a:t>Everything else that happens in between</a:t>
            </a:r>
            <a:endParaRPr sz="1600">
              <a:solidFill>
                <a:srgbClr val="F2E3E5"/>
              </a:solidFill>
              <a:latin typeface="Open Sans"/>
              <a:ea typeface="Open Sans"/>
              <a:cs typeface="Open Sans"/>
              <a:sym typeface="Open Sans"/>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161"/>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159"/>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162"/>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6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4296</Words>
  <Application>Microsoft Office PowerPoint</Application>
  <PresentationFormat>On-screen Show (16:9)</PresentationFormat>
  <Paragraphs>434</Paragraphs>
  <Slides>31</Slides>
  <Notes>31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31</vt:i4>
      </vt:variant>
    </vt:vector>
  </HeadingPairs>
  <TitlesOfParts>
    <vt:vector size="35" baseType="lpstr">
      <vt:lpstr>Arial</vt:lpstr>
      <vt:lpstr>Open Sans</vt:lpstr>
      <vt:lpstr>Open Sans Light</vt:lpstr>
      <vt:lpstr>Simple Light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Gourley, Lorna</dc:creator>
  <cp:lastModifiedBy>Gourley, Lorna</cp:lastModifiedBy>
  <cp:revision>1</cp:revision>
  <dcterms:modified xsi:type="dcterms:W3CDTF">2023-03-03T15:31:29Z</dcterms:modified>
</cp:coreProperties>
</file>