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1" r:id="rId2"/>
    <p:sldId id="276" r:id="rId3"/>
    <p:sldId id="265" r:id="rId4"/>
    <p:sldId id="289" r:id="rId5"/>
    <p:sldId id="274" r:id="rId6"/>
    <p:sldId id="260" r:id="rId7"/>
    <p:sldId id="286" r:id="rId8"/>
    <p:sldId id="282" r:id="rId9"/>
    <p:sldId id="278" r:id="rId10"/>
    <p:sldId id="259" r:id="rId11"/>
    <p:sldId id="287" r:id="rId12"/>
    <p:sldId id="283" r:id="rId13"/>
    <p:sldId id="288"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ADBE"/>
    <a:srgbClr val="F5800B"/>
    <a:srgbClr val="FF33CC"/>
    <a:srgbClr val="3B6D8E"/>
    <a:srgbClr val="3366CC"/>
    <a:srgbClr val="D18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9099" autoAdjust="0"/>
  </p:normalViewPr>
  <p:slideViewPr>
    <p:cSldViewPr snapToGrid="0">
      <p:cViewPr varScale="1">
        <p:scale>
          <a:sx n="74" d="100"/>
          <a:sy n="74" d="100"/>
        </p:scale>
        <p:origin x="114" y="216"/>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D3461-8F0C-4D34-9AA8-96CE164EAD34}" type="doc">
      <dgm:prSet loTypeId="urn:microsoft.com/office/officeart/2009/layout/ReverseList" loCatId="relationship" qsTypeId="urn:microsoft.com/office/officeart/2005/8/quickstyle/simple1" qsCatId="simple" csTypeId="urn:microsoft.com/office/officeart/2005/8/colors/colorful3" csCatId="colorful" phldr="1"/>
      <dgm:spPr/>
      <dgm:t>
        <a:bodyPr/>
        <a:lstStyle/>
        <a:p>
          <a:endParaRPr lang="en-GB"/>
        </a:p>
      </dgm:t>
    </dgm:pt>
    <dgm:pt modelId="{39DF6E4C-FA2F-4D9B-92BD-94F506B32A76}">
      <dgm:prSet phldrT="[Text]"/>
      <dgm:spPr>
        <a:solidFill>
          <a:schemeClr val="tx1"/>
        </a:solidFill>
      </dgm:spPr>
      <dgm:t>
        <a:bodyPr/>
        <a:lstStyle/>
        <a:p>
          <a:r>
            <a:rPr lang="en-GB" dirty="0">
              <a:solidFill>
                <a:schemeClr val="bg1"/>
              </a:solidFill>
            </a:rPr>
            <a:t>Learning through the Arts – in general</a:t>
          </a:r>
        </a:p>
      </dgm:t>
    </dgm:pt>
    <dgm:pt modelId="{C0986A84-6E7E-4F73-8A1D-250498BF5308}" type="parTrans" cxnId="{E599DFF6-175C-413A-9755-DE9E76F572D5}">
      <dgm:prSet/>
      <dgm:spPr/>
      <dgm:t>
        <a:bodyPr/>
        <a:lstStyle/>
        <a:p>
          <a:endParaRPr lang="en-GB"/>
        </a:p>
      </dgm:t>
    </dgm:pt>
    <dgm:pt modelId="{CA8421AA-2EDB-4C02-82B6-446A8AD64FBF}" type="sibTrans" cxnId="{E599DFF6-175C-413A-9755-DE9E76F572D5}">
      <dgm:prSet/>
      <dgm:spPr/>
      <dgm:t>
        <a:bodyPr/>
        <a:lstStyle/>
        <a:p>
          <a:endParaRPr lang="en-GB"/>
        </a:p>
      </dgm:t>
    </dgm:pt>
    <dgm:pt modelId="{BC16D5E9-1EFC-4CEC-88A6-6F2EE0B74864}">
      <dgm:prSet phldrT="[Text]"/>
      <dgm:spPr>
        <a:solidFill>
          <a:srgbClr val="FF33CC"/>
        </a:solidFill>
      </dgm:spPr>
      <dgm:t>
        <a:bodyPr/>
        <a:lstStyle/>
        <a:p>
          <a:r>
            <a:rPr lang="en-GB" dirty="0"/>
            <a:t>Partnerships and Collaboration in schools</a:t>
          </a:r>
        </a:p>
      </dgm:t>
    </dgm:pt>
    <dgm:pt modelId="{E381E4BE-026C-45C6-B495-A0AB2FBB762F}" type="parTrans" cxnId="{9951220D-754B-47AD-81E6-83EB61D3340B}">
      <dgm:prSet/>
      <dgm:spPr/>
      <dgm:t>
        <a:bodyPr/>
        <a:lstStyle/>
        <a:p>
          <a:endParaRPr lang="en-GB"/>
        </a:p>
      </dgm:t>
    </dgm:pt>
    <dgm:pt modelId="{6CCE2B8B-D5C0-452D-8C60-7CE3CE8ABF15}" type="sibTrans" cxnId="{9951220D-754B-47AD-81E6-83EB61D3340B}">
      <dgm:prSet/>
      <dgm:spPr/>
      <dgm:t>
        <a:bodyPr/>
        <a:lstStyle/>
        <a:p>
          <a:endParaRPr lang="en-GB"/>
        </a:p>
      </dgm:t>
    </dgm:pt>
    <dgm:pt modelId="{799181B1-203C-4C0D-BF96-5FFBA4B956C5}" type="pres">
      <dgm:prSet presAssocID="{A05D3461-8F0C-4D34-9AA8-96CE164EAD34}" presName="Name0" presStyleCnt="0">
        <dgm:presLayoutVars>
          <dgm:chMax val="2"/>
          <dgm:chPref val="2"/>
          <dgm:animLvl val="lvl"/>
        </dgm:presLayoutVars>
      </dgm:prSet>
      <dgm:spPr/>
    </dgm:pt>
    <dgm:pt modelId="{A359F6EC-9AA5-4064-9986-09FAD809DC1B}" type="pres">
      <dgm:prSet presAssocID="{A05D3461-8F0C-4D34-9AA8-96CE164EAD34}" presName="LeftText" presStyleLbl="revTx" presStyleIdx="0" presStyleCnt="0">
        <dgm:presLayoutVars>
          <dgm:bulletEnabled val="1"/>
        </dgm:presLayoutVars>
      </dgm:prSet>
      <dgm:spPr/>
    </dgm:pt>
    <dgm:pt modelId="{F57D36B0-F8A2-4DA9-A023-5421348DAFBB}" type="pres">
      <dgm:prSet presAssocID="{A05D3461-8F0C-4D34-9AA8-96CE164EAD34}" presName="LeftNode" presStyleLbl="bgImgPlace1" presStyleIdx="0" presStyleCnt="2">
        <dgm:presLayoutVars>
          <dgm:chMax val="2"/>
          <dgm:chPref val="2"/>
        </dgm:presLayoutVars>
      </dgm:prSet>
      <dgm:spPr/>
    </dgm:pt>
    <dgm:pt modelId="{652A5E14-08B3-4A46-888F-9FF33F49FA74}" type="pres">
      <dgm:prSet presAssocID="{A05D3461-8F0C-4D34-9AA8-96CE164EAD34}" presName="RightText" presStyleLbl="revTx" presStyleIdx="0" presStyleCnt="0">
        <dgm:presLayoutVars>
          <dgm:bulletEnabled val="1"/>
        </dgm:presLayoutVars>
      </dgm:prSet>
      <dgm:spPr/>
    </dgm:pt>
    <dgm:pt modelId="{7F1BFF8B-55B3-426E-84D9-E83D7011A4C7}" type="pres">
      <dgm:prSet presAssocID="{A05D3461-8F0C-4D34-9AA8-96CE164EAD34}" presName="RightNode" presStyleLbl="bgImgPlace1" presStyleIdx="1" presStyleCnt="2" custLinFactNeighborX="-437" custLinFactNeighborY="282">
        <dgm:presLayoutVars>
          <dgm:chMax val="0"/>
          <dgm:chPref val="0"/>
        </dgm:presLayoutVars>
      </dgm:prSet>
      <dgm:spPr/>
    </dgm:pt>
    <dgm:pt modelId="{BCE00E53-E155-4A96-8800-E40443A0AC65}" type="pres">
      <dgm:prSet presAssocID="{A05D3461-8F0C-4D34-9AA8-96CE164EAD34}" presName="TopArrow" presStyleLbl="node1" presStyleIdx="0" presStyleCnt="2"/>
      <dgm:spPr>
        <a:solidFill>
          <a:srgbClr val="FFFF00"/>
        </a:solidFill>
        <a:ln>
          <a:solidFill>
            <a:srgbClr val="FFFF00"/>
          </a:solidFill>
        </a:ln>
      </dgm:spPr>
    </dgm:pt>
    <dgm:pt modelId="{B350B6C2-5E68-4DC4-8019-9E036757C0F8}" type="pres">
      <dgm:prSet presAssocID="{A05D3461-8F0C-4D34-9AA8-96CE164EAD34}" presName="BottomArrow" presStyleLbl="node1" presStyleIdx="1" presStyleCnt="2"/>
      <dgm:spPr>
        <a:solidFill>
          <a:srgbClr val="0CADBE"/>
        </a:solidFill>
        <a:ln>
          <a:solidFill>
            <a:srgbClr val="0CADBE"/>
          </a:solidFill>
        </a:ln>
      </dgm:spPr>
    </dgm:pt>
  </dgm:ptLst>
  <dgm:cxnLst>
    <dgm:cxn modelId="{9951220D-754B-47AD-81E6-83EB61D3340B}" srcId="{A05D3461-8F0C-4D34-9AA8-96CE164EAD34}" destId="{BC16D5E9-1EFC-4CEC-88A6-6F2EE0B74864}" srcOrd="1" destOrd="0" parTransId="{E381E4BE-026C-45C6-B495-A0AB2FBB762F}" sibTransId="{6CCE2B8B-D5C0-452D-8C60-7CE3CE8ABF15}"/>
    <dgm:cxn modelId="{9E07451F-3922-45A3-96F8-B45E9D8F51BE}" type="presOf" srcId="{A05D3461-8F0C-4D34-9AA8-96CE164EAD34}" destId="{799181B1-203C-4C0D-BF96-5FFBA4B956C5}" srcOrd="0" destOrd="0" presId="urn:microsoft.com/office/officeart/2009/layout/ReverseList"/>
    <dgm:cxn modelId="{3D92F189-A2A0-40AC-9ED7-F3BC597B2856}" type="presOf" srcId="{39DF6E4C-FA2F-4D9B-92BD-94F506B32A76}" destId="{A359F6EC-9AA5-4064-9986-09FAD809DC1B}" srcOrd="0" destOrd="0" presId="urn:microsoft.com/office/officeart/2009/layout/ReverseList"/>
    <dgm:cxn modelId="{4EC06796-AB73-4D06-861D-5D7A2B59C9F5}" type="presOf" srcId="{39DF6E4C-FA2F-4D9B-92BD-94F506B32A76}" destId="{F57D36B0-F8A2-4DA9-A023-5421348DAFBB}" srcOrd="1" destOrd="0" presId="urn:microsoft.com/office/officeart/2009/layout/ReverseList"/>
    <dgm:cxn modelId="{C9CA2ECE-DE34-4239-AF51-FED7AAE3F773}" type="presOf" srcId="{BC16D5E9-1EFC-4CEC-88A6-6F2EE0B74864}" destId="{652A5E14-08B3-4A46-888F-9FF33F49FA74}" srcOrd="0" destOrd="0" presId="urn:microsoft.com/office/officeart/2009/layout/ReverseList"/>
    <dgm:cxn modelId="{E599DFF6-175C-413A-9755-DE9E76F572D5}" srcId="{A05D3461-8F0C-4D34-9AA8-96CE164EAD34}" destId="{39DF6E4C-FA2F-4D9B-92BD-94F506B32A76}" srcOrd="0" destOrd="0" parTransId="{C0986A84-6E7E-4F73-8A1D-250498BF5308}" sibTransId="{CA8421AA-2EDB-4C02-82B6-446A8AD64FBF}"/>
    <dgm:cxn modelId="{414B28FB-1DFA-4D3F-9C8B-517188601776}" type="presOf" srcId="{BC16D5E9-1EFC-4CEC-88A6-6F2EE0B74864}" destId="{7F1BFF8B-55B3-426E-84D9-E83D7011A4C7}" srcOrd="1" destOrd="0" presId="urn:microsoft.com/office/officeart/2009/layout/ReverseList"/>
    <dgm:cxn modelId="{4DED473F-A690-49A1-A0CD-3ACAF38D0677}" type="presParOf" srcId="{799181B1-203C-4C0D-BF96-5FFBA4B956C5}" destId="{A359F6EC-9AA5-4064-9986-09FAD809DC1B}" srcOrd="0" destOrd="0" presId="urn:microsoft.com/office/officeart/2009/layout/ReverseList"/>
    <dgm:cxn modelId="{02D5ABD0-DF34-4558-9103-E929BF44B9D3}" type="presParOf" srcId="{799181B1-203C-4C0D-BF96-5FFBA4B956C5}" destId="{F57D36B0-F8A2-4DA9-A023-5421348DAFBB}" srcOrd="1" destOrd="0" presId="urn:microsoft.com/office/officeart/2009/layout/ReverseList"/>
    <dgm:cxn modelId="{290C28E4-E154-454A-BEDA-4C388E843551}" type="presParOf" srcId="{799181B1-203C-4C0D-BF96-5FFBA4B956C5}" destId="{652A5E14-08B3-4A46-888F-9FF33F49FA74}" srcOrd="2" destOrd="0" presId="urn:microsoft.com/office/officeart/2009/layout/ReverseList"/>
    <dgm:cxn modelId="{C01634D3-7E5C-416A-B806-6888600D88A8}" type="presParOf" srcId="{799181B1-203C-4C0D-BF96-5FFBA4B956C5}" destId="{7F1BFF8B-55B3-426E-84D9-E83D7011A4C7}" srcOrd="3" destOrd="0" presId="urn:microsoft.com/office/officeart/2009/layout/ReverseList"/>
    <dgm:cxn modelId="{2CED751D-CA4D-44D2-BE5C-E454598B8903}" type="presParOf" srcId="{799181B1-203C-4C0D-BF96-5FFBA4B956C5}" destId="{BCE00E53-E155-4A96-8800-E40443A0AC65}" srcOrd="4" destOrd="0" presId="urn:microsoft.com/office/officeart/2009/layout/ReverseList"/>
    <dgm:cxn modelId="{0E45F3C5-5779-4D8D-8389-6D49229A50A3}" type="presParOf" srcId="{799181B1-203C-4C0D-BF96-5FFBA4B956C5}" destId="{B350B6C2-5E68-4DC4-8019-9E036757C0F8}"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60870-2584-4FC7-B3AA-D2B4E87328D2}" type="doc">
      <dgm:prSet loTypeId="urn:microsoft.com/office/officeart/2011/layout/HexagonRadial" loCatId="cycle" qsTypeId="urn:microsoft.com/office/officeart/2005/8/quickstyle/simple4" qsCatId="simple" csTypeId="urn:microsoft.com/office/officeart/2005/8/colors/colorful1" csCatId="colorful" phldr="1"/>
      <dgm:spPr/>
      <dgm:t>
        <a:bodyPr/>
        <a:lstStyle/>
        <a:p>
          <a:endParaRPr lang="en-GB"/>
        </a:p>
      </dgm:t>
    </dgm:pt>
    <dgm:pt modelId="{A07A872C-320B-4771-9D40-9F1634D035B6}">
      <dgm:prSet phldrT="[Text]"/>
      <dgm:spPr>
        <a:solidFill>
          <a:srgbClr val="FFFF00"/>
        </a:solidFill>
      </dgm:spPr>
      <dgm:t>
        <a:bodyPr/>
        <a:lstStyle/>
        <a:p>
          <a:r>
            <a:rPr lang="en-GB" b="1" dirty="0">
              <a:solidFill>
                <a:schemeClr val="tx1"/>
              </a:solidFill>
            </a:rPr>
            <a:t>Creative Learning Pedagogy</a:t>
          </a:r>
        </a:p>
      </dgm:t>
    </dgm:pt>
    <dgm:pt modelId="{1DE1D7F8-CC0E-4FFA-93A6-6B6FEA581C70}" type="parTrans" cxnId="{364930B3-277B-412C-BCC1-D5B19D3D8413}">
      <dgm:prSet/>
      <dgm:spPr/>
      <dgm:t>
        <a:bodyPr/>
        <a:lstStyle/>
        <a:p>
          <a:endParaRPr lang="en-GB"/>
        </a:p>
      </dgm:t>
    </dgm:pt>
    <dgm:pt modelId="{5476F4FD-45F9-42B2-A9B7-8A3B68A8D32A}" type="sibTrans" cxnId="{364930B3-277B-412C-BCC1-D5B19D3D8413}">
      <dgm:prSet/>
      <dgm:spPr/>
      <dgm:t>
        <a:bodyPr/>
        <a:lstStyle/>
        <a:p>
          <a:endParaRPr lang="en-GB"/>
        </a:p>
      </dgm:t>
    </dgm:pt>
    <dgm:pt modelId="{E07C1D8D-6FD7-4435-97BA-1CB74168B83C}">
      <dgm:prSet phldrT="[Text]"/>
      <dgm:spPr>
        <a:solidFill>
          <a:srgbClr val="FF33CC"/>
        </a:solidFill>
      </dgm:spPr>
      <dgm:t>
        <a:bodyPr/>
        <a:lstStyle/>
        <a:p>
          <a:r>
            <a:rPr lang="en-GB" dirty="0"/>
            <a:t>Maslow’s hierarchy of needs</a:t>
          </a:r>
        </a:p>
      </dgm:t>
    </dgm:pt>
    <dgm:pt modelId="{AE8D06DE-F3B5-4135-834B-4AD4DEBE8354}" type="parTrans" cxnId="{EA6F869E-0DD3-440B-87B1-A719F72DE32F}">
      <dgm:prSet/>
      <dgm:spPr/>
      <dgm:t>
        <a:bodyPr/>
        <a:lstStyle/>
        <a:p>
          <a:endParaRPr lang="en-GB"/>
        </a:p>
      </dgm:t>
    </dgm:pt>
    <dgm:pt modelId="{1BC75EF3-2BD8-4B53-A304-756ADC96CE28}" type="sibTrans" cxnId="{EA6F869E-0DD3-440B-87B1-A719F72DE32F}">
      <dgm:prSet/>
      <dgm:spPr/>
      <dgm:t>
        <a:bodyPr/>
        <a:lstStyle/>
        <a:p>
          <a:endParaRPr lang="en-GB"/>
        </a:p>
      </dgm:t>
    </dgm:pt>
    <dgm:pt modelId="{04EB1FCE-D583-4AF6-96A4-298731AAD704}">
      <dgm:prSet phldrT="[Text]"/>
      <dgm:spPr>
        <a:solidFill>
          <a:srgbClr val="0CADBE"/>
        </a:solidFill>
      </dgm:spPr>
      <dgm:t>
        <a:bodyPr/>
        <a:lstStyle/>
        <a:p>
          <a:r>
            <a:rPr lang="en-GB" dirty="0"/>
            <a:t>Executive Brain Function</a:t>
          </a:r>
        </a:p>
      </dgm:t>
    </dgm:pt>
    <dgm:pt modelId="{41313571-C7F5-45F2-AC31-727DD21BE1B3}" type="parTrans" cxnId="{EE866093-0B89-402B-9768-16567ED673D0}">
      <dgm:prSet/>
      <dgm:spPr/>
      <dgm:t>
        <a:bodyPr/>
        <a:lstStyle/>
        <a:p>
          <a:endParaRPr lang="en-GB"/>
        </a:p>
      </dgm:t>
    </dgm:pt>
    <dgm:pt modelId="{872CB40F-7796-412F-B1B9-84AC5E31E8AD}" type="sibTrans" cxnId="{EE866093-0B89-402B-9768-16567ED673D0}">
      <dgm:prSet/>
      <dgm:spPr/>
      <dgm:t>
        <a:bodyPr/>
        <a:lstStyle/>
        <a:p>
          <a:endParaRPr lang="en-GB"/>
        </a:p>
      </dgm:t>
    </dgm:pt>
    <dgm:pt modelId="{8DF9B010-EDE8-4851-A53D-852DF117E3DF}">
      <dgm:prSet phldrT="[Text]"/>
      <dgm:spPr>
        <a:solidFill>
          <a:srgbClr val="FF33CC"/>
        </a:solidFill>
      </dgm:spPr>
      <dgm:t>
        <a:bodyPr/>
        <a:lstStyle/>
        <a:p>
          <a:r>
            <a:rPr lang="en-GB" dirty="0">
              <a:solidFill>
                <a:schemeClr val="bg1"/>
              </a:solidFill>
            </a:rPr>
            <a:t>Blooms Taxonomy</a:t>
          </a:r>
        </a:p>
      </dgm:t>
    </dgm:pt>
    <dgm:pt modelId="{933C59EC-67B1-47EF-8A92-8D50B6D26CE2}" type="parTrans" cxnId="{00E66F70-6A46-4DF8-B178-6AD901E15334}">
      <dgm:prSet/>
      <dgm:spPr/>
      <dgm:t>
        <a:bodyPr/>
        <a:lstStyle/>
        <a:p>
          <a:endParaRPr lang="en-GB"/>
        </a:p>
      </dgm:t>
    </dgm:pt>
    <dgm:pt modelId="{C9D09B66-C09C-440E-A53B-72D269FBB0BF}" type="sibTrans" cxnId="{00E66F70-6A46-4DF8-B178-6AD901E15334}">
      <dgm:prSet/>
      <dgm:spPr/>
      <dgm:t>
        <a:bodyPr/>
        <a:lstStyle/>
        <a:p>
          <a:endParaRPr lang="en-GB"/>
        </a:p>
      </dgm:t>
    </dgm:pt>
    <dgm:pt modelId="{AC87DC92-D3AA-4723-8991-8B22F60844BF}">
      <dgm:prSet phldrT="[Text]"/>
      <dgm:spPr>
        <a:solidFill>
          <a:schemeClr val="tx1"/>
        </a:solidFill>
      </dgm:spPr>
      <dgm:t>
        <a:bodyPr/>
        <a:lstStyle/>
        <a:p>
          <a:r>
            <a:rPr lang="en-GB" dirty="0"/>
            <a:t>Making Thinking Visible</a:t>
          </a:r>
        </a:p>
      </dgm:t>
    </dgm:pt>
    <dgm:pt modelId="{09372E2D-EFD2-4165-B4A5-78ED29A4458C}" type="parTrans" cxnId="{99AE6143-3619-4472-8611-B35F00B3EDEB}">
      <dgm:prSet/>
      <dgm:spPr/>
      <dgm:t>
        <a:bodyPr/>
        <a:lstStyle/>
        <a:p>
          <a:endParaRPr lang="en-GB"/>
        </a:p>
      </dgm:t>
    </dgm:pt>
    <dgm:pt modelId="{9495A206-EF91-461B-9E0B-455E87D48CF1}" type="sibTrans" cxnId="{99AE6143-3619-4472-8611-B35F00B3EDEB}">
      <dgm:prSet/>
      <dgm:spPr/>
      <dgm:t>
        <a:bodyPr/>
        <a:lstStyle/>
        <a:p>
          <a:endParaRPr lang="en-GB"/>
        </a:p>
      </dgm:t>
    </dgm:pt>
    <dgm:pt modelId="{A1EB6BA6-5476-4069-A744-57191128A8B9}">
      <dgm:prSet phldrT="[Text]"/>
      <dgm:spPr>
        <a:solidFill>
          <a:srgbClr val="0CADBE"/>
        </a:solidFill>
      </dgm:spPr>
      <dgm:t>
        <a:bodyPr/>
        <a:lstStyle/>
        <a:p>
          <a:endParaRPr lang="en-GB"/>
        </a:p>
      </dgm:t>
    </dgm:pt>
    <dgm:pt modelId="{F97293D8-A499-4678-BBA0-FD68DAD81C63}" type="parTrans" cxnId="{09FEEF52-4B2E-4847-A77D-95EF9D06EA15}">
      <dgm:prSet/>
      <dgm:spPr/>
      <dgm:t>
        <a:bodyPr/>
        <a:lstStyle/>
        <a:p>
          <a:endParaRPr lang="en-GB"/>
        </a:p>
      </dgm:t>
    </dgm:pt>
    <dgm:pt modelId="{1C96534D-AF52-497A-ABAB-9D62CAA944FE}" type="sibTrans" cxnId="{09FEEF52-4B2E-4847-A77D-95EF9D06EA15}">
      <dgm:prSet/>
      <dgm:spPr/>
      <dgm:t>
        <a:bodyPr/>
        <a:lstStyle/>
        <a:p>
          <a:endParaRPr lang="en-GB"/>
        </a:p>
      </dgm:t>
    </dgm:pt>
    <dgm:pt modelId="{16C21643-CC03-475B-8028-C2183790E57A}">
      <dgm:prSet phldrT="[Text]"/>
      <dgm:spPr>
        <a:solidFill>
          <a:srgbClr val="0CADBE"/>
        </a:solidFill>
      </dgm:spPr>
      <dgm:t>
        <a:bodyPr/>
        <a:lstStyle/>
        <a:p>
          <a:r>
            <a:rPr lang="en-GB" dirty="0"/>
            <a:t>Growth Mindset</a:t>
          </a:r>
        </a:p>
      </dgm:t>
    </dgm:pt>
    <dgm:pt modelId="{FF15ACBF-E389-4A79-8288-9F03C42A7513}" type="parTrans" cxnId="{C9B7CEA1-8BB4-4A39-9F3B-6B051650B179}">
      <dgm:prSet/>
      <dgm:spPr/>
      <dgm:t>
        <a:bodyPr/>
        <a:lstStyle/>
        <a:p>
          <a:endParaRPr lang="en-GB"/>
        </a:p>
      </dgm:t>
    </dgm:pt>
    <dgm:pt modelId="{88E8B207-7BAF-4420-8073-48F4B5F6B9BD}" type="sibTrans" cxnId="{C9B7CEA1-8BB4-4A39-9F3B-6B051650B179}">
      <dgm:prSet/>
      <dgm:spPr/>
      <dgm:t>
        <a:bodyPr/>
        <a:lstStyle/>
        <a:p>
          <a:endParaRPr lang="en-GB"/>
        </a:p>
      </dgm:t>
    </dgm:pt>
    <dgm:pt modelId="{3CAB04A2-D7C5-43EE-9FE7-C641A2457EAE}">
      <dgm:prSet phldrT="[Text]"/>
      <dgm:spPr>
        <a:solidFill>
          <a:schemeClr val="tx1"/>
        </a:solidFill>
      </dgm:spPr>
      <dgm:t>
        <a:bodyPr/>
        <a:lstStyle/>
        <a:p>
          <a:r>
            <a:rPr lang="en-GB" dirty="0"/>
            <a:t>Habits of Mind</a:t>
          </a:r>
        </a:p>
      </dgm:t>
    </dgm:pt>
    <dgm:pt modelId="{AAE07ADA-1285-4F69-B101-614D98CD955C}" type="parTrans" cxnId="{653FEAAE-ED71-4574-AD39-9D21B54546ED}">
      <dgm:prSet/>
      <dgm:spPr/>
      <dgm:t>
        <a:bodyPr/>
        <a:lstStyle/>
        <a:p>
          <a:endParaRPr lang="en-GB"/>
        </a:p>
      </dgm:t>
    </dgm:pt>
    <dgm:pt modelId="{6927C825-762C-4A0C-916F-A04E46483014}" type="sibTrans" cxnId="{653FEAAE-ED71-4574-AD39-9D21B54546ED}">
      <dgm:prSet/>
      <dgm:spPr/>
      <dgm:t>
        <a:bodyPr/>
        <a:lstStyle/>
        <a:p>
          <a:endParaRPr lang="en-GB"/>
        </a:p>
      </dgm:t>
    </dgm:pt>
    <dgm:pt modelId="{67779BF4-3648-455B-987C-E0F43AC9CE2C}" type="pres">
      <dgm:prSet presAssocID="{11760870-2584-4FC7-B3AA-D2B4E87328D2}" presName="Name0" presStyleCnt="0">
        <dgm:presLayoutVars>
          <dgm:chMax val="1"/>
          <dgm:chPref val="1"/>
          <dgm:dir/>
          <dgm:animOne val="branch"/>
          <dgm:animLvl val="lvl"/>
        </dgm:presLayoutVars>
      </dgm:prSet>
      <dgm:spPr/>
    </dgm:pt>
    <dgm:pt modelId="{C28DB870-30C9-415B-85A9-FB44AD5978FD}" type="pres">
      <dgm:prSet presAssocID="{A07A872C-320B-4771-9D40-9F1634D035B6}" presName="Parent" presStyleLbl="node0" presStyleIdx="0" presStyleCnt="1">
        <dgm:presLayoutVars>
          <dgm:chMax val="6"/>
          <dgm:chPref val="6"/>
        </dgm:presLayoutVars>
      </dgm:prSet>
      <dgm:spPr/>
    </dgm:pt>
    <dgm:pt modelId="{7426C300-D7CE-410D-B928-0EF1A1368EC9}" type="pres">
      <dgm:prSet presAssocID="{E07C1D8D-6FD7-4435-97BA-1CB74168B83C}" presName="Accent1" presStyleCnt="0"/>
      <dgm:spPr/>
    </dgm:pt>
    <dgm:pt modelId="{03C3E928-7A5A-4100-9104-BC9C14A0C673}" type="pres">
      <dgm:prSet presAssocID="{E07C1D8D-6FD7-4435-97BA-1CB74168B83C}" presName="Accent" presStyleLbl="bgShp" presStyleIdx="0" presStyleCnt="6"/>
      <dgm:spPr/>
    </dgm:pt>
    <dgm:pt modelId="{682A0329-B465-4A82-BBDF-01903E051DF8}" type="pres">
      <dgm:prSet presAssocID="{E07C1D8D-6FD7-4435-97BA-1CB74168B83C}" presName="Child1" presStyleLbl="node1" presStyleIdx="0" presStyleCnt="6">
        <dgm:presLayoutVars>
          <dgm:chMax val="0"/>
          <dgm:chPref val="0"/>
          <dgm:bulletEnabled val="1"/>
        </dgm:presLayoutVars>
      </dgm:prSet>
      <dgm:spPr/>
    </dgm:pt>
    <dgm:pt modelId="{CCF5D366-BB3B-48FA-A94E-813C982AECCB}" type="pres">
      <dgm:prSet presAssocID="{3CAB04A2-D7C5-43EE-9FE7-C641A2457EAE}" presName="Accent2" presStyleCnt="0"/>
      <dgm:spPr/>
    </dgm:pt>
    <dgm:pt modelId="{709D0726-6D98-4F5A-98AD-35E67EF5359D}" type="pres">
      <dgm:prSet presAssocID="{3CAB04A2-D7C5-43EE-9FE7-C641A2457EAE}" presName="Accent" presStyleLbl="bgShp" presStyleIdx="1" presStyleCnt="6"/>
      <dgm:spPr>
        <a:solidFill>
          <a:schemeClr val="bg2">
            <a:lumMod val="90000"/>
          </a:schemeClr>
        </a:solidFill>
      </dgm:spPr>
    </dgm:pt>
    <dgm:pt modelId="{EB4D9741-F6DD-4B17-896A-C550A93B238B}" type="pres">
      <dgm:prSet presAssocID="{3CAB04A2-D7C5-43EE-9FE7-C641A2457EAE}" presName="Child2" presStyleLbl="node1" presStyleIdx="1" presStyleCnt="6">
        <dgm:presLayoutVars>
          <dgm:chMax val="0"/>
          <dgm:chPref val="0"/>
          <dgm:bulletEnabled val="1"/>
        </dgm:presLayoutVars>
      </dgm:prSet>
      <dgm:spPr/>
    </dgm:pt>
    <dgm:pt modelId="{B9F5FBDE-C743-499F-8ADE-23C7EDF9E442}" type="pres">
      <dgm:prSet presAssocID="{04EB1FCE-D583-4AF6-96A4-298731AAD704}" presName="Accent3" presStyleCnt="0"/>
      <dgm:spPr/>
    </dgm:pt>
    <dgm:pt modelId="{CE4B8FA5-5DC1-4996-8B54-7E33E4C4ED8B}" type="pres">
      <dgm:prSet presAssocID="{04EB1FCE-D583-4AF6-96A4-298731AAD704}" presName="Accent" presStyleLbl="bgShp" presStyleIdx="2" presStyleCnt="6"/>
      <dgm:spPr>
        <a:solidFill>
          <a:schemeClr val="bg2">
            <a:lumMod val="90000"/>
          </a:schemeClr>
        </a:solidFill>
      </dgm:spPr>
    </dgm:pt>
    <dgm:pt modelId="{4FFB31BD-F0DC-4F5F-B33F-2856E02EF8F1}" type="pres">
      <dgm:prSet presAssocID="{04EB1FCE-D583-4AF6-96A4-298731AAD704}" presName="Child3" presStyleLbl="node1" presStyleIdx="2" presStyleCnt="6">
        <dgm:presLayoutVars>
          <dgm:chMax val="0"/>
          <dgm:chPref val="0"/>
          <dgm:bulletEnabled val="1"/>
        </dgm:presLayoutVars>
      </dgm:prSet>
      <dgm:spPr/>
    </dgm:pt>
    <dgm:pt modelId="{06B80BD5-620D-4801-8A86-0ED904A21B6B}" type="pres">
      <dgm:prSet presAssocID="{8DF9B010-EDE8-4851-A53D-852DF117E3DF}" presName="Accent4" presStyleCnt="0"/>
      <dgm:spPr/>
    </dgm:pt>
    <dgm:pt modelId="{BA28DE2A-9831-40A4-AA64-9A1238374C78}" type="pres">
      <dgm:prSet presAssocID="{8DF9B010-EDE8-4851-A53D-852DF117E3DF}" presName="Accent" presStyleLbl="bgShp" presStyleIdx="3" presStyleCnt="6"/>
      <dgm:spPr>
        <a:solidFill>
          <a:schemeClr val="bg2">
            <a:lumMod val="90000"/>
          </a:schemeClr>
        </a:solidFill>
      </dgm:spPr>
    </dgm:pt>
    <dgm:pt modelId="{B562A14B-49C4-4969-8B05-23D90EDFC926}" type="pres">
      <dgm:prSet presAssocID="{8DF9B010-EDE8-4851-A53D-852DF117E3DF}" presName="Child4" presStyleLbl="node1" presStyleIdx="3" presStyleCnt="6">
        <dgm:presLayoutVars>
          <dgm:chMax val="0"/>
          <dgm:chPref val="0"/>
          <dgm:bulletEnabled val="1"/>
        </dgm:presLayoutVars>
      </dgm:prSet>
      <dgm:spPr/>
    </dgm:pt>
    <dgm:pt modelId="{B873F051-3747-45A3-A2F4-A3447AB22B67}" type="pres">
      <dgm:prSet presAssocID="{AC87DC92-D3AA-4723-8991-8B22F60844BF}" presName="Accent5" presStyleCnt="0"/>
      <dgm:spPr/>
    </dgm:pt>
    <dgm:pt modelId="{72B59FAD-2B5F-49C0-9397-984E4B10EF94}" type="pres">
      <dgm:prSet presAssocID="{AC87DC92-D3AA-4723-8991-8B22F60844BF}" presName="Accent" presStyleLbl="bgShp" presStyleIdx="4" presStyleCnt="6"/>
      <dgm:spPr>
        <a:solidFill>
          <a:schemeClr val="bg2">
            <a:lumMod val="90000"/>
          </a:schemeClr>
        </a:solidFill>
      </dgm:spPr>
    </dgm:pt>
    <dgm:pt modelId="{96CB7F38-FAB7-4588-BE35-1138A9AF639E}" type="pres">
      <dgm:prSet presAssocID="{AC87DC92-D3AA-4723-8991-8B22F60844BF}" presName="Child5" presStyleLbl="node1" presStyleIdx="4" presStyleCnt="6">
        <dgm:presLayoutVars>
          <dgm:chMax val="0"/>
          <dgm:chPref val="0"/>
          <dgm:bulletEnabled val="1"/>
        </dgm:presLayoutVars>
      </dgm:prSet>
      <dgm:spPr/>
    </dgm:pt>
    <dgm:pt modelId="{E230F66B-21F1-4470-A8EC-4B59F91D128C}" type="pres">
      <dgm:prSet presAssocID="{16C21643-CC03-475B-8028-C2183790E57A}" presName="Accent6" presStyleCnt="0"/>
      <dgm:spPr/>
    </dgm:pt>
    <dgm:pt modelId="{42F28412-B69E-474A-8EA0-20F0615DACD2}" type="pres">
      <dgm:prSet presAssocID="{16C21643-CC03-475B-8028-C2183790E57A}" presName="Accent" presStyleLbl="bgShp" presStyleIdx="5" presStyleCnt="6"/>
      <dgm:spPr>
        <a:solidFill>
          <a:schemeClr val="bg2">
            <a:lumMod val="90000"/>
          </a:schemeClr>
        </a:solidFill>
      </dgm:spPr>
    </dgm:pt>
    <dgm:pt modelId="{A8740EB5-C732-48D3-8549-EFAF3B5DE023}" type="pres">
      <dgm:prSet presAssocID="{16C21643-CC03-475B-8028-C2183790E57A}" presName="Child6" presStyleLbl="node1" presStyleIdx="5" presStyleCnt="6">
        <dgm:presLayoutVars>
          <dgm:chMax val="0"/>
          <dgm:chPref val="0"/>
          <dgm:bulletEnabled val="1"/>
        </dgm:presLayoutVars>
      </dgm:prSet>
      <dgm:spPr/>
    </dgm:pt>
  </dgm:ptLst>
  <dgm:cxnLst>
    <dgm:cxn modelId="{2228B102-C1FC-4704-81B8-A56780F810DA}" type="presOf" srcId="{3CAB04A2-D7C5-43EE-9FE7-C641A2457EAE}" destId="{EB4D9741-F6DD-4B17-896A-C550A93B238B}" srcOrd="0" destOrd="0" presId="urn:microsoft.com/office/officeart/2011/layout/HexagonRadial"/>
    <dgm:cxn modelId="{E739DF10-DD6C-4B5C-BC41-F36C7C079FB2}" type="presOf" srcId="{8DF9B010-EDE8-4851-A53D-852DF117E3DF}" destId="{B562A14B-49C4-4969-8B05-23D90EDFC926}" srcOrd="0" destOrd="0" presId="urn:microsoft.com/office/officeart/2011/layout/HexagonRadial"/>
    <dgm:cxn modelId="{CDCEE21E-C3CD-4269-BA29-3664CC083A88}" type="presOf" srcId="{16C21643-CC03-475B-8028-C2183790E57A}" destId="{A8740EB5-C732-48D3-8549-EFAF3B5DE023}" srcOrd="0" destOrd="0" presId="urn:microsoft.com/office/officeart/2011/layout/HexagonRadial"/>
    <dgm:cxn modelId="{99AE6143-3619-4472-8611-B35F00B3EDEB}" srcId="{A07A872C-320B-4771-9D40-9F1634D035B6}" destId="{AC87DC92-D3AA-4723-8991-8B22F60844BF}" srcOrd="4" destOrd="0" parTransId="{09372E2D-EFD2-4165-B4A5-78ED29A4458C}" sibTransId="{9495A206-EF91-461B-9E0B-455E87D48CF1}"/>
    <dgm:cxn modelId="{12087B6A-10D0-4CF3-8F3A-4425291ABFC2}" type="presOf" srcId="{AC87DC92-D3AA-4723-8991-8B22F60844BF}" destId="{96CB7F38-FAB7-4588-BE35-1138A9AF639E}" srcOrd="0" destOrd="0" presId="urn:microsoft.com/office/officeart/2011/layout/HexagonRadial"/>
    <dgm:cxn modelId="{00E66F70-6A46-4DF8-B178-6AD901E15334}" srcId="{A07A872C-320B-4771-9D40-9F1634D035B6}" destId="{8DF9B010-EDE8-4851-A53D-852DF117E3DF}" srcOrd="3" destOrd="0" parTransId="{933C59EC-67B1-47EF-8A92-8D50B6D26CE2}" sibTransId="{C9D09B66-C09C-440E-A53B-72D269FBB0BF}"/>
    <dgm:cxn modelId="{09FEEF52-4B2E-4847-A77D-95EF9D06EA15}" srcId="{A07A872C-320B-4771-9D40-9F1634D035B6}" destId="{A1EB6BA6-5476-4069-A744-57191128A8B9}" srcOrd="6" destOrd="0" parTransId="{F97293D8-A499-4678-BBA0-FD68DAD81C63}" sibTransId="{1C96534D-AF52-497A-ABAB-9D62CAA944FE}"/>
    <dgm:cxn modelId="{55368F55-4C1D-4746-99D7-E086FC46131E}" type="presOf" srcId="{A07A872C-320B-4771-9D40-9F1634D035B6}" destId="{C28DB870-30C9-415B-85A9-FB44AD5978FD}" srcOrd="0" destOrd="0" presId="urn:microsoft.com/office/officeart/2011/layout/HexagonRadial"/>
    <dgm:cxn modelId="{EE866093-0B89-402B-9768-16567ED673D0}" srcId="{A07A872C-320B-4771-9D40-9F1634D035B6}" destId="{04EB1FCE-D583-4AF6-96A4-298731AAD704}" srcOrd="2" destOrd="0" parTransId="{41313571-C7F5-45F2-AC31-727DD21BE1B3}" sibTransId="{872CB40F-7796-412F-B1B9-84AC5E31E8AD}"/>
    <dgm:cxn modelId="{EA6F869E-0DD3-440B-87B1-A719F72DE32F}" srcId="{A07A872C-320B-4771-9D40-9F1634D035B6}" destId="{E07C1D8D-6FD7-4435-97BA-1CB74168B83C}" srcOrd="0" destOrd="0" parTransId="{AE8D06DE-F3B5-4135-834B-4AD4DEBE8354}" sibTransId="{1BC75EF3-2BD8-4B53-A304-756ADC96CE28}"/>
    <dgm:cxn modelId="{C9B7CEA1-8BB4-4A39-9F3B-6B051650B179}" srcId="{A07A872C-320B-4771-9D40-9F1634D035B6}" destId="{16C21643-CC03-475B-8028-C2183790E57A}" srcOrd="5" destOrd="0" parTransId="{FF15ACBF-E389-4A79-8288-9F03C42A7513}" sibTransId="{88E8B207-7BAF-4420-8073-48F4B5F6B9BD}"/>
    <dgm:cxn modelId="{653FEAAE-ED71-4574-AD39-9D21B54546ED}" srcId="{A07A872C-320B-4771-9D40-9F1634D035B6}" destId="{3CAB04A2-D7C5-43EE-9FE7-C641A2457EAE}" srcOrd="1" destOrd="0" parTransId="{AAE07ADA-1285-4F69-B101-614D98CD955C}" sibTransId="{6927C825-762C-4A0C-916F-A04E46483014}"/>
    <dgm:cxn modelId="{364930B3-277B-412C-BCC1-D5B19D3D8413}" srcId="{11760870-2584-4FC7-B3AA-D2B4E87328D2}" destId="{A07A872C-320B-4771-9D40-9F1634D035B6}" srcOrd="0" destOrd="0" parTransId="{1DE1D7F8-CC0E-4FFA-93A6-6B6FEA581C70}" sibTransId="{5476F4FD-45F9-42B2-A9B7-8A3B68A8D32A}"/>
    <dgm:cxn modelId="{34BED0B5-A91E-4221-90A0-0AE12CBF822D}" type="presOf" srcId="{E07C1D8D-6FD7-4435-97BA-1CB74168B83C}" destId="{682A0329-B465-4A82-BBDF-01903E051DF8}" srcOrd="0" destOrd="0" presId="urn:microsoft.com/office/officeart/2011/layout/HexagonRadial"/>
    <dgm:cxn modelId="{D8D2CACE-02D2-428B-ACC2-91D07A4B1006}" type="presOf" srcId="{04EB1FCE-D583-4AF6-96A4-298731AAD704}" destId="{4FFB31BD-F0DC-4F5F-B33F-2856E02EF8F1}" srcOrd="0" destOrd="0" presId="urn:microsoft.com/office/officeart/2011/layout/HexagonRadial"/>
    <dgm:cxn modelId="{2A73FCE3-E10F-499D-B91E-92CEC3A331F9}" type="presOf" srcId="{11760870-2584-4FC7-B3AA-D2B4E87328D2}" destId="{67779BF4-3648-455B-987C-E0F43AC9CE2C}" srcOrd="0" destOrd="0" presId="urn:microsoft.com/office/officeart/2011/layout/HexagonRadial"/>
    <dgm:cxn modelId="{A3C2158D-BD94-496A-AD6E-F2F5F145A037}" type="presParOf" srcId="{67779BF4-3648-455B-987C-E0F43AC9CE2C}" destId="{C28DB870-30C9-415B-85A9-FB44AD5978FD}" srcOrd="0" destOrd="0" presId="urn:microsoft.com/office/officeart/2011/layout/HexagonRadial"/>
    <dgm:cxn modelId="{EDC4CC8B-C900-4804-BDED-E799DF71E161}" type="presParOf" srcId="{67779BF4-3648-455B-987C-E0F43AC9CE2C}" destId="{7426C300-D7CE-410D-B928-0EF1A1368EC9}" srcOrd="1" destOrd="0" presId="urn:microsoft.com/office/officeart/2011/layout/HexagonRadial"/>
    <dgm:cxn modelId="{A476910E-B2BC-48B1-9597-96643AABD6C7}" type="presParOf" srcId="{7426C300-D7CE-410D-B928-0EF1A1368EC9}" destId="{03C3E928-7A5A-4100-9104-BC9C14A0C673}" srcOrd="0" destOrd="0" presId="urn:microsoft.com/office/officeart/2011/layout/HexagonRadial"/>
    <dgm:cxn modelId="{8B1105B0-26FF-4658-9EAE-3D3D0EB86A9C}" type="presParOf" srcId="{67779BF4-3648-455B-987C-E0F43AC9CE2C}" destId="{682A0329-B465-4A82-BBDF-01903E051DF8}" srcOrd="2" destOrd="0" presId="urn:microsoft.com/office/officeart/2011/layout/HexagonRadial"/>
    <dgm:cxn modelId="{8F7D7144-7CA5-445D-8C92-EA34C147AC73}" type="presParOf" srcId="{67779BF4-3648-455B-987C-E0F43AC9CE2C}" destId="{CCF5D366-BB3B-48FA-A94E-813C982AECCB}" srcOrd="3" destOrd="0" presId="urn:microsoft.com/office/officeart/2011/layout/HexagonRadial"/>
    <dgm:cxn modelId="{D7B1ACF7-DFFE-4F57-BE67-A2BA6A4E5AAC}" type="presParOf" srcId="{CCF5D366-BB3B-48FA-A94E-813C982AECCB}" destId="{709D0726-6D98-4F5A-98AD-35E67EF5359D}" srcOrd="0" destOrd="0" presId="urn:microsoft.com/office/officeart/2011/layout/HexagonRadial"/>
    <dgm:cxn modelId="{5E5DA6FE-4EFA-4BA8-8CB8-8289640ECBDF}" type="presParOf" srcId="{67779BF4-3648-455B-987C-E0F43AC9CE2C}" destId="{EB4D9741-F6DD-4B17-896A-C550A93B238B}" srcOrd="4" destOrd="0" presId="urn:microsoft.com/office/officeart/2011/layout/HexagonRadial"/>
    <dgm:cxn modelId="{FBE5A7DF-81B8-47D0-AA23-08449858912B}" type="presParOf" srcId="{67779BF4-3648-455B-987C-E0F43AC9CE2C}" destId="{B9F5FBDE-C743-499F-8ADE-23C7EDF9E442}" srcOrd="5" destOrd="0" presId="urn:microsoft.com/office/officeart/2011/layout/HexagonRadial"/>
    <dgm:cxn modelId="{D6395C61-7BB4-42ED-A50A-119A3F6706B3}" type="presParOf" srcId="{B9F5FBDE-C743-499F-8ADE-23C7EDF9E442}" destId="{CE4B8FA5-5DC1-4996-8B54-7E33E4C4ED8B}" srcOrd="0" destOrd="0" presId="urn:microsoft.com/office/officeart/2011/layout/HexagonRadial"/>
    <dgm:cxn modelId="{CC4489F5-3B43-43D9-9312-BD90BB2C4C39}" type="presParOf" srcId="{67779BF4-3648-455B-987C-E0F43AC9CE2C}" destId="{4FFB31BD-F0DC-4F5F-B33F-2856E02EF8F1}" srcOrd="6" destOrd="0" presId="urn:microsoft.com/office/officeart/2011/layout/HexagonRadial"/>
    <dgm:cxn modelId="{7214253F-C378-41D5-A9D5-A65F849F7120}" type="presParOf" srcId="{67779BF4-3648-455B-987C-E0F43AC9CE2C}" destId="{06B80BD5-620D-4801-8A86-0ED904A21B6B}" srcOrd="7" destOrd="0" presId="urn:microsoft.com/office/officeart/2011/layout/HexagonRadial"/>
    <dgm:cxn modelId="{D43D2E14-45AA-4B2A-9ED3-76CB3785C98D}" type="presParOf" srcId="{06B80BD5-620D-4801-8A86-0ED904A21B6B}" destId="{BA28DE2A-9831-40A4-AA64-9A1238374C78}" srcOrd="0" destOrd="0" presId="urn:microsoft.com/office/officeart/2011/layout/HexagonRadial"/>
    <dgm:cxn modelId="{A3E1E601-0C46-441B-BF3C-E6B87DD4217D}" type="presParOf" srcId="{67779BF4-3648-455B-987C-E0F43AC9CE2C}" destId="{B562A14B-49C4-4969-8B05-23D90EDFC926}" srcOrd="8" destOrd="0" presId="urn:microsoft.com/office/officeart/2011/layout/HexagonRadial"/>
    <dgm:cxn modelId="{6AE6C7AD-834F-4816-96FB-0E7C21EF5144}" type="presParOf" srcId="{67779BF4-3648-455B-987C-E0F43AC9CE2C}" destId="{B873F051-3747-45A3-A2F4-A3447AB22B67}" srcOrd="9" destOrd="0" presId="urn:microsoft.com/office/officeart/2011/layout/HexagonRadial"/>
    <dgm:cxn modelId="{5CC5682C-107F-4480-9E41-7BF9A722316C}" type="presParOf" srcId="{B873F051-3747-45A3-A2F4-A3447AB22B67}" destId="{72B59FAD-2B5F-49C0-9397-984E4B10EF94}" srcOrd="0" destOrd="0" presId="urn:microsoft.com/office/officeart/2011/layout/HexagonRadial"/>
    <dgm:cxn modelId="{36E3CFD5-D573-4EFF-A9F5-6A89CF94747D}" type="presParOf" srcId="{67779BF4-3648-455B-987C-E0F43AC9CE2C}" destId="{96CB7F38-FAB7-4588-BE35-1138A9AF639E}" srcOrd="10" destOrd="0" presId="urn:microsoft.com/office/officeart/2011/layout/HexagonRadial"/>
    <dgm:cxn modelId="{44FA238B-D102-4B64-85D2-7BE046B56DA0}" type="presParOf" srcId="{67779BF4-3648-455B-987C-E0F43AC9CE2C}" destId="{E230F66B-21F1-4470-A8EC-4B59F91D128C}" srcOrd="11" destOrd="0" presId="urn:microsoft.com/office/officeart/2011/layout/HexagonRadial"/>
    <dgm:cxn modelId="{E6378AD6-9ACA-4AE0-87C0-8CF7CFFD3408}" type="presParOf" srcId="{E230F66B-21F1-4470-A8EC-4B59F91D128C}" destId="{42F28412-B69E-474A-8EA0-20F0615DACD2}" srcOrd="0" destOrd="0" presId="urn:microsoft.com/office/officeart/2011/layout/HexagonRadial"/>
    <dgm:cxn modelId="{B10E8150-6707-4986-90B5-165546F0FFB5}" type="presParOf" srcId="{67779BF4-3648-455B-987C-E0F43AC9CE2C}" destId="{A8740EB5-C732-48D3-8549-EFAF3B5DE023}"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D36B0-F8A2-4DA9-A023-5421348DAFBB}">
      <dsp:nvSpPr>
        <dsp:cNvPr id="0" name=""/>
        <dsp:cNvSpPr/>
      </dsp:nvSpPr>
      <dsp:spPr>
        <a:xfrm rot="16200000">
          <a:off x="248511" y="1622785"/>
          <a:ext cx="3436280" cy="2099931"/>
        </a:xfrm>
        <a:prstGeom prst="round2SameRect">
          <a:avLst>
            <a:gd name="adj1" fmla="val 16670"/>
            <a:gd name="adj2" fmla="val 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158750" rIns="142875" bIns="158750" numCol="1" spcCol="1270" anchor="t"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Learning through the Arts – in general</a:t>
          </a:r>
        </a:p>
      </dsp:txBody>
      <dsp:txXfrm rot="5400000">
        <a:off x="1019215" y="1057140"/>
        <a:ext cx="1997402" cy="3231222"/>
      </dsp:txXfrm>
    </dsp:sp>
    <dsp:sp modelId="{7F1BFF8B-55B3-426E-84D9-E83D7011A4C7}">
      <dsp:nvSpPr>
        <dsp:cNvPr id="0" name=""/>
        <dsp:cNvSpPr/>
      </dsp:nvSpPr>
      <dsp:spPr>
        <a:xfrm rot="5400000">
          <a:off x="2434620" y="1632476"/>
          <a:ext cx="3436280" cy="2099931"/>
        </a:xfrm>
        <a:prstGeom prst="round2SameRect">
          <a:avLst>
            <a:gd name="adj1" fmla="val 16670"/>
            <a:gd name="adj2" fmla="val 0"/>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58750" rIns="95250" bIns="158750" numCol="1" spcCol="1270" anchor="t" anchorCtr="0">
          <a:noAutofit/>
        </a:bodyPr>
        <a:lstStyle/>
        <a:p>
          <a:pPr marL="0" lvl="0" indent="0" algn="l" defTabSz="1111250">
            <a:lnSpc>
              <a:spcPct val="90000"/>
            </a:lnSpc>
            <a:spcBef>
              <a:spcPct val="0"/>
            </a:spcBef>
            <a:spcAft>
              <a:spcPct val="35000"/>
            </a:spcAft>
            <a:buNone/>
          </a:pPr>
          <a:r>
            <a:rPr lang="en-GB" sz="2500" kern="1200" dirty="0"/>
            <a:t>Partnerships and Collaboration in schools</a:t>
          </a:r>
        </a:p>
      </dsp:txBody>
      <dsp:txXfrm rot="-5400000">
        <a:off x="3102795" y="1066831"/>
        <a:ext cx="1997402" cy="3231222"/>
      </dsp:txXfrm>
    </dsp:sp>
    <dsp:sp modelId="{BCE00E53-E155-4A96-8800-E40443A0AC65}">
      <dsp:nvSpPr>
        <dsp:cNvPr id="0" name=""/>
        <dsp:cNvSpPr/>
      </dsp:nvSpPr>
      <dsp:spPr>
        <a:xfrm>
          <a:off x="1966437" y="0"/>
          <a:ext cx="2195285" cy="2195178"/>
        </a:xfrm>
        <a:prstGeom prst="circularArrow">
          <a:avLst>
            <a:gd name="adj1" fmla="val 12500"/>
            <a:gd name="adj2" fmla="val 1142322"/>
            <a:gd name="adj3" fmla="val 20457678"/>
            <a:gd name="adj4" fmla="val 10800000"/>
            <a:gd name="adj5" fmla="val 12500"/>
          </a:avLst>
        </a:prstGeom>
        <a:solidFill>
          <a:srgbClr val="FFFF00"/>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50B6C2-5E68-4DC4-8019-9E036757C0F8}">
      <dsp:nvSpPr>
        <dsp:cNvPr id="0" name=""/>
        <dsp:cNvSpPr/>
      </dsp:nvSpPr>
      <dsp:spPr>
        <a:xfrm rot="10800000">
          <a:off x="1966437" y="3149790"/>
          <a:ext cx="2195285" cy="2195178"/>
        </a:xfrm>
        <a:prstGeom prst="circularArrow">
          <a:avLst>
            <a:gd name="adj1" fmla="val 12500"/>
            <a:gd name="adj2" fmla="val 1142322"/>
            <a:gd name="adj3" fmla="val 20457678"/>
            <a:gd name="adj4" fmla="val 10800000"/>
            <a:gd name="adj5" fmla="val 12500"/>
          </a:avLst>
        </a:prstGeom>
        <a:solidFill>
          <a:srgbClr val="0CADBE"/>
        </a:solidFill>
        <a:ln w="12700" cap="flat" cmpd="sng" algn="ctr">
          <a:solidFill>
            <a:srgbClr val="0CADBE"/>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DB870-30C9-415B-85A9-FB44AD5978FD}">
      <dsp:nvSpPr>
        <dsp:cNvPr id="0" name=""/>
        <dsp:cNvSpPr/>
      </dsp:nvSpPr>
      <dsp:spPr>
        <a:xfrm>
          <a:off x="2154591" y="1929907"/>
          <a:ext cx="2452996" cy="2121941"/>
        </a:xfrm>
        <a:prstGeom prst="hexagon">
          <a:avLst>
            <a:gd name="adj" fmla="val 28570"/>
            <a:gd name="vf" fmla="val 115470"/>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rPr>
            <a:t>Creative Learning Pedagogy</a:t>
          </a:r>
        </a:p>
      </dsp:txBody>
      <dsp:txXfrm>
        <a:off x="2561087" y="2281542"/>
        <a:ext cx="1640004" cy="1418671"/>
      </dsp:txXfrm>
    </dsp:sp>
    <dsp:sp modelId="{709D0726-6D98-4F5A-98AD-35E67EF5359D}">
      <dsp:nvSpPr>
        <dsp:cNvPr id="0" name=""/>
        <dsp:cNvSpPr/>
      </dsp:nvSpPr>
      <dsp:spPr>
        <a:xfrm>
          <a:off x="3690638" y="914702"/>
          <a:ext cx="925508" cy="79744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2">
          <a:scrgbClr r="0" g="0" b="0"/>
        </a:effectRef>
        <a:fontRef idx="minor"/>
      </dsp:style>
    </dsp:sp>
    <dsp:sp modelId="{682A0329-B465-4A82-BBDF-01903E051DF8}">
      <dsp:nvSpPr>
        <dsp:cNvPr id="0" name=""/>
        <dsp:cNvSpPr/>
      </dsp:nvSpPr>
      <dsp:spPr>
        <a:xfrm>
          <a:off x="2380547" y="0"/>
          <a:ext cx="2010213" cy="1739070"/>
        </a:xfrm>
        <a:prstGeom prst="hexagon">
          <a:avLst>
            <a:gd name="adj" fmla="val 28570"/>
            <a:gd name="vf" fmla="val 115470"/>
          </a:avLst>
        </a:prstGeom>
        <a:solidFill>
          <a:srgbClr val="FF33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Maslow’s hierarchy of needs</a:t>
          </a:r>
        </a:p>
      </dsp:txBody>
      <dsp:txXfrm>
        <a:off x="2713682" y="288201"/>
        <a:ext cx="1343943" cy="1162668"/>
      </dsp:txXfrm>
    </dsp:sp>
    <dsp:sp modelId="{CE4B8FA5-5DC1-4996-8B54-7E33E4C4ED8B}">
      <dsp:nvSpPr>
        <dsp:cNvPr id="0" name=""/>
        <dsp:cNvSpPr/>
      </dsp:nvSpPr>
      <dsp:spPr>
        <a:xfrm>
          <a:off x="4770778" y="2405504"/>
          <a:ext cx="925508" cy="79744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2">
          <a:scrgbClr r="0" g="0" b="0"/>
        </a:effectRef>
        <a:fontRef idx="minor"/>
      </dsp:style>
    </dsp:sp>
    <dsp:sp modelId="{EB4D9741-F6DD-4B17-896A-C550A93B238B}">
      <dsp:nvSpPr>
        <dsp:cNvPr id="0" name=""/>
        <dsp:cNvSpPr/>
      </dsp:nvSpPr>
      <dsp:spPr>
        <a:xfrm>
          <a:off x="4224146" y="1069645"/>
          <a:ext cx="2010213" cy="1739070"/>
        </a:xfrm>
        <a:prstGeom prst="hexagon">
          <a:avLst>
            <a:gd name="adj" fmla="val 28570"/>
            <a:gd name="vf" fmla="val 11547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Habits of Mind</a:t>
          </a:r>
        </a:p>
      </dsp:txBody>
      <dsp:txXfrm>
        <a:off x="4557281" y="1357846"/>
        <a:ext cx="1343943" cy="1162668"/>
      </dsp:txXfrm>
    </dsp:sp>
    <dsp:sp modelId="{BA28DE2A-9831-40A4-AA64-9A1238374C78}">
      <dsp:nvSpPr>
        <dsp:cNvPr id="0" name=""/>
        <dsp:cNvSpPr/>
      </dsp:nvSpPr>
      <dsp:spPr>
        <a:xfrm>
          <a:off x="4020443" y="4088341"/>
          <a:ext cx="925508" cy="79744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2">
          <a:scrgbClr r="0" g="0" b="0"/>
        </a:effectRef>
        <a:fontRef idx="minor"/>
      </dsp:style>
    </dsp:sp>
    <dsp:sp modelId="{4FFB31BD-F0DC-4F5F-B33F-2856E02EF8F1}">
      <dsp:nvSpPr>
        <dsp:cNvPr id="0" name=""/>
        <dsp:cNvSpPr/>
      </dsp:nvSpPr>
      <dsp:spPr>
        <a:xfrm>
          <a:off x="4224146" y="3172442"/>
          <a:ext cx="2010213" cy="1739070"/>
        </a:xfrm>
        <a:prstGeom prst="hexagon">
          <a:avLst>
            <a:gd name="adj" fmla="val 28570"/>
            <a:gd name="vf" fmla="val 115470"/>
          </a:avLst>
        </a:prstGeom>
        <a:solidFill>
          <a:srgbClr val="0CADB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Executive Brain Function</a:t>
          </a:r>
        </a:p>
      </dsp:txBody>
      <dsp:txXfrm>
        <a:off x="4557281" y="3460643"/>
        <a:ext cx="1343943" cy="1162668"/>
      </dsp:txXfrm>
    </dsp:sp>
    <dsp:sp modelId="{72B59FAD-2B5F-49C0-9397-984E4B10EF94}">
      <dsp:nvSpPr>
        <dsp:cNvPr id="0" name=""/>
        <dsp:cNvSpPr/>
      </dsp:nvSpPr>
      <dsp:spPr>
        <a:xfrm>
          <a:off x="2159156" y="4263026"/>
          <a:ext cx="925508" cy="79744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2">
          <a:scrgbClr r="0" g="0" b="0"/>
        </a:effectRef>
        <a:fontRef idx="minor"/>
      </dsp:style>
    </dsp:sp>
    <dsp:sp modelId="{B562A14B-49C4-4969-8B05-23D90EDFC926}">
      <dsp:nvSpPr>
        <dsp:cNvPr id="0" name=""/>
        <dsp:cNvSpPr/>
      </dsp:nvSpPr>
      <dsp:spPr>
        <a:xfrm>
          <a:off x="2380547" y="4243284"/>
          <a:ext cx="2010213" cy="1739070"/>
        </a:xfrm>
        <a:prstGeom prst="hexagon">
          <a:avLst>
            <a:gd name="adj" fmla="val 28570"/>
            <a:gd name="vf" fmla="val 115470"/>
          </a:avLst>
        </a:prstGeom>
        <a:solidFill>
          <a:srgbClr val="FF33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Blooms Taxonomy</a:t>
          </a:r>
        </a:p>
      </dsp:txBody>
      <dsp:txXfrm>
        <a:off x="2713682" y="4531485"/>
        <a:ext cx="1343943" cy="1162668"/>
      </dsp:txXfrm>
    </dsp:sp>
    <dsp:sp modelId="{42F28412-B69E-474A-8EA0-20F0615DACD2}">
      <dsp:nvSpPr>
        <dsp:cNvPr id="0" name=""/>
        <dsp:cNvSpPr/>
      </dsp:nvSpPr>
      <dsp:spPr>
        <a:xfrm>
          <a:off x="1061327" y="2772821"/>
          <a:ext cx="925508" cy="797447"/>
        </a:xfrm>
        <a:prstGeom prst="hexagon">
          <a:avLst>
            <a:gd name="adj" fmla="val 28900"/>
            <a:gd name="vf" fmla="val 115470"/>
          </a:avLst>
        </a:prstGeom>
        <a:solidFill>
          <a:schemeClr val="bg2">
            <a:lumMod val="90000"/>
          </a:schemeClr>
        </a:solidFill>
        <a:ln>
          <a:noFill/>
        </a:ln>
        <a:effectLst/>
      </dsp:spPr>
      <dsp:style>
        <a:lnRef idx="0">
          <a:scrgbClr r="0" g="0" b="0"/>
        </a:lnRef>
        <a:fillRef idx="1">
          <a:scrgbClr r="0" g="0" b="0"/>
        </a:fillRef>
        <a:effectRef idx="2">
          <a:scrgbClr r="0" g="0" b="0"/>
        </a:effectRef>
        <a:fontRef idx="minor"/>
      </dsp:style>
    </dsp:sp>
    <dsp:sp modelId="{96CB7F38-FAB7-4588-BE35-1138A9AF639E}">
      <dsp:nvSpPr>
        <dsp:cNvPr id="0" name=""/>
        <dsp:cNvSpPr/>
      </dsp:nvSpPr>
      <dsp:spPr>
        <a:xfrm>
          <a:off x="528389" y="3173639"/>
          <a:ext cx="2010213" cy="1739070"/>
        </a:xfrm>
        <a:prstGeom prst="hexagon">
          <a:avLst>
            <a:gd name="adj" fmla="val 28570"/>
            <a:gd name="vf" fmla="val 11547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Making Thinking Visible</a:t>
          </a:r>
        </a:p>
      </dsp:txBody>
      <dsp:txXfrm>
        <a:off x="861524" y="3461840"/>
        <a:ext cx="1343943" cy="1162668"/>
      </dsp:txXfrm>
    </dsp:sp>
    <dsp:sp modelId="{A8740EB5-C732-48D3-8549-EFAF3B5DE023}">
      <dsp:nvSpPr>
        <dsp:cNvPr id="0" name=""/>
        <dsp:cNvSpPr/>
      </dsp:nvSpPr>
      <dsp:spPr>
        <a:xfrm>
          <a:off x="528389" y="1067252"/>
          <a:ext cx="2010213" cy="1739070"/>
        </a:xfrm>
        <a:prstGeom prst="hexagon">
          <a:avLst>
            <a:gd name="adj" fmla="val 28570"/>
            <a:gd name="vf" fmla="val 115470"/>
          </a:avLst>
        </a:prstGeom>
        <a:solidFill>
          <a:srgbClr val="0CADB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Growth Mindset</a:t>
          </a:r>
        </a:p>
      </dsp:txBody>
      <dsp:txXfrm>
        <a:off x="861524" y="1355453"/>
        <a:ext cx="1343943" cy="1162668"/>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E7951D-433B-472C-A669-A9D59FD5E32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4D6A8A-8708-4742-8AB5-A2ADCF737A7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1E2AAAC-E708-47B3-A680-B496D4B23DD1}" type="datetimeFigureOut">
              <a:rPr lang="en-GB" smtClean="0"/>
              <a:t>28/06/2023</a:t>
            </a:fld>
            <a:endParaRPr lang="en-GB"/>
          </a:p>
        </p:txBody>
      </p:sp>
      <p:sp>
        <p:nvSpPr>
          <p:cNvPr id="4" name="Footer Placeholder 3">
            <a:extLst>
              <a:ext uri="{FF2B5EF4-FFF2-40B4-BE49-F238E27FC236}">
                <a16:creationId xmlns:a16="http://schemas.microsoft.com/office/drawing/2014/main" id="{7EBF5F86-BF9B-4018-A006-86965733AA0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Lorna Gourley - October 2022</a:t>
            </a:r>
          </a:p>
        </p:txBody>
      </p:sp>
      <p:sp>
        <p:nvSpPr>
          <p:cNvPr id="5" name="Slide Number Placeholder 4">
            <a:extLst>
              <a:ext uri="{FF2B5EF4-FFF2-40B4-BE49-F238E27FC236}">
                <a16:creationId xmlns:a16="http://schemas.microsoft.com/office/drawing/2014/main" id="{84E75067-86DC-4811-847C-802EC7FC343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90C54A-71E0-429D-8581-3DCCA53100E0}" type="slidenum">
              <a:rPr lang="en-GB" smtClean="0"/>
              <a:t>‹#›</a:t>
            </a:fld>
            <a:endParaRPr lang="en-GB"/>
          </a:p>
        </p:txBody>
      </p:sp>
    </p:spTree>
    <p:extLst>
      <p:ext uri="{BB962C8B-B14F-4D97-AF65-F5344CB8AC3E}">
        <p14:creationId xmlns:p14="http://schemas.microsoft.com/office/powerpoint/2010/main" val="669672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9E2983-32BA-44CC-9EE9-6BF51035DA11}" type="datetimeFigureOut">
              <a:rPr lang="en-GB" smtClean="0"/>
              <a:t>28/06/2023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Lorna Gourley - October 2022</a:t>
            </a: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3C4F27-FCD0-485C-9678-E55012DA6E09}" type="slidenum">
              <a:rPr lang="en-GB" smtClean="0"/>
              <a:t>‹#›</a:t>
            </a:fld>
            <a:endParaRPr lang="en-GB"/>
          </a:p>
        </p:txBody>
      </p:sp>
    </p:spTree>
    <p:extLst>
      <p:ext uri="{BB962C8B-B14F-4D97-AF65-F5344CB8AC3E}">
        <p14:creationId xmlns:p14="http://schemas.microsoft.com/office/powerpoint/2010/main" val="24641491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project involves partnership working with musicians from Live Music Now Scotland and 5 schools (either ASN schools, or primary schools with ASN units). TDF projects are funded for two years, so ours has just begun, running from now until May 2024.</a:t>
            </a:r>
          </a:p>
          <a:p>
            <a:r>
              <a:rPr lang="en-GB" dirty="0"/>
              <a:t>LMNS musicians will undertake a 20 week residency in schools in 2022/23 and again in 2023/24.</a:t>
            </a:r>
          </a:p>
          <a:p>
            <a:endParaRPr lang="en-GB" dirty="0"/>
          </a:p>
          <a:p>
            <a:r>
              <a:rPr lang="en-GB" dirty="0"/>
              <a:t>The focus of our partnership is to develop teachers’ confidence knowledge and skills in using music to support learners’ language and communication.</a:t>
            </a:r>
          </a:p>
          <a:p>
            <a:endParaRPr lang="en-GB" dirty="0"/>
          </a:p>
          <a:p>
            <a:r>
              <a:rPr lang="en-GB" dirty="0"/>
              <a:t>What is involved? Teachers and musician artists will collaborate and plan together, we have a series of CLPL events locally and PHF have some national ones too – a big commitment.</a:t>
            </a:r>
          </a:p>
        </p:txBody>
      </p:sp>
      <p:sp>
        <p:nvSpPr>
          <p:cNvPr id="4" name="Footer Placeholder 3"/>
          <p:cNvSpPr>
            <a:spLocks noGrp="1"/>
          </p:cNvSpPr>
          <p:nvPr>
            <p:ph type="ftr" sz="quarter" idx="4"/>
          </p:nvPr>
        </p:nvSpPr>
        <p:spPr/>
        <p:txBody>
          <a:bodyPr/>
          <a:lstStyle/>
          <a:p>
            <a:r>
              <a:rPr lang="en-GB"/>
              <a:t>Lorna Gourley - October 2022</a:t>
            </a:r>
          </a:p>
        </p:txBody>
      </p:sp>
      <p:sp>
        <p:nvSpPr>
          <p:cNvPr id="5" name="Slide Number Placeholder 4"/>
          <p:cNvSpPr>
            <a:spLocks noGrp="1"/>
          </p:cNvSpPr>
          <p:nvPr>
            <p:ph type="sldNum" sz="quarter" idx="5"/>
          </p:nvPr>
        </p:nvSpPr>
        <p:spPr/>
        <p:txBody>
          <a:bodyPr/>
          <a:lstStyle/>
          <a:p>
            <a:fld id="{E63C4F27-FCD0-485C-9678-E55012DA6E09}" type="slidenum">
              <a:rPr lang="en-GB" smtClean="0"/>
              <a:t>1</a:t>
            </a:fld>
            <a:endParaRPr lang="en-GB"/>
          </a:p>
        </p:txBody>
      </p:sp>
    </p:spTree>
    <p:extLst>
      <p:ext uri="{BB962C8B-B14F-4D97-AF65-F5344CB8AC3E}">
        <p14:creationId xmlns:p14="http://schemas.microsoft.com/office/powerpoint/2010/main" val="273615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we extend our reach beyond current contacts?</a:t>
            </a:r>
          </a:p>
        </p:txBody>
      </p:sp>
      <p:sp>
        <p:nvSpPr>
          <p:cNvPr id="4" name="Footer Placeholder 3"/>
          <p:cNvSpPr>
            <a:spLocks noGrp="1"/>
          </p:cNvSpPr>
          <p:nvPr>
            <p:ph type="ftr" sz="quarter" idx="4"/>
          </p:nvPr>
        </p:nvSpPr>
        <p:spPr/>
        <p:txBody>
          <a:bodyPr/>
          <a:lstStyle/>
          <a:p>
            <a:r>
              <a:rPr lang="en-GB"/>
              <a:t>Lorna Gourley - October 2022</a:t>
            </a:r>
          </a:p>
        </p:txBody>
      </p:sp>
      <p:sp>
        <p:nvSpPr>
          <p:cNvPr id="5" name="Slide Number Placeholder 4"/>
          <p:cNvSpPr>
            <a:spLocks noGrp="1"/>
          </p:cNvSpPr>
          <p:nvPr>
            <p:ph type="sldNum" sz="quarter" idx="5"/>
          </p:nvPr>
        </p:nvSpPr>
        <p:spPr/>
        <p:txBody>
          <a:bodyPr/>
          <a:lstStyle/>
          <a:p>
            <a:fld id="{E63C4F27-FCD0-485C-9678-E55012DA6E09}" type="slidenum">
              <a:rPr lang="en-GB" smtClean="0"/>
              <a:t>11</a:t>
            </a:fld>
            <a:endParaRPr lang="en-GB"/>
          </a:p>
        </p:txBody>
      </p:sp>
    </p:spTree>
    <p:extLst>
      <p:ext uri="{BB962C8B-B14F-4D97-AF65-F5344CB8AC3E}">
        <p14:creationId xmlns:p14="http://schemas.microsoft.com/office/powerpoint/2010/main" val="315675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 plan for this first year. As you can see, we have a blend of local and PHF activities. </a:t>
            </a:r>
          </a:p>
          <a:p>
            <a:endParaRPr lang="en-GB" dirty="0"/>
          </a:p>
          <a:p>
            <a:r>
              <a:rPr lang="en-GB" dirty="0"/>
              <a:t>Our plan looks a bit light (for me) for the year is very organic – we do not have a set of things we are definitely going to do at any of these sessions. We want it to grow naturally in response to what the artists and teachers feel and so will plan each session as it comes around, drawing on what we have learned from the previous session, and from activity in school. We will use INSET and twilight sessions to pose thought pieces or activities on which teachers and artists can reflect.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had a twilight session a couple of weeks ago, and facilitated discussion with teachers which helped them consider what they might evaluate between now and our next session in January, both for themselves and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established a </a:t>
            </a:r>
            <a:r>
              <a:rPr lang="en-GB" dirty="0" err="1"/>
              <a:t>MSTeam</a:t>
            </a:r>
            <a:r>
              <a:rPr lang="en-GB" dirty="0"/>
              <a:t> to aid communication and act as a repository for resource / photos / video etc</a:t>
            </a:r>
          </a:p>
          <a:p>
            <a:endParaRPr lang="en-GB" dirty="0"/>
          </a:p>
        </p:txBody>
      </p:sp>
      <p:sp>
        <p:nvSpPr>
          <p:cNvPr id="4" name="Footer Placeholder 3"/>
          <p:cNvSpPr>
            <a:spLocks noGrp="1"/>
          </p:cNvSpPr>
          <p:nvPr>
            <p:ph type="ftr" sz="quarter" idx="4"/>
          </p:nvPr>
        </p:nvSpPr>
        <p:spPr/>
        <p:txBody>
          <a:bodyPr/>
          <a:lstStyle/>
          <a:p>
            <a:r>
              <a:rPr lang="en-GB"/>
              <a:t>Lorna Gourley - October 2022</a:t>
            </a:r>
          </a:p>
        </p:txBody>
      </p:sp>
      <p:sp>
        <p:nvSpPr>
          <p:cNvPr id="5" name="Slide Number Placeholder 4"/>
          <p:cNvSpPr>
            <a:spLocks noGrp="1"/>
          </p:cNvSpPr>
          <p:nvPr>
            <p:ph type="sldNum" sz="quarter" idx="5"/>
          </p:nvPr>
        </p:nvSpPr>
        <p:spPr/>
        <p:txBody>
          <a:bodyPr/>
          <a:lstStyle/>
          <a:p>
            <a:fld id="{E63C4F27-FCD0-485C-9678-E55012DA6E09}" type="slidenum">
              <a:rPr lang="en-GB" smtClean="0"/>
              <a:t>12</a:t>
            </a:fld>
            <a:endParaRPr lang="en-GB"/>
          </a:p>
        </p:txBody>
      </p:sp>
    </p:spTree>
    <p:extLst>
      <p:ext uri="{BB962C8B-B14F-4D97-AF65-F5344CB8AC3E}">
        <p14:creationId xmlns:p14="http://schemas.microsoft.com/office/powerpoint/2010/main" val="3387822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 question for now, but something for you to ponder over the coming days.</a:t>
            </a:r>
          </a:p>
        </p:txBody>
      </p:sp>
      <p:sp>
        <p:nvSpPr>
          <p:cNvPr id="4" name="Footer Placeholder 3"/>
          <p:cNvSpPr>
            <a:spLocks noGrp="1"/>
          </p:cNvSpPr>
          <p:nvPr>
            <p:ph type="ftr" sz="quarter" idx="4"/>
          </p:nvPr>
        </p:nvSpPr>
        <p:spPr/>
        <p:txBody>
          <a:bodyPr/>
          <a:lstStyle/>
          <a:p>
            <a:r>
              <a:rPr lang="en-GB"/>
              <a:t>Lorna Gourley - October 2022</a:t>
            </a:r>
          </a:p>
        </p:txBody>
      </p:sp>
      <p:sp>
        <p:nvSpPr>
          <p:cNvPr id="5" name="Slide Number Placeholder 4"/>
          <p:cNvSpPr>
            <a:spLocks noGrp="1"/>
          </p:cNvSpPr>
          <p:nvPr>
            <p:ph type="sldNum" sz="quarter" idx="5"/>
          </p:nvPr>
        </p:nvSpPr>
        <p:spPr/>
        <p:txBody>
          <a:bodyPr/>
          <a:lstStyle/>
          <a:p>
            <a:fld id="{E63C4F27-FCD0-485C-9678-E55012DA6E09}" type="slidenum">
              <a:rPr lang="en-GB" smtClean="0"/>
              <a:t>13</a:t>
            </a:fld>
            <a:endParaRPr lang="en-GB"/>
          </a:p>
        </p:txBody>
      </p:sp>
    </p:spTree>
    <p:extLst>
      <p:ext uri="{BB962C8B-B14F-4D97-AF65-F5344CB8AC3E}">
        <p14:creationId xmlns:p14="http://schemas.microsoft.com/office/powerpoint/2010/main" val="194282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beginning of the journey – experience of previous engagement with PHF TDF</a:t>
            </a:r>
          </a:p>
        </p:txBody>
      </p:sp>
      <p:sp>
        <p:nvSpPr>
          <p:cNvPr id="4" name="Slide Number Placeholder 3"/>
          <p:cNvSpPr>
            <a:spLocks noGrp="1"/>
          </p:cNvSpPr>
          <p:nvPr>
            <p:ph type="sldNum" sz="quarter" idx="5"/>
          </p:nvPr>
        </p:nvSpPr>
        <p:spPr/>
        <p:txBody>
          <a:bodyPr/>
          <a:lstStyle/>
          <a:p>
            <a:fld id="{E63C4F27-FCD0-485C-9678-E55012DA6E09}" type="slidenum">
              <a:rPr lang="en-GB" smtClean="0"/>
              <a:t>2</a:t>
            </a:fld>
            <a:endParaRPr lang="en-GB"/>
          </a:p>
        </p:txBody>
      </p:sp>
      <p:sp>
        <p:nvSpPr>
          <p:cNvPr id="5" name="Footer Placeholder 4">
            <a:extLst>
              <a:ext uri="{FF2B5EF4-FFF2-40B4-BE49-F238E27FC236}">
                <a16:creationId xmlns:a16="http://schemas.microsoft.com/office/drawing/2014/main" id="{E593D8DC-BBD3-4FCB-AE29-34DA8204ACB0}"/>
              </a:ext>
            </a:extLst>
          </p:cNvPr>
          <p:cNvSpPr>
            <a:spLocks noGrp="1"/>
          </p:cNvSpPr>
          <p:nvPr>
            <p:ph type="ftr" sz="quarter" idx="4"/>
          </p:nvPr>
        </p:nvSpPr>
        <p:spPr/>
        <p:txBody>
          <a:bodyPr/>
          <a:lstStyle/>
          <a:p>
            <a:r>
              <a:rPr lang="en-GB"/>
              <a:t>Lorna Gourley - October 2022</a:t>
            </a:r>
          </a:p>
        </p:txBody>
      </p:sp>
    </p:spTree>
    <p:extLst>
      <p:ext uri="{BB962C8B-B14F-4D97-AF65-F5344CB8AC3E}">
        <p14:creationId xmlns:p14="http://schemas.microsoft.com/office/powerpoint/2010/main" val="249066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highlighted overview of the fund purposes and priorities, see website for more information.</a:t>
            </a:r>
          </a:p>
          <a:p>
            <a:endParaRPr lang="en-GB" dirty="0"/>
          </a:p>
          <a:p>
            <a:r>
              <a:rPr lang="en-GB" dirty="0"/>
              <a:t>Our journey began at this time last year. Initial application – November; invited to submit a full application in January. Award decision came after the Easter break in April.</a:t>
            </a:r>
          </a:p>
          <a:p>
            <a:endParaRPr lang="en-GB" dirty="0"/>
          </a:p>
          <a:p>
            <a:r>
              <a:rPr lang="en-GB" dirty="0"/>
              <a:t>PHF are an integral part of things going forward too – not just award the grant and then wait for the final report. Throughout the 2 years they are actively involved – online CLPL sessions for school leaders and teachers.</a:t>
            </a:r>
          </a:p>
          <a:p>
            <a:endParaRPr lang="en-GB" dirty="0"/>
          </a:p>
          <a:p>
            <a:r>
              <a:rPr lang="en-GB" dirty="0"/>
              <a:t>We are not the only project being funded in Scotland – Peacock and the Worm (using printmaking to underpin </a:t>
            </a:r>
            <a:r>
              <a:rPr lang="en-GB" dirty="0" err="1"/>
              <a:t>CfE</a:t>
            </a:r>
            <a:r>
              <a:rPr lang="en-GB" dirty="0"/>
              <a:t> – scaffold visual literacy, promote a growth mindset and challenge perceptions of how visual arts operate by embedding printing across curricula).</a:t>
            </a:r>
          </a:p>
        </p:txBody>
      </p:sp>
      <p:sp>
        <p:nvSpPr>
          <p:cNvPr id="4" name="Slide Number Placeholder 3"/>
          <p:cNvSpPr>
            <a:spLocks noGrp="1"/>
          </p:cNvSpPr>
          <p:nvPr>
            <p:ph type="sldNum" sz="quarter" idx="5"/>
          </p:nvPr>
        </p:nvSpPr>
        <p:spPr/>
        <p:txBody>
          <a:bodyPr/>
          <a:lstStyle/>
          <a:p>
            <a:fld id="{E63C4F27-FCD0-485C-9678-E55012DA6E09}" type="slidenum">
              <a:rPr lang="en-GB" smtClean="0"/>
              <a:t>3</a:t>
            </a:fld>
            <a:endParaRPr lang="en-GB"/>
          </a:p>
        </p:txBody>
      </p:sp>
      <p:sp>
        <p:nvSpPr>
          <p:cNvPr id="5" name="Footer Placeholder 4">
            <a:extLst>
              <a:ext uri="{FF2B5EF4-FFF2-40B4-BE49-F238E27FC236}">
                <a16:creationId xmlns:a16="http://schemas.microsoft.com/office/drawing/2014/main" id="{CF919506-6126-45A9-BEA7-053C16D440BD}"/>
              </a:ext>
            </a:extLst>
          </p:cNvPr>
          <p:cNvSpPr>
            <a:spLocks noGrp="1"/>
          </p:cNvSpPr>
          <p:nvPr>
            <p:ph type="ftr" sz="quarter" idx="4"/>
          </p:nvPr>
        </p:nvSpPr>
        <p:spPr/>
        <p:txBody>
          <a:bodyPr/>
          <a:lstStyle/>
          <a:p>
            <a:r>
              <a:rPr lang="en-GB"/>
              <a:t>Lorna Gourley - October 2022</a:t>
            </a:r>
          </a:p>
        </p:txBody>
      </p:sp>
    </p:spTree>
    <p:extLst>
      <p:ext uri="{BB962C8B-B14F-4D97-AF65-F5344CB8AC3E}">
        <p14:creationId xmlns:p14="http://schemas.microsoft.com/office/powerpoint/2010/main" val="172643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me, I am sure you are not short of ideas!</a:t>
            </a:r>
          </a:p>
          <a:p>
            <a:endParaRPr lang="en-GB" dirty="0"/>
          </a:p>
          <a:p>
            <a:r>
              <a:rPr lang="en-GB" dirty="0"/>
              <a:t>Partnership – identifying partners, time for funding, knowing what funding opportunities are out there.</a:t>
            </a:r>
          </a:p>
        </p:txBody>
      </p:sp>
      <p:sp>
        <p:nvSpPr>
          <p:cNvPr id="4" name="Footer Placeholder 3"/>
          <p:cNvSpPr>
            <a:spLocks noGrp="1"/>
          </p:cNvSpPr>
          <p:nvPr>
            <p:ph type="ftr" sz="quarter" idx="4"/>
          </p:nvPr>
        </p:nvSpPr>
        <p:spPr/>
        <p:txBody>
          <a:bodyPr/>
          <a:lstStyle/>
          <a:p>
            <a:r>
              <a:rPr lang="en-GB"/>
              <a:t>Lorna Gourley - October 2022</a:t>
            </a:r>
          </a:p>
        </p:txBody>
      </p:sp>
      <p:sp>
        <p:nvSpPr>
          <p:cNvPr id="5" name="Slide Number Placeholder 4"/>
          <p:cNvSpPr>
            <a:spLocks noGrp="1"/>
          </p:cNvSpPr>
          <p:nvPr>
            <p:ph type="sldNum" sz="quarter" idx="5"/>
          </p:nvPr>
        </p:nvSpPr>
        <p:spPr/>
        <p:txBody>
          <a:bodyPr/>
          <a:lstStyle/>
          <a:p>
            <a:fld id="{E63C4F27-FCD0-485C-9678-E55012DA6E09}" type="slidenum">
              <a:rPr lang="en-GB" smtClean="0"/>
              <a:t>4</a:t>
            </a:fld>
            <a:endParaRPr lang="en-GB"/>
          </a:p>
        </p:txBody>
      </p:sp>
    </p:spTree>
    <p:extLst>
      <p:ext uri="{BB962C8B-B14F-4D97-AF65-F5344CB8AC3E}">
        <p14:creationId xmlns:p14="http://schemas.microsoft.com/office/powerpoint/2010/main" val="28389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are PHT interested particularly in Arts Learning?</a:t>
            </a:r>
          </a:p>
          <a:p>
            <a:endParaRPr lang="en-GB" dirty="0"/>
          </a:p>
          <a:p>
            <a:r>
              <a:rPr lang="en-GB" dirty="0"/>
              <a:t>Arts learning is important and valid as Arts learning in and of itself. However, Learning through the Arts is also important as it helps build skills for learning, and approaches to learning which can be applied across the curriculum. If you are looking for lots of information about this, I would point you in the direction of the Kennedy Education Centre who have curated lots of research and practical videos etc – hours of delving to be had!</a:t>
            </a:r>
          </a:p>
          <a:p>
            <a:endParaRPr lang="en-GB" dirty="0"/>
          </a:p>
          <a:p>
            <a:r>
              <a:rPr lang="en-GB" dirty="0"/>
              <a:t>Our project has active partnerships at its core. High level, that is the funders (PHF), the CLN and LMNS, musicians and schools, but the success of the project in the main is down to the partnership and collaboration within classrooms. How space is made for each contributor to bring and blend their different skill, thoughts and ideas together – teacher / other adults / musician / learners (these are in no particular order – no hierarchy!)</a:t>
            </a:r>
          </a:p>
        </p:txBody>
      </p:sp>
      <p:sp>
        <p:nvSpPr>
          <p:cNvPr id="4" name="Slide Number Placeholder 3"/>
          <p:cNvSpPr>
            <a:spLocks noGrp="1"/>
          </p:cNvSpPr>
          <p:nvPr>
            <p:ph type="sldNum" sz="quarter" idx="5"/>
          </p:nvPr>
        </p:nvSpPr>
        <p:spPr/>
        <p:txBody>
          <a:bodyPr/>
          <a:lstStyle/>
          <a:p>
            <a:fld id="{E63C4F27-FCD0-485C-9678-E55012DA6E09}" type="slidenum">
              <a:rPr lang="en-GB" smtClean="0"/>
              <a:t>5</a:t>
            </a:fld>
            <a:endParaRPr lang="en-GB"/>
          </a:p>
        </p:txBody>
      </p:sp>
      <p:sp>
        <p:nvSpPr>
          <p:cNvPr id="5" name="Footer Placeholder 4">
            <a:extLst>
              <a:ext uri="{FF2B5EF4-FFF2-40B4-BE49-F238E27FC236}">
                <a16:creationId xmlns:a16="http://schemas.microsoft.com/office/drawing/2014/main" id="{B5B483AF-3FBD-4642-BBDA-8997BE76F7D5}"/>
              </a:ext>
            </a:extLst>
          </p:cNvPr>
          <p:cNvSpPr>
            <a:spLocks noGrp="1"/>
          </p:cNvSpPr>
          <p:nvPr>
            <p:ph type="ftr" sz="quarter" idx="4"/>
          </p:nvPr>
        </p:nvSpPr>
        <p:spPr/>
        <p:txBody>
          <a:bodyPr/>
          <a:lstStyle/>
          <a:p>
            <a:r>
              <a:rPr lang="en-GB"/>
              <a:t>Lorna Gourley - October 2022</a:t>
            </a:r>
          </a:p>
        </p:txBody>
      </p:sp>
    </p:spTree>
    <p:extLst>
      <p:ext uri="{BB962C8B-B14F-4D97-AF65-F5344CB8AC3E}">
        <p14:creationId xmlns:p14="http://schemas.microsoft.com/office/powerpoint/2010/main" val="180255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think there is anyone on the call today who would disagree with these quotes / statements. We shared these with teachers at our INSET launch and I decided to include them today as an acknowledgement and reminder of the impact of what we do.</a:t>
            </a:r>
          </a:p>
          <a:p>
            <a:endParaRPr lang="en-GB" dirty="0"/>
          </a:p>
          <a:p>
            <a:r>
              <a:rPr lang="en-GB" dirty="0"/>
              <a:t>Impact on children is not just academic – social, emotional benefits which help contribute to a positive sense of self, health and wellbeing.</a:t>
            </a:r>
          </a:p>
        </p:txBody>
      </p:sp>
      <p:sp>
        <p:nvSpPr>
          <p:cNvPr id="4" name="Slide Number Placeholder 3"/>
          <p:cNvSpPr>
            <a:spLocks noGrp="1"/>
          </p:cNvSpPr>
          <p:nvPr>
            <p:ph type="sldNum" sz="quarter" idx="5"/>
          </p:nvPr>
        </p:nvSpPr>
        <p:spPr/>
        <p:txBody>
          <a:bodyPr/>
          <a:lstStyle/>
          <a:p>
            <a:fld id="{E63C4F27-FCD0-485C-9678-E55012DA6E09}" type="slidenum">
              <a:rPr lang="en-GB" smtClean="0"/>
              <a:t>6</a:t>
            </a:fld>
            <a:endParaRPr lang="en-GB"/>
          </a:p>
        </p:txBody>
      </p:sp>
      <p:sp>
        <p:nvSpPr>
          <p:cNvPr id="5" name="Footer Placeholder 4">
            <a:extLst>
              <a:ext uri="{FF2B5EF4-FFF2-40B4-BE49-F238E27FC236}">
                <a16:creationId xmlns:a16="http://schemas.microsoft.com/office/drawing/2014/main" id="{26EA773D-5B3C-465A-9B9F-709A45D4C09D}"/>
              </a:ext>
            </a:extLst>
          </p:cNvPr>
          <p:cNvSpPr>
            <a:spLocks noGrp="1"/>
          </p:cNvSpPr>
          <p:nvPr>
            <p:ph type="ftr" sz="quarter" idx="4"/>
          </p:nvPr>
        </p:nvSpPr>
        <p:spPr/>
        <p:txBody>
          <a:bodyPr/>
          <a:lstStyle/>
          <a:p>
            <a:r>
              <a:rPr lang="en-GB"/>
              <a:t>Lorna Gourley - October 2022</a:t>
            </a:r>
          </a:p>
        </p:txBody>
      </p:sp>
    </p:spTree>
    <p:extLst>
      <p:ext uri="{BB962C8B-B14F-4D97-AF65-F5344CB8AC3E}">
        <p14:creationId xmlns:p14="http://schemas.microsoft.com/office/powerpoint/2010/main" val="2683115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are very good at evaluating learner needs and adapting their practice to meet these. Everything they do is about putting learners at the centre.</a:t>
            </a:r>
          </a:p>
          <a:p>
            <a:r>
              <a:rPr lang="en-GB" dirty="0"/>
              <a:t>As a teacher, I know we are (in general) not as good at recognising that we are doing all that reflecting and adapting – that it is in fact our skill in reflecting and adapting, and dare I say being creative, that enables us to meet the needs of our learners.</a:t>
            </a:r>
          </a:p>
          <a:p>
            <a:endParaRPr lang="en-GB" dirty="0"/>
          </a:p>
          <a:p>
            <a:r>
              <a:rPr lang="en-GB" dirty="0"/>
              <a:t>The TDF puts teachers, and teacher learning at the heart of activity, alongside the learning for Arts practitioners too. Activity with learners is the vehicle to this.</a:t>
            </a:r>
          </a:p>
          <a:p>
            <a:endParaRPr lang="en-GB" dirty="0"/>
          </a:p>
          <a:p>
            <a:r>
              <a:rPr lang="en-GB" dirty="0"/>
              <a:t>As a project lead, this is challenging for me and LMNS – how to design </a:t>
            </a:r>
            <a:r>
              <a:rPr lang="en-GB" dirty="0" err="1"/>
              <a:t>inservice</a:t>
            </a:r>
            <a:r>
              <a:rPr lang="en-GB" dirty="0"/>
              <a:t>  in a way which encourages teachers (and artists) to focus on themselves. Recognising peoples’ skills, competence, experience etc, taking them on a journey to further reflect and explore without “telling“ people what we thing they need to know, or need to do. We are on a journey together that we don’t fully know where it will lead and what twists and turns will emerge as we move through. As such it is quite difficult to plan definitively a series of CLPL sessions, or to plan an evaluation at this stage.</a:t>
            </a:r>
          </a:p>
        </p:txBody>
      </p:sp>
      <p:sp>
        <p:nvSpPr>
          <p:cNvPr id="4" name="Footer Placeholder 3"/>
          <p:cNvSpPr>
            <a:spLocks noGrp="1"/>
          </p:cNvSpPr>
          <p:nvPr>
            <p:ph type="ftr" sz="quarter" idx="4"/>
          </p:nvPr>
        </p:nvSpPr>
        <p:spPr/>
        <p:txBody>
          <a:bodyPr/>
          <a:lstStyle/>
          <a:p>
            <a:r>
              <a:rPr lang="en-GB"/>
              <a:t>Lorna Gourley - October 2022</a:t>
            </a:r>
          </a:p>
        </p:txBody>
      </p:sp>
      <p:sp>
        <p:nvSpPr>
          <p:cNvPr id="5" name="Slide Number Placeholder 4"/>
          <p:cNvSpPr>
            <a:spLocks noGrp="1"/>
          </p:cNvSpPr>
          <p:nvPr>
            <p:ph type="sldNum" sz="quarter" idx="5"/>
          </p:nvPr>
        </p:nvSpPr>
        <p:spPr/>
        <p:txBody>
          <a:bodyPr/>
          <a:lstStyle/>
          <a:p>
            <a:fld id="{E63C4F27-FCD0-485C-9678-E55012DA6E09}" type="slidenum">
              <a:rPr lang="en-GB" smtClean="0"/>
              <a:t>8</a:t>
            </a:fld>
            <a:endParaRPr lang="en-GB"/>
          </a:p>
        </p:txBody>
      </p:sp>
    </p:spTree>
    <p:extLst>
      <p:ext uri="{BB962C8B-B14F-4D97-AF65-F5344CB8AC3E}">
        <p14:creationId xmlns:p14="http://schemas.microsoft.com/office/powerpoint/2010/main" val="212345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to us (LMNS, myself and PHF) that teachers and artists have ownership of this project, that they have space to shape and discover.</a:t>
            </a:r>
          </a:p>
          <a:p>
            <a:r>
              <a:rPr lang="en-GB" dirty="0"/>
              <a:t>As such, we designed activities which gave people space to reflect and discuss, to share their thoughts and experiences.</a:t>
            </a:r>
          </a:p>
          <a:p>
            <a:endParaRPr lang="en-GB" dirty="0"/>
          </a:p>
          <a:p>
            <a:r>
              <a:rPr lang="en-GB" dirty="0"/>
              <a:t>This open ended learning is hard to facilitate – you need to be ready to respond and help shape discussions and move them along, to pose interesting questions, and to be content to stand back and do nothing, observing collaborative discussions in real time. </a:t>
            </a:r>
          </a:p>
          <a:p>
            <a:endParaRPr lang="en-GB" dirty="0"/>
          </a:p>
          <a:p>
            <a:r>
              <a:rPr lang="en-GB" dirty="0"/>
              <a:t>This can feel counter-intuitive. However, I am reminded that this is exactly how teachers can feel in their classrooms when outcomes are fluid and learners take the lead. So too in the TDF, it is this ethos of shared exploration and journeying together, and sometimes that means not knowing what the answers are, or what direction a particular lesson will go in. Learning how to feel comfortable in such situations can be challenging.</a:t>
            </a:r>
          </a:p>
          <a:p>
            <a:endParaRPr lang="en-GB" dirty="0"/>
          </a:p>
          <a:p>
            <a:r>
              <a:rPr lang="en-GB" dirty="0"/>
              <a:t>In planning this first INSET day, we made a conscious decision not pack it full of “stuff” (which was very tempting!) – we had a soft start with breakfast rolls, plenty of time for coffee and comfort breaks, an hour for lunch and finished a bit earlier than planned. This has helped build relationships amongst teachers from different schools, it made everyone feel valued and because we did not talk at people all day there was space for thought and discussion.</a:t>
            </a:r>
          </a:p>
          <a:p>
            <a:endParaRPr lang="en-GB" dirty="0"/>
          </a:p>
          <a:p>
            <a:r>
              <a:rPr lang="en-GB" dirty="0"/>
              <a:t>In the afternoon we had a singing session with Rachel </a:t>
            </a:r>
            <a:r>
              <a:rPr lang="en-GB" dirty="0" err="1"/>
              <a:t>Lightbody</a:t>
            </a:r>
            <a:r>
              <a:rPr lang="en-GB" dirty="0"/>
              <a:t>, this helped build the confidence of teachers to use their voices – yes, they can all sing, even though they are reticent about doing it!</a:t>
            </a:r>
          </a:p>
        </p:txBody>
      </p:sp>
      <p:sp>
        <p:nvSpPr>
          <p:cNvPr id="4" name="Footer Placeholder 3"/>
          <p:cNvSpPr>
            <a:spLocks noGrp="1"/>
          </p:cNvSpPr>
          <p:nvPr>
            <p:ph type="ftr" sz="quarter" idx="4"/>
          </p:nvPr>
        </p:nvSpPr>
        <p:spPr/>
        <p:txBody>
          <a:bodyPr/>
          <a:lstStyle/>
          <a:p>
            <a:r>
              <a:rPr lang="en-GB"/>
              <a:t>Lorna Gourley - October 2022</a:t>
            </a:r>
          </a:p>
        </p:txBody>
      </p:sp>
      <p:sp>
        <p:nvSpPr>
          <p:cNvPr id="5" name="Slide Number Placeholder 4"/>
          <p:cNvSpPr>
            <a:spLocks noGrp="1"/>
          </p:cNvSpPr>
          <p:nvPr>
            <p:ph type="sldNum" sz="quarter" idx="5"/>
          </p:nvPr>
        </p:nvSpPr>
        <p:spPr/>
        <p:txBody>
          <a:bodyPr/>
          <a:lstStyle/>
          <a:p>
            <a:fld id="{E63C4F27-FCD0-485C-9678-E55012DA6E09}" type="slidenum">
              <a:rPr lang="en-GB" smtClean="0"/>
              <a:t>9</a:t>
            </a:fld>
            <a:endParaRPr lang="en-GB"/>
          </a:p>
        </p:txBody>
      </p:sp>
    </p:spTree>
    <p:extLst>
      <p:ext uri="{BB962C8B-B14F-4D97-AF65-F5344CB8AC3E}">
        <p14:creationId xmlns:p14="http://schemas.microsoft.com/office/powerpoint/2010/main" val="371090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all aware of the pressures faced in schools and classrooms – the post Pandemic agenda, SNSAs, tracking etc. We were conscious of the pull on teacher time and a bit restless about “imposing” something else.</a:t>
            </a:r>
          </a:p>
          <a:p>
            <a:endParaRPr lang="en-GB" dirty="0"/>
          </a:p>
          <a:p>
            <a:r>
              <a:rPr lang="en-GB" dirty="0"/>
              <a:t>On our first INSET day, we set the context for the project, sharing about LMNS and what it does nationally; about the TDF and using information from the Kennedy Centre, we shared about Arts integration / learning through the arts and how this has the potential to impact wider learning.</a:t>
            </a:r>
          </a:p>
          <a:p>
            <a:endParaRPr lang="en-GB" dirty="0"/>
          </a:p>
          <a:p>
            <a:r>
              <a:rPr lang="en-GB" dirty="0"/>
              <a:t>This slide sought to draw together many of the recent (and not so recent) developments that teachers may have been involved in. We suggested a link between these and what we are calling Creative Learning Pedagogy, suggesting that learning through the Arts is a “tool” that teachers can add to their skill set.</a:t>
            </a:r>
          </a:p>
          <a:p>
            <a:endParaRPr lang="en-GB" dirty="0"/>
          </a:p>
          <a:p>
            <a:r>
              <a:rPr lang="en-GB" dirty="0"/>
              <a:t>Dr Una </a:t>
            </a:r>
            <a:r>
              <a:rPr lang="en-GB" dirty="0" err="1"/>
              <a:t>MacGlone</a:t>
            </a:r>
            <a:r>
              <a:rPr lang="en-GB" dirty="0"/>
              <a:t> from University of Edinburgh delivered a session about the impact of learning through music on language and communication, again, giving teachers an opportunity to reflect on how this project might impact learners.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63C4F27-FCD0-485C-9678-E55012DA6E09}" type="slidenum">
              <a:rPr lang="en-GB" smtClean="0"/>
              <a:t>10</a:t>
            </a:fld>
            <a:endParaRPr lang="en-GB"/>
          </a:p>
        </p:txBody>
      </p:sp>
      <p:sp>
        <p:nvSpPr>
          <p:cNvPr id="5" name="Footer Placeholder 4">
            <a:extLst>
              <a:ext uri="{FF2B5EF4-FFF2-40B4-BE49-F238E27FC236}">
                <a16:creationId xmlns:a16="http://schemas.microsoft.com/office/drawing/2014/main" id="{3C043739-4C6E-4D6C-8182-A1CBB782A650}"/>
              </a:ext>
            </a:extLst>
          </p:cNvPr>
          <p:cNvSpPr>
            <a:spLocks noGrp="1"/>
          </p:cNvSpPr>
          <p:nvPr>
            <p:ph type="ftr" sz="quarter" idx="4"/>
          </p:nvPr>
        </p:nvSpPr>
        <p:spPr/>
        <p:txBody>
          <a:bodyPr/>
          <a:lstStyle/>
          <a:p>
            <a:r>
              <a:rPr lang="en-GB"/>
              <a:t>Lorna Gourley - October 2022</a:t>
            </a:r>
          </a:p>
        </p:txBody>
      </p:sp>
    </p:spTree>
    <p:extLst>
      <p:ext uri="{BB962C8B-B14F-4D97-AF65-F5344CB8AC3E}">
        <p14:creationId xmlns:p14="http://schemas.microsoft.com/office/powerpoint/2010/main" val="49551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C47C-D6B6-4E19-983F-72782F5F58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172AC2-73D0-4E5A-AF3C-6F292FC7A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B7E5BB-C217-4C51-A0C9-17C30B55A74C}"/>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5" name="Footer Placeholder 4">
            <a:extLst>
              <a:ext uri="{FF2B5EF4-FFF2-40B4-BE49-F238E27FC236}">
                <a16:creationId xmlns:a16="http://schemas.microsoft.com/office/drawing/2014/main" id="{F8582FFC-3B0E-43B8-BD90-639B96692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8FE56-DB8F-4916-84A4-B3668BE95A83}"/>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103153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892B-2CFE-45F6-BC4E-C1E7B08024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68BC7A-853B-4569-958D-C5A632B940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5DA26E-12B7-4E5E-BF85-228F8A347F12}"/>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5" name="Footer Placeholder 4">
            <a:extLst>
              <a:ext uri="{FF2B5EF4-FFF2-40B4-BE49-F238E27FC236}">
                <a16:creationId xmlns:a16="http://schemas.microsoft.com/office/drawing/2014/main" id="{BA0A189C-5311-43E2-81BC-6D8B612B20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0424B-5FBE-458A-AF5D-D315406D14B9}"/>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265575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BF82A-369D-40FE-A20A-60E187ACB8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8F8B29-2E6D-4FF5-953E-B80928849D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B7B22-EEF7-4C65-A518-15571F989745}"/>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5" name="Footer Placeholder 4">
            <a:extLst>
              <a:ext uri="{FF2B5EF4-FFF2-40B4-BE49-F238E27FC236}">
                <a16:creationId xmlns:a16="http://schemas.microsoft.com/office/drawing/2014/main" id="{45A3779F-1001-40B2-9540-472E6484CB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E29262-5437-490D-8F59-16BCE949B97B}"/>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105804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94BE-77C4-4E06-94FC-AF78AD58F0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DD69D-C1D5-4225-95F1-58CDD99B71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ABA1C-D129-48C8-962E-55E4DD503129}"/>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5" name="Footer Placeholder 4">
            <a:extLst>
              <a:ext uri="{FF2B5EF4-FFF2-40B4-BE49-F238E27FC236}">
                <a16:creationId xmlns:a16="http://schemas.microsoft.com/office/drawing/2014/main" id="{67CC9C3A-A9F4-4206-8D34-B3BFC3B25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00902-0C32-4D26-BFEA-B86E3CE4E2B7}"/>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123464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9CA0-F02E-4145-BAD6-7FC217596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D6DF26-D42A-42DD-84F4-D8D4C8779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848FAB-339F-4A8A-91B6-2B5A223EFE33}"/>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5" name="Footer Placeholder 4">
            <a:extLst>
              <a:ext uri="{FF2B5EF4-FFF2-40B4-BE49-F238E27FC236}">
                <a16:creationId xmlns:a16="http://schemas.microsoft.com/office/drawing/2014/main" id="{B1660148-928F-462E-918C-C40FB7A35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0F94C3-A90A-41DC-898B-AA3B45E49188}"/>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331168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543B-B723-4AE4-9DB6-2AC9F156C3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855A9D-BA86-4F2C-80FA-65846DFBD3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49BA88-38BD-43B5-AB3A-C17CEE322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C157A0-2ACB-486E-AA9A-C6254DC8BA98}"/>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6" name="Footer Placeholder 5">
            <a:extLst>
              <a:ext uri="{FF2B5EF4-FFF2-40B4-BE49-F238E27FC236}">
                <a16:creationId xmlns:a16="http://schemas.microsoft.com/office/drawing/2014/main" id="{2AAE2958-5AF4-40D7-AD08-CD04ECE31E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8F2501-C889-4C2F-885C-277688595CFA}"/>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98393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53DD2-86F6-4A7C-A11A-CE54A9B51C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52457-CAD9-48F4-A12E-2E889399A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2D3F56-6273-44C2-B812-97B5774335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143650-0D40-4DAF-ADD0-748389A62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7A7F76-5943-48BF-9144-7E384B0B99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A8C728-4872-44FB-840A-6253B3C20FD9}"/>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8" name="Footer Placeholder 7">
            <a:extLst>
              <a:ext uri="{FF2B5EF4-FFF2-40B4-BE49-F238E27FC236}">
                <a16:creationId xmlns:a16="http://schemas.microsoft.com/office/drawing/2014/main" id="{312B8E07-92F4-428D-B6CC-CFBCCCC43E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63A1B2-5C52-4914-8E3E-FAF925183FB8}"/>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4761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5A82-EFC2-4D61-94A5-7569D35F80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4C162C-3BB2-403B-91EB-0C8166963022}"/>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4" name="Footer Placeholder 3">
            <a:extLst>
              <a:ext uri="{FF2B5EF4-FFF2-40B4-BE49-F238E27FC236}">
                <a16:creationId xmlns:a16="http://schemas.microsoft.com/office/drawing/2014/main" id="{461CBB18-683F-4005-91E2-8EC32EE641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07BC74-30EF-4612-A404-BDCFA36CAC38}"/>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157955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8A455-D57B-45E9-8F72-30428C9C0D2B}"/>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3" name="Footer Placeholder 2">
            <a:extLst>
              <a:ext uri="{FF2B5EF4-FFF2-40B4-BE49-F238E27FC236}">
                <a16:creationId xmlns:a16="http://schemas.microsoft.com/office/drawing/2014/main" id="{A622EFAB-00A7-4105-9A6D-C47013513D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E866B4-BB1E-4146-9D9A-26ECBF1056DF}"/>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217832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630A-9120-476A-A47E-CD03CFEC5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374085-9786-4706-8FBB-266E3A4F3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DB54A3-4EC4-491D-A08D-2821B47F9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7C40D0-0C6C-4490-8C9D-8423D18F8D98}"/>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6" name="Footer Placeholder 5">
            <a:extLst>
              <a:ext uri="{FF2B5EF4-FFF2-40B4-BE49-F238E27FC236}">
                <a16:creationId xmlns:a16="http://schemas.microsoft.com/office/drawing/2014/main" id="{03E454A8-A27C-4756-BCD5-5F15803F1A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61CF5F-DC3E-416F-8282-5A226E968263}"/>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8556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F68E-C95F-4530-A91A-916BF5F9D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BC5420-74D0-4A37-9B7C-EE6715588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6E2998-4784-4C23-B88F-EAAF57B7A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0ADA93-1FE0-4D30-8DC3-3D625834055B}"/>
              </a:ext>
            </a:extLst>
          </p:cNvPr>
          <p:cNvSpPr>
            <a:spLocks noGrp="1"/>
          </p:cNvSpPr>
          <p:nvPr>
            <p:ph type="dt" sz="half" idx="10"/>
          </p:nvPr>
        </p:nvSpPr>
        <p:spPr/>
        <p:txBody>
          <a:bodyPr/>
          <a:lstStyle/>
          <a:p>
            <a:fld id="{FAAD63F9-59AB-4FF0-9962-2E121EECA833}" type="datetimeFigureOut">
              <a:rPr lang="en-GB" smtClean="0"/>
              <a:t>28/06/2023</a:t>
            </a:fld>
            <a:endParaRPr lang="en-GB"/>
          </a:p>
        </p:txBody>
      </p:sp>
      <p:sp>
        <p:nvSpPr>
          <p:cNvPr id="6" name="Footer Placeholder 5">
            <a:extLst>
              <a:ext uri="{FF2B5EF4-FFF2-40B4-BE49-F238E27FC236}">
                <a16:creationId xmlns:a16="http://schemas.microsoft.com/office/drawing/2014/main" id="{576EF513-28E1-4BB3-B1C5-7FA9FA2556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6585E-BB73-469B-B46B-A0E25FFDBC64}"/>
              </a:ext>
            </a:extLst>
          </p:cNvPr>
          <p:cNvSpPr>
            <a:spLocks noGrp="1"/>
          </p:cNvSpPr>
          <p:nvPr>
            <p:ph type="sldNum" sz="quarter" idx="12"/>
          </p:nvPr>
        </p:nvSpPr>
        <p:spPr/>
        <p:txBody>
          <a:bodyPr/>
          <a:lstStyle/>
          <a:p>
            <a:fld id="{08B13308-0369-46CA-8904-44B310703CEA}" type="slidenum">
              <a:rPr lang="en-GB" smtClean="0"/>
              <a:t>‹#›</a:t>
            </a:fld>
            <a:endParaRPr lang="en-GB"/>
          </a:p>
        </p:txBody>
      </p:sp>
    </p:spTree>
    <p:extLst>
      <p:ext uri="{BB962C8B-B14F-4D97-AF65-F5344CB8AC3E}">
        <p14:creationId xmlns:p14="http://schemas.microsoft.com/office/powerpoint/2010/main" val="229882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1C43C-4C92-493E-A4AB-3020030D6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9424D4-B49E-4634-B13A-6645B4C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41D2F-161E-435D-AEBE-D3D05B2AB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D63F9-59AB-4FF0-9962-2E121EECA833}" type="datetimeFigureOut">
              <a:rPr lang="en-GB" smtClean="0"/>
              <a:t>28/06/2023</a:t>
            </a:fld>
            <a:endParaRPr lang="en-GB"/>
          </a:p>
        </p:txBody>
      </p:sp>
      <p:sp>
        <p:nvSpPr>
          <p:cNvPr id="5" name="Footer Placeholder 4">
            <a:extLst>
              <a:ext uri="{FF2B5EF4-FFF2-40B4-BE49-F238E27FC236}">
                <a16:creationId xmlns:a16="http://schemas.microsoft.com/office/drawing/2014/main" id="{8A9C5EC2-1341-46E9-83E4-0C0166F8EA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CD6091-3C94-4BC7-BCA7-44653FE50E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13308-0369-46CA-8904-44B310703CEA}" type="slidenum">
              <a:rPr lang="en-GB" smtClean="0"/>
              <a:t>‹#›</a:t>
            </a:fld>
            <a:endParaRPr lang="en-GB"/>
          </a:p>
        </p:txBody>
      </p:sp>
    </p:spTree>
    <p:extLst>
      <p:ext uri="{BB962C8B-B14F-4D97-AF65-F5344CB8AC3E}">
        <p14:creationId xmlns:p14="http://schemas.microsoft.com/office/powerpoint/2010/main" val="1493822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freesvg.org/ben-jigsaw-puzzle" TargetMode="External"/><Relationship Id="rId4" Type="http://schemas.microsoft.com/office/2007/relationships/hdphoto" Target="../media/hdphoto1.wdp"/><Relationship Id="rId9" Type="http://schemas.openxmlformats.org/officeDocument/2006/relationships/hyperlink" Target="https://livemusicnow.scot/"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proofmart.com/product-tag/1-to-10-numbers-3-png-3-png-image-3-png-transparent-3-png-hd-3-png-birthday-3-png-fre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reativecommons.org/licenses/by-nc-nd/3.0/" TargetMode="External"/><Relationship Id="rId4" Type="http://schemas.openxmlformats.org/officeDocument/2006/relationships/hyperlink" Target="https://www.hrbartender.com/2020/technology-and-social-media/create-learning-organiz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proofmart.com/product/4-four-number-png-images-transparent-background-free-downloa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improvement/learning-resources/the-art-of-learning/" TargetMode="External"/><Relationship Id="rId7"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pngall.com/learning-png"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phf.org.uk/funds/t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proofmart.com/product/1-one-number-png-images-transparent-background-free-download/" TargetMode="Externa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www.pngall.com/jigsaw-puzzle-png" TargetMode="External"/><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kennedy-center.org/education/" TargetMode="External"/><Relationship Id="rId11" Type="http://schemas.microsoft.com/office/2007/relationships/diagramDrawing" Target="../diagrams/drawing1.xml"/><Relationship Id="rId5" Type="http://schemas.openxmlformats.org/officeDocument/2006/relationships/image" Target="../media/image8.png"/><Relationship Id="rId10" Type="http://schemas.openxmlformats.org/officeDocument/2006/relationships/diagramColors" Target="../diagrams/colors1.xml"/><Relationship Id="rId4" Type="http://schemas.openxmlformats.org/officeDocument/2006/relationships/hyperlink" Target="https://creativecommons.org/licenses/by-nc/3.0/" TargetMode="External"/><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kennedy-center.org/education/resources-for-educators/classroom-resources/articles-and-how-tos/articles/collections/arts-integration-resources/why-arts-integration-relevant-literatur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creativecommons.org/licenses/by-nc-nd/3.0/" TargetMode="External"/><Relationship Id="rId5" Type="http://schemas.openxmlformats.org/officeDocument/2006/relationships/hyperlink" Target="http://indieferdie.deviantart.com/art/Creativity-flows-131976174"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proofmart.com/product/2-two-number-png-images-transparent-background-free-download/"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sq.pressbooks.pub/traumainformedpractice/chapter/6-2-the-teacher-must-survive-self-care-and-managing-secondary-trauma/"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creativecommons.org/licenses/by-nc-sa/3.0/" TargetMode="External"/><Relationship Id="rId4" Type="http://schemas.openxmlformats.org/officeDocument/2006/relationships/hyperlink" Target="https://coinsblog.ws/calendar-ic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1C0A2AF2-64FF-494E-B404-72E2E974B07A}"/>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15962" b="16996"/>
          <a:stretch/>
        </p:blipFill>
        <p:spPr>
          <a:xfrm>
            <a:off x="-23928" y="0"/>
            <a:ext cx="12215927" cy="6858000"/>
          </a:xfrm>
          <a:prstGeom prst="rect">
            <a:avLst/>
          </a:prstGeom>
        </p:spPr>
      </p:pic>
      <p:grpSp>
        <p:nvGrpSpPr>
          <p:cNvPr id="3" name="Group 2">
            <a:extLst>
              <a:ext uri="{FF2B5EF4-FFF2-40B4-BE49-F238E27FC236}">
                <a16:creationId xmlns:a16="http://schemas.microsoft.com/office/drawing/2014/main" id="{5B939C7C-7D15-433D-82AB-08B06329716C}"/>
              </a:ext>
            </a:extLst>
          </p:cNvPr>
          <p:cNvGrpSpPr/>
          <p:nvPr/>
        </p:nvGrpSpPr>
        <p:grpSpPr>
          <a:xfrm>
            <a:off x="-23928" y="0"/>
            <a:ext cx="11830943" cy="6678895"/>
            <a:chOff x="11651" y="164666"/>
            <a:chExt cx="11830943" cy="6678895"/>
          </a:xfrm>
        </p:grpSpPr>
        <p:sp>
          <p:nvSpPr>
            <p:cNvPr id="2" name="Rectangle 1">
              <a:extLst>
                <a:ext uri="{FF2B5EF4-FFF2-40B4-BE49-F238E27FC236}">
                  <a16:creationId xmlns:a16="http://schemas.microsoft.com/office/drawing/2014/main" id="{036E13A2-8057-4660-8C0B-5CA068FD23C3}"/>
                </a:ext>
              </a:extLst>
            </p:cNvPr>
            <p:cNvSpPr/>
            <p:nvPr/>
          </p:nvSpPr>
          <p:spPr>
            <a:xfrm>
              <a:off x="11651" y="164666"/>
              <a:ext cx="3446072" cy="646331"/>
            </a:xfrm>
            <a:prstGeom prst="rect">
              <a:avLst/>
            </a:prstGeom>
          </p:spPr>
          <p:txBody>
            <a:bodyPr wrap="none">
              <a:spAutoFit/>
            </a:bodyPr>
            <a:lstStyle/>
            <a:p>
              <a:r>
                <a:rPr lang="en-GB" sz="3600" b="1" dirty="0">
                  <a:solidFill>
                    <a:srgbClr val="3B6D8E"/>
                  </a:solidFill>
                </a:rPr>
                <a:t>Who is involved?</a:t>
              </a:r>
            </a:p>
          </p:txBody>
        </p:sp>
        <p:grpSp>
          <p:nvGrpSpPr>
            <p:cNvPr id="37" name="Group 36">
              <a:extLst>
                <a:ext uri="{FF2B5EF4-FFF2-40B4-BE49-F238E27FC236}">
                  <a16:creationId xmlns:a16="http://schemas.microsoft.com/office/drawing/2014/main" id="{1C49B3EF-AAFA-4B49-8DB6-C99937D4AA27}"/>
                </a:ext>
              </a:extLst>
            </p:cNvPr>
            <p:cNvGrpSpPr/>
            <p:nvPr/>
          </p:nvGrpSpPr>
          <p:grpSpPr>
            <a:xfrm>
              <a:off x="1978513" y="5440634"/>
              <a:ext cx="2338723" cy="1402927"/>
              <a:chOff x="633203" y="5455072"/>
              <a:chExt cx="2338723" cy="1402927"/>
            </a:xfrm>
            <a:solidFill>
              <a:schemeClr val="tx1"/>
            </a:solidFill>
          </p:grpSpPr>
          <p:sp>
            <p:nvSpPr>
              <p:cNvPr id="27" name="Rectangle: Rounded Corners 26">
                <a:extLst>
                  <a:ext uri="{FF2B5EF4-FFF2-40B4-BE49-F238E27FC236}">
                    <a16:creationId xmlns:a16="http://schemas.microsoft.com/office/drawing/2014/main" id="{83594995-81D8-47E4-A7DB-EB25F723A7F5}"/>
                  </a:ext>
                </a:extLst>
              </p:cNvPr>
              <p:cNvSpPr/>
              <p:nvPr/>
            </p:nvSpPr>
            <p:spPr>
              <a:xfrm>
                <a:off x="633203" y="5455072"/>
                <a:ext cx="2338723" cy="140292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DD77720-9711-4BCB-9C09-1207BE3A50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388" y="5589604"/>
                <a:ext cx="1690352" cy="1170244"/>
              </a:xfrm>
              <a:prstGeom prst="rect">
                <a:avLst/>
              </a:prstGeom>
              <a:grpFill/>
              <a:ln>
                <a:solidFill>
                  <a:schemeClr val="tx1"/>
                </a:solidFill>
              </a:ln>
            </p:spPr>
          </p:pic>
        </p:grpSp>
        <p:grpSp>
          <p:nvGrpSpPr>
            <p:cNvPr id="35" name="Group 34">
              <a:extLst>
                <a:ext uri="{FF2B5EF4-FFF2-40B4-BE49-F238E27FC236}">
                  <a16:creationId xmlns:a16="http://schemas.microsoft.com/office/drawing/2014/main" id="{F58DC92E-F5E5-41A9-903B-5D238970AF7B}"/>
                </a:ext>
              </a:extLst>
            </p:cNvPr>
            <p:cNvGrpSpPr/>
            <p:nvPr/>
          </p:nvGrpSpPr>
          <p:grpSpPr>
            <a:xfrm>
              <a:off x="1017384" y="869512"/>
              <a:ext cx="2870126" cy="1188278"/>
              <a:chOff x="2064715" y="905157"/>
              <a:chExt cx="2870126" cy="1188278"/>
            </a:xfrm>
          </p:grpSpPr>
          <p:sp>
            <p:nvSpPr>
              <p:cNvPr id="21" name="Rectangle: Rounded Corners 20">
                <a:extLst>
                  <a:ext uri="{FF2B5EF4-FFF2-40B4-BE49-F238E27FC236}">
                    <a16:creationId xmlns:a16="http://schemas.microsoft.com/office/drawing/2014/main" id="{A0B6B6E9-2309-47D7-AA89-090D36ADBFED}"/>
                  </a:ext>
                </a:extLst>
              </p:cNvPr>
              <p:cNvSpPr/>
              <p:nvPr/>
            </p:nvSpPr>
            <p:spPr>
              <a:xfrm>
                <a:off x="2064715" y="905157"/>
                <a:ext cx="2870126" cy="118827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FEC1A81-B4AE-4754-AE3E-E31428E4A5F4}"/>
                  </a:ext>
                </a:extLst>
              </p:cNvPr>
              <p:cNvPicPr>
                <a:picLocks noChangeAspect="1"/>
              </p:cNvPicPr>
              <p:nvPr/>
            </p:nvPicPr>
            <p:blipFill>
              <a:blip r:embed="rId7"/>
              <a:stretch>
                <a:fillRect/>
              </a:stretch>
            </p:blipFill>
            <p:spPr>
              <a:xfrm>
                <a:off x="2210751" y="1224948"/>
                <a:ext cx="2578054" cy="483907"/>
              </a:xfrm>
              <a:prstGeom prst="rect">
                <a:avLst/>
              </a:prstGeom>
            </p:spPr>
          </p:pic>
        </p:grpSp>
        <p:grpSp>
          <p:nvGrpSpPr>
            <p:cNvPr id="41" name="Group 40">
              <a:extLst>
                <a:ext uri="{FF2B5EF4-FFF2-40B4-BE49-F238E27FC236}">
                  <a16:creationId xmlns:a16="http://schemas.microsoft.com/office/drawing/2014/main" id="{E3CB2C84-5858-4A77-827C-C2B10975BCFF}"/>
                </a:ext>
              </a:extLst>
            </p:cNvPr>
            <p:cNvGrpSpPr/>
            <p:nvPr/>
          </p:nvGrpSpPr>
          <p:grpSpPr>
            <a:xfrm>
              <a:off x="8272672" y="3700053"/>
              <a:ext cx="3569922" cy="1515887"/>
              <a:chOff x="8252884" y="3966757"/>
              <a:chExt cx="3569922" cy="1515887"/>
            </a:xfrm>
          </p:grpSpPr>
          <p:sp>
            <p:nvSpPr>
              <p:cNvPr id="23" name="Rectangle: Rounded Corners 22">
                <a:extLst>
                  <a:ext uri="{FF2B5EF4-FFF2-40B4-BE49-F238E27FC236}">
                    <a16:creationId xmlns:a16="http://schemas.microsoft.com/office/drawing/2014/main" id="{A0927D9A-8EA6-4548-B3F1-E1BD12EB57E7}"/>
                  </a:ext>
                </a:extLst>
              </p:cNvPr>
              <p:cNvSpPr/>
              <p:nvPr/>
            </p:nvSpPr>
            <p:spPr>
              <a:xfrm>
                <a:off x="8252884" y="3966757"/>
                <a:ext cx="3569922" cy="151588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F87B8E3-E9C7-4BD1-88F7-A499789ED6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21338" y="4252836"/>
                <a:ext cx="2887823" cy="1033316"/>
              </a:xfrm>
              <a:prstGeom prst="rect">
                <a:avLst/>
              </a:prstGeom>
            </p:spPr>
          </p:pic>
        </p:grpSp>
        <p:grpSp>
          <p:nvGrpSpPr>
            <p:cNvPr id="39" name="Group 38">
              <a:extLst>
                <a:ext uri="{FF2B5EF4-FFF2-40B4-BE49-F238E27FC236}">
                  <a16:creationId xmlns:a16="http://schemas.microsoft.com/office/drawing/2014/main" id="{FC50354C-C367-4569-A3EA-A9DCC63284EC}"/>
                </a:ext>
              </a:extLst>
            </p:cNvPr>
            <p:cNvGrpSpPr/>
            <p:nvPr/>
          </p:nvGrpSpPr>
          <p:grpSpPr>
            <a:xfrm>
              <a:off x="6223986" y="5542657"/>
              <a:ext cx="2338723" cy="1188278"/>
              <a:chOff x="5914893" y="5707776"/>
              <a:chExt cx="2338723" cy="1188278"/>
            </a:xfrm>
          </p:grpSpPr>
          <p:sp>
            <p:nvSpPr>
              <p:cNvPr id="22" name="Rectangle: Rounded Corners 21">
                <a:extLst>
                  <a:ext uri="{FF2B5EF4-FFF2-40B4-BE49-F238E27FC236}">
                    <a16:creationId xmlns:a16="http://schemas.microsoft.com/office/drawing/2014/main" id="{33C76094-DA86-44AC-8E22-DA76F05E2C8C}"/>
                  </a:ext>
                </a:extLst>
              </p:cNvPr>
              <p:cNvSpPr/>
              <p:nvPr/>
            </p:nvSpPr>
            <p:spPr>
              <a:xfrm>
                <a:off x="5914893" y="5707776"/>
                <a:ext cx="2338723" cy="1188278"/>
              </a:xfrm>
              <a:prstGeom prst="round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823FFC08-C559-4BE6-A2DA-0A6510C84BB2}"/>
                  </a:ext>
                </a:extLst>
              </p:cNvPr>
              <p:cNvSpPr txBox="1"/>
              <p:nvPr/>
            </p:nvSpPr>
            <p:spPr>
              <a:xfrm>
                <a:off x="6247260" y="5789160"/>
                <a:ext cx="1673988" cy="1015663"/>
              </a:xfrm>
              <a:prstGeom prst="rect">
                <a:avLst/>
              </a:prstGeom>
              <a:noFill/>
            </p:spPr>
            <p:txBody>
              <a:bodyPr wrap="square" rtlCol="0">
                <a:spAutoFit/>
              </a:bodyPr>
              <a:lstStyle/>
              <a:p>
                <a:pPr algn="ctr"/>
                <a:r>
                  <a:rPr lang="en-GB" sz="2000" dirty="0"/>
                  <a:t>Hillside School, Cumnock</a:t>
                </a:r>
              </a:p>
            </p:txBody>
          </p:sp>
        </p:grpSp>
        <p:grpSp>
          <p:nvGrpSpPr>
            <p:cNvPr id="36" name="Group 35">
              <a:extLst>
                <a:ext uri="{FF2B5EF4-FFF2-40B4-BE49-F238E27FC236}">
                  <a16:creationId xmlns:a16="http://schemas.microsoft.com/office/drawing/2014/main" id="{70E88C0A-7542-450A-9536-DFD8E1D0BC0B}"/>
                </a:ext>
              </a:extLst>
            </p:cNvPr>
            <p:cNvGrpSpPr/>
            <p:nvPr/>
          </p:nvGrpSpPr>
          <p:grpSpPr>
            <a:xfrm>
              <a:off x="380720" y="3957350"/>
              <a:ext cx="2338723" cy="1188278"/>
              <a:chOff x="582634" y="4012640"/>
              <a:chExt cx="2338723" cy="1188278"/>
            </a:xfrm>
            <a:solidFill>
              <a:srgbClr val="FFFF00"/>
            </a:solidFill>
          </p:grpSpPr>
          <p:sp>
            <p:nvSpPr>
              <p:cNvPr id="20" name="Rectangle: Rounded Corners 19">
                <a:extLst>
                  <a:ext uri="{FF2B5EF4-FFF2-40B4-BE49-F238E27FC236}">
                    <a16:creationId xmlns:a16="http://schemas.microsoft.com/office/drawing/2014/main" id="{34AE0CF4-ABD4-463C-9CD6-CD7AB1522437}"/>
                  </a:ext>
                </a:extLst>
              </p:cNvPr>
              <p:cNvSpPr/>
              <p:nvPr/>
            </p:nvSpPr>
            <p:spPr>
              <a:xfrm>
                <a:off x="582634" y="4012640"/>
                <a:ext cx="2338723" cy="1188278"/>
              </a:xfrm>
              <a:prstGeom prst="round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499B1A6A-C6D3-41CB-9C1A-0BF865F16ACF}"/>
                  </a:ext>
                </a:extLst>
              </p:cNvPr>
              <p:cNvSpPr txBox="1"/>
              <p:nvPr/>
            </p:nvSpPr>
            <p:spPr>
              <a:xfrm>
                <a:off x="824342" y="4252836"/>
                <a:ext cx="1823398" cy="707886"/>
              </a:xfrm>
              <a:prstGeom prst="rect">
                <a:avLst/>
              </a:prstGeom>
              <a:grpFill/>
              <a:ln>
                <a:solidFill>
                  <a:srgbClr val="FFFF00"/>
                </a:solidFill>
              </a:ln>
            </p:spPr>
            <p:txBody>
              <a:bodyPr wrap="square" rtlCol="0">
                <a:spAutoFit/>
              </a:bodyPr>
              <a:lstStyle/>
              <a:p>
                <a:pPr algn="ctr"/>
                <a:r>
                  <a:rPr lang="en-GB" sz="2000" dirty="0" err="1"/>
                  <a:t>Invergarven</a:t>
                </a:r>
                <a:r>
                  <a:rPr lang="en-GB" sz="2000" dirty="0"/>
                  <a:t> School, Girvan</a:t>
                </a:r>
              </a:p>
            </p:txBody>
          </p:sp>
        </p:grpSp>
        <p:grpSp>
          <p:nvGrpSpPr>
            <p:cNvPr id="43" name="Group 42">
              <a:extLst>
                <a:ext uri="{FF2B5EF4-FFF2-40B4-BE49-F238E27FC236}">
                  <a16:creationId xmlns:a16="http://schemas.microsoft.com/office/drawing/2014/main" id="{372BFAEA-F886-4DAC-AC01-B20BC8B588D7}"/>
                </a:ext>
              </a:extLst>
            </p:cNvPr>
            <p:cNvGrpSpPr/>
            <p:nvPr/>
          </p:nvGrpSpPr>
          <p:grpSpPr>
            <a:xfrm>
              <a:off x="1536863" y="2403039"/>
              <a:ext cx="2338723" cy="1188278"/>
              <a:chOff x="1536863" y="2388017"/>
              <a:chExt cx="2338723" cy="1188278"/>
            </a:xfrm>
          </p:grpSpPr>
          <p:sp>
            <p:nvSpPr>
              <p:cNvPr id="24" name="Rectangle: Rounded Corners 23">
                <a:extLst>
                  <a:ext uri="{FF2B5EF4-FFF2-40B4-BE49-F238E27FC236}">
                    <a16:creationId xmlns:a16="http://schemas.microsoft.com/office/drawing/2014/main" id="{6388902D-1271-4B8A-A5BA-CD375FEDCE10}"/>
                  </a:ext>
                </a:extLst>
              </p:cNvPr>
              <p:cNvSpPr/>
              <p:nvPr/>
            </p:nvSpPr>
            <p:spPr>
              <a:xfrm>
                <a:off x="1536863" y="2388017"/>
                <a:ext cx="2338723" cy="1188278"/>
              </a:xfrm>
              <a:prstGeom prst="round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5C0BB6E-3FB0-485C-B98A-00EED81F29E6}"/>
                  </a:ext>
                </a:extLst>
              </p:cNvPr>
              <p:cNvSpPr txBox="1"/>
              <p:nvPr/>
            </p:nvSpPr>
            <p:spPr>
              <a:xfrm>
                <a:off x="1858910" y="2634564"/>
                <a:ext cx="1841212" cy="707886"/>
              </a:xfrm>
              <a:prstGeom prst="rect">
                <a:avLst/>
              </a:prstGeom>
              <a:noFill/>
            </p:spPr>
            <p:txBody>
              <a:bodyPr wrap="square" rtlCol="0">
                <a:spAutoFit/>
              </a:bodyPr>
              <a:lstStyle/>
              <a:p>
                <a:r>
                  <a:rPr lang="en-GB" sz="2000" dirty="0" err="1"/>
                  <a:t>Dalmilling</a:t>
                </a:r>
                <a:r>
                  <a:rPr lang="en-GB" sz="2000" dirty="0"/>
                  <a:t> PS, Ayr – ASN Unit</a:t>
                </a:r>
              </a:p>
            </p:txBody>
          </p:sp>
        </p:grpSp>
        <p:grpSp>
          <p:nvGrpSpPr>
            <p:cNvPr id="40" name="Group 39">
              <a:extLst>
                <a:ext uri="{FF2B5EF4-FFF2-40B4-BE49-F238E27FC236}">
                  <a16:creationId xmlns:a16="http://schemas.microsoft.com/office/drawing/2014/main" id="{5A57DD3D-F930-4686-9ABC-0D59E95BD340}"/>
                </a:ext>
              </a:extLst>
            </p:cNvPr>
            <p:cNvGrpSpPr/>
            <p:nvPr/>
          </p:nvGrpSpPr>
          <p:grpSpPr>
            <a:xfrm>
              <a:off x="8621338" y="2055447"/>
              <a:ext cx="2338723" cy="1188278"/>
              <a:chOff x="7952637" y="2352130"/>
              <a:chExt cx="2338723" cy="1188278"/>
            </a:xfrm>
          </p:grpSpPr>
          <p:sp>
            <p:nvSpPr>
              <p:cNvPr id="25" name="Rectangle: Rounded Corners 24">
                <a:extLst>
                  <a:ext uri="{FF2B5EF4-FFF2-40B4-BE49-F238E27FC236}">
                    <a16:creationId xmlns:a16="http://schemas.microsoft.com/office/drawing/2014/main" id="{1DD302DC-9AEE-4BBC-8AD5-75EC2F0AE69D}"/>
                  </a:ext>
                </a:extLst>
              </p:cNvPr>
              <p:cNvSpPr/>
              <p:nvPr/>
            </p:nvSpPr>
            <p:spPr>
              <a:xfrm>
                <a:off x="7952637" y="2352130"/>
                <a:ext cx="2338723" cy="118827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F4725922-EA26-4899-8CC2-7E739AB83591}"/>
                  </a:ext>
                </a:extLst>
              </p:cNvPr>
              <p:cNvSpPr txBox="1"/>
              <p:nvPr/>
            </p:nvSpPr>
            <p:spPr>
              <a:xfrm>
                <a:off x="8272672" y="2621048"/>
                <a:ext cx="1792578" cy="707886"/>
              </a:xfrm>
              <a:prstGeom prst="rect">
                <a:avLst/>
              </a:prstGeom>
              <a:noFill/>
            </p:spPr>
            <p:txBody>
              <a:bodyPr wrap="square" rtlCol="0">
                <a:spAutoFit/>
              </a:bodyPr>
              <a:lstStyle/>
              <a:p>
                <a:r>
                  <a:rPr lang="en-GB" sz="2000" dirty="0" err="1"/>
                  <a:t>Doonfoot</a:t>
                </a:r>
                <a:r>
                  <a:rPr lang="en-GB" sz="2000" dirty="0"/>
                  <a:t> PS, Ayr – ASN Unit</a:t>
                </a:r>
              </a:p>
            </p:txBody>
          </p:sp>
        </p:grpSp>
        <p:grpSp>
          <p:nvGrpSpPr>
            <p:cNvPr id="42" name="Group 41">
              <a:extLst>
                <a:ext uri="{FF2B5EF4-FFF2-40B4-BE49-F238E27FC236}">
                  <a16:creationId xmlns:a16="http://schemas.microsoft.com/office/drawing/2014/main" id="{CA47C341-A66E-4321-9F25-69D98F4C5E5D}"/>
                </a:ext>
              </a:extLst>
            </p:cNvPr>
            <p:cNvGrpSpPr/>
            <p:nvPr/>
          </p:nvGrpSpPr>
          <p:grpSpPr>
            <a:xfrm>
              <a:off x="5523182" y="884407"/>
              <a:ext cx="2338723" cy="1188278"/>
              <a:chOff x="5523182" y="869385"/>
              <a:chExt cx="2338723" cy="1188278"/>
            </a:xfrm>
          </p:grpSpPr>
          <p:sp>
            <p:nvSpPr>
              <p:cNvPr id="26" name="Rectangle: Rounded Corners 25">
                <a:extLst>
                  <a:ext uri="{FF2B5EF4-FFF2-40B4-BE49-F238E27FC236}">
                    <a16:creationId xmlns:a16="http://schemas.microsoft.com/office/drawing/2014/main" id="{AFCEF357-C070-4D08-A646-C3C9A07C5439}"/>
                  </a:ext>
                </a:extLst>
              </p:cNvPr>
              <p:cNvSpPr/>
              <p:nvPr/>
            </p:nvSpPr>
            <p:spPr>
              <a:xfrm>
                <a:off x="5523182" y="869385"/>
                <a:ext cx="2338723" cy="118827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B88D6F85-D84A-4F83-9F2D-022181ED8870}"/>
                  </a:ext>
                </a:extLst>
              </p:cNvPr>
              <p:cNvSpPr txBox="1"/>
              <p:nvPr/>
            </p:nvSpPr>
            <p:spPr>
              <a:xfrm>
                <a:off x="5617741" y="1109581"/>
                <a:ext cx="2149604" cy="707886"/>
              </a:xfrm>
              <a:prstGeom prst="rect">
                <a:avLst/>
              </a:prstGeom>
              <a:noFill/>
            </p:spPr>
            <p:txBody>
              <a:bodyPr wrap="square" rtlCol="0">
                <a:spAutoFit/>
              </a:bodyPr>
              <a:lstStyle/>
              <a:p>
                <a:r>
                  <a:rPr lang="en-GB" sz="2000" dirty="0">
                    <a:solidFill>
                      <a:schemeClr val="bg1"/>
                    </a:solidFill>
                  </a:rPr>
                  <a:t>Girvan PS, Girvan – ASN Unit</a:t>
                </a:r>
              </a:p>
            </p:txBody>
          </p:sp>
        </p:grpSp>
        <p:grpSp>
          <p:nvGrpSpPr>
            <p:cNvPr id="38" name="Group 37">
              <a:extLst>
                <a:ext uri="{FF2B5EF4-FFF2-40B4-BE49-F238E27FC236}">
                  <a16:creationId xmlns:a16="http://schemas.microsoft.com/office/drawing/2014/main" id="{947F9E09-D51C-4D70-AB0B-B096EAB2A056}"/>
                </a:ext>
              </a:extLst>
            </p:cNvPr>
            <p:cNvGrpSpPr/>
            <p:nvPr/>
          </p:nvGrpSpPr>
          <p:grpSpPr>
            <a:xfrm>
              <a:off x="4317236" y="3596238"/>
              <a:ext cx="2842357" cy="1188278"/>
              <a:chOff x="4260953" y="3820671"/>
              <a:chExt cx="2842357" cy="1188278"/>
            </a:xfrm>
          </p:grpSpPr>
          <p:sp>
            <p:nvSpPr>
              <p:cNvPr id="7" name="Rectangle: Rounded Corners 6">
                <a:extLst>
                  <a:ext uri="{FF2B5EF4-FFF2-40B4-BE49-F238E27FC236}">
                    <a16:creationId xmlns:a16="http://schemas.microsoft.com/office/drawing/2014/main" id="{3B7C75AF-EBA7-4991-9278-3CDE87D75866}"/>
                  </a:ext>
                </a:extLst>
              </p:cNvPr>
              <p:cNvSpPr/>
              <p:nvPr/>
            </p:nvSpPr>
            <p:spPr>
              <a:xfrm>
                <a:off x="4260953" y="3820671"/>
                <a:ext cx="2842357" cy="1188278"/>
              </a:xfrm>
              <a:prstGeom prst="roundRect">
                <a:avLst/>
              </a:prstGeom>
              <a:solidFill>
                <a:srgbClr val="0CADBE"/>
              </a:solidFill>
              <a:ln>
                <a:solidFill>
                  <a:srgbClr val="0CA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BBA22655-DC6E-490A-8E06-D1C25E854374}"/>
                  </a:ext>
                </a:extLst>
              </p:cNvPr>
              <p:cNvSpPr txBox="1"/>
              <p:nvPr/>
            </p:nvSpPr>
            <p:spPr>
              <a:xfrm>
                <a:off x="4389877" y="3859450"/>
                <a:ext cx="2584507" cy="1077218"/>
              </a:xfrm>
              <a:prstGeom prst="rect">
                <a:avLst/>
              </a:prstGeom>
              <a:noFill/>
            </p:spPr>
            <p:txBody>
              <a:bodyPr wrap="square" rtlCol="0">
                <a:spAutoFit/>
              </a:bodyPr>
              <a:lstStyle/>
              <a:p>
                <a:pPr algn="ctr"/>
                <a:r>
                  <a:rPr lang="en-GB" sz="3200" dirty="0">
                    <a:solidFill>
                      <a:schemeClr val="bg1"/>
                    </a:solidFill>
                  </a:rPr>
                  <a:t>Active Partnerships</a:t>
                </a:r>
              </a:p>
            </p:txBody>
          </p:sp>
        </p:grpSp>
        <p:cxnSp>
          <p:nvCxnSpPr>
            <p:cNvPr id="45" name="Straight Arrow Connector 44">
              <a:extLst>
                <a:ext uri="{FF2B5EF4-FFF2-40B4-BE49-F238E27FC236}">
                  <a16:creationId xmlns:a16="http://schemas.microsoft.com/office/drawing/2014/main" id="{AE97534F-AEE7-47A6-B8FC-03B05F9BA82A}"/>
                </a:ext>
              </a:extLst>
            </p:cNvPr>
            <p:cNvCxnSpPr>
              <a:cxnSpLocks/>
            </p:cNvCxnSpPr>
            <p:nvPr/>
          </p:nvCxnSpPr>
          <p:spPr>
            <a:xfrm flipV="1">
              <a:off x="6284890" y="2379011"/>
              <a:ext cx="290519" cy="1321042"/>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B6A6384-FA20-4D95-A562-A92F10AFEBDE}"/>
                </a:ext>
              </a:extLst>
            </p:cNvPr>
            <p:cNvCxnSpPr>
              <a:cxnSpLocks/>
            </p:cNvCxnSpPr>
            <p:nvPr/>
          </p:nvCxnSpPr>
          <p:spPr>
            <a:xfrm flipV="1">
              <a:off x="7060183" y="2940120"/>
              <a:ext cx="1353956" cy="943931"/>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EB063BC-3312-4FCD-8F7A-5296ADFB76FD}"/>
                </a:ext>
              </a:extLst>
            </p:cNvPr>
            <p:cNvCxnSpPr>
              <a:cxnSpLocks/>
            </p:cNvCxnSpPr>
            <p:nvPr/>
          </p:nvCxnSpPr>
          <p:spPr>
            <a:xfrm flipV="1">
              <a:off x="7124711" y="4299667"/>
              <a:ext cx="953064" cy="18438"/>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69E73A0-75E2-4F43-9EC2-1F085200EE38}"/>
                </a:ext>
              </a:extLst>
            </p:cNvPr>
            <p:cNvCxnSpPr>
              <a:cxnSpLocks/>
            </p:cNvCxnSpPr>
            <p:nvPr/>
          </p:nvCxnSpPr>
          <p:spPr>
            <a:xfrm>
              <a:off x="6876571" y="4751014"/>
              <a:ext cx="36474" cy="664138"/>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7AEAE6E-FC38-4E2B-A676-46449BAA9929}"/>
                </a:ext>
              </a:extLst>
            </p:cNvPr>
            <p:cNvCxnSpPr>
              <a:cxnSpLocks/>
            </p:cNvCxnSpPr>
            <p:nvPr/>
          </p:nvCxnSpPr>
          <p:spPr>
            <a:xfrm flipH="1" flipV="1">
              <a:off x="4004511" y="1805185"/>
              <a:ext cx="1298527" cy="1894868"/>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C21A54B-51E9-449B-A277-9CBB4DA77463}"/>
                </a:ext>
              </a:extLst>
            </p:cNvPr>
            <p:cNvCxnSpPr>
              <a:cxnSpLocks/>
            </p:cNvCxnSpPr>
            <p:nvPr/>
          </p:nvCxnSpPr>
          <p:spPr>
            <a:xfrm flipH="1" flipV="1">
              <a:off x="3887511" y="3622449"/>
              <a:ext cx="606891" cy="363683"/>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9106B7A-D39C-4388-9069-F740BDF036F7}"/>
                </a:ext>
              </a:extLst>
            </p:cNvPr>
            <p:cNvCxnSpPr>
              <a:cxnSpLocks/>
            </p:cNvCxnSpPr>
            <p:nvPr/>
          </p:nvCxnSpPr>
          <p:spPr>
            <a:xfrm flipH="1">
              <a:off x="3957114" y="4679122"/>
              <a:ext cx="537288" cy="689231"/>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5693C63-3247-4B6E-AD71-65161AF89894}"/>
                </a:ext>
              </a:extLst>
            </p:cNvPr>
            <p:cNvCxnSpPr>
              <a:cxnSpLocks/>
            </p:cNvCxnSpPr>
            <p:nvPr/>
          </p:nvCxnSpPr>
          <p:spPr>
            <a:xfrm flipH="1">
              <a:off x="2961151" y="4393677"/>
              <a:ext cx="1390965" cy="109113"/>
            </a:xfrm>
            <a:prstGeom prst="straightConnector1">
              <a:avLst/>
            </a:prstGeom>
            <a:ln w="57150">
              <a:solidFill>
                <a:srgbClr val="0CADBE"/>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23CC0DFD-C33C-4AEC-938B-828E7F8CC01C}"/>
              </a:ext>
            </a:extLst>
          </p:cNvPr>
          <p:cNvSpPr/>
          <p:nvPr/>
        </p:nvSpPr>
        <p:spPr>
          <a:xfrm>
            <a:off x="9109168" y="6414391"/>
            <a:ext cx="3082832" cy="400110"/>
          </a:xfrm>
          <a:prstGeom prst="rect">
            <a:avLst/>
          </a:prstGeom>
        </p:spPr>
        <p:txBody>
          <a:bodyPr wrap="none">
            <a:spAutoFit/>
          </a:bodyPr>
          <a:lstStyle/>
          <a:p>
            <a:pPr algn="r"/>
            <a:r>
              <a:rPr lang="en-GB" sz="2000" dirty="0">
                <a:solidFill>
                  <a:srgbClr val="3B6D8E"/>
                </a:solidFill>
                <a:hlinkClick r:id="rId9"/>
              </a:rPr>
              <a:t>https://livemusicnow.scot/</a:t>
            </a:r>
            <a:r>
              <a:rPr lang="en-GB" sz="2000" dirty="0">
                <a:solidFill>
                  <a:srgbClr val="3B6D8E"/>
                </a:solidFill>
              </a:rPr>
              <a:t> </a:t>
            </a:r>
          </a:p>
        </p:txBody>
      </p:sp>
    </p:spTree>
    <p:extLst>
      <p:ext uri="{BB962C8B-B14F-4D97-AF65-F5344CB8AC3E}">
        <p14:creationId xmlns:p14="http://schemas.microsoft.com/office/powerpoint/2010/main" val="35914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C7C559EB-AE36-4D7C-9FF1-7604ACECF055}"/>
              </a:ext>
            </a:extLst>
          </p:cNvPr>
          <p:cNvSpPr/>
          <p:nvPr/>
        </p:nvSpPr>
        <p:spPr>
          <a:xfrm rot="3612110">
            <a:off x="7681727" y="1101902"/>
            <a:ext cx="1014050" cy="1150897"/>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B6C99744-C171-4196-B1BD-7846C0262F11}"/>
              </a:ext>
            </a:extLst>
          </p:cNvPr>
          <p:cNvGrpSpPr/>
          <p:nvPr/>
        </p:nvGrpSpPr>
        <p:grpSpPr>
          <a:xfrm>
            <a:off x="271463" y="114656"/>
            <a:ext cx="11920537" cy="6305521"/>
            <a:chOff x="271463" y="114656"/>
            <a:chExt cx="11920537" cy="6305521"/>
          </a:xfrm>
        </p:grpSpPr>
        <p:graphicFrame>
          <p:nvGraphicFramePr>
            <p:cNvPr id="4" name="Diagram 3">
              <a:extLst>
                <a:ext uri="{FF2B5EF4-FFF2-40B4-BE49-F238E27FC236}">
                  <a16:creationId xmlns:a16="http://schemas.microsoft.com/office/drawing/2014/main" id="{4C93FA17-D85E-4658-9679-EE1F661AF6E8}"/>
                </a:ext>
              </a:extLst>
            </p:cNvPr>
            <p:cNvGraphicFramePr/>
            <p:nvPr>
              <p:extLst>
                <p:ext uri="{D42A27DB-BD31-4B8C-83A1-F6EECF244321}">
                  <p14:modId xmlns:p14="http://schemas.microsoft.com/office/powerpoint/2010/main" val="1127474319"/>
                </p:ext>
              </p:extLst>
            </p:nvPr>
          </p:nvGraphicFramePr>
          <p:xfrm>
            <a:off x="5429250" y="437822"/>
            <a:ext cx="6762750" cy="5982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2764A9BE-F703-4298-BD64-C697A3FE2239}"/>
                </a:ext>
              </a:extLst>
            </p:cNvPr>
            <p:cNvSpPr/>
            <p:nvPr/>
          </p:nvSpPr>
          <p:spPr>
            <a:xfrm>
              <a:off x="271463" y="1237206"/>
              <a:ext cx="4712661" cy="4585871"/>
            </a:xfrm>
            <a:prstGeom prst="rect">
              <a:avLst/>
            </a:prstGeom>
          </p:spPr>
          <p:txBody>
            <a:bodyPr wrap="square">
              <a:spAutoFit/>
            </a:bodyPr>
            <a:lstStyle/>
            <a:p>
              <a:r>
                <a:rPr lang="en-GB" sz="3600" i="0" dirty="0">
                  <a:solidFill>
                    <a:srgbClr val="3B6D8E"/>
                  </a:solidFill>
                  <a:effectLst/>
                </a:rPr>
                <a:t>Arts integration is a teaching strategy in which the arts are integrated with the non-arts curriculum to deepen </a:t>
              </a:r>
              <a:r>
                <a:rPr lang="en-GB" sz="3600" dirty="0">
                  <a:solidFill>
                    <a:srgbClr val="3B6D8E"/>
                  </a:solidFill>
                </a:rPr>
                <a:t>learners</a:t>
              </a:r>
              <a:r>
                <a:rPr lang="en-GB" sz="3600" i="0" dirty="0">
                  <a:solidFill>
                    <a:srgbClr val="3B6D8E"/>
                  </a:solidFill>
                  <a:effectLst/>
                </a:rPr>
                <a:t>’ understanding of both. </a:t>
              </a:r>
            </a:p>
            <a:p>
              <a:r>
                <a:rPr lang="en-GB" sz="2000" b="0" i="0" dirty="0">
                  <a:solidFill>
                    <a:srgbClr val="000000"/>
                  </a:solidFill>
                  <a:effectLst/>
                </a:rPr>
                <a:t>(Isenberg &amp; </a:t>
              </a:r>
              <a:r>
                <a:rPr lang="en-GB" sz="2000" b="0" i="0" dirty="0" err="1">
                  <a:solidFill>
                    <a:srgbClr val="000000"/>
                  </a:solidFill>
                  <a:effectLst/>
                </a:rPr>
                <a:t>Jalongo</a:t>
              </a:r>
              <a:r>
                <a:rPr lang="en-GB" sz="2000" b="0" i="0" dirty="0">
                  <a:solidFill>
                    <a:srgbClr val="000000"/>
                  </a:solidFill>
                  <a:effectLst/>
                </a:rPr>
                <a:t>, 2010, Werner &amp; Freeman, 2001)</a:t>
              </a:r>
            </a:p>
          </p:txBody>
        </p:sp>
        <p:sp>
          <p:nvSpPr>
            <p:cNvPr id="9" name="TextBox 8">
              <a:extLst>
                <a:ext uri="{FF2B5EF4-FFF2-40B4-BE49-F238E27FC236}">
                  <a16:creationId xmlns:a16="http://schemas.microsoft.com/office/drawing/2014/main" id="{3C03B4A1-8243-46E7-8518-F53832B889FD}"/>
                </a:ext>
              </a:extLst>
            </p:cNvPr>
            <p:cNvSpPr txBox="1"/>
            <p:nvPr/>
          </p:nvSpPr>
          <p:spPr>
            <a:xfrm>
              <a:off x="271463" y="114656"/>
              <a:ext cx="5614182" cy="646331"/>
            </a:xfrm>
            <a:prstGeom prst="rect">
              <a:avLst/>
            </a:prstGeom>
            <a:noFill/>
          </p:spPr>
          <p:txBody>
            <a:bodyPr wrap="square">
              <a:spAutoFit/>
            </a:bodyPr>
            <a:lstStyle/>
            <a:p>
              <a:r>
                <a:rPr lang="en-GB" sz="3600" b="1" i="0" dirty="0">
                  <a:solidFill>
                    <a:srgbClr val="3B6D8E"/>
                  </a:solidFill>
                  <a:effectLst/>
                </a:rPr>
                <a:t>Making Connections </a:t>
              </a:r>
              <a:endParaRPr lang="en-GB" sz="3600" b="1" dirty="0">
                <a:solidFill>
                  <a:srgbClr val="3B6D8E"/>
                </a:solidFill>
              </a:endParaRPr>
            </a:p>
          </p:txBody>
        </p:sp>
      </p:grpSp>
    </p:spTree>
    <p:extLst>
      <p:ext uri="{BB962C8B-B14F-4D97-AF65-F5344CB8AC3E}">
        <p14:creationId xmlns:p14="http://schemas.microsoft.com/office/powerpoint/2010/main" val="304020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81173-9D3E-4F54-A413-0D7DF06C4BD1}"/>
              </a:ext>
            </a:extLst>
          </p:cNvPr>
          <p:cNvSpPr/>
          <p:nvPr/>
        </p:nvSpPr>
        <p:spPr>
          <a:xfrm>
            <a:off x="1982000" y="632265"/>
            <a:ext cx="9580728" cy="5078313"/>
          </a:xfrm>
          <a:prstGeom prst="rect">
            <a:avLst/>
          </a:prstGeom>
        </p:spPr>
        <p:txBody>
          <a:bodyPr wrap="square">
            <a:spAutoFit/>
          </a:bodyPr>
          <a:lstStyle/>
          <a:p>
            <a:r>
              <a:rPr lang="en-GB" sz="5400" b="1" dirty="0">
                <a:solidFill>
                  <a:schemeClr val="bg1">
                    <a:lumMod val="95000"/>
                  </a:schemeClr>
                </a:solidFill>
              </a:rPr>
              <a:t>What opportunities can you create to reach and engage school colleagues who are at the beginning of their Arts learning journey and how will you support them as they grow?</a:t>
            </a:r>
          </a:p>
        </p:txBody>
      </p:sp>
      <p:pic>
        <p:nvPicPr>
          <p:cNvPr id="7" name="Picture 6" descr="Icon&#10;&#10;Description automatically generated">
            <a:extLst>
              <a:ext uri="{FF2B5EF4-FFF2-40B4-BE49-F238E27FC236}">
                <a16:creationId xmlns:a16="http://schemas.microsoft.com/office/drawing/2014/main" id="{B65670B0-0147-44C9-87D7-6F8818EF2B69}"/>
              </a:ext>
            </a:extLst>
          </p:cNvPr>
          <p:cNvPicPr>
            <a:picLocks noChangeAspect="1"/>
          </p:cNvPicPr>
          <p:nvPr/>
        </p:nvPicPr>
        <p:blipFill rotWithShape="1">
          <a:blip r:embed="rId3">
            <a:biLevel thresh="7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852" t="13224" r="18534" b="14818"/>
          <a:stretch/>
        </p:blipFill>
        <p:spPr>
          <a:xfrm>
            <a:off x="0" y="734831"/>
            <a:ext cx="1725769" cy="1983346"/>
          </a:xfrm>
          <a:prstGeom prst="rect">
            <a:avLst/>
          </a:prstGeom>
        </p:spPr>
      </p:pic>
      <p:sp>
        <p:nvSpPr>
          <p:cNvPr id="8" name="TextBox 7">
            <a:extLst>
              <a:ext uri="{FF2B5EF4-FFF2-40B4-BE49-F238E27FC236}">
                <a16:creationId xmlns:a16="http://schemas.microsoft.com/office/drawing/2014/main" id="{DA5CF604-6433-43A4-8A33-AAC31106DA0F}"/>
              </a:ext>
            </a:extLst>
          </p:cNvPr>
          <p:cNvSpPr txBox="1"/>
          <p:nvPr/>
        </p:nvSpPr>
        <p:spPr>
          <a:xfrm>
            <a:off x="0" y="6574917"/>
            <a:ext cx="6858000" cy="230832"/>
          </a:xfrm>
          <a:prstGeom prst="rect">
            <a:avLst/>
          </a:prstGeom>
          <a:noFill/>
        </p:spPr>
        <p:txBody>
          <a:bodyPr wrap="square" rtlCol="0">
            <a:spAutoFit/>
          </a:bodyPr>
          <a:lstStyle/>
          <a:p>
            <a:r>
              <a:rPr lang="en-GB" sz="900">
                <a:hlinkClick r:id="rId4" tooltip="https://proofmart.com/product-tag/1-to-10-numbers-3-png-3-png-image-3-png-transparent-3-png-hd-3-png-birthday-3-png-free/"/>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422915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B45FC6-F5E2-49AE-87E7-330D0518AF84}"/>
              </a:ext>
            </a:extLst>
          </p:cNvPr>
          <p:cNvPicPr>
            <a:picLocks noChangeAspect="1"/>
          </p:cNvPicPr>
          <p:nvPr/>
        </p:nvPicPr>
        <p:blipFill>
          <a:blip r:embed="rId3">
            <a:lum bright="70000" contrast="-70000"/>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4F4E4090-A6DF-4A3E-9EF9-1FB673893861}"/>
              </a:ext>
            </a:extLst>
          </p:cNvPr>
          <p:cNvGrpSpPr/>
          <p:nvPr/>
        </p:nvGrpSpPr>
        <p:grpSpPr>
          <a:xfrm>
            <a:off x="0" y="0"/>
            <a:ext cx="12192000" cy="6858000"/>
            <a:chOff x="0" y="0"/>
            <a:chExt cx="12192000" cy="6858000"/>
          </a:xfrm>
        </p:grpSpPr>
        <p:sp>
          <p:nvSpPr>
            <p:cNvPr id="6" name="Rectangle 5">
              <a:extLst>
                <a:ext uri="{FF2B5EF4-FFF2-40B4-BE49-F238E27FC236}">
                  <a16:creationId xmlns:a16="http://schemas.microsoft.com/office/drawing/2014/main" id="{92DA2DD8-CBF6-4BA7-97A9-519510D82199}"/>
                </a:ext>
              </a:extLst>
            </p:cNvPr>
            <p:cNvSpPr/>
            <p:nvPr/>
          </p:nvSpPr>
          <p:spPr>
            <a:xfrm>
              <a:off x="103032" y="1051427"/>
              <a:ext cx="5164428" cy="4524315"/>
            </a:xfrm>
            <a:prstGeom prst="rect">
              <a:avLst/>
            </a:prstGeom>
          </p:spPr>
          <p:txBody>
            <a:bodyPr wrap="square">
              <a:spAutoFit/>
            </a:bodyPr>
            <a:lstStyle/>
            <a:p>
              <a:r>
                <a:rPr lang="en-GB" sz="2400" b="1" dirty="0"/>
                <a:t>Our activities</a:t>
              </a:r>
            </a:p>
            <a:p>
              <a:endParaRPr lang="en-GB" sz="2400" b="1" dirty="0"/>
            </a:p>
            <a:p>
              <a:r>
                <a:rPr lang="en-GB" sz="2000" b="1" dirty="0"/>
                <a:t>Residencies in Schools: </a:t>
              </a:r>
              <a:r>
                <a:rPr lang="en-GB" sz="2000" dirty="0"/>
                <a:t>Weekly sessions from October 2022 – April 2023</a:t>
              </a:r>
            </a:p>
            <a:p>
              <a:endParaRPr lang="en-GB" sz="2000" dirty="0"/>
            </a:p>
            <a:p>
              <a:r>
                <a:rPr lang="en-GB" sz="2000" b="1" dirty="0"/>
                <a:t>INSET: </a:t>
              </a:r>
              <a:r>
                <a:rPr lang="en-GB" sz="2000" dirty="0"/>
                <a:t>Collaborative work – time for shared reflection</a:t>
              </a:r>
            </a:p>
            <a:p>
              <a:endParaRPr lang="en-GB" sz="2000" dirty="0"/>
            </a:p>
            <a:p>
              <a:r>
                <a:rPr lang="en-GB" sz="2000" dirty="0"/>
                <a:t>Using existing INSET and local authority twilight days which are in the school calendar</a:t>
              </a:r>
            </a:p>
            <a:p>
              <a:endParaRPr lang="en-GB" sz="2000" dirty="0"/>
            </a:p>
            <a:p>
              <a:r>
                <a:rPr lang="en-GB" sz="2000" b="1" dirty="0"/>
                <a:t>We will not have a Top-down approach -  facilitate and enable artists and teachers to lead development</a:t>
              </a:r>
            </a:p>
          </p:txBody>
        </p:sp>
        <p:sp>
          <p:nvSpPr>
            <p:cNvPr id="7" name="Rectangle 6">
              <a:extLst>
                <a:ext uri="{FF2B5EF4-FFF2-40B4-BE49-F238E27FC236}">
                  <a16:creationId xmlns:a16="http://schemas.microsoft.com/office/drawing/2014/main" id="{A665A1FC-639B-4BD9-97AF-8ACA9AC951A0}"/>
                </a:ext>
              </a:extLst>
            </p:cNvPr>
            <p:cNvSpPr/>
            <p:nvPr/>
          </p:nvSpPr>
          <p:spPr>
            <a:xfrm>
              <a:off x="6096000" y="987162"/>
              <a:ext cx="6096000" cy="5755422"/>
            </a:xfrm>
            <a:prstGeom prst="rect">
              <a:avLst/>
            </a:prstGeom>
          </p:spPr>
          <p:txBody>
            <a:bodyPr wrap="square">
              <a:spAutoFit/>
            </a:bodyPr>
            <a:lstStyle/>
            <a:p>
              <a:r>
                <a:rPr lang="en-GB" sz="2400" b="1" dirty="0"/>
                <a:t>PHF activities</a:t>
              </a:r>
            </a:p>
            <a:p>
              <a:endParaRPr lang="en-GB" sz="2400" b="1" dirty="0"/>
            </a:p>
            <a:p>
              <a:r>
                <a:rPr lang="en-GB" sz="2000" b="1" dirty="0"/>
                <a:t>Core team: </a:t>
              </a:r>
              <a:r>
                <a:rPr lang="en-GB" sz="2000" dirty="0"/>
                <a:t>Oct. 2022 joint training and reflection 1.5 days</a:t>
              </a:r>
            </a:p>
            <a:p>
              <a:endParaRPr lang="en-GB" sz="2000" dirty="0"/>
            </a:p>
            <a:p>
              <a:r>
                <a:rPr lang="en-GB" sz="2000" b="1" dirty="0"/>
                <a:t>Core team: </a:t>
              </a:r>
              <a:r>
                <a:rPr lang="en-GB" sz="2000" dirty="0"/>
                <a:t>Nov. 2022 </a:t>
              </a:r>
              <a:r>
                <a:rPr lang="en-GB" sz="2000" i="1" dirty="0"/>
                <a:t>Educational Inequity </a:t>
              </a:r>
              <a:r>
                <a:rPr lang="en-GB" sz="2000" dirty="0"/>
                <a:t>– online</a:t>
              </a:r>
            </a:p>
            <a:p>
              <a:endParaRPr lang="en-GB" sz="2000" dirty="0"/>
            </a:p>
            <a:p>
              <a:r>
                <a:rPr lang="en-GB" sz="2000" b="1" dirty="0"/>
                <a:t>Artists: </a:t>
              </a:r>
              <a:r>
                <a:rPr lang="en-GB" sz="2000" dirty="0"/>
                <a:t>Jan. 2023 </a:t>
              </a:r>
              <a:r>
                <a:rPr lang="en-GB" sz="2000" i="1" dirty="0"/>
                <a:t>Introduction to PHF and TDF </a:t>
              </a:r>
              <a:r>
                <a:rPr lang="en-GB" sz="2000" dirty="0"/>
                <a:t>- online</a:t>
              </a:r>
            </a:p>
            <a:p>
              <a:endParaRPr lang="en-GB" sz="2000" dirty="0"/>
            </a:p>
            <a:p>
              <a:r>
                <a:rPr lang="en-GB" sz="2000" b="1" dirty="0"/>
                <a:t>Core team and senior school leaders: </a:t>
              </a:r>
              <a:r>
                <a:rPr lang="en-GB" sz="2000" dirty="0"/>
                <a:t>Feb. 2023 </a:t>
              </a:r>
              <a:r>
                <a:rPr lang="en-GB" sz="2000" i="1" dirty="0"/>
                <a:t>Effective Approaches to CLPL and reflecting on development </a:t>
              </a:r>
              <a:r>
                <a:rPr lang="en-GB" sz="2000" dirty="0"/>
                <a:t>- online</a:t>
              </a:r>
            </a:p>
            <a:p>
              <a:endParaRPr lang="en-GB" sz="2000" dirty="0"/>
            </a:p>
            <a:p>
              <a:r>
                <a:rPr lang="en-GB" sz="2000" b="1" dirty="0"/>
                <a:t>All: </a:t>
              </a:r>
              <a:r>
                <a:rPr lang="en-GB" sz="2000" dirty="0"/>
                <a:t>May 2023 </a:t>
              </a:r>
              <a:r>
                <a:rPr lang="en-GB" sz="2000" i="1" dirty="0" err="1"/>
                <a:t>TeachMeet</a:t>
              </a:r>
              <a:r>
                <a:rPr lang="en-GB" sz="2000" i="1" dirty="0"/>
                <a:t> – sharing across all TDF Cohorts</a:t>
              </a:r>
              <a:r>
                <a:rPr lang="en-GB" sz="2000" dirty="0"/>
                <a:t> – online</a:t>
              </a:r>
            </a:p>
            <a:p>
              <a:endParaRPr lang="en-GB" sz="2000" dirty="0"/>
            </a:p>
            <a:p>
              <a:r>
                <a:rPr lang="en-GB" sz="2000" b="1" dirty="0"/>
                <a:t>Core team and senior school leaders: </a:t>
              </a:r>
              <a:r>
                <a:rPr lang="en-GB" sz="2000" dirty="0"/>
                <a:t>June 2023 </a:t>
              </a:r>
              <a:r>
                <a:rPr lang="en-GB" sz="2000" i="1" dirty="0"/>
                <a:t>Embedding practice </a:t>
              </a:r>
              <a:r>
                <a:rPr lang="en-GB" sz="2000" dirty="0"/>
                <a:t>– online </a:t>
              </a:r>
            </a:p>
          </p:txBody>
        </p:sp>
        <p:sp>
          <p:nvSpPr>
            <p:cNvPr id="10" name="TextBox 9">
              <a:extLst>
                <a:ext uri="{FF2B5EF4-FFF2-40B4-BE49-F238E27FC236}">
                  <a16:creationId xmlns:a16="http://schemas.microsoft.com/office/drawing/2014/main" id="{8CB30689-C5F6-4533-872E-62AA29EE81FA}"/>
                </a:ext>
              </a:extLst>
            </p:cNvPr>
            <p:cNvSpPr txBox="1"/>
            <p:nvPr/>
          </p:nvSpPr>
          <p:spPr>
            <a:xfrm>
              <a:off x="0" y="6627168"/>
              <a:ext cx="7804597" cy="230832"/>
            </a:xfrm>
            <a:prstGeom prst="rect">
              <a:avLst/>
            </a:prstGeom>
            <a:noFill/>
          </p:spPr>
          <p:txBody>
            <a:bodyPr wrap="square" rtlCol="0">
              <a:spAutoFit/>
            </a:bodyPr>
            <a:lstStyle/>
            <a:p>
              <a:r>
                <a:rPr lang="en-GB" sz="900" dirty="0">
                  <a:hlinkClick r:id="rId4" tooltip="https://www.hrbartender.com/2020/technology-and-social-media/create-learning-organization/"/>
                </a:rPr>
                <a:t>This Photo</a:t>
              </a:r>
              <a:r>
                <a:rPr lang="en-GB" sz="900" dirty="0"/>
                <a:t> by Unknown Author is licensed under </a:t>
              </a:r>
              <a:r>
                <a:rPr lang="en-GB" sz="900" dirty="0">
                  <a:hlinkClick r:id="rId5" tooltip="https://creativecommons.org/licenses/by-nc-nd/3.0/"/>
                </a:rPr>
                <a:t>CC BY-NC-ND</a:t>
              </a:r>
              <a:endParaRPr lang="en-GB" sz="900" dirty="0"/>
            </a:p>
          </p:txBody>
        </p:sp>
        <p:sp>
          <p:nvSpPr>
            <p:cNvPr id="11" name="Rectangle 10">
              <a:extLst>
                <a:ext uri="{FF2B5EF4-FFF2-40B4-BE49-F238E27FC236}">
                  <a16:creationId xmlns:a16="http://schemas.microsoft.com/office/drawing/2014/main" id="{090595BC-B61D-417F-B27F-674E5B630E8E}"/>
                </a:ext>
              </a:extLst>
            </p:cNvPr>
            <p:cNvSpPr/>
            <p:nvPr/>
          </p:nvSpPr>
          <p:spPr>
            <a:xfrm>
              <a:off x="0" y="0"/>
              <a:ext cx="6151812" cy="707886"/>
            </a:xfrm>
            <a:prstGeom prst="rect">
              <a:avLst/>
            </a:prstGeom>
          </p:spPr>
          <p:txBody>
            <a:bodyPr wrap="none">
              <a:spAutoFit/>
            </a:bodyPr>
            <a:lstStyle/>
            <a:p>
              <a:r>
                <a:rPr lang="en-GB" sz="4000" b="1" dirty="0"/>
                <a:t>Broad outline of year 1 CLPL</a:t>
              </a:r>
            </a:p>
          </p:txBody>
        </p:sp>
      </p:grpSp>
    </p:spTree>
    <p:extLst>
      <p:ext uri="{BB962C8B-B14F-4D97-AF65-F5344CB8AC3E}">
        <p14:creationId xmlns:p14="http://schemas.microsoft.com/office/powerpoint/2010/main" val="149846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ADB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81173-9D3E-4F54-A413-0D7DF06C4BD1}"/>
              </a:ext>
            </a:extLst>
          </p:cNvPr>
          <p:cNvSpPr/>
          <p:nvPr/>
        </p:nvSpPr>
        <p:spPr>
          <a:xfrm>
            <a:off x="2267754" y="734831"/>
            <a:ext cx="9204821" cy="1754326"/>
          </a:xfrm>
          <a:prstGeom prst="rect">
            <a:avLst/>
          </a:prstGeom>
        </p:spPr>
        <p:txBody>
          <a:bodyPr wrap="square">
            <a:spAutoFit/>
          </a:bodyPr>
          <a:lstStyle/>
          <a:p>
            <a:r>
              <a:rPr lang="en-GB" sz="5400" b="1" dirty="0">
                <a:solidFill>
                  <a:schemeClr val="bg1">
                    <a:lumMod val="95000"/>
                  </a:schemeClr>
                </a:solidFill>
              </a:rPr>
              <a:t>What one thing will you take away from today, and why?</a:t>
            </a:r>
          </a:p>
        </p:txBody>
      </p:sp>
      <p:pic>
        <p:nvPicPr>
          <p:cNvPr id="7" name="Picture 6">
            <a:extLst>
              <a:ext uri="{FF2B5EF4-FFF2-40B4-BE49-F238E27FC236}">
                <a16:creationId xmlns:a16="http://schemas.microsoft.com/office/drawing/2014/main" id="{05BB3C44-6FF2-44C7-8993-8C3A75580C14}"/>
              </a:ext>
            </a:extLst>
          </p:cNvPr>
          <p:cNvPicPr>
            <a:picLocks noChangeAspect="1"/>
          </p:cNvPicPr>
          <p:nvPr/>
        </p:nvPicPr>
        <p:blipFill>
          <a:blip r:embed="rId3">
            <a:biLevel thresh="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6854" y="309689"/>
            <a:ext cx="2604609" cy="2604609"/>
          </a:xfrm>
          <a:prstGeom prst="rect">
            <a:avLst/>
          </a:prstGeom>
        </p:spPr>
      </p:pic>
      <p:sp>
        <p:nvSpPr>
          <p:cNvPr id="8" name="TextBox 7">
            <a:extLst>
              <a:ext uri="{FF2B5EF4-FFF2-40B4-BE49-F238E27FC236}">
                <a16:creationId xmlns:a16="http://schemas.microsoft.com/office/drawing/2014/main" id="{35D02CD5-178A-4051-B51C-3F4B11C98A51}"/>
              </a:ext>
            </a:extLst>
          </p:cNvPr>
          <p:cNvSpPr txBox="1"/>
          <p:nvPr/>
        </p:nvSpPr>
        <p:spPr>
          <a:xfrm>
            <a:off x="0" y="6603498"/>
            <a:ext cx="6348997" cy="230832"/>
          </a:xfrm>
          <a:prstGeom prst="rect">
            <a:avLst/>
          </a:prstGeom>
          <a:noFill/>
        </p:spPr>
        <p:txBody>
          <a:bodyPr wrap="square" rtlCol="0">
            <a:spAutoFit/>
          </a:bodyPr>
          <a:lstStyle/>
          <a:p>
            <a:r>
              <a:rPr lang="en-GB" sz="900">
                <a:hlinkClick r:id="rId4" tooltip="https://proofmart.com/product/4-four-number-png-images-transparent-background-free-download/"/>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385309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98F0C3-22C5-4042-B88B-64A51B917FE4}"/>
              </a:ext>
            </a:extLst>
          </p:cNvPr>
          <p:cNvGrpSpPr/>
          <p:nvPr/>
        </p:nvGrpSpPr>
        <p:grpSpPr>
          <a:xfrm>
            <a:off x="252046" y="0"/>
            <a:ext cx="11939954" cy="6858000"/>
            <a:chOff x="252046" y="0"/>
            <a:chExt cx="11939954" cy="6858000"/>
          </a:xfrm>
        </p:grpSpPr>
        <p:sp>
          <p:nvSpPr>
            <p:cNvPr id="2" name="Rectangle 1">
              <a:extLst>
                <a:ext uri="{FF2B5EF4-FFF2-40B4-BE49-F238E27FC236}">
                  <a16:creationId xmlns:a16="http://schemas.microsoft.com/office/drawing/2014/main" id="{A121C9BD-A3F2-4DD9-9823-64BB4CED4096}"/>
                </a:ext>
              </a:extLst>
            </p:cNvPr>
            <p:cNvSpPr/>
            <p:nvPr/>
          </p:nvSpPr>
          <p:spPr>
            <a:xfrm>
              <a:off x="407749" y="3507545"/>
              <a:ext cx="11376502" cy="2677656"/>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474747"/>
                  </a:solidFill>
                </a:rPr>
                <a:t>Pilot project for PHF TDF (2017/18 &amp; 2018/19)</a:t>
              </a:r>
            </a:p>
            <a:p>
              <a:pPr marL="342900" indent="-342900">
                <a:buFont typeface="Arial" panose="020B0604020202020204" pitchFamily="34" charset="0"/>
                <a:buChar char="•"/>
              </a:pPr>
              <a:r>
                <a:rPr lang="en-GB" sz="2400" dirty="0">
                  <a:solidFill>
                    <a:srgbClr val="474747"/>
                  </a:solidFill>
                </a:rPr>
                <a:t>11 primary schools across East, North and South Ayrshire</a:t>
              </a:r>
            </a:p>
            <a:p>
              <a:pPr marL="342900" indent="-342900">
                <a:buFont typeface="Arial" panose="020B0604020202020204" pitchFamily="34" charset="0"/>
                <a:buChar char="•"/>
              </a:pPr>
              <a:r>
                <a:rPr lang="en-GB" sz="2400" dirty="0">
                  <a:solidFill>
                    <a:srgbClr val="474747"/>
                  </a:solidFill>
                </a:rPr>
                <a:t>artists and teachers worked together to co-deliver classroom activities, using creative learning pedagogy</a:t>
              </a:r>
            </a:p>
            <a:p>
              <a:pPr marL="342900" indent="-342900">
                <a:buFont typeface="Arial" panose="020B0604020202020204" pitchFamily="34" charset="0"/>
                <a:buChar char="•"/>
              </a:pPr>
              <a:endParaRPr lang="en-GB" sz="2400" dirty="0">
                <a:solidFill>
                  <a:srgbClr val="474747"/>
                </a:solidFill>
              </a:endParaRPr>
            </a:p>
            <a:p>
              <a:r>
                <a:rPr lang="en-GB" sz="2400" dirty="0">
                  <a:solidFill>
                    <a:srgbClr val="474747"/>
                  </a:solidFill>
                </a:rPr>
                <a:t>Information and resource is available on the National Improvement Hub </a:t>
              </a:r>
            </a:p>
            <a:p>
              <a:r>
                <a:rPr lang="en-GB" sz="2400" dirty="0">
                  <a:hlinkClick r:id="rId3"/>
                </a:rPr>
                <a:t>https://education.gov.scot/improvement/learning-resources/the-art-of-learning/</a:t>
              </a:r>
              <a:r>
                <a:rPr lang="en-GB" sz="2400" dirty="0"/>
                <a:t> </a:t>
              </a:r>
            </a:p>
          </p:txBody>
        </p:sp>
        <p:pic>
          <p:nvPicPr>
            <p:cNvPr id="4" name="Picture 3">
              <a:extLst>
                <a:ext uri="{FF2B5EF4-FFF2-40B4-BE49-F238E27FC236}">
                  <a16:creationId xmlns:a16="http://schemas.microsoft.com/office/drawing/2014/main" id="{D14408E2-48F8-4A5B-B860-D9C057CEEC18}"/>
                </a:ext>
              </a:extLst>
            </p:cNvPr>
            <p:cNvPicPr>
              <a:picLocks noChangeAspect="1"/>
            </p:cNvPicPr>
            <p:nvPr/>
          </p:nvPicPr>
          <p:blipFill>
            <a:blip r:embed="rId4"/>
            <a:stretch>
              <a:fillRect/>
            </a:stretch>
          </p:blipFill>
          <p:spPr>
            <a:xfrm>
              <a:off x="252046" y="485917"/>
              <a:ext cx="3733800" cy="1276350"/>
            </a:xfrm>
            <a:prstGeom prst="rect">
              <a:avLst/>
            </a:prstGeom>
          </p:spPr>
        </p:pic>
        <p:pic>
          <p:nvPicPr>
            <p:cNvPr id="7" name="Picture 6">
              <a:extLst>
                <a:ext uri="{FF2B5EF4-FFF2-40B4-BE49-F238E27FC236}">
                  <a16:creationId xmlns:a16="http://schemas.microsoft.com/office/drawing/2014/main" id="{0F62CFAB-864F-43D3-B350-A5BCE2F2008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458200" y="0"/>
              <a:ext cx="3733800" cy="3733800"/>
            </a:xfrm>
            <a:prstGeom prst="rect">
              <a:avLst/>
            </a:prstGeom>
          </p:spPr>
        </p:pic>
        <p:sp>
          <p:nvSpPr>
            <p:cNvPr id="8" name="TextBox 7">
              <a:extLst>
                <a:ext uri="{FF2B5EF4-FFF2-40B4-BE49-F238E27FC236}">
                  <a16:creationId xmlns:a16="http://schemas.microsoft.com/office/drawing/2014/main" id="{57D5ED2E-989C-4BEE-97F5-BDD42B6C11FD}"/>
                </a:ext>
              </a:extLst>
            </p:cNvPr>
            <p:cNvSpPr txBox="1"/>
            <p:nvPr/>
          </p:nvSpPr>
          <p:spPr>
            <a:xfrm>
              <a:off x="8763000" y="6627168"/>
              <a:ext cx="3429000" cy="230832"/>
            </a:xfrm>
            <a:prstGeom prst="rect">
              <a:avLst/>
            </a:prstGeom>
            <a:noFill/>
          </p:spPr>
          <p:txBody>
            <a:bodyPr wrap="square" rtlCol="0">
              <a:spAutoFit/>
            </a:bodyPr>
            <a:lstStyle/>
            <a:p>
              <a:pPr algn="r"/>
              <a:r>
                <a:rPr lang="en-GB" sz="900" dirty="0">
                  <a:hlinkClick r:id="rId6" tooltip="https://www.pngall.com/learning-png"/>
                </a:rPr>
                <a:t>This Photo</a:t>
              </a:r>
              <a:r>
                <a:rPr lang="en-GB" sz="900" dirty="0"/>
                <a:t> by Unknown Author is licensed under </a:t>
              </a:r>
              <a:r>
                <a:rPr lang="en-GB" sz="900" dirty="0">
                  <a:hlinkClick r:id="rId7" tooltip="https://creativecommons.org/licenses/by-nc/3.0/"/>
                </a:rPr>
                <a:t>CC BY-NC</a:t>
              </a:r>
              <a:endParaRPr lang="en-GB" sz="900" dirty="0"/>
            </a:p>
          </p:txBody>
        </p:sp>
        <p:sp>
          <p:nvSpPr>
            <p:cNvPr id="9" name="Rectangle 8">
              <a:extLst>
                <a:ext uri="{FF2B5EF4-FFF2-40B4-BE49-F238E27FC236}">
                  <a16:creationId xmlns:a16="http://schemas.microsoft.com/office/drawing/2014/main" id="{527D4491-D9E0-4605-8CEC-0100B5FF7B17}"/>
                </a:ext>
              </a:extLst>
            </p:cNvPr>
            <p:cNvSpPr/>
            <p:nvPr/>
          </p:nvSpPr>
          <p:spPr>
            <a:xfrm>
              <a:off x="407749" y="2234664"/>
              <a:ext cx="7808890" cy="1015663"/>
            </a:xfrm>
            <a:prstGeom prst="rect">
              <a:avLst/>
            </a:prstGeom>
          </p:spPr>
          <p:txBody>
            <a:bodyPr wrap="square">
              <a:spAutoFit/>
            </a:bodyPr>
            <a:lstStyle/>
            <a:p>
              <a:r>
                <a:rPr lang="en-GB" sz="6000" b="1" dirty="0">
                  <a:solidFill>
                    <a:srgbClr val="3B6D8E"/>
                  </a:solidFill>
                </a:rPr>
                <a:t>The Art of Learning</a:t>
              </a:r>
            </a:p>
          </p:txBody>
        </p:sp>
      </p:grpSp>
    </p:spTree>
    <p:extLst>
      <p:ext uri="{BB962C8B-B14F-4D97-AF65-F5344CB8AC3E}">
        <p14:creationId xmlns:p14="http://schemas.microsoft.com/office/powerpoint/2010/main" val="342995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8388A8-794C-4E69-9314-B4DBD7212439}"/>
              </a:ext>
            </a:extLst>
          </p:cNvPr>
          <p:cNvGrpSpPr/>
          <p:nvPr/>
        </p:nvGrpSpPr>
        <p:grpSpPr>
          <a:xfrm>
            <a:off x="18272" y="-1"/>
            <a:ext cx="12081682" cy="6445654"/>
            <a:chOff x="18272" y="-1"/>
            <a:chExt cx="12081682" cy="6445654"/>
          </a:xfrm>
        </p:grpSpPr>
        <p:sp>
          <p:nvSpPr>
            <p:cNvPr id="9" name="Callout: Left Arrow 8">
              <a:extLst>
                <a:ext uri="{FF2B5EF4-FFF2-40B4-BE49-F238E27FC236}">
                  <a16:creationId xmlns:a16="http://schemas.microsoft.com/office/drawing/2014/main" id="{47E5A6EB-909D-49BD-8A2B-EE9E61C15E44}"/>
                </a:ext>
              </a:extLst>
            </p:cNvPr>
            <p:cNvSpPr/>
            <p:nvPr/>
          </p:nvSpPr>
          <p:spPr>
            <a:xfrm>
              <a:off x="8268788" y="65425"/>
              <a:ext cx="3831165" cy="1763375"/>
            </a:xfrm>
            <a:prstGeom prst="leftArrowCallou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7ED042F8-7030-4FBC-8F86-A380102B5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2" y="-1"/>
              <a:ext cx="4191000" cy="1499616"/>
            </a:xfrm>
            <a:prstGeom prst="rect">
              <a:avLst/>
            </a:prstGeom>
          </p:spPr>
        </p:pic>
        <p:sp>
          <p:nvSpPr>
            <p:cNvPr id="3" name="Rectangle 2">
              <a:extLst>
                <a:ext uri="{FF2B5EF4-FFF2-40B4-BE49-F238E27FC236}">
                  <a16:creationId xmlns:a16="http://schemas.microsoft.com/office/drawing/2014/main" id="{ECBA3C8F-A4B6-4E96-9EAC-0C869F78A356}"/>
                </a:ext>
              </a:extLst>
            </p:cNvPr>
            <p:cNvSpPr/>
            <p:nvPr/>
          </p:nvSpPr>
          <p:spPr>
            <a:xfrm>
              <a:off x="252238" y="2198234"/>
              <a:ext cx="11687524" cy="3477875"/>
            </a:xfrm>
            <a:prstGeom prst="rect">
              <a:avLst/>
            </a:prstGeom>
          </p:spPr>
          <p:txBody>
            <a:bodyPr wrap="square">
              <a:spAutoFit/>
            </a:bodyPr>
            <a:lstStyle/>
            <a:p>
              <a:r>
                <a:rPr lang="en-GB" sz="2000" dirty="0">
                  <a:solidFill>
                    <a:srgbClr val="333333"/>
                  </a:solidFill>
                </a:rPr>
                <a:t>P</a:t>
              </a:r>
              <a:r>
                <a:rPr lang="en-GB" sz="2000" b="0" i="0" dirty="0">
                  <a:solidFill>
                    <a:srgbClr val="333333"/>
                  </a:solidFill>
                  <a:effectLst/>
                </a:rPr>
                <a:t>urpose </a:t>
              </a:r>
            </a:p>
            <a:p>
              <a:pPr marL="285750" indent="-285750">
                <a:buFont typeface="Arial" panose="020B0604020202020204" pitchFamily="34" charset="0"/>
                <a:buChar char="•"/>
              </a:pPr>
              <a:r>
                <a:rPr lang="en-GB" sz="2000" b="0" i="0" dirty="0">
                  <a:solidFill>
                    <a:srgbClr val="333333"/>
                  </a:solidFill>
                  <a:effectLst/>
                </a:rPr>
                <a:t>to support delivery of effective and sustainable </a:t>
              </a:r>
              <a:r>
                <a:rPr lang="en-GB" sz="2000" b="0" i="0" dirty="0">
                  <a:solidFill>
                    <a:srgbClr val="3B6D8E"/>
                  </a:solidFill>
                  <a:effectLst/>
                </a:rPr>
                <a:t>arts-based teaching and learning</a:t>
              </a:r>
              <a:r>
                <a:rPr lang="en-GB" sz="2000" b="0" i="0" dirty="0">
                  <a:solidFill>
                    <a:srgbClr val="333333"/>
                  </a:solidFill>
                  <a:effectLst/>
                </a:rPr>
                <a:t> opportunities in the primary classroom, </a:t>
              </a:r>
            </a:p>
            <a:p>
              <a:pPr marL="285750" indent="-285750">
                <a:buFont typeface="Arial" panose="020B0604020202020204" pitchFamily="34" charset="0"/>
                <a:buChar char="•"/>
              </a:pPr>
              <a:r>
                <a:rPr lang="en-GB" sz="2000" b="0" i="0" dirty="0">
                  <a:solidFill>
                    <a:srgbClr val="3B6D8E"/>
                  </a:solidFill>
                  <a:effectLst/>
                </a:rPr>
                <a:t>embed learning through the arts in the curriculum</a:t>
              </a:r>
              <a:r>
                <a:rPr lang="en-GB" sz="2000" b="0" i="0" dirty="0">
                  <a:solidFill>
                    <a:srgbClr val="333333"/>
                  </a:solidFill>
                  <a:effectLst/>
                </a:rPr>
                <a:t>. </a:t>
              </a:r>
            </a:p>
            <a:p>
              <a:pPr marL="285750" indent="-285750">
                <a:buFont typeface="Arial" panose="020B0604020202020204" pitchFamily="34" charset="0"/>
                <a:buChar char="•"/>
              </a:pPr>
              <a:endParaRPr lang="en-GB" sz="2000" dirty="0">
                <a:solidFill>
                  <a:srgbClr val="333333"/>
                </a:solidFill>
              </a:endParaRPr>
            </a:p>
            <a:p>
              <a:r>
                <a:rPr lang="en-GB" sz="2000" b="0" i="0" dirty="0">
                  <a:solidFill>
                    <a:srgbClr val="333333"/>
                  </a:solidFill>
                  <a:effectLst/>
                </a:rPr>
                <a:t>It’s priorities focus on:</a:t>
              </a:r>
            </a:p>
            <a:p>
              <a:pPr marL="285750" indent="-285750">
                <a:buFont typeface="Arial" panose="020B0604020202020204" pitchFamily="34" charset="0"/>
                <a:buChar char="•"/>
              </a:pPr>
              <a:r>
                <a:rPr lang="en-GB" sz="2000" dirty="0">
                  <a:solidFill>
                    <a:srgbClr val="3B6D8E"/>
                  </a:solidFill>
                </a:rPr>
                <a:t>Teachers’ professional development and learning</a:t>
              </a:r>
            </a:p>
            <a:p>
              <a:pPr marL="285750" indent="-285750">
                <a:buFont typeface="Arial" panose="020B0604020202020204" pitchFamily="34" charset="0"/>
                <a:buChar char="•"/>
              </a:pPr>
              <a:r>
                <a:rPr lang="en-GB" sz="2000" dirty="0">
                  <a:solidFill>
                    <a:srgbClr val="333333"/>
                  </a:solidFill>
                </a:rPr>
                <a:t>Supporting children and young people experiencing </a:t>
              </a:r>
              <a:r>
                <a:rPr lang="en-GB" sz="2000" dirty="0">
                  <a:solidFill>
                    <a:srgbClr val="3B6D8E"/>
                  </a:solidFill>
                </a:rPr>
                <a:t>inequity and disadvantage</a:t>
              </a:r>
            </a:p>
            <a:p>
              <a:pPr marL="285750" indent="-285750">
                <a:buFont typeface="Arial" panose="020B0604020202020204" pitchFamily="34" charset="0"/>
                <a:buChar char="•"/>
              </a:pPr>
              <a:r>
                <a:rPr lang="en-GB" sz="2000" dirty="0">
                  <a:solidFill>
                    <a:srgbClr val="333333"/>
                  </a:solidFill>
                </a:rPr>
                <a:t>Promoting </a:t>
              </a:r>
              <a:r>
                <a:rPr lang="en-GB" sz="2000" dirty="0">
                  <a:solidFill>
                    <a:srgbClr val="3B6D8E"/>
                  </a:solidFill>
                </a:rPr>
                <a:t>effective and equitable partnerships </a:t>
              </a:r>
              <a:r>
                <a:rPr lang="en-GB" sz="2000" dirty="0">
                  <a:solidFill>
                    <a:srgbClr val="333333"/>
                  </a:solidFill>
                </a:rPr>
                <a:t>between schools and arts/cultural organisations and artist practitioners</a:t>
              </a:r>
            </a:p>
            <a:p>
              <a:pPr marL="285750" indent="-285750">
                <a:buFont typeface="Arial" panose="020B0604020202020204" pitchFamily="34" charset="0"/>
                <a:buChar char="•"/>
              </a:pPr>
              <a:r>
                <a:rPr lang="en-GB" sz="2000" dirty="0">
                  <a:solidFill>
                    <a:srgbClr val="333333"/>
                  </a:solidFill>
                </a:rPr>
                <a:t>Approaches which involve </a:t>
              </a:r>
              <a:r>
                <a:rPr lang="en-GB" sz="2000" dirty="0">
                  <a:solidFill>
                    <a:srgbClr val="3B6D8E"/>
                  </a:solidFill>
                </a:rPr>
                <a:t>learning through the arts</a:t>
              </a:r>
            </a:p>
          </p:txBody>
        </p:sp>
        <p:sp>
          <p:nvSpPr>
            <p:cNvPr id="4" name="TextBox 3">
              <a:extLst>
                <a:ext uri="{FF2B5EF4-FFF2-40B4-BE49-F238E27FC236}">
                  <a16:creationId xmlns:a16="http://schemas.microsoft.com/office/drawing/2014/main" id="{B67777A6-B9BF-4C22-BE49-8F4DCE4A8238}"/>
                </a:ext>
              </a:extLst>
            </p:cNvPr>
            <p:cNvSpPr txBox="1"/>
            <p:nvPr/>
          </p:nvSpPr>
          <p:spPr>
            <a:xfrm>
              <a:off x="252238" y="1340433"/>
              <a:ext cx="5625921" cy="646331"/>
            </a:xfrm>
            <a:prstGeom prst="rect">
              <a:avLst/>
            </a:prstGeom>
            <a:noFill/>
          </p:spPr>
          <p:txBody>
            <a:bodyPr wrap="square" rtlCol="0">
              <a:spAutoFit/>
            </a:bodyPr>
            <a:lstStyle/>
            <a:p>
              <a:r>
                <a:rPr lang="en-GB" sz="3600" b="1" dirty="0">
                  <a:solidFill>
                    <a:srgbClr val="3B6D8E"/>
                  </a:solidFill>
                </a:rPr>
                <a:t>Teacher Development Fund</a:t>
              </a:r>
            </a:p>
          </p:txBody>
        </p:sp>
        <p:sp>
          <p:nvSpPr>
            <p:cNvPr id="5" name="Rectangle 4">
              <a:extLst>
                <a:ext uri="{FF2B5EF4-FFF2-40B4-BE49-F238E27FC236}">
                  <a16:creationId xmlns:a16="http://schemas.microsoft.com/office/drawing/2014/main" id="{C0AC4728-B89E-4917-919B-51219496B4DB}"/>
                </a:ext>
              </a:extLst>
            </p:cNvPr>
            <p:cNvSpPr/>
            <p:nvPr/>
          </p:nvSpPr>
          <p:spPr>
            <a:xfrm>
              <a:off x="252238" y="6045543"/>
              <a:ext cx="3873048" cy="400110"/>
            </a:xfrm>
            <a:prstGeom prst="rect">
              <a:avLst/>
            </a:prstGeom>
          </p:spPr>
          <p:txBody>
            <a:bodyPr wrap="none">
              <a:spAutoFit/>
            </a:bodyPr>
            <a:lstStyle/>
            <a:p>
              <a:r>
                <a:rPr lang="en-GB" sz="2000" dirty="0">
                  <a:hlinkClick r:id="rId4"/>
                </a:rPr>
                <a:t>https://www.phf.org.uk/funds/tdf/</a:t>
              </a:r>
              <a:r>
                <a:rPr lang="en-GB" sz="2000" dirty="0"/>
                <a:t> </a:t>
              </a:r>
            </a:p>
          </p:txBody>
        </p:sp>
        <p:sp>
          <p:nvSpPr>
            <p:cNvPr id="8" name="Rectangle 7">
              <a:extLst>
                <a:ext uri="{FF2B5EF4-FFF2-40B4-BE49-F238E27FC236}">
                  <a16:creationId xmlns:a16="http://schemas.microsoft.com/office/drawing/2014/main" id="{041A123A-7476-4277-8266-CFDEC4B75F07}"/>
                </a:ext>
              </a:extLst>
            </p:cNvPr>
            <p:cNvSpPr/>
            <p:nvPr/>
          </p:nvSpPr>
          <p:spPr>
            <a:xfrm>
              <a:off x="9586366" y="278604"/>
              <a:ext cx="2513588" cy="1384995"/>
            </a:xfrm>
            <a:prstGeom prst="rect">
              <a:avLst/>
            </a:prstGeom>
          </p:spPr>
          <p:txBody>
            <a:bodyPr wrap="square">
              <a:spAutoFit/>
            </a:bodyPr>
            <a:lstStyle/>
            <a:p>
              <a:pPr algn="ctr"/>
              <a:r>
                <a:rPr lang="en-GB" sz="2800" dirty="0">
                  <a:solidFill>
                    <a:srgbClr val="333333"/>
                  </a:solidFill>
                </a:rPr>
                <a:t>We are one of 6 projects across the UK </a:t>
              </a:r>
              <a:endParaRPr lang="en-GB" sz="2800" dirty="0"/>
            </a:p>
          </p:txBody>
        </p:sp>
      </p:grpSp>
    </p:spTree>
    <p:extLst>
      <p:ext uri="{BB962C8B-B14F-4D97-AF65-F5344CB8AC3E}">
        <p14:creationId xmlns:p14="http://schemas.microsoft.com/office/powerpoint/2010/main" val="23568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800B"/>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D657678-5EBF-4BF2-B56C-F8F1B7EC67D3}"/>
              </a:ext>
            </a:extLst>
          </p:cNvPr>
          <p:cNvGrpSpPr/>
          <p:nvPr/>
        </p:nvGrpSpPr>
        <p:grpSpPr>
          <a:xfrm>
            <a:off x="0" y="428178"/>
            <a:ext cx="11977352" cy="6429822"/>
            <a:chOff x="0" y="1445609"/>
            <a:chExt cx="11356667" cy="6429822"/>
          </a:xfrm>
        </p:grpSpPr>
        <p:sp>
          <p:nvSpPr>
            <p:cNvPr id="3" name="Rectangle 2">
              <a:extLst>
                <a:ext uri="{FF2B5EF4-FFF2-40B4-BE49-F238E27FC236}">
                  <a16:creationId xmlns:a16="http://schemas.microsoft.com/office/drawing/2014/main" id="{4D1FB4C2-50E8-46BB-9FC2-908EA8637FFF}"/>
                </a:ext>
              </a:extLst>
            </p:cNvPr>
            <p:cNvSpPr/>
            <p:nvPr/>
          </p:nvSpPr>
          <p:spPr>
            <a:xfrm>
              <a:off x="1775939" y="1445609"/>
              <a:ext cx="9580728" cy="5262979"/>
            </a:xfrm>
            <a:prstGeom prst="rect">
              <a:avLst/>
            </a:prstGeom>
          </p:spPr>
          <p:txBody>
            <a:bodyPr wrap="square">
              <a:spAutoFit/>
            </a:bodyPr>
            <a:lstStyle/>
            <a:p>
              <a:r>
                <a:rPr lang="en-GB" sz="4800" b="1" dirty="0">
                  <a:solidFill>
                    <a:schemeClr val="bg1">
                      <a:lumMod val="95000"/>
                    </a:schemeClr>
                  </a:solidFill>
                </a:rPr>
                <a:t>How can we secure additional funding?</a:t>
              </a:r>
            </a:p>
            <a:p>
              <a:endParaRPr lang="en-GB" sz="4800" b="1" dirty="0">
                <a:solidFill>
                  <a:schemeClr val="bg1">
                    <a:lumMod val="95000"/>
                  </a:schemeClr>
                </a:solidFill>
              </a:endParaRPr>
            </a:p>
            <a:p>
              <a:r>
                <a:rPr lang="en-GB" sz="4800" b="1" dirty="0">
                  <a:solidFill>
                    <a:schemeClr val="bg1">
                      <a:lumMod val="95000"/>
                    </a:schemeClr>
                  </a:solidFill>
                </a:rPr>
                <a:t>Does this involve working with partners who take the lead?</a:t>
              </a:r>
            </a:p>
            <a:p>
              <a:endParaRPr lang="en-GB" sz="4800" b="1" dirty="0">
                <a:solidFill>
                  <a:schemeClr val="bg1">
                    <a:lumMod val="95000"/>
                  </a:schemeClr>
                </a:solidFill>
              </a:endParaRPr>
            </a:p>
            <a:p>
              <a:r>
                <a:rPr lang="en-GB" sz="4800" b="1" dirty="0">
                  <a:solidFill>
                    <a:schemeClr val="bg1">
                      <a:lumMod val="95000"/>
                    </a:schemeClr>
                  </a:solidFill>
                </a:rPr>
                <a:t>How can we make this happen?</a:t>
              </a:r>
            </a:p>
          </p:txBody>
        </p:sp>
        <p:pic>
          <p:nvPicPr>
            <p:cNvPr id="4" name="Picture 3" descr="A picture containing text&#10;&#10;Description automatically generated">
              <a:extLst>
                <a:ext uri="{FF2B5EF4-FFF2-40B4-BE49-F238E27FC236}">
                  <a16:creationId xmlns:a16="http://schemas.microsoft.com/office/drawing/2014/main" id="{6861988F-3EA0-4DAE-8C8A-3D4D68BFE9FE}"/>
                </a:ext>
              </a:extLst>
            </p:cNvPr>
            <p:cNvPicPr>
              <a:picLocks noChangeAspect="1"/>
            </p:cNvPicPr>
            <p:nvPr/>
          </p:nvPicPr>
          <p:blipFill rotWithShape="1">
            <a:blip r:embed="rId3">
              <a:biLevel thresh="7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03525" y="1445609"/>
              <a:ext cx="1068947" cy="2501761"/>
            </a:xfrm>
            <a:prstGeom prst="rect">
              <a:avLst/>
            </a:prstGeom>
          </p:spPr>
        </p:pic>
        <p:sp>
          <p:nvSpPr>
            <p:cNvPr id="5" name="TextBox 4">
              <a:extLst>
                <a:ext uri="{FF2B5EF4-FFF2-40B4-BE49-F238E27FC236}">
                  <a16:creationId xmlns:a16="http://schemas.microsoft.com/office/drawing/2014/main" id="{DAC50751-1130-4C68-88F4-4A6CBFE1EE71}"/>
                </a:ext>
              </a:extLst>
            </p:cNvPr>
            <p:cNvSpPr txBox="1"/>
            <p:nvPr/>
          </p:nvSpPr>
          <p:spPr>
            <a:xfrm>
              <a:off x="0" y="7659987"/>
              <a:ext cx="6348997" cy="215444"/>
            </a:xfrm>
            <a:prstGeom prst="rect">
              <a:avLst/>
            </a:prstGeom>
            <a:noFill/>
          </p:spPr>
          <p:txBody>
            <a:bodyPr wrap="square" rtlCol="0">
              <a:spAutoFit/>
            </a:bodyPr>
            <a:lstStyle/>
            <a:p>
              <a:r>
                <a:rPr lang="en-GB" sz="800" dirty="0">
                  <a:hlinkClick r:id="rId4" tooltip="https://proofmart.com/product/1-one-number-png-images-transparent-background-free-download/"/>
                </a:rPr>
                <a:t>This Photo</a:t>
              </a:r>
              <a:r>
                <a:rPr lang="en-GB" sz="800" dirty="0"/>
                <a:t> by Unknown Author is licensed under </a:t>
              </a:r>
              <a:r>
                <a:rPr lang="en-GB" sz="800" dirty="0">
                  <a:hlinkClick r:id="rId5" tooltip="https://creativecommons.org/licenses/by/3.0/"/>
                </a:rPr>
                <a:t>CC BY</a:t>
              </a:r>
              <a:endParaRPr lang="en-GB" sz="800" dirty="0"/>
            </a:p>
          </p:txBody>
        </p:sp>
      </p:grpSp>
    </p:spTree>
    <p:extLst>
      <p:ext uri="{BB962C8B-B14F-4D97-AF65-F5344CB8AC3E}">
        <p14:creationId xmlns:p14="http://schemas.microsoft.com/office/powerpoint/2010/main" val="44034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103FD8-3638-4A07-ACF5-6FF545A9A82D}"/>
              </a:ext>
            </a:extLst>
          </p:cNvPr>
          <p:cNvGrpSpPr/>
          <p:nvPr/>
        </p:nvGrpSpPr>
        <p:grpSpPr>
          <a:xfrm>
            <a:off x="15054" y="124242"/>
            <a:ext cx="12176946" cy="6685475"/>
            <a:chOff x="15054" y="124242"/>
            <a:chExt cx="12176946" cy="6685475"/>
          </a:xfrm>
        </p:grpSpPr>
        <p:sp>
          <p:nvSpPr>
            <p:cNvPr id="4" name="TextBox 3">
              <a:extLst>
                <a:ext uri="{FF2B5EF4-FFF2-40B4-BE49-F238E27FC236}">
                  <a16:creationId xmlns:a16="http://schemas.microsoft.com/office/drawing/2014/main" id="{7AEAC3BE-6CAD-40AD-919D-A41D9D4DBE80}"/>
                </a:ext>
              </a:extLst>
            </p:cNvPr>
            <p:cNvSpPr txBox="1"/>
            <p:nvPr/>
          </p:nvSpPr>
          <p:spPr>
            <a:xfrm>
              <a:off x="9234152" y="6578885"/>
              <a:ext cx="2957848" cy="230832"/>
            </a:xfrm>
            <a:prstGeom prst="rect">
              <a:avLst/>
            </a:prstGeom>
            <a:noFill/>
          </p:spPr>
          <p:txBody>
            <a:bodyPr wrap="square" rtlCol="0">
              <a:spAutoFit/>
            </a:bodyPr>
            <a:lstStyle/>
            <a:p>
              <a:pPr algn="r"/>
              <a:r>
                <a:rPr lang="en-GB" sz="900" dirty="0">
                  <a:hlinkClick r:id="rId3" tooltip="https://www.pngall.com/jigsaw-puzzle-png"/>
                </a:rPr>
                <a:t>This Photo</a:t>
              </a:r>
              <a:r>
                <a:rPr lang="en-GB" sz="900" dirty="0"/>
                <a:t> by Unknown Author is licensed under </a:t>
              </a:r>
              <a:r>
                <a:rPr lang="en-GB" sz="900" dirty="0">
                  <a:hlinkClick r:id="rId4" tooltip="https://creativecommons.org/licenses/by-nc/3.0/"/>
                </a:rPr>
                <a:t>CC BY-NC</a:t>
              </a:r>
              <a:endParaRPr lang="en-GB" sz="900" dirty="0"/>
            </a:p>
          </p:txBody>
        </p:sp>
        <p:grpSp>
          <p:nvGrpSpPr>
            <p:cNvPr id="11" name="Group 10">
              <a:extLst>
                <a:ext uri="{FF2B5EF4-FFF2-40B4-BE49-F238E27FC236}">
                  <a16:creationId xmlns:a16="http://schemas.microsoft.com/office/drawing/2014/main" id="{E8E30ED1-C20F-4A12-88CE-7C6F34EA471E}"/>
                </a:ext>
              </a:extLst>
            </p:cNvPr>
            <p:cNvGrpSpPr/>
            <p:nvPr/>
          </p:nvGrpSpPr>
          <p:grpSpPr>
            <a:xfrm>
              <a:off x="6511211" y="509376"/>
              <a:ext cx="5445881" cy="5596707"/>
              <a:chOff x="2826376" y="41311"/>
              <a:chExt cx="6858000" cy="6858000"/>
            </a:xfrm>
          </p:grpSpPr>
          <p:pic>
            <p:nvPicPr>
              <p:cNvPr id="3" name="Picture 2" descr="Icon&#10;&#10;Description automatically generated">
                <a:extLst>
                  <a:ext uri="{FF2B5EF4-FFF2-40B4-BE49-F238E27FC236}">
                    <a16:creationId xmlns:a16="http://schemas.microsoft.com/office/drawing/2014/main" id="{8F09403F-D476-4152-BCD4-560E41B3329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26376" y="41311"/>
                <a:ext cx="6858000" cy="6858000"/>
              </a:xfrm>
              <a:prstGeom prst="rect">
                <a:avLst/>
              </a:prstGeom>
            </p:spPr>
          </p:pic>
          <p:sp>
            <p:nvSpPr>
              <p:cNvPr id="6" name="TextBox 5">
                <a:extLst>
                  <a:ext uri="{FF2B5EF4-FFF2-40B4-BE49-F238E27FC236}">
                    <a16:creationId xmlns:a16="http://schemas.microsoft.com/office/drawing/2014/main" id="{86D8C869-F5D1-47BB-BD05-5A30423245A2}"/>
                  </a:ext>
                </a:extLst>
              </p:cNvPr>
              <p:cNvSpPr txBox="1"/>
              <p:nvPr/>
            </p:nvSpPr>
            <p:spPr>
              <a:xfrm>
                <a:off x="3782210" y="3136612"/>
                <a:ext cx="1648777" cy="523220"/>
              </a:xfrm>
              <a:prstGeom prst="rect">
                <a:avLst/>
              </a:prstGeom>
              <a:noFill/>
            </p:spPr>
            <p:txBody>
              <a:bodyPr wrap="square">
                <a:spAutoFit/>
              </a:bodyPr>
              <a:lstStyle/>
              <a:p>
                <a:pPr algn="ctr"/>
                <a:r>
                  <a:rPr lang="en-GB" sz="2800" b="1" i="0" dirty="0">
                    <a:solidFill>
                      <a:schemeClr val="bg1"/>
                    </a:solidFill>
                    <a:effectLst/>
                  </a:rPr>
                  <a:t>teacher</a:t>
                </a:r>
                <a:endParaRPr lang="en-GB" sz="2800" b="1" dirty="0">
                  <a:solidFill>
                    <a:schemeClr val="bg1"/>
                  </a:solidFill>
                </a:endParaRPr>
              </a:p>
            </p:txBody>
          </p:sp>
          <p:sp>
            <p:nvSpPr>
              <p:cNvPr id="7" name="TextBox 6">
                <a:extLst>
                  <a:ext uri="{FF2B5EF4-FFF2-40B4-BE49-F238E27FC236}">
                    <a16:creationId xmlns:a16="http://schemas.microsoft.com/office/drawing/2014/main" id="{A4937498-404A-4CC9-B68F-20350DF1DDE6}"/>
                  </a:ext>
                </a:extLst>
              </p:cNvPr>
              <p:cNvSpPr txBox="1"/>
              <p:nvPr/>
            </p:nvSpPr>
            <p:spPr>
              <a:xfrm>
                <a:off x="5371503" y="1551027"/>
                <a:ext cx="1648777" cy="565707"/>
              </a:xfrm>
              <a:prstGeom prst="rect">
                <a:avLst/>
              </a:prstGeom>
              <a:noFill/>
            </p:spPr>
            <p:txBody>
              <a:bodyPr wrap="square">
                <a:spAutoFit/>
              </a:bodyPr>
              <a:lstStyle/>
              <a:p>
                <a:pPr algn="ctr"/>
                <a:r>
                  <a:rPr lang="en-GB" sz="2400" b="1" dirty="0">
                    <a:solidFill>
                      <a:schemeClr val="bg1"/>
                    </a:solidFill>
                  </a:rPr>
                  <a:t>learner</a:t>
                </a:r>
                <a:r>
                  <a:rPr lang="en-GB" sz="2400" b="1" i="0" dirty="0">
                    <a:solidFill>
                      <a:schemeClr val="bg1"/>
                    </a:solidFill>
                    <a:effectLst/>
                  </a:rPr>
                  <a:t>s</a:t>
                </a:r>
                <a:endParaRPr lang="en-GB" sz="2400" b="1" dirty="0">
                  <a:solidFill>
                    <a:schemeClr val="bg1"/>
                  </a:solidFill>
                </a:endParaRPr>
              </a:p>
            </p:txBody>
          </p:sp>
          <p:sp>
            <p:nvSpPr>
              <p:cNvPr id="8" name="TextBox 7">
                <a:extLst>
                  <a:ext uri="{FF2B5EF4-FFF2-40B4-BE49-F238E27FC236}">
                    <a16:creationId xmlns:a16="http://schemas.microsoft.com/office/drawing/2014/main" id="{8D61F891-6D84-49A6-8E64-51ACE5862361}"/>
                  </a:ext>
                </a:extLst>
              </p:cNvPr>
              <p:cNvSpPr txBox="1"/>
              <p:nvPr/>
            </p:nvSpPr>
            <p:spPr>
              <a:xfrm>
                <a:off x="5430987" y="4630401"/>
                <a:ext cx="1648777" cy="1018273"/>
              </a:xfrm>
              <a:prstGeom prst="rect">
                <a:avLst/>
              </a:prstGeom>
              <a:noFill/>
            </p:spPr>
            <p:txBody>
              <a:bodyPr wrap="square">
                <a:spAutoFit/>
              </a:bodyPr>
              <a:lstStyle/>
              <a:p>
                <a:pPr algn="ctr"/>
                <a:r>
                  <a:rPr lang="en-GB" sz="2400" b="1" i="0" dirty="0">
                    <a:effectLst/>
                  </a:rPr>
                  <a:t>other adults</a:t>
                </a:r>
                <a:endParaRPr lang="en-GB" sz="2400" b="1" dirty="0"/>
              </a:p>
            </p:txBody>
          </p:sp>
          <p:sp>
            <p:nvSpPr>
              <p:cNvPr id="9" name="TextBox 8">
                <a:extLst>
                  <a:ext uri="{FF2B5EF4-FFF2-40B4-BE49-F238E27FC236}">
                    <a16:creationId xmlns:a16="http://schemas.microsoft.com/office/drawing/2014/main" id="{CF00574C-17FA-435B-BD0C-4BA64A3C7CEB}"/>
                  </a:ext>
                </a:extLst>
              </p:cNvPr>
              <p:cNvSpPr txBox="1"/>
              <p:nvPr/>
            </p:nvSpPr>
            <p:spPr>
              <a:xfrm>
                <a:off x="7043140" y="3090714"/>
                <a:ext cx="1648777" cy="565707"/>
              </a:xfrm>
              <a:prstGeom prst="rect">
                <a:avLst/>
              </a:prstGeom>
              <a:noFill/>
            </p:spPr>
            <p:txBody>
              <a:bodyPr wrap="square">
                <a:spAutoFit/>
              </a:bodyPr>
              <a:lstStyle/>
              <a:p>
                <a:pPr algn="ctr"/>
                <a:r>
                  <a:rPr lang="en-GB" sz="2400" b="1" i="0" dirty="0">
                    <a:solidFill>
                      <a:schemeClr val="bg1"/>
                    </a:solidFill>
                    <a:effectLst/>
                  </a:rPr>
                  <a:t>musician</a:t>
                </a:r>
                <a:endParaRPr lang="en-GB" sz="2400" b="1" dirty="0">
                  <a:solidFill>
                    <a:schemeClr val="bg1"/>
                  </a:solidFill>
                </a:endParaRPr>
              </a:p>
            </p:txBody>
          </p:sp>
        </p:grpSp>
        <p:sp>
          <p:nvSpPr>
            <p:cNvPr id="5" name="Rectangle 4">
              <a:extLst>
                <a:ext uri="{FF2B5EF4-FFF2-40B4-BE49-F238E27FC236}">
                  <a16:creationId xmlns:a16="http://schemas.microsoft.com/office/drawing/2014/main" id="{7CCE638A-15D4-4F58-A7A0-8DDFB2777FB4}"/>
                </a:ext>
              </a:extLst>
            </p:cNvPr>
            <p:cNvSpPr/>
            <p:nvPr/>
          </p:nvSpPr>
          <p:spPr>
            <a:xfrm>
              <a:off x="54855" y="5533429"/>
              <a:ext cx="6681988" cy="1200329"/>
            </a:xfrm>
            <a:prstGeom prst="rect">
              <a:avLst/>
            </a:prstGeom>
          </p:spPr>
          <p:txBody>
            <a:bodyPr wrap="square">
              <a:spAutoFit/>
            </a:bodyPr>
            <a:lstStyle/>
            <a:p>
              <a:r>
                <a:rPr lang="en-GB" dirty="0"/>
                <a:t>Important because the dispositions and habits of mind developed through arts-based learning can be a good model for learning across the curriculum</a:t>
              </a:r>
            </a:p>
            <a:p>
              <a:r>
                <a:rPr lang="en-GB" dirty="0"/>
                <a:t>More information from </a:t>
              </a:r>
              <a:r>
                <a:rPr lang="en-GB" dirty="0">
                  <a:hlinkClick r:id="rId6"/>
                </a:rPr>
                <a:t>https://www.kennedy-center.org/education/</a:t>
              </a:r>
              <a:r>
                <a:rPr lang="en-GB" dirty="0"/>
                <a:t> </a:t>
              </a:r>
              <a:endParaRPr lang="en-GB" sz="1200" dirty="0"/>
            </a:p>
          </p:txBody>
        </p:sp>
        <p:graphicFrame>
          <p:nvGraphicFramePr>
            <p:cNvPr id="12" name="Diagram 11">
              <a:extLst>
                <a:ext uri="{FF2B5EF4-FFF2-40B4-BE49-F238E27FC236}">
                  <a16:creationId xmlns:a16="http://schemas.microsoft.com/office/drawing/2014/main" id="{C72B1507-3211-45B8-926B-1E12E726B76F}"/>
                </a:ext>
              </a:extLst>
            </p:cNvPr>
            <p:cNvGraphicFramePr/>
            <p:nvPr>
              <p:extLst>
                <p:ext uri="{D42A27DB-BD31-4B8C-83A1-F6EECF244321}">
                  <p14:modId xmlns:p14="http://schemas.microsoft.com/office/powerpoint/2010/main" val="1545054269"/>
                </p:ext>
              </p:extLst>
            </p:nvPr>
          </p:nvGraphicFramePr>
          <p:xfrm>
            <a:off x="15054" y="124242"/>
            <a:ext cx="6128589" cy="53449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4" name="Straight Arrow Connector 13">
              <a:extLst>
                <a:ext uri="{FF2B5EF4-FFF2-40B4-BE49-F238E27FC236}">
                  <a16:creationId xmlns:a16="http://schemas.microsoft.com/office/drawing/2014/main" id="{FCD1E633-0DDA-484D-AE69-306C5352422B}"/>
                </a:ext>
              </a:extLst>
            </p:cNvPr>
            <p:cNvCxnSpPr>
              <a:cxnSpLocks/>
            </p:cNvCxnSpPr>
            <p:nvPr/>
          </p:nvCxnSpPr>
          <p:spPr>
            <a:xfrm flipH="1">
              <a:off x="785611" y="4577611"/>
              <a:ext cx="721217" cy="9558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07CAD1-78D1-49A5-AD37-BC59E28B842B}"/>
                </a:ext>
              </a:extLst>
            </p:cNvPr>
            <p:cNvCxnSpPr>
              <a:cxnSpLocks/>
            </p:cNvCxnSpPr>
            <p:nvPr/>
          </p:nvCxnSpPr>
          <p:spPr>
            <a:xfrm>
              <a:off x="5300046" y="1741820"/>
              <a:ext cx="1970185" cy="2304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938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532901-4677-417F-80C4-3A1C98ECADE6}"/>
              </a:ext>
            </a:extLst>
          </p:cNvPr>
          <p:cNvGrpSpPr/>
          <p:nvPr/>
        </p:nvGrpSpPr>
        <p:grpSpPr>
          <a:xfrm>
            <a:off x="-3703" y="0"/>
            <a:ext cx="12195703" cy="6892290"/>
            <a:chOff x="-3703" y="0"/>
            <a:chExt cx="12195703" cy="6892290"/>
          </a:xfrm>
        </p:grpSpPr>
        <p:sp>
          <p:nvSpPr>
            <p:cNvPr id="5" name="Rectangle 4">
              <a:extLst>
                <a:ext uri="{FF2B5EF4-FFF2-40B4-BE49-F238E27FC236}">
                  <a16:creationId xmlns:a16="http://schemas.microsoft.com/office/drawing/2014/main" id="{5C055EB9-020A-4575-A0C5-DA8E64384DC8}"/>
                </a:ext>
              </a:extLst>
            </p:cNvPr>
            <p:cNvSpPr/>
            <p:nvPr/>
          </p:nvSpPr>
          <p:spPr>
            <a:xfrm>
              <a:off x="4909861" y="0"/>
              <a:ext cx="7282139" cy="6432530"/>
            </a:xfrm>
            <a:prstGeom prst="rect">
              <a:avLst/>
            </a:prstGeom>
          </p:spPr>
          <p:txBody>
            <a:bodyPr wrap="square">
              <a:spAutoFit/>
            </a:bodyPr>
            <a:lstStyle/>
            <a:p>
              <a:r>
                <a:rPr lang="en-GB" sz="3600" b="1" i="0" dirty="0">
                  <a:solidFill>
                    <a:srgbClr val="3B6D8E"/>
                  </a:solidFill>
                  <a:effectLst/>
                </a:rPr>
                <a:t>Impact on learners</a:t>
              </a:r>
            </a:p>
            <a:p>
              <a:endParaRPr lang="en-GB" sz="2000" b="0" i="0" dirty="0">
                <a:solidFill>
                  <a:srgbClr val="000000"/>
                </a:solidFill>
                <a:effectLst/>
              </a:endParaRPr>
            </a:p>
            <a:p>
              <a:r>
                <a:rPr lang="en-GB" sz="2000" b="0" i="0" dirty="0">
                  <a:solidFill>
                    <a:srgbClr val="000000"/>
                  </a:solidFill>
                  <a:effectLst/>
                </a:rPr>
                <a:t>Arts integration and arts education, in various formats, have </a:t>
              </a:r>
              <a:r>
                <a:rPr lang="en-GB" sz="2400" b="1" i="0" dirty="0">
                  <a:solidFill>
                    <a:srgbClr val="3B6D8E"/>
                  </a:solidFill>
                  <a:effectLst/>
                </a:rPr>
                <a:t>positively and consistently been linked to increased student engagement, motivation, and persistence </a:t>
              </a:r>
            </a:p>
            <a:p>
              <a:r>
                <a:rPr lang="en-GB" sz="1600" b="0" i="0" dirty="0">
                  <a:solidFill>
                    <a:srgbClr val="000000"/>
                  </a:solidFill>
                  <a:effectLst/>
                </a:rPr>
                <a:t>(Asbury &amp; Rich, 2008; </a:t>
              </a:r>
              <a:r>
                <a:rPr lang="en-GB" sz="1600" b="0" i="0" dirty="0" err="1">
                  <a:solidFill>
                    <a:srgbClr val="000000"/>
                  </a:solidFill>
                  <a:effectLst/>
                </a:rPr>
                <a:t>Deasy</a:t>
              </a:r>
              <a:r>
                <a:rPr lang="en-GB" sz="1600" b="0" i="0" dirty="0">
                  <a:solidFill>
                    <a:srgbClr val="000000"/>
                  </a:solidFill>
                  <a:effectLst/>
                </a:rPr>
                <a:t>, 2002; Fiske, 1999; </a:t>
              </a:r>
              <a:r>
                <a:rPr lang="en-GB" sz="1600" b="0" i="0" dirty="0" err="1">
                  <a:solidFill>
                    <a:srgbClr val="000000"/>
                  </a:solidFill>
                  <a:effectLst/>
                </a:rPr>
                <a:t>Hetland</a:t>
              </a:r>
              <a:r>
                <a:rPr lang="en-GB" sz="1600" b="0" i="0" dirty="0">
                  <a:solidFill>
                    <a:srgbClr val="000000"/>
                  </a:solidFill>
                  <a:effectLst/>
                </a:rPr>
                <a:t> et al., 2007; Stevenson &amp; </a:t>
              </a:r>
              <a:r>
                <a:rPr lang="en-GB" sz="1600" b="0" i="0" dirty="0" err="1">
                  <a:solidFill>
                    <a:srgbClr val="000000"/>
                  </a:solidFill>
                  <a:effectLst/>
                </a:rPr>
                <a:t>Deasy</a:t>
              </a:r>
              <a:r>
                <a:rPr lang="en-GB" sz="1600" b="0" i="0" dirty="0">
                  <a:solidFill>
                    <a:srgbClr val="000000"/>
                  </a:solidFill>
                  <a:effectLst/>
                </a:rPr>
                <a:t>, 2005). </a:t>
              </a:r>
            </a:p>
            <a:p>
              <a:endParaRPr lang="en-GB" sz="2400" dirty="0">
                <a:solidFill>
                  <a:srgbClr val="000000"/>
                </a:solidFill>
              </a:endParaRPr>
            </a:p>
            <a:p>
              <a:r>
                <a:rPr lang="en-GB" sz="2000" b="0" i="0" dirty="0">
                  <a:solidFill>
                    <a:srgbClr val="000000"/>
                  </a:solidFill>
                  <a:effectLst/>
                </a:rPr>
                <a:t>Arts learning is </a:t>
              </a:r>
            </a:p>
            <a:p>
              <a:pPr marL="342900" indent="-342900">
                <a:buFont typeface="Arial" panose="020B0604020202020204" pitchFamily="34" charset="0"/>
                <a:buChar char="•"/>
              </a:pPr>
              <a:r>
                <a:rPr lang="en-GB" sz="2400" b="1" i="0" dirty="0">
                  <a:solidFill>
                    <a:srgbClr val="3B6D8E"/>
                  </a:solidFill>
                  <a:effectLst/>
                </a:rPr>
                <a:t>participatory and active and requires </a:t>
              </a:r>
              <a:r>
                <a:rPr lang="en-GB" sz="2400" b="1" dirty="0">
                  <a:solidFill>
                    <a:srgbClr val="3B6D8E"/>
                  </a:solidFill>
                </a:rPr>
                <a:t>learner</a:t>
              </a:r>
              <a:r>
                <a:rPr lang="en-GB" sz="2400" b="1" i="0" dirty="0">
                  <a:solidFill>
                    <a:srgbClr val="3B6D8E"/>
                  </a:solidFill>
                  <a:effectLst/>
                </a:rPr>
                <a:t>s to interact with content and materials using both their bodies and minds; and</a:t>
              </a:r>
              <a:endParaRPr lang="en-GB" sz="2400" b="1" dirty="0">
                <a:solidFill>
                  <a:srgbClr val="3B6D8E"/>
                </a:solidFill>
              </a:endParaRPr>
            </a:p>
            <a:p>
              <a:pPr marL="342900" indent="-342900">
                <a:buFont typeface="Arial" panose="020B0604020202020204" pitchFamily="34" charset="0"/>
                <a:buChar char="•"/>
              </a:pPr>
              <a:r>
                <a:rPr lang="en-GB" sz="2400" b="1" i="0" dirty="0">
                  <a:solidFill>
                    <a:srgbClr val="3B6D8E"/>
                  </a:solidFill>
                  <a:effectLst/>
                </a:rPr>
                <a:t>engages </a:t>
              </a:r>
              <a:r>
                <a:rPr lang="en-GB" sz="2400" b="1" dirty="0">
                  <a:solidFill>
                    <a:srgbClr val="3B6D8E"/>
                  </a:solidFill>
                </a:rPr>
                <a:t>learner</a:t>
              </a:r>
              <a:r>
                <a:rPr lang="en-GB" sz="2400" b="1" i="0" dirty="0">
                  <a:solidFill>
                    <a:srgbClr val="3B6D8E"/>
                  </a:solidFill>
                  <a:effectLst/>
                </a:rPr>
                <a:t>s by offering them many ways to gain understanding and express their knowledge. </a:t>
              </a:r>
            </a:p>
            <a:p>
              <a:endParaRPr lang="en-GB" sz="2400" dirty="0">
                <a:solidFill>
                  <a:srgbClr val="000000"/>
                </a:solidFill>
              </a:endParaRPr>
            </a:p>
            <a:p>
              <a:r>
                <a:rPr lang="en-GB" sz="2000" dirty="0">
                  <a:solidFill>
                    <a:srgbClr val="000000"/>
                  </a:solidFill>
                </a:rPr>
                <a:t>C</a:t>
              </a:r>
              <a:r>
                <a:rPr lang="en-GB" sz="2000" b="0" i="0" dirty="0">
                  <a:solidFill>
                    <a:srgbClr val="000000"/>
                  </a:solidFill>
                  <a:effectLst/>
                </a:rPr>
                <a:t>hildren who frequently participate in the arts </a:t>
              </a:r>
              <a:r>
                <a:rPr lang="en-GB" sz="2400" b="1" i="0" dirty="0">
                  <a:solidFill>
                    <a:srgbClr val="3B6D8E"/>
                  </a:solidFill>
                  <a:effectLst/>
                </a:rPr>
                <a:t>view themselves as more successful</a:t>
              </a:r>
              <a:r>
                <a:rPr lang="en-GB" sz="2400" b="0" i="0" dirty="0">
                  <a:solidFill>
                    <a:srgbClr val="000000"/>
                  </a:solidFill>
                  <a:effectLst/>
                </a:rPr>
                <a:t> </a:t>
              </a:r>
              <a:r>
                <a:rPr lang="en-GB" sz="2000" b="0" i="0" dirty="0">
                  <a:solidFill>
                    <a:srgbClr val="000000"/>
                  </a:solidFill>
                  <a:effectLst/>
                </a:rPr>
                <a:t>academically than those who infrequently participate in the arts </a:t>
              </a:r>
              <a:r>
                <a:rPr lang="en-GB" sz="1600" b="0" i="0" dirty="0">
                  <a:solidFill>
                    <a:srgbClr val="000000"/>
                  </a:solidFill>
                  <a:effectLst/>
                </a:rPr>
                <a:t>(Burton, </a:t>
              </a:r>
              <a:r>
                <a:rPr lang="en-GB" sz="1600" b="0" i="0" dirty="0" err="1">
                  <a:solidFill>
                    <a:srgbClr val="000000"/>
                  </a:solidFill>
                  <a:effectLst/>
                </a:rPr>
                <a:t>Horowtiz</a:t>
              </a:r>
              <a:r>
                <a:rPr lang="en-GB" sz="1600" b="0" i="0" dirty="0">
                  <a:solidFill>
                    <a:srgbClr val="000000"/>
                  </a:solidFill>
                  <a:effectLst/>
                </a:rPr>
                <a:t>, Abeles, 1999).</a:t>
              </a:r>
              <a:endParaRPr lang="en-GB" sz="2400" dirty="0"/>
            </a:p>
          </p:txBody>
        </p:sp>
        <p:sp>
          <p:nvSpPr>
            <p:cNvPr id="6" name="Rectangle 5">
              <a:extLst>
                <a:ext uri="{FF2B5EF4-FFF2-40B4-BE49-F238E27FC236}">
                  <a16:creationId xmlns:a16="http://schemas.microsoft.com/office/drawing/2014/main" id="{E127C1B5-8AFE-4164-9086-8C47A8CE1600}"/>
                </a:ext>
              </a:extLst>
            </p:cNvPr>
            <p:cNvSpPr/>
            <p:nvPr/>
          </p:nvSpPr>
          <p:spPr>
            <a:xfrm>
              <a:off x="8368517" y="6596390"/>
              <a:ext cx="3823483" cy="261610"/>
            </a:xfrm>
            <a:prstGeom prst="rect">
              <a:avLst/>
            </a:prstGeom>
          </p:spPr>
          <p:txBody>
            <a:bodyPr wrap="none">
              <a:spAutoFit/>
            </a:bodyPr>
            <a:lstStyle/>
            <a:p>
              <a:r>
                <a:rPr lang="en-GB" sz="1100" dirty="0">
                  <a:hlinkClick r:id="rId3"/>
                </a:rPr>
                <a:t>Why Arts Integration? Relevant Literature (kennedy-center.org)</a:t>
              </a:r>
              <a:endParaRPr lang="en-GB" sz="1100" dirty="0"/>
            </a:p>
          </p:txBody>
        </p:sp>
        <p:grpSp>
          <p:nvGrpSpPr>
            <p:cNvPr id="13" name="Group 12">
              <a:extLst>
                <a:ext uri="{FF2B5EF4-FFF2-40B4-BE49-F238E27FC236}">
                  <a16:creationId xmlns:a16="http://schemas.microsoft.com/office/drawing/2014/main" id="{3C25D952-C607-499C-A7D1-FCF64E1F0809}"/>
                </a:ext>
              </a:extLst>
            </p:cNvPr>
            <p:cNvGrpSpPr/>
            <p:nvPr/>
          </p:nvGrpSpPr>
          <p:grpSpPr>
            <a:xfrm>
              <a:off x="-3703" y="0"/>
              <a:ext cx="4596114" cy="6892290"/>
              <a:chOff x="-3703" y="0"/>
              <a:chExt cx="4596114" cy="6892290"/>
            </a:xfrm>
          </p:grpSpPr>
          <p:pic>
            <p:nvPicPr>
              <p:cNvPr id="7" name="Picture 6" descr="A picture containing text, flower, plant, bouquet&#10;&#10;Description automatically generated">
                <a:extLst>
                  <a:ext uri="{FF2B5EF4-FFF2-40B4-BE49-F238E27FC236}">
                    <a16:creationId xmlns:a16="http://schemas.microsoft.com/office/drawing/2014/main" id="{98737DF4-2E06-492F-A197-DB4F70F6DC4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4592411" cy="6858000"/>
              </a:xfrm>
              <a:prstGeom prst="rect">
                <a:avLst/>
              </a:prstGeom>
            </p:spPr>
          </p:pic>
          <p:sp>
            <p:nvSpPr>
              <p:cNvPr id="8" name="TextBox 7">
                <a:extLst>
                  <a:ext uri="{FF2B5EF4-FFF2-40B4-BE49-F238E27FC236}">
                    <a16:creationId xmlns:a16="http://schemas.microsoft.com/office/drawing/2014/main" id="{F80F2EA9-8B53-49FE-BA49-BA3232529850}"/>
                  </a:ext>
                </a:extLst>
              </p:cNvPr>
              <p:cNvSpPr txBox="1"/>
              <p:nvPr/>
            </p:nvSpPr>
            <p:spPr>
              <a:xfrm>
                <a:off x="-3703" y="6661458"/>
                <a:ext cx="4592411" cy="230832"/>
              </a:xfrm>
              <a:prstGeom prst="rect">
                <a:avLst/>
              </a:prstGeom>
              <a:noFill/>
            </p:spPr>
            <p:txBody>
              <a:bodyPr wrap="square" rtlCol="0">
                <a:spAutoFit/>
              </a:bodyPr>
              <a:lstStyle/>
              <a:p>
                <a:r>
                  <a:rPr lang="en-GB" sz="900">
                    <a:hlinkClick r:id="rId5" tooltip="http://indieferdie.deviantart.com/art/Creativity-flows-131976174"/>
                  </a:rPr>
                  <a:t>This Photo</a:t>
                </a:r>
                <a:r>
                  <a:rPr lang="en-GB" sz="900"/>
                  <a:t> by Unknown Author is licensed under </a:t>
                </a:r>
                <a:r>
                  <a:rPr lang="en-GB" sz="900">
                    <a:hlinkClick r:id="rId6" tooltip="https://creativecommons.org/licenses/by-nc-nd/3.0/"/>
                  </a:rPr>
                  <a:t>CC BY-NC-ND</a:t>
                </a:r>
                <a:endParaRPr lang="en-GB" sz="900"/>
              </a:p>
            </p:txBody>
          </p:sp>
          <p:sp>
            <p:nvSpPr>
              <p:cNvPr id="10" name="Oval 9">
                <a:extLst>
                  <a:ext uri="{FF2B5EF4-FFF2-40B4-BE49-F238E27FC236}">
                    <a16:creationId xmlns:a16="http://schemas.microsoft.com/office/drawing/2014/main" id="{5A53D42A-0186-4A7E-9014-73BB3931F971}"/>
                  </a:ext>
                </a:extLst>
              </p:cNvPr>
              <p:cNvSpPr/>
              <p:nvPr/>
            </p:nvSpPr>
            <p:spPr>
              <a:xfrm>
                <a:off x="1878940" y="5154930"/>
                <a:ext cx="578510" cy="5257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00" dirty="0"/>
                  <a:t>learner</a:t>
                </a:r>
              </a:p>
            </p:txBody>
          </p:sp>
          <p:sp>
            <p:nvSpPr>
              <p:cNvPr id="12" name="TextBox 11">
                <a:extLst>
                  <a:ext uri="{FF2B5EF4-FFF2-40B4-BE49-F238E27FC236}">
                    <a16:creationId xmlns:a16="http://schemas.microsoft.com/office/drawing/2014/main" id="{74024A3E-171A-4A3A-979D-E5BE45C53F52}"/>
                  </a:ext>
                </a:extLst>
              </p:cNvPr>
              <p:cNvSpPr txBox="1"/>
              <p:nvPr/>
            </p:nvSpPr>
            <p:spPr>
              <a:xfrm>
                <a:off x="1805940" y="5263931"/>
                <a:ext cx="731520" cy="307777"/>
              </a:xfrm>
              <a:prstGeom prst="rect">
                <a:avLst/>
              </a:prstGeom>
              <a:noFill/>
            </p:spPr>
            <p:txBody>
              <a:bodyPr wrap="square">
                <a:spAutoFit/>
              </a:bodyPr>
              <a:lstStyle/>
              <a:p>
                <a:r>
                  <a:rPr lang="en-GB" sz="1400" b="0" i="0" dirty="0">
                    <a:solidFill>
                      <a:schemeClr val="bg1"/>
                    </a:solidFill>
                    <a:effectLst/>
                  </a:rPr>
                  <a:t>learner</a:t>
                </a:r>
                <a:endParaRPr lang="en-GB" sz="1400" dirty="0">
                  <a:solidFill>
                    <a:schemeClr val="bg1"/>
                  </a:solidFill>
                </a:endParaRPr>
              </a:p>
            </p:txBody>
          </p:sp>
        </p:grpSp>
      </p:grpSp>
    </p:spTree>
    <p:extLst>
      <p:ext uri="{BB962C8B-B14F-4D97-AF65-F5344CB8AC3E}">
        <p14:creationId xmlns:p14="http://schemas.microsoft.com/office/powerpoint/2010/main" val="97173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81173-9D3E-4F54-A413-0D7DF06C4BD1}"/>
              </a:ext>
            </a:extLst>
          </p:cNvPr>
          <p:cNvSpPr/>
          <p:nvPr/>
        </p:nvSpPr>
        <p:spPr>
          <a:xfrm>
            <a:off x="1860122" y="428178"/>
            <a:ext cx="10104351" cy="6001643"/>
          </a:xfrm>
          <a:prstGeom prst="rect">
            <a:avLst/>
          </a:prstGeom>
        </p:spPr>
        <p:txBody>
          <a:bodyPr wrap="square">
            <a:spAutoFit/>
          </a:bodyPr>
          <a:lstStyle/>
          <a:p>
            <a:r>
              <a:rPr lang="en-GB" sz="4800" dirty="0">
                <a:solidFill>
                  <a:schemeClr val="bg1">
                    <a:lumMod val="95000"/>
                  </a:schemeClr>
                </a:solidFill>
              </a:rPr>
              <a:t>We all have positive experiences and good examples we can share of successful collaboration between schools and artists. </a:t>
            </a:r>
          </a:p>
          <a:p>
            <a:endParaRPr lang="en-GB" sz="4800" b="1" dirty="0">
              <a:solidFill>
                <a:schemeClr val="bg1">
                  <a:lumMod val="95000"/>
                </a:schemeClr>
              </a:solidFill>
            </a:endParaRPr>
          </a:p>
          <a:p>
            <a:r>
              <a:rPr lang="en-GB" sz="4800" b="1" dirty="0">
                <a:solidFill>
                  <a:schemeClr val="bg1">
                    <a:lumMod val="95000"/>
                  </a:schemeClr>
                </a:solidFill>
              </a:rPr>
              <a:t>How do you use these to shape the priorities you have in your current role?</a:t>
            </a:r>
          </a:p>
        </p:txBody>
      </p:sp>
      <p:pic>
        <p:nvPicPr>
          <p:cNvPr id="8" name="Picture 7" descr="Icon&#10;&#10;Description automatically generated with medium confidence">
            <a:extLst>
              <a:ext uri="{FF2B5EF4-FFF2-40B4-BE49-F238E27FC236}">
                <a16:creationId xmlns:a16="http://schemas.microsoft.com/office/drawing/2014/main" id="{9179C5FB-A362-4EBE-AA73-1029F71FD6CA}"/>
              </a:ext>
            </a:extLst>
          </p:cNvPr>
          <p:cNvPicPr>
            <a:picLocks noChangeAspect="1"/>
          </p:cNvPicPr>
          <p:nvPr/>
        </p:nvPicPr>
        <p:blipFill rotWithShape="1">
          <a:blip r:embed="rId2">
            <a:biLevel thresh="7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772" t="14624" r="18666" b="12259"/>
          <a:stretch/>
        </p:blipFill>
        <p:spPr>
          <a:xfrm>
            <a:off x="0" y="551075"/>
            <a:ext cx="1700011" cy="1867437"/>
          </a:xfrm>
          <a:prstGeom prst="rect">
            <a:avLst/>
          </a:prstGeom>
        </p:spPr>
      </p:pic>
      <p:sp>
        <p:nvSpPr>
          <p:cNvPr id="9" name="TextBox 8">
            <a:extLst>
              <a:ext uri="{FF2B5EF4-FFF2-40B4-BE49-F238E27FC236}">
                <a16:creationId xmlns:a16="http://schemas.microsoft.com/office/drawing/2014/main" id="{E09BBA18-89D1-4E83-8F72-CA37E4633AA0}"/>
              </a:ext>
            </a:extLst>
          </p:cNvPr>
          <p:cNvSpPr txBox="1"/>
          <p:nvPr/>
        </p:nvSpPr>
        <p:spPr>
          <a:xfrm>
            <a:off x="0" y="6655749"/>
            <a:ext cx="6348997" cy="230832"/>
          </a:xfrm>
          <a:prstGeom prst="rect">
            <a:avLst/>
          </a:prstGeom>
          <a:noFill/>
        </p:spPr>
        <p:txBody>
          <a:bodyPr wrap="square" rtlCol="0">
            <a:spAutoFit/>
          </a:bodyPr>
          <a:lstStyle/>
          <a:p>
            <a:r>
              <a:rPr lang="en-GB" sz="900" dirty="0">
                <a:hlinkClick r:id="rId3" tooltip="https://proofmart.com/product/2-two-number-png-images-transparent-background-free-download/"/>
              </a:rPr>
              <a:t>This Photo</a:t>
            </a:r>
            <a:r>
              <a:rPr lang="en-GB" sz="900" dirty="0"/>
              <a:t> by Unknown Author is licensed under </a:t>
            </a:r>
            <a:r>
              <a:rPr lang="en-GB" sz="900" dirty="0">
                <a:hlinkClick r:id="rId4" tooltip="https://creativecommons.org/licenses/by/3.0/"/>
              </a:rPr>
              <a:t>CC BY</a:t>
            </a:r>
            <a:endParaRPr lang="en-GB" sz="900" dirty="0"/>
          </a:p>
        </p:txBody>
      </p:sp>
    </p:spTree>
    <p:extLst>
      <p:ext uri="{BB962C8B-B14F-4D97-AF65-F5344CB8AC3E}">
        <p14:creationId xmlns:p14="http://schemas.microsoft.com/office/powerpoint/2010/main" val="196458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C14FA3-BE0A-4ADE-A9D0-E9E762529404}"/>
              </a:ext>
            </a:extLst>
          </p:cNvPr>
          <p:cNvSpPr txBox="1"/>
          <p:nvPr/>
        </p:nvSpPr>
        <p:spPr>
          <a:xfrm>
            <a:off x="912000" y="6858000"/>
            <a:ext cx="10368000" cy="230832"/>
          </a:xfrm>
          <a:prstGeom prst="rect">
            <a:avLst/>
          </a:prstGeom>
          <a:noFill/>
        </p:spPr>
        <p:txBody>
          <a:bodyPr wrap="square" rtlCol="0">
            <a:spAutoFit/>
          </a:bodyPr>
          <a:lstStyle/>
          <a:p>
            <a:r>
              <a:rPr lang="en-GB" sz="900">
                <a:hlinkClick r:id="rId3" tooltip="https://usq.pressbooks.pub/traumainformedpractice/chapter/6-2-the-teacher-must-survive-self-care-and-managing-secondary-trauma/"/>
              </a:rPr>
              <a:t>This Photo</a:t>
            </a:r>
            <a:r>
              <a:rPr lang="en-GB" sz="900"/>
              <a:t> by Unknown Author is licensed under </a:t>
            </a:r>
            <a:r>
              <a:rPr lang="en-GB" sz="900">
                <a:hlinkClick r:id="rId4" tooltip="https://creativecommons.org/licenses/by-sa/3.0/"/>
              </a:rPr>
              <a:t>CC BY-SA</a:t>
            </a:r>
            <a:endParaRPr lang="en-GB" sz="900"/>
          </a:p>
        </p:txBody>
      </p:sp>
      <p:grpSp>
        <p:nvGrpSpPr>
          <p:cNvPr id="2" name="Group 1">
            <a:extLst>
              <a:ext uri="{FF2B5EF4-FFF2-40B4-BE49-F238E27FC236}">
                <a16:creationId xmlns:a16="http://schemas.microsoft.com/office/drawing/2014/main" id="{F66EE1C6-77EE-46CB-8B3A-B7651227CF6E}"/>
              </a:ext>
            </a:extLst>
          </p:cNvPr>
          <p:cNvGrpSpPr/>
          <p:nvPr/>
        </p:nvGrpSpPr>
        <p:grpSpPr>
          <a:xfrm>
            <a:off x="-76944" y="-2"/>
            <a:ext cx="12268944" cy="6858002"/>
            <a:chOff x="-76944" y="-2"/>
            <a:chExt cx="12268944" cy="6858002"/>
          </a:xfrm>
        </p:grpSpPr>
        <p:pic>
          <p:nvPicPr>
            <p:cNvPr id="6" name="Picture 5">
              <a:extLst>
                <a:ext uri="{FF2B5EF4-FFF2-40B4-BE49-F238E27FC236}">
                  <a16:creationId xmlns:a16="http://schemas.microsoft.com/office/drawing/2014/main" id="{AC8C1A7F-CBF8-440E-8CA5-76CFA7F0029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4000" y="0"/>
              <a:ext cx="10368000" cy="6858000"/>
            </a:xfrm>
            <a:prstGeom prst="rect">
              <a:avLst/>
            </a:prstGeom>
          </p:spPr>
        </p:pic>
        <p:sp>
          <p:nvSpPr>
            <p:cNvPr id="3" name="Rectangle 2">
              <a:extLst>
                <a:ext uri="{FF2B5EF4-FFF2-40B4-BE49-F238E27FC236}">
                  <a16:creationId xmlns:a16="http://schemas.microsoft.com/office/drawing/2014/main" id="{B0C4A21C-12E7-4EF6-A7C5-EFE2AB64FEDB}"/>
                </a:ext>
              </a:extLst>
            </p:cNvPr>
            <p:cNvSpPr/>
            <p:nvPr/>
          </p:nvSpPr>
          <p:spPr>
            <a:xfrm rot="5400000">
              <a:off x="-2490282" y="2413336"/>
              <a:ext cx="6858002" cy="2031325"/>
            </a:xfrm>
            <a:prstGeom prst="rect">
              <a:avLst/>
            </a:prstGeom>
          </p:spPr>
          <p:txBody>
            <a:bodyPr wrap="square">
              <a:spAutoFit/>
            </a:bodyPr>
            <a:lstStyle/>
            <a:p>
              <a:pPr algn="ctr"/>
              <a:r>
                <a:rPr lang="en-GB" sz="7200" b="1" dirty="0">
                  <a:solidFill>
                    <a:srgbClr val="3B6D8E"/>
                  </a:solidFill>
                </a:rPr>
                <a:t>Teacher</a:t>
              </a:r>
              <a:r>
                <a:rPr lang="en-GB" sz="4400" b="1" dirty="0">
                  <a:solidFill>
                    <a:srgbClr val="3B6D8E"/>
                  </a:solidFill>
                </a:rPr>
                <a:t> </a:t>
              </a:r>
            </a:p>
            <a:p>
              <a:pPr algn="ctr"/>
              <a:r>
                <a:rPr lang="en-GB" sz="5400" dirty="0">
                  <a:solidFill>
                    <a:srgbClr val="3B6D8E"/>
                  </a:solidFill>
                </a:rPr>
                <a:t>development fund</a:t>
              </a:r>
            </a:p>
          </p:txBody>
        </p:sp>
      </p:grpSp>
    </p:spTree>
    <p:extLst>
      <p:ext uri="{BB962C8B-B14F-4D97-AF65-F5344CB8AC3E}">
        <p14:creationId xmlns:p14="http://schemas.microsoft.com/office/powerpoint/2010/main" val="303906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A2BEBF-CA8E-49D9-8A4D-557C31727B84}"/>
              </a:ext>
            </a:extLst>
          </p:cNvPr>
          <p:cNvGrpSpPr/>
          <p:nvPr/>
        </p:nvGrpSpPr>
        <p:grpSpPr>
          <a:xfrm>
            <a:off x="0" y="0"/>
            <a:ext cx="11907004" cy="6858000"/>
            <a:chOff x="0" y="0"/>
            <a:chExt cx="11907004" cy="6858000"/>
          </a:xfrm>
        </p:grpSpPr>
        <p:sp>
          <p:nvSpPr>
            <p:cNvPr id="2" name="TextBox 1">
              <a:extLst>
                <a:ext uri="{FF2B5EF4-FFF2-40B4-BE49-F238E27FC236}">
                  <a16:creationId xmlns:a16="http://schemas.microsoft.com/office/drawing/2014/main" id="{433223B7-C8FB-4DF3-ADEE-5187A4433B6A}"/>
                </a:ext>
              </a:extLst>
            </p:cNvPr>
            <p:cNvSpPr txBox="1"/>
            <p:nvPr/>
          </p:nvSpPr>
          <p:spPr>
            <a:xfrm>
              <a:off x="0" y="0"/>
              <a:ext cx="8396019" cy="646331"/>
            </a:xfrm>
            <a:prstGeom prst="rect">
              <a:avLst/>
            </a:prstGeom>
            <a:noFill/>
          </p:spPr>
          <p:txBody>
            <a:bodyPr wrap="square">
              <a:spAutoFit/>
            </a:bodyPr>
            <a:lstStyle/>
            <a:p>
              <a:r>
                <a:rPr lang="en-GB" sz="3600" b="1" dirty="0">
                  <a:solidFill>
                    <a:srgbClr val="3B6D8E"/>
                  </a:solidFill>
                </a:rPr>
                <a:t>Project Launch</a:t>
              </a:r>
            </a:p>
          </p:txBody>
        </p:sp>
        <p:pic>
          <p:nvPicPr>
            <p:cNvPr id="11" name="Picture 10">
              <a:extLst>
                <a:ext uri="{FF2B5EF4-FFF2-40B4-BE49-F238E27FC236}">
                  <a16:creationId xmlns:a16="http://schemas.microsoft.com/office/drawing/2014/main" id="{666CCDDF-97B2-4EBA-BFBD-12A8427E28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3926" y="874950"/>
              <a:ext cx="1938992" cy="1938992"/>
            </a:xfrm>
            <a:prstGeom prst="rect">
              <a:avLst/>
            </a:prstGeom>
          </p:spPr>
        </p:pic>
        <p:sp>
          <p:nvSpPr>
            <p:cNvPr id="12" name="TextBox 11">
              <a:extLst>
                <a:ext uri="{FF2B5EF4-FFF2-40B4-BE49-F238E27FC236}">
                  <a16:creationId xmlns:a16="http://schemas.microsoft.com/office/drawing/2014/main" id="{D9A178AA-304C-47EB-8978-26CB84155286}"/>
                </a:ext>
              </a:extLst>
            </p:cNvPr>
            <p:cNvSpPr txBox="1"/>
            <p:nvPr/>
          </p:nvSpPr>
          <p:spPr>
            <a:xfrm>
              <a:off x="0" y="6627168"/>
              <a:ext cx="4305837" cy="230832"/>
            </a:xfrm>
            <a:prstGeom prst="rect">
              <a:avLst/>
            </a:prstGeom>
            <a:noFill/>
          </p:spPr>
          <p:txBody>
            <a:bodyPr wrap="square" rtlCol="0">
              <a:spAutoFit/>
            </a:bodyPr>
            <a:lstStyle/>
            <a:p>
              <a:r>
                <a:rPr lang="en-GB" sz="900">
                  <a:hlinkClick r:id="rId4" tooltip="https://coinsblog.ws/calendar-icon"/>
                </a:rPr>
                <a:t>This Photo</a:t>
              </a:r>
              <a:r>
                <a:rPr lang="en-GB" sz="900"/>
                <a:t> by Unknown Author is licensed under </a:t>
              </a:r>
              <a:r>
                <a:rPr lang="en-GB" sz="900">
                  <a:hlinkClick r:id="rId5" tooltip="https://creativecommons.org/licenses/by-nc-sa/3.0/"/>
                </a:rPr>
                <a:t>CC BY-SA-NC</a:t>
              </a:r>
              <a:endParaRPr lang="en-GB" sz="900"/>
            </a:p>
          </p:txBody>
        </p:sp>
        <p:sp>
          <p:nvSpPr>
            <p:cNvPr id="14" name="Rectangle 13">
              <a:extLst>
                <a:ext uri="{FF2B5EF4-FFF2-40B4-BE49-F238E27FC236}">
                  <a16:creationId xmlns:a16="http://schemas.microsoft.com/office/drawing/2014/main" id="{359B0CC3-1DA0-4AD8-8FE8-ACBBB54BA360}"/>
                </a:ext>
              </a:extLst>
            </p:cNvPr>
            <p:cNvSpPr/>
            <p:nvPr/>
          </p:nvSpPr>
          <p:spPr>
            <a:xfrm>
              <a:off x="2428816" y="1098984"/>
              <a:ext cx="8754833" cy="1569660"/>
            </a:xfrm>
            <a:prstGeom prst="rect">
              <a:avLst/>
            </a:prstGeom>
          </p:spPr>
          <p:txBody>
            <a:bodyPr wrap="none">
              <a:spAutoFit/>
            </a:bodyPr>
            <a:lstStyle/>
            <a:p>
              <a:r>
                <a:rPr lang="en-GB" sz="2400" b="1" dirty="0">
                  <a:solidFill>
                    <a:srgbClr val="3B6D8E"/>
                  </a:solidFill>
                </a:rPr>
                <a:t>INSET day: 24</a:t>
              </a:r>
              <a:r>
                <a:rPr lang="en-GB" sz="2400" b="1" baseline="30000" dirty="0">
                  <a:solidFill>
                    <a:srgbClr val="3B6D8E"/>
                  </a:solidFill>
                </a:rPr>
                <a:t>th</a:t>
              </a:r>
              <a:r>
                <a:rPr lang="en-GB" sz="2400" b="1" dirty="0">
                  <a:solidFill>
                    <a:srgbClr val="3B6D8E"/>
                  </a:solidFill>
                </a:rPr>
                <a:t> October</a:t>
              </a:r>
            </a:p>
            <a:p>
              <a:pPr marL="285750" indent="-285750">
                <a:buFont typeface="Arial" panose="020B0604020202020204" pitchFamily="34" charset="0"/>
                <a:buChar char="•"/>
              </a:pPr>
              <a:r>
                <a:rPr lang="en-GB" sz="2400" dirty="0"/>
                <a:t>Impact of learning through music on language and communication</a:t>
              </a:r>
            </a:p>
            <a:p>
              <a:pPr marL="285750" indent="-285750">
                <a:buFont typeface="Arial" panose="020B0604020202020204" pitchFamily="34" charset="0"/>
                <a:buChar char="•"/>
              </a:pPr>
              <a:r>
                <a:rPr lang="en-GB" sz="2400" dirty="0"/>
                <a:t>Activity – what the opportunities through the project might be</a:t>
              </a:r>
            </a:p>
            <a:p>
              <a:pPr marL="285750" indent="-285750">
                <a:buFont typeface="Arial" panose="020B0604020202020204" pitchFamily="34" charset="0"/>
                <a:buChar char="•"/>
              </a:pPr>
              <a:r>
                <a:rPr lang="en-GB" sz="2400" dirty="0"/>
                <a:t>Activity – defining a positive learning experience</a:t>
              </a:r>
            </a:p>
          </p:txBody>
        </p:sp>
        <p:pic>
          <p:nvPicPr>
            <p:cNvPr id="15" name="Picture 14">
              <a:extLst>
                <a:ext uri="{FF2B5EF4-FFF2-40B4-BE49-F238E27FC236}">
                  <a16:creationId xmlns:a16="http://schemas.microsoft.com/office/drawing/2014/main" id="{BF8EDFEA-2770-42CC-AA16-D5B6FD32717E}"/>
                </a:ext>
              </a:extLst>
            </p:cNvPr>
            <p:cNvPicPr>
              <a:picLocks noChangeAspect="1"/>
            </p:cNvPicPr>
            <p:nvPr/>
          </p:nvPicPr>
          <p:blipFill>
            <a:blip r:embed="rId6"/>
            <a:stretch>
              <a:fillRect/>
            </a:stretch>
          </p:blipFill>
          <p:spPr>
            <a:xfrm>
              <a:off x="213926" y="3716468"/>
              <a:ext cx="3761436" cy="2014476"/>
            </a:xfrm>
            <a:prstGeom prst="rect">
              <a:avLst/>
            </a:prstGeom>
          </p:spPr>
        </p:pic>
        <p:pic>
          <p:nvPicPr>
            <p:cNvPr id="16" name="Picture 15">
              <a:extLst>
                <a:ext uri="{FF2B5EF4-FFF2-40B4-BE49-F238E27FC236}">
                  <a16:creationId xmlns:a16="http://schemas.microsoft.com/office/drawing/2014/main" id="{79503C2D-CA8C-42D0-B342-E52D835F8C21}"/>
                </a:ext>
              </a:extLst>
            </p:cNvPr>
            <p:cNvPicPr>
              <a:picLocks noChangeAspect="1"/>
            </p:cNvPicPr>
            <p:nvPr/>
          </p:nvPicPr>
          <p:blipFill>
            <a:blip r:embed="rId7"/>
            <a:stretch>
              <a:fillRect/>
            </a:stretch>
          </p:blipFill>
          <p:spPr>
            <a:xfrm>
              <a:off x="4179747" y="4189356"/>
              <a:ext cx="3761436" cy="2102462"/>
            </a:xfrm>
            <a:prstGeom prst="rect">
              <a:avLst/>
            </a:prstGeom>
          </p:spPr>
        </p:pic>
        <p:pic>
          <p:nvPicPr>
            <p:cNvPr id="17" name="Picture 16">
              <a:extLst>
                <a:ext uri="{FF2B5EF4-FFF2-40B4-BE49-F238E27FC236}">
                  <a16:creationId xmlns:a16="http://schemas.microsoft.com/office/drawing/2014/main" id="{CABD4B6B-4887-4423-8D32-E2D7D3314047}"/>
                </a:ext>
              </a:extLst>
            </p:cNvPr>
            <p:cNvPicPr>
              <a:picLocks noChangeAspect="1"/>
            </p:cNvPicPr>
            <p:nvPr/>
          </p:nvPicPr>
          <p:blipFill>
            <a:blip r:embed="rId8"/>
            <a:stretch>
              <a:fillRect/>
            </a:stretch>
          </p:blipFill>
          <p:spPr>
            <a:xfrm>
              <a:off x="8145568" y="4505847"/>
              <a:ext cx="3761436" cy="2121321"/>
            </a:xfrm>
            <a:prstGeom prst="rect">
              <a:avLst/>
            </a:prstGeom>
          </p:spPr>
        </p:pic>
      </p:grpSp>
    </p:spTree>
    <p:extLst>
      <p:ext uri="{BB962C8B-B14F-4D97-AF65-F5344CB8AC3E}">
        <p14:creationId xmlns:p14="http://schemas.microsoft.com/office/powerpoint/2010/main" val="2773285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2412</Words>
  <Application>Microsoft Office PowerPoint</Application>
  <PresentationFormat>Widescreen</PresentationFormat>
  <Paragraphs>189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Gourley, Lorna</dc:creator>
  <cp:lastModifiedBy>Gourley, Lorna</cp:lastModifiedBy>
  <cp:revision>102</cp:revision>
  <cp:lastPrinted>2022-10-13T14:00:03Z</cp:lastPrinted>
  <dcterms:created xsi:type="dcterms:W3CDTF">2022-10-10T13:49:30Z</dcterms:created>
  <dcterms:modified xsi:type="dcterms:W3CDTF">2023-06-28T12:49:00Z</dcterms:modified>
</cp:coreProperties>
</file>