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92" r:id="rId5"/>
    <p:sldId id="345" r:id="rId6"/>
    <p:sldId id="280" r:id="rId7"/>
    <p:sldId id="347" r:id="rId8"/>
    <p:sldId id="333" r:id="rId9"/>
    <p:sldId id="290" r:id="rId10"/>
    <p:sldId id="295" r:id="rId11"/>
    <p:sldId id="343" r:id="rId12"/>
    <p:sldId id="301" r:id="rId13"/>
    <p:sldId id="334" r:id="rId14"/>
    <p:sldId id="305" r:id="rId15"/>
    <p:sldId id="337" r:id="rId16"/>
    <p:sldId id="338" r:id="rId17"/>
    <p:sldId id="332" r:id="rId18"/>
    <p:sldId id="277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DD1729-C91C-483B-A112-5EE91660B047}">
          <p14:sldIdLst>
            <p14:sldId id="256"/>
            <p14:sldId id="257"/>
            <p14:sldId id="292"/>
            <p14:sldId id="345"/>
            <p14:sldId id="280"/>
            <p14:sldId id="347"/>
            <p14:sldId id="333"/>
            <p14:sldId id="290"/>
            <p14:sldId id="295"/>
            <p14:sldId id="343"/>
            <p14:sldId id="301"/>
            <p14:sldId id="334"/>
            <p14:sldId id="305"/>
            <p14:sldId id="337"/>
            <p14:sldId id="338"/>
          </p14:sldIdLst>
        </p14:section>
        <p14:section name="Untitled Section" id="{12196FCC-C335-452F-BCAA-3D0DA38ADF6F}">
          <p14:sldIdLst>
            <p14:sldId id="332"/>
            <p14:sldId id="277"/>
          </p14:sldIdLst>
        </p14:section>
        <p14:section name="Untitled Section" id="{F619202B-879F-4E52-AD7B-A309BBFB64A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afa-Valentine M (Marta)" initials="KM(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66CC"/>
    <a:srgbClr val="FF99FF"/>
    <a:srgbClr val="FFCCFF"/>
    <a:srgbClr val="E6AF00"/>
    <a:srgbClr val="FFCC00"/>
    <a:srgbClr val="FFCC99"/>
    <a:srgbClr val="A5E3F9"/>
    <a:srgbClr val="A8EACB"/>
    <a:srgbClr val="ACF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75233" autoAdjust="0"/>
  </p:normalViewPr>
  <p:slideViewPr>
    <p:cSldViewPr>
      <p:cViewPr>
        <p:scale>
          <a:sx n="60" d="100"/>
          <a:sy n="60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2D82-548B-4233-B39A-514C718C2B72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4B22-07BC-4E6E-A334-257D408CB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8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K-hub - Sharing case studies but</a:t>
            </a:r>
            <a:r>
              <a:rPr lang="en-GB" baseline="0" dirty="0" smtClean="0"/>
              <a:t> also supporting those in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to help each other if they need advice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0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EF2A2-7DC4-4044-A8CC-5BAA4F7254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8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Local Leadership </a:t>
            </a:r>
            <a:r>
              <a:rPr lang="en-GB" dirty="0" smtClean="0"/>
              <a:t>– evidence shows</a:t>
            </a:r>
            <a:r>
              <a:rPr lang="en-GB" baseline="0" dirty="0" smtClean="0"/>
              <a:t> that LL is essential for effective delivery of the strategy. </a:t>
            </a:r>
          </a:p>
          <a:p>
            <a:r>
              <a:rPr lang="en-GB" dirty="0" smtClean="0"/>
              <a:t>1. Are</a:t>
            </a:r>
            <a:r>
              <a:rPr lang="en-GB" baseline="0" dirty="0" smtClean="0"/>
              <a:t> those who work with young people/parents aware who the lead for </a:t>
            </a:r>
            <a:r>
              <a:rPr lang="en-GB" baseline="0" dirty="0" err="1" smtClean="0"/>
              <a:t>PPYP</a:t>
            </a:r>
            <a:r>
              <a:rPr lang="en-GB" baseline="0" dirty="0" smtClean="0"/>
              <a:t> is locally?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2. Are you making progress ?</a:t>
            </a:r>
            <a:r>
              <a:rPr lang="en-GB" dirty="0" smtClean="0"/>
              <a:t> How do you monitor</a:t>
            </a:r>
            <a:r>
              <a:rPr lang="en-GB" baseline="0" dirty="0" smtClean="0"/>
              <a:t> progress?</a:t>
            </a:r>
            <a:endParaRPr lang="en-GB" dirty="0" smtClean="0"/>
          </a:p>
          <a:p>
            <a:r>
              <a:rPr lang="en-GB" dirty="0" smtClean="0"/>
              <a:t>3. Good</a:t>
            </a:r>
            <a:r>
              <a:rPr lang="en-GB" baseline="0" dirty="0" smtClean="0"/>
              <a:t> effective support means </a:t>
            </a:r>
            <a:r>
              <a:rPr lang="en-GB" dirty="0" smtClean="0"/>
              <a:t>local multi-agency work – how does it look in your LA?</a:t>
            </a:r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Local Planning </a:t>
            </a:r>
            <a:r>
              <a:rPr lang="en-GB" dirty="0" smtClean="0"/>
              <a:t>–</a:t>
            </a:r>
            <a:r>
              <a:rPr lang="en-GB" sz="1200" dirty="0" err="1" smtClean="0"/>
              <a:t>PPYPS</a:t>
            </a:r>
            <a:r>
              <a:rPr lang="en-GB" sz="1200" dirty="0" smtClean="0"/>
              <a:t> reflected in Children’s Service Planning?</a:t>
            </a:r>
            <a:r>
              <a:rPr lang="en-GB" sz="1200" baseline="0" dirty="0" smtClean="0"/>
              <a:t> </a:t>
            </a:r>
            <a:r>
              <a:rPr lang="en-GB" sz="1200" dirty="0" smtClean="0"/>
              <a:t>local needs assessment undertaken?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DATA – 16/17 28/1000 under 20</a:t>
            </a:r>
            <a:r>
              <a:rPr lang="en-GB" b="1" baseline="0" dirty="0" smtClean="0"/>
              <a:t> (close to average to Scotland which is 30) </a:t>
            </a:r>
            <a:r>
              <a:rPr lang="en-GB" b="0" dirty="0" smtClean="0"/>
              <a:t>do you have access</a:t>
            </a:r>
            <a:r>
              <a:rPr lang="en-GB" b="0" baseline="0" dirty="0" smtClean="0"/>
              <a:t> to data that enables you to </a:t>
            </a:r>
            <a:r>
              <a:rPr lang="en-GB" sz="1200" b="0" dirty="0" smtClean="0"/>
              <a:t>understand </a:t>
            </a:r>
            <a:r>
              <a:rPr lang="en-GB" sz="1200" dirty="0" smtClean="0"/>
              <a:t>local circumstances ? </a:t>
            </a:r>
          </a:p>
          <a:p>
            <a:r>
              <a:rPr lang="en-GB" sz="1200" b="0" dirty="0" smtClean="0"/>
              <a:t>Do you share data locally with</a:t>
            </a:r>
            <a:r>
              <a:rPr lang="en-GB" sz="1200" b="0" baseline="0" dirty="0" smtClean="0"/>
              <a:t> your partners</a:t>
            </a:r>
            <a:r>
              <a:rPr lang="en-GB" sz="1200" b="0" dirty="0" smtClean="0"/>
              <a:t>?</a:t>
            </a:r>
          </a:p>
          <a:p>
            <a:endParaRPr lang="en-GB" sz="1200" b="0" dirty="0" smtClean="0"/>
          </a:p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8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FNP</a:t>
            </a:r>
            <a:r>
              <a:rPr lang="en-GB" dirty="0" smtClean="0"/>
              <a:t> joint</a:t>
            </a:r>
            <a:r>
              <a:rPr lang="en-GB" baseline="0" dirty="0" smtClean="0"/>
              <a:t> meetings from Jan 2020 as a part of improved governance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5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FF66CC"/>
                </a:solidFill>
              </a:rPr>
              <a:t>Positive Outcomes and Educational Engagement </a:t>
            </a:r>
            <a:r>
              <a:rPr lang="en-GB" sz="1200" dirty="0" smtClean="0">
                <a:solidFill>
                  <a:srgbClr val="FF66CC"/>
                </a:solidFill>
              </a:rPr>
              <a:t>– linked to </a:t>
            </a:r>
            <a:r>
              <a:rPr lang="en-GB" sz="1200" dirty="0" err="1" smtClean="0">
                <a:solidFill>
                  <a:srgbClr val="FF66CC"/>
                </a:solidFill>
              </a:rPr>
              <a:t>GfE</a:t>
            </a:r>
            <a:endParaRPr lang="en-GB" sz="1200" dirty="0" smtClean="0">
              <a:solidFill>
                <a:srgbClr val="FF66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66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FF66CC"/>
                </a:solidFill>
              </a:rPr>
              <a:t>Sexual and Reproductive Health Services – mention condom research</a:t>
            </a:r>
            <a:r>
              <a:rPr lang="en-GB" sz="1200" b="1" baseline="0" dirty="0" smtClean="0">
                <a:solidFill>
                  <a:srgbClr val="FF66CC"/>
                </a:solidFill>
              </a:rPr>
              <a:t> – their condom uptake is a downward trend too</a:t>
            </a:r>
            <a:endParaRPr lang="en-GB" sz="1200" b="1" dirty="0" smtClean="0">
              <a:solidFill>
                <a:srgbClr val="FF66CC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9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00B0F0"/>
                </a:solidFill>
              </a:rPr>
              <a:t>Early Identification of Pregnancy – </a:t>
            </a:r>
            <a:r>
              <a:rPr lang="en-GB" sz="1200" b="0" dirty="0" smtClean="0">
                <a:solidFill>
                  <a:srgbClr val="00B0F0"/>
                </a:solidFill>
              </a:rPr>
              <a:t>young</a:t>
            </a:r>
            <a:r>
              <a:rPr lang="en-GB" sz="1200" b="0" baseline="0" dirty="0" smtClean="0">
                <a:solidFill>
                  <a:srgbClr val="00B0F0"/>
                </a:solidFill>
              </a:rPr>
              <a:t> girls missing the signs of early pregnancy - what are you doing to make sure they are aware of the symptoms and access services early? How about at schools?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00B0F0"/>
                </a:solidFill>
              </a:rPr>
              <a:t>Pathways of Care</a:t>
            </a:r>
            <a:r>
              <a:rPr lang="en-GB" sz="1200" b="1" baseline="0" dirty="0" smtClean="0">
                <a:solidFill>
                  <a:srgbClr val="00B0F0"/>
                </a:solidFill>
              </a:rPr>
              <a:t> - </a:t>
            </a:r>
            <a:r>
              <a:rPr lang="en-GB" sz="1200" dirty="0" smtClean="0"/>
              <a:t>Are your care pathways</a:t>
            </a:r>
            <a:r>
              <a:rPr lang="en-GB" sz="1200" baseline="0" dirty="0" smtClean="0"/>
              <a:t> </a:t>
            </a:r>
            <a:r>
              <a:rPr lang="en-GB" sz="1200" dirty="0" smtClean="0"/>
              <a:t>effective and timely?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00B0F0"/>
                </a:solidFill>
              </a:rPr>
              <a:t>Pregnancy Options </a:t>
            </a:r>
            <a:r>
              <a:rPr lang="en-GB" sz="1200" dirty="0" smtClean="0">
                <a:solidFill>
                  <a:srgbClr val="00B0F0"/>
                </a:solidFill>
              </a:rPr>
              <a:t>– </a:t>
            </a:r>
            <a:r>
              <a:rPr lang="en-GB" sz="1200" dirty="0" smtClean="0"/>
              <a:t>Do you</a:t>
            </a:r>
            <a:r>
              <a:rPr lang="en-GB" sz="1200" baseline="0" dirty="0" smtClean="0"/>
              <a:t> </a:t>
            </a:r>
            <a:r>
              <a:rPr lang="en-GB" sz="1200" dirty="0" smtClean="0"/>
              <a:t>make information on pregnancy /antenatal care accessible for young people?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 smtClean="0">
              <a:solidFill>
                <a:srgbClr val="00B0F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Would our health services benefit from the Maternity Guide or our services already youth-friendly?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51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Promoting positive attitudes to young</a:t>
            </a:r>
            <a:r>
              <a:rPr lang="en-GB" sz="1200" b="1" baseline="0" dirty="0" smtClean="0">
                <a:solidFill>
                  <a:srgbClr val="7030A0"/>
                </a:solidFill>
              </a:rPr>
              <a:t> parents: </a:t>
            </a:r>
            <a:r>
              <a:rPr lang="en-GB" sz="1200" dirty="0" smtClean="0"/>
              <a:t>Providing good quality support for young parents that will encourage young parents’ engagement with the services.</a:t>
            </a:r>
          </a:p>
          <a:p>
            <a:r>
              <a:rPr lang="en-GB" sz="1200" dirty="0" smtClean="0"/>
              <a:t>Careful consideration of vulnerable groups of young parents (looked after, kinship care..) -  Subgroup</a:t>
            </a:r>
            <a:r>
              <a:rPr lang="en-GB" sz="1200" baseline="0" dirty="0" smtClean="0"/>
              <a:t> work</a:t>
            </a:r>
          </a:p>
          <a:p>
            <a:endParaRPr lang="en-GB" sz="1200" baseline="0" dirty="0" smtClean="0"/>
          </a:p>
          <a:p>
            <a:r>
              <a:rPr lang="en-GB" sz="1200" b="1" baseline="0" dirty="0" smtClean="0"/>
              <a:t>Education, Training and Employment</a:t>
            </a:r>
            <a:r>
              <a:rPr lang="en-GB" sz="1200" baseline="0" dirty="0" smtClean="0"/>
              <a:t> : </a:t>
            </a:r>
            <a:r>
              <a:rPr lang="en-GB" dirty="0" smtClean="0"/>
              <a:t>What support do you have in place for young parents in terms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Education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Training (apprenticeships)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Employment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en-GB" dirty="0" smtClean="0"/>
              <a:t>Is information on these options easily available to young parents?</a:t>
            </a:r>
          </a:p>
          <a:p>
            <a:endParaRPr lang="en-GB" sz="1200" dirty="0" smtClean="0"/>
          </a:p>
          <a:p>
            <a:r>
              <a:rPr lang="en-GB" sz="1200" b="1" dirty="0" smtClean="0"/>
              <a:t>Childcare</a:t>
            </a:r>
            <a:r>
              <a:rPr lang="en-GB" sz="1200" b="1" baseline="0" dirty="0" smtClean="0"/>
              <a:t> funding:</a:t>
            </a:r>
          </a:p>
          <a:p>
            <a:r>
              <a:rPr lang="en-GB" dirty="0" smtClean="0"/>
              <a:t>How does ELC expansion support young parents?</a:t>
            </a:r>
          </a:p>
          <a:p>
            <a:r>
              <a:rPr lang="en-GB" dirty="0" smtClean="0"/>
              <a:t>What about childcare for those with under 2s?</a:t>
            </a:r>
          </a:p>
          <a:p>
            <a:r>
              <a:rPr lang="en-GB" dirty="0" smtClean="0"/>
              <a:t>Childcare for young parents at school?</a:t>
            </a:r>
          </a:p>
          <a:p>
            <a:r>
              <a:rPr lang="en-GB" dirty="0" smtClean="0"/>
              <a:t>Can you influence FE/HE childcare provision and flexibility in your area?</a:t>
            </a:r>
          </a:p>
          <a:p>
            <a:endParaRPr lang="en-GB" sz="1200" dirty="0" smtClean="0"/>
          </a:p>
          <a:p>
            <a:r>
              <a:rPr lang="en-GB" sz="1200" b="1" i="0" dirty="0" smtClean="0"/>
              <a:t>Housing:</a:t>
            </a:r>
          </a:p>
          <a:p>
            <a:endParaRPr lang="en-GB" sz="1200" i="1" dirty="0" smtClean="0"/>
          </a:p>
          <a:p>
            <a:r>
              <a:rPr lang="en-GB" sz="1200" i="0" dirty="0" smtClean="0"/>
              <a:t>Acces</a:t>
            </a:r>
            <a:r>
              <a:rPr lang="en-GB" sz="1200" i="0" baseline="0" dirty="0" smtClean="0"/>
              <a:t>s to housing advice? Waiting times for social housing? Homelessness among young mothers? Any services that provide support and advice to young people on housing?</a:t>
            </a:r>
          </a:p>
          <a:p>
            <a:endParaRPr lang="en-GB" sz="1200" i="1" baseline="0" dirty="0" smtClean="0"/>
          </a:p>
          <a:p>
            <a:r>
              <a:rPr lang="en-GB" sz="1200" b="1" i="0" baseline="0" dirty="0" smtClean="0"/>
              <a:t>Income maximisations and support: </a:t>
            </a:r>
            <a:r>
              <a:rPr lang="en-GB" sz="1200" b="0" i="0" baseline="0" dirty="0" smtClean="0"/>
              <a:t>understanding </a:t>
            </a:r>
            <a:r>
              <a:rPr lang="en-GB" b="0" dirty="0" smtClean="0"/>
              <a:t>financial needs of young parents in your area</a:t>
            </a:r>
            <a:r>
              <a:rPr lang="en-GB" b="0" baseline="0" dirty="0" smtClean="0"/>
              <a:t> u</a:t>
            </a:r>
            <a:r>
              <a:rPr lang="en-GB" b="0" dirty="0" smtClean="0"/>
              <a:t>sing local data.</a:t>
            </a:r>
            <a:r>
              <a:rPr lang="en-GB" b="0" baseline="0" dirty="0" smtClean="0"/>
              <a:t> Poverty rates? Tackling poverty plans- mothers under 25 as a priority group.</a:t>
            </a:r>
          </a:p>
          <a:p>
            <a:endParaRPr lang="en-GB" b="0" baseline="0" dirty="0" smtClean="0"/>
          </a:p>
          <a:p>
            <a:endParaRPr lang="en-GB" sz="1200" b="0" i="0" baseline="0" dirty="0" smtClean="0"/>
          </a:p>
          <a:p>
            <a:endParaRPr lang="en-GB" sz="1200" i="1" dirty="0" smtClean="0"/>
          </a:p>
          <a:p>
            <a:endParaRPr lang="en-GB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8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Its early</a:t>
            </a:r>
            <a:r>
              <a:rPr lang="en-GB" baseline="0" dirty="0" smtClean="0"/>
              <a:t> stages and we are looking at how to best take it forward and allocate funding. The model relies on close links to </a:t>
            </a:r>
            <a:r>
              <a:rPr lang="en-GB" baseline="0" dirty="0" err="1" smtClean="0"/>
              <a:t>FNP</a:t>
            </a:r>
            <a:r>
              <a:rPr lang="en-GB" baseline="0" dirty="0" smtClean="0"/>
              <a:t> and person centre approach where socio-economic needs of </a:t>
            </a:r>
            <a:r>
              <a:rPr lang="en-GB" baseline="0" dirty="0" err="1" smtClean="0"/>
              <a:t>YP</a:t>
            </a:r>
            <a:r>
              <a:rPr lang="en-GB" baseline="0" dirty="0" smtClean="0"/>
              <a:t> are met.</a:t>
            </a:r>
          </a:p>
          <a:p>
            <a:r>
              <a:rPr lang="en-GB" baseline="0" dirty="0" smtClean="0"/>
              <a:t>Funding is over two years 2020/22</a:t>
            </a:r>
          </a:p>
          <a:p>
            <a:r>
              <a:rPr lang="en-GB" baseline="0" dirty="0" smtClean="0"/>
              <a:t>Any interest to deliver it in your LA through third sector organisation???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4B22-07BC-4E6E-A334-257D408CB9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63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92" y="10527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8092" y="292494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edit Master subtitle style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33256"/>
            <a:ext cx="4869528" cy="8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69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0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7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2016 Scottish Government Template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96752"/>
            <a:ext cx="8640960" cy="3024336"/>
          </a:xfrm>
        </p:spPr>
        <p:txBody>
          <a:bodyPr/>
          <a:lstStyle/>
          <a:p>
            <a:r>
              <a:rPr lang="en-GB" altLang="en-US" sz="4800" b="1" dirty="0">
                <a:solidFill>
                  <a:srgbClr val="0070C0"/>
                </a:solidFill>
              </a:rPr>
              <a:t>Pregnancy and Parenthood in Young People </a:t>
            </a:r>
            <a:r>
              <a:rPr lang="en-GB" altLang="en-US" sz="4800" b="1" dirty="0" smtClean="0">
                <a:solidFill>
                  <a:srgbClr val="0070C0"/>
                </a:solidFill>
              </a:rPr>
              <a:t>Strategy</a:t>
            </a:r>
            <a:br>
              <a:rPr lang="en-GB" altLang="en-US" sz="4800" b="1" dirty="0" smtClean="0">
                <a:solidFill>
                  <a:srgbClr val="0070C0"/>
                </a:solidFill>
              </a:rPr>
            </a:br>
            <a:r>
              <a:rPr lang="en-GB" altLang="en-US" sz="4800" b="1" dirty="0" smtClean="0">
                <a:solidFill>
                  <a:srgbClr val="0070C0"/>
                </a:solidFill>
              </a:rPr>
              <a:t>2016 – 2026</a:t>
            </a:r>
            <a:br>
              <a:rPr lang="en-GB" altLang="en-US" sz="4800" b="1" dirty="0" smtClean="0">
                <a:solidFill>
                  <a:srgbClr val="0070C0"/>
                </a:solidFill>
              </a:rPr>
            </a:br>
            <a:r>
              <a:rPr lang="en-GB" altLang="en-US" sz="4800" b="1" dirty="0">
                <a:solidFill>
                  <a:srgbClr val="0070C0"/>
                </a:solidFill>
              </a:rPr>
              <a:t/>
            </a:r>
            <a:br>
              <a:rPr lang="en-GB" altLang="en-US" sz="4800" b="1" dirty="0">
                <a:solidFill>
                  <a:srgbClr val="0070C0"/>
                </a:solidFill>
              </a:rPr>
            </a:br>
            <a:r>
              <a:rPr lang="en-GB" altLang="en-US" sz="4800" b="1" dirty="0" smtClean="0">
                <a:solidFill>
                  <a:srgbClr val="0070C0"/>
                </a:solidFill>
              </a:rPr>
              <a:t>Ayr Session </a:t>
            </a:r>
            <a:endParaRPr lang="en-US" altLang="en-US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94823"/>
            <a:ext cx="8147248" cy="3294417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 smtClean="0">
                <a:solidFill>
                  <a:srgbClr val="FF66CC"/>
                </a:solidFill>
              </a:rPr>
              <a:t>It covers:</a:t>
            </a: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Consent</a:t>
            </a: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Healthy Relationships</a:t>
            </a: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The Age of Consent</a:t>
            </a: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Intimate Images and Consent </a:t>
            </a: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The Law and Consent</a:t>
            </a: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Protecting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yourself from </a:t>
            </a:r>
            <a:r>
              <a:rPr lang="en-GB" sz="2000" dirty="0" err="1" smtClean="0">
                <a:solidFill>
                  <a:schemeClr val="bg2">
                    <a:lumMod val="25000"/>
                  </a:schemeClr>
                </a:solidFill>
              </a:rPr>
              <a:t>STIs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 and unintended pregnancy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Policies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Initiatives, Legislation and Standards</a:t>
            </a:r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1560" y="522972"/>
            <a:ext cx="805786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FF66CC"/>
                </a:solidFill>
              </a:rPr>
              <a:t>The Aim:</a:t>
            </a:r>
          </a:p>
          <a:p>
            <a:endParaRPr lang="en-GB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‘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Key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messages’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resource aims to support anyone working with young people to help them understand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healthy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relationships and consent better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065912" cy="271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25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3200" dirty="0" smtClean="0">
                <a:solidFill>
                  <a:srgbClr val="00B0F0"/>
                </a:solidFill>
              </a:rPr>
              <a:t>Early Identification of Pregnancy</a:t>
            </a:r>
          </a:p>
          <a:p>
            <a:r>
              <a:rPr lang="en-GB" sz="3200" dirty="0" smtClean="0">
                <a:solidFill>
                  <a:srgbClr val="00B0F0"/>
                </a:solidFill>
              </a:rPr>
              <a:t>Pathways of Care</a:t>
            </a:r>
          </a:p>
          <a:p>
            <a:r>
              <a:rPr lang="en-GB" sz="3200" dirty="0" smtClean="0">
                <a:solidFill>
                  <a:srgbClr val="00B0F0"/>
                </a:solidFill>
              </a:rPr>
              <a:t>Pregnancy Options</a:t>
            </a:r>
          </a:p>
          <a:p>
            <a:pPr marL="0" indent="0">
              <a:buNone/>
            </a:pPr>
            <a:r>
              <a:rPr lang="en-GB" sz="2400" u="sng" dirty="0"/>
              <a:t>Focus on:</a:t>
            </a:r>
          </a:p>
          <a:p>
            <a:r>
              <a:rPr lang="en-GB" sz="2400" dirty="0"/>
              <a:t>Ensuring young people have information on early signs of pregnancy and that relevant services are easily accessible</a:t>
            </a:r>
          </a:p>
          <a:p>
            <a:r>
              <a:rPr lang="en-GB" sz="2400" dirty="0"/>
              <a:t>Ensuring young women access services early (care pathways to identify barriers and avoid potential delays)</a:t>
            </a:r>
          </a:p>
          <a:p>
            <a:endParaRPr lang="en-GB" sz="3200" dirty="0" smtClean="0">
              <a:solidFill>
                <a:srgbClr val="00B0F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 3: Pregnancy in young people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188640"/>
            <a:ext cx="8229600" cy="1872208"/>
          </a:xfrm>
        </p:spPr>
        <p:txBody>
          <a:bodyPr/>
          <a:lstStyle/>
          <a:p>
            <a:r>
              <a:rPr lang="en-GB" i="1" dirty="0">
                <a:latin typeface="+mn-lt"/>
              </a:rPr>
              <a:t> </a:t>
            </a:r>
            <a:r>
              <a:rPr lang="en-GB" sz="2000" i="1" dirty="0" smtClean="0">
                <a:latin typeface="+mn-lt"/>
              </a:rPr>
              <a:t>‘</a:t>
            </a:r>
            <a:r>
              <a:rPr lang="en-GB" sz="2400" b="1" i="1" dirty="0" smtClean="0">
                <a:latin typeface="+mn-lt"/>
              </a:rPr>
              <a:t>A </a:t>
            </a:r>
            <a:r>
              <a:rPr lang="en-GB" sz="2400" b="1" i="1" dirty="0">
                <a:latin typeface="+mn-lt"/>
              </a:rPr>
              <a:t>guide for midwives, doctors, maternity </a:t>
            </a:r>
            <a:r>
              <a:rPr lang="en-GB" sz="2400" b="1" i="1" dirty="0" smtClean="0">
                <a:latin typeface="+mn-lt"/>
              </a:rPr>
              <a:t>staff will be developed </a:t>
            </a:r>
            <a:r>
              <a:rPr lang="en-GB" sz="2400" b="1" i="1" dirty="0">
                <a:latin typeface="+mn-lt"/>
              </a:rPr>
              <a:t>in collaboration with the NHS and young </a:t>
            </a:r>
            <a:r>
              <a:rPr lang="en-GB" sz="2400" b="1" i="1" dirty="0" smtClean="0">
                <a:latin typeface="+mn-lt"/>
              </a:rPr>
              <a:t>parents</a:t>
            </a:r>
            <a:r>
              <a:rPr lang="en-GB" sz="2000" b="1" i="1" dirty="0" smtClean="0">
                <a:latin typeface="+mn-lt"/>
              </a:rPr>
              <a:t>’ </a:t>
            </a:r>
            <a:r>
              <a:rPr lang="en-GB" sz="2000" i="1" dirty="0" smtClean="0">
                <a:latin typeface="+mn-lt"/>
              </a:rPr>
              <a:t/>
            </a:r>
            <a:br>
              <a:rPr lang="en-GB" sz="2000" i="1" dirty="0" smtClean="0">
                <a:latin typeface="+mn-lt"/>
              </a:rPr>
            </a:br>
            <a:r>
              <a:rPr lang="en-GB" sz="2400" dirty="0" smtClean="0">
                <a:solidFill>
                  <a:srgbClr val="00B0F0"/>
                </a:solidFill>
              </a:rPr>
              <a:t>(Action 3.6 – STRAND 3) Scottish Government and Health Scotland 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2262" y="2420888"/>
            <a:ext cx="3795072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2204864"/>
            <a:ext cx="4299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PPYP</a:t>
            </a:r>
            <a:r>
              <a:rPr lang="en-US" dirty="0" smtClean="0"/>
              <a:t> Strategy </a:t>
            </a:r>
            <a:r>
              <a:rPr lang="en-US" dirty="0"/>
              <a:t>committed to developing a guide that would help those working in maternity services to better understand the particular needs of pregnant young women and their partners.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guide is based on the Public Health England guide ‘Getting Maternity Services Right for Pregnant Teenagers and Young Fathers’.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will be published in 2020/21 financial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62375" cy="4896544"/>
          </a:xfrm>
        </p:spPr>
        <p:txBody>
          <a:bodyPr/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Promoting positive attitudes to young parents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Antenatal Support and Maternity Services</a:t>
            </a:r>
          </a:p>
          <a:p>
            <a:pPr lvl="1"/>
            <a:r>
              <a:rPr lang="en-GB" sz="2000" dirty="0" smtClean="0"/>
              <a:t>Family Nurse Partnership</a:t>
            </a:r>
            <a:endParaRPr lang="en-GB" sz="2000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Education, training and employment</a:t>
            </a:r>
          </a:p>
          <a:p>
            <a:pPr lvl="1"/>
            <a:r>
              <a:rPr lang="en-GB" sz="2000" dirty="0" smtClean="0"/>
              <a:t>Ambition – no </a:t>
            </a:r>
            <a:r>
              <a:rPr lang="en-GB" sz="2000" dirty="0"/>
              <a:t>young person has to leave education, training or employment as a direct consequence of a </a:t>
            </a:r>
            <a:r>
              <a:rPr lang="en-GB" sz="2000" dirty="0" smtClean="0"/>
              <a:t>pregnancy; </a:t>
            </a:r>
          </a:p>
          <a:p>
            <a:pPr lvl="1"/>
            <a:r>
              <a:rPr lang="en-GB" sz="2000" dirty="0" smtClean="0"/>
              <a:t>Guidance </a:t>
            </a:r>
            <a:r>
              <a:rPr lang="en-GB" sz="2000" dirty="0"/>
              <a:t>for schools </a:t>
            </a:r>
            <a:r>
              <a:rPr lang="en-GB" sz="2000" dirty="0" smtClean="0"/>
              <a:t>(</a:t>
            </a:r>
            <a:r>
              <a:rPr lang="en-GB" sz="2000" dirty="0">
                <a:solidFill>
                  <a:srgbClr val="7030A0"/>
                </a:solidFill>
              </a:rPr>
              <a:t>N</a:t>
            </a:r>
            <a:r>
              <a:rPr lang="en-GB" sz="2000" dirty="0" smtClean="0">
                <a:solidFill>
                  <a:srgbClr val="7030A0"/>
                </a:solidFill>
              </a:rPr>
              <a:t>ational Guidance for schools)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Childcare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Housing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Income </a:t>
            </a:r>
            <a:r>
              <a:rPr lang="en-GB" sz="2400" b="1" dirty="0">
                <a:solidFill>
                  <a:srgbClr val="7030A0"/>
                </a:solidFill>
              </a:rPr>
              <a:t>maximisation and support</a:t>
            </a:r>
          </a:p>
          <a:p>
            <a:pPr lvl="1"/>
            <a:endParaRPr lang="en-GB" sz="2000" b="1" dirty="0">
              <a:solidFill>
                <a:srgbClr val="7030A0"/>
              </a:solidFill>
            </a:endParaRPr>
          </a:p>
          <a:p>
            <a:pPr lvl="1"/>
            <a:endParaRPr lang="en-GB" sz="2000" b="1" dirty="0">
              <a:solidFill>
                <a:srgbClr val="7030A0"/>
              </a:solidFill>
            </a:endParaRPr>
          </a:p>
          <a:p>
            <a:pPr lvl="1"/>
            <a:endParaRPr lang="en-GB" sz="2000" dirty="0" smtClean="0">
              <a:solidFill>
                <a:srgbClr val="7030A0"/>
              </a:solidFill>
            </a:endParaRPr>
          </a:p>
          <a:p>
            <a:pPr lvl="1"/>
            <a:endParaRPr lang="en-GB" sz="1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3600" dirty="0" smtClean="0"/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 4: Parenthood in young people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7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858218"/>
          </a:xfrm>
        </p:spPr>
        <p:txBody>
          <a:bodyPr/>
          <a:lstStyle/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800" b="1" i="1" dirty="0" smtClean="0"/>
              <a:t>‘…</a:t>
            </a:r>
            <a:r>
              <a:rPr lang="en-GB" sz="2000" b="1" i="1" dirty="0" smtClean="0"/>
              <a:t>Both </a:t>
            </a:r>
            <a:r>
              <a:rPr lang="en-GB" sz="2000" b="1" i="1" dirty="0"/>
              <a:t>before and after the birth, young people should be encouraged to remain in their own school where they have established relationships with teachers and peers and have a chosen course of </a:t>
            </a:r>
            <a:r>
              <a:rPr lang="en-GB" sz="2000" b="1" i="1" dirty="0" smtClean="0"/>
              <a:t>study…</a:t>
            </a:r>
            <a:r>
              <a:rPr lang="en-GB" sz="2000" b="1" i="1" dirty="0" smtClean="0">
                <a:solidFill>
                  <a:srgbClr val="7030A0"/>
                </a:solidFill>
              </a:rPr>
              <a:t>to develop </a:t>
            </a:r>
            <a:r>
              <a:rPr lang="en-GB" sz="2000" b="1" i="1" dirty="0">
                <a:solidFill>
                  <a:srgbClr val="7030A0"/>
                </a:solidFill>
              </a:rPr>
              <a:t>guidance for schools </a:t>
            </a:r>
            <a:r>
              <a:rPr lang="en-GB" sz="2000" b="1" i="1" dirty="0"/>
              <a:t>to ensure that support and planning processes are in place to allow this to </a:t>
            </a:r>
            <a:r>
              <a:rPr lang="en-GB" sz="2000" b="1" i="1" dirty="0" smtClean="0"/>
              <a:t>happen’</a:t>
            </a:r>
            <a:r>
              <a:rPr lang="en-GB" sz="2000" dirty="0" smtClean="0"/>
              <a:t> </a:t>
            </a:r>
            <a:r>
              <a:rPr lang="en-GB" sz="1800" b="1" dirty="0" smtClean="0">
                <a:solidFill>
                  <a:srgbClr val="7030A0"/>
                </a:solidFill>
              </a:rPr>
              <a:t>(Action 4.9 – STRAND 4) – Scottish Government</a:t>
            </a:r>
            <a:r>
              <a:rPr lang="en-GB" sz="1800" b="1" dirty="0"/>
              <a:t/>
            </a:r>
            <a:br>
              <a:rPr lang="en-GB" sz="1800" b="1" dirty="0"/>
            </a:br>
            <a:endParaRPr lang="en-GB" sz="1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121" t="17154" r="40450" b="6006"/>
          <a:stretch/>
        </p:blipFill>
        <p:spPr bwMode="auto">
          <a:xfrm>
            <a:off x="827584" y="2420889"/>
            <a:ext cx="295167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2420888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 principle is that </a:t>
            </a:r>
            <a:r>
              <a:rPr lang="en-GB" i="1" dirty="0" smtClean="0">
                <a:solidFill>
                  <a:srgbClr val="7030A0"/>
                </a:solidFill>
              </a:rPr>
              <a:t>no </a:t>
            </a:r>
            <a:r>
              <a:rPr lang="en-GB" i="1" dirty="0">
                <a:solidFill>
                  <a:srgbClr val="7030A0"/>
                </a:solidFill>
              </a:rPr>
              <a:t>young mother has to leave education, training or employment as a direct consequence of a </a:t>
            </a:r>
            <a:r>
              <a:rPr lang="en-GB" i="1" dirty="0" smtClean="0">
                <a:solidFill>
                  <a:srgbClr val="7030A0"/>
                </a:solidFill>
              </a:rPr>
              <a:t>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Enquiries with Local Authorities showed that most did not have such guidance in </a:t>
            </a:r>
            <a:r>
              <a:rPr lang="en-GB" dirty="0" smtClean="0"/>
              <a:t>place. Through ‘</a:t>
            </a:r>
            <a:r>
              <a:rPr lang="en-GB" dirty="0"/>
              <a:t>once for Scotland’ </a:t>
            </a:r>
            <a:r>
              <a:rPr lang="en-GB" dirty="0" smtClean="0"/>
              <a:t>principle </a:t>
            </a:r>
            <a:r>
              <a:rPr lang="en-GB" dirty="0"/>
              <a:t>a single document </a:t>
            </a:r>
            <a:r>
              <a:rPr lang="en-GB" dirty="0" smtClean="0"/>
              <a:t>is being developed to be available for all local authorities (should they wish to use it).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Working with expert group and young parents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Guidance to be published in 2020/21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‘</a:t>
            </a:r>
            <a:r>
              <a:rPr lang="en-GB" b="1" dirty="0" smtClean="0">
                <a:solidFill>
                  <a:srgbClr val="002060"/>
                </a:solidFill>
              </a:rPr>
              <a:t>Supporting Young Parents</a:t>
            </a:r>
            <a:r>
              <a:rPr lang="en-GB" dirty="0" smtClean="0">
                <a:solidFill>
                  <a:srgbClr val="002060"/>
                </a:solidFill>
              </a:rPr>
              <a:t>’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 b="1" dirty="0" smtClean="0"/>
              <a:t>2019-20 Programme for Government </a:t>
            </a:r>
          </a:p>
          <a:p>
            <a:pPr marL="0" indent="0" algn="ctr">
              <a:buNone/>
            </a:pPr>
            <a:r>
              <a:rPr lang="en-GB" sz="2400" b="1" dirty="0" smtClean="0"/>
              <a:t>Tackling Child Poverty</a:t>
            </a:r>
          </a:p>
          <a:p>
            <a:pPr marL="0" indent="0" algn="ctr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i="1" dirty="0" smtClean="0"/>
              <a:t>We </a:t>
            </a:r>
            <a:r>
              <a:rPr lang="en-GB" sz="1800" i="1" dirty="0"/>
              <a:t>will build on good practice around </a:t>
            </a:r>
            <a:r>
              <a:rPr lang="en-GB" sz="1800" i="1" dirty="0" smtClean="0"/>
              <a:t>support for </a:t>
            </a:r>
            <a:r>
              <a:rPr lang="en-GB" sz="1800" i="1" dirty="0"/>
              <a:t>young parents, learning from the success </a:t>
            </a:r>
            <a:r>
              <a:rPr lang="en-GB" sz="1800" i="1" dirty="0" smtClean="0"/>
              <a:t>of projects </a:t>
            </a:r>
            <a:r>
              <a:rPr lang="en-GB" sz="1800" i="1" dirty="0"/>
              <a:t>such as the Clackmannanshire </a:t>
            </a:r>
            <a:r>
              <a:rPr lang="en-GB" sz="1800" i="1" dirty="0" smtClean="0"/>
              <a:t>Young Parents </a:t>
            </a:r>
            <a:r>
              <a:rPr lang="en-GB" sz="1800" i="1" dirty="0"/>
              <a:t>Project. </a:t>
            </a:r>
            <a:endParaRPr lang="en-GB" sz="1800" i="1" dirty="0" smtClean="0"/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r>
              <a:rPr lang="en-GB" sz="1800" i="1" dirty="0" smtClean="0"/>
              <a:t>Supported </a:t>
            </a:r>
            <a:r>
              <a:rPr lang="en-GB" sz="1800" i="1" dirty="0"/>
              <a:t>by an initial </a:t>
            </a:r>
            <a:r>
              <a:rPr lang="en-GB" sz="1800" b="1" i="1" dirty="0"/>
              <a:t>£1 </a:t>
            </a:r>
            <a:r>
              <a:rPr lang="en-GB" sz="1800" b="1" i="1" dirty="0" smtClean="0"/>
              <a:t>million</a:t>
            </a:r>
            <a:r>
              <a:rPr lang="en-GB" sz="1800" i="1" dirty="0" smtClean="0"/>
              <a:t>, we </a:t>
            </a:r>
            <a:r>
              <a:rPr lang="en-GB" sz="1800" i="1" dirty="0"/>
              <a:t>will work to test this model in other parts </a:t>
            </a:r>
            <a:r>
              <a:rPr lang="en-GB" sz="1800" i="1" dirty="0" smtClean="0"/>
              <a:t>of Scotland </a:t>
            </a:r>
            <a:r>
              <a:rPr lang="en-GB" sz="1800" i="1" dirty="0"/>
              <a:t>to help improve the life chances of </a:t>
            </a:r>
            <a:r>
              <a:rPr lang="en-GB" sz="1800" i="1" dirty="0" smtClean="0"/>
              <a:t>young parents </a:t>
            </a:r>
            <a:r>
              <a:rPr lang="en-GB" sz="1800" i="1" dirty="0"/>
              <a:t>and their children.</a:t>
            </a:r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r>
              <a:rPr lang="en-GB" sz="1800" i="1" dirty="0" smtClean="0"/>
              <a:t>Key </a:t>
            </a:r>
            <a:r>
              <a:rPr lang="en-GB" sz="1800" i="1" dirty="0"/>
              <a:t>workers will enable young parents to </a:t>
            </a:r>
            <a:r>
              <a:rPr lang="en-GB" sz="1800" i="1" dirty="0" smtClean="0"/>
              <a:t>receive the </a:t>
            </a:r>
            <a:r>
              <a:rPr lang="en-GB" sz="1800" i="1" dirty="0"/>
              <a:t>support they need, including access </a:t>
            </a:r>
            <a:r>
              <a:rPr lang="en-GB" sz="1800" i="1" dirty="0" smtClean="0"/>
              <a:t>to good </a:t>
            </a:r>
            <a:r>
              <a:rPr lang="en-GB" sz="1800" i="1" dirty="0"/>
              <a:t>quality housing, help around </a:t>
            </a:r>
            <a:r>
              <a:rPr lang="en-GB" sz="1800" i="1" dirty="0" smtClean="0"/>
              <a:t>employment education </a:t>
            </a:r>
            <a:r>
              <a:rPr lang="en-GB" sz="1800" i="1" dirty="0"/>
              <a:t>and training and the financial help </a:t>
            </a:r>
            <a:r>
              <a:rPr lang="en-GB" sz="1800" i="1" dirty="0" smtClean="0"/>
              <a:t>that they </a:t>
            </a:r>
            <a:r>
              <a:rPr lang="en-GB" sz="1800" i="1" dirty="0"/>
              <a:t>are entitled to.</a:t>
            </a:r>
          </a:p>
        </p:txBody>
      </p:sp>
    </p:spTree>
    <p:extLst>
      <p:ext uri="{BB962C8B-B14F-4D97-AF65-F5344CB8AC3E}">
        <p14:creationId xmlns:p14="http://schemas.microsoft.com/office/powerpoint/2010/main" val="11106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5639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</a:rPr>
              <a:t>Ways to engage and keep up to date with </a:t>
            </a:r>
            <a:r>
              <a:rPr lang="en-GB" sz="3600" b="1" dirty="0" err="1" smtClean="0">
                <a:solidFill>
                  <a:srgbClr val="0070C0"/>
                </a:solidFill>
              </a:rPr>
              <a:t>PPYP</a:t>
            </a:r>
            <a:r>
              <a:rPr lang="en-GB" sz="3600" b="1" dirty="0" smtClean="0">
                <a:solidFill>
                  <a:srgbClr val="0070C0"/>
                </a:solidFill>
              </a:rPr>
              <a:t> and wider SG </a:t>
            </a:r>
            <a:r>
              <a:rPr lang="en-GB" sz="3600" b="1" dirty="0">
                <a:solidFill>
                  <a:srgbClr val="0070C0"/>
                </a:solidFill>
              </a:rPr>
              <a:t>Policy 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176908" cy="1181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1628800"/>
            <a:ext cx="29771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48508" y="197580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@</a:t>
            </a:r>
            <a:r>
              <a:rPr lang="en-GB" sz="2000" b="1" dirty="0" err="1" smtClean="0">
                <a:solidFill>
                  <a:srgbClr val="0070C0"/>
                </a:solidFill>
              </a:rPr>
              <a:t>PpypTeam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07471"/>
            <a:ext cx="1363786" cy="1403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33" y="1694359"/>
            <a:ext cx="2257425" cy="133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23" y="4016498"/>
            <a:ext cx="2037754" cy="1530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86" y="3786496"/>
            <a:ext cx="1645349" cy="164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1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05" y="836712"/>
            <a:ext cx="8229600" cy="1334988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Keep in touch with us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53" y="2189568"/>
            <a:ext cx="4928766" cy="21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66853" y="4509120"/>
            <a:ext cx="5133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Felicity – National Lead: </a:t>
            </a:r>
            <a:r>
              <a:rPr lang="en-GB" dirty="0" err="1" smtClean="0">
                <a:solidFill>
                  <a:srgbClr val="0070C0"/>
                </a:solidFill>
              </a:rPr>
              <a:t>felicity.sung@gov.scot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 </a:t>
            </a:r>
          </a:p>
          <a:p>
            <a:r>
              <a:rPr lang="en-GB" dirty="0" smtClean="0"/>
              <a:t>Marta – Policy Officer: </a:t>
            </a:r>
            <a:r>
              <a:rPr lang="en-GB" dirty="0" err="1" smtClean="0">
                <a:solidFill>
                  <a:srgbClr val="0070C0"/>
                </a:solidFill>
              </a:rPr>
              <a:t>marta.kanafa@gov.scot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/>
              <a:t>         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                              @</a:t>
            </a:r>
            <a:r>
              <a:rPr lang="en-GB" dirty="0" err="1">
                <a:solidFill>
                  <a:srgbClr val="0070C0"/>
                </a:solidFill>
              </a:rPr>
              <a:t>PPYPteam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79616"/>
            <a:ext cx="696298" cy="69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86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Strategy </a:t>
            </a:r>
            <a:r>
              <a:rPr lang="en-GB" sz="3600" b="1" dirty="0">
                <a:solidFill>
                  <a:srgbClr val="0070C0"/>
                </a:solidFill>
              </a:rPr>
              <a:t>-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689"/>
            <a:ext cx="8229600" cy="4811991"/>
          </a:xfrm>
        </p:spPr>
        <p:txBody>
          <a:bodyPr/>
          <a:lstStyle/>
          <a:p>
            <a:r>
              <a:rPr lang="en-GB" dirty="0" smtClean="0"/>
              <a:t>Published </a:t>
            </a:r>
            <a:r>
              <a:rPr lang="en-GB" dirty="0"/>
              <a:t>in </a:t>
            </a:r>
            <a:r>
              <a:rPr lang="en-GB" dirty="0" smtClean="0"/>
              <a:t>March 2016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first Scottish strategy focussing specifically on this </a:t>
            </a:r>
            <a:r>
              <a:rPr lang="en-GB" dirty="0" smtClean="0"/>
              <a:t>agenda</a:t>
            </a:r>
            <a:endParaRPr lang="en-GB" sz="2400" dirty="0" smtClean="0"/>
          </a:p>
          <a:p>
            <a:r>
              <a:rPr lang="en-GB" dirty="0" smtClean="0"/>
              <a:t>The main </a:t>
            </a:r>
            <a:r>
              <a:rPr lang="en-GB" dirty="0"/>
              <a:t>s</a:t>
            </a:r>
            <a:r>
              <a:rPr lang="en-GB" dirty="0" smtClean="0"/>
              <a:t>trategy objectives: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Help to </a:t>
            </a:r>
            <a:r>
              <a:rPr lang="en-GB" sz="2200" b="1" dirty="0" smtClean="0"/>
              <a:t>break the cycle of deprivation </a:t>
            </a:r>
            <a:r>
              <a:rPr lang="en-GB" sz="2200" dirty="0" smtClean="0"/>
              <a:t>associated with pregnancy and young parenthood in young people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b="1" dirty="0" smtClean="0"/>
              <a:t>Improve support </a:t>
            </a:r>
            <a:r>
              <a:rPr lang="en-GB" sz="2200" dirty="0" smtClean="0"/>
              <a:t>for </a:t>
            </a:r>
            <a:r>
              <a:rPr lang="en-GB" sz="2200" dirty="0"/>
              <a:t>young pregnant women </a:t>
            </a:r>
            <a:r>
              <a:rPr lang="en-GB" sz="2200" dirty="0" smtClean="0"/>
              <a:t>and young parents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 smtClean="0"/>
              <a:t>Help to reduce social, heath and economic </a:t>
            </a:r>
            <a:r>
              <a:rPr lang="en-GB" sz="2200" b="1" dirty="0" smtClean="0"/>
              <a:t>inequalities </a:t>
            </a:r>
            <a:r>
              <a:rPr lang="en-GB" sz="2200" dirty="0" smtClean="0"/>
              <a:t>among young people and young parents</a:t>
            </a:r>
          </a:p>
          <a:p>
            <a:pPr>
              <a:buFontTx/>
              <a:buChar char="-"/>
            </a:pPr>
            <a:endParaRPr lang="en-GB" sz="2400" dirty="0" smtClean="0"/>
          </a:p>
          <a:p>
            <a:pPr>
              <a:buFontTx/>
              <a:buChar char="-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3064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err="1" smtClean="0">
                <a:solidFill>
                  <a:srgbClr val="0070C0"/>
                </a:solidFill>
              </a:rPr>
              <a:t>PPYP</a:t>
            </a:r>
            <a:r>
              <a:rPr lang="en-GB" sz="3600" b="1" dirty="0" smtClean="0">
                <a:solidFill>
                  <a:srgbClr val="0070C0"/>
                </a:solidFill>
              </a:rPr>
              <a:t> Strategy – how is it delivered?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31 Actions across 4 strands </a:t>
            </a:r>
          </a:p>
          <a:p>
            <a:r>
              <a:rPr lang="en-GB" dirty="0" smtClean="0"/>
              <a:t>Actions for the Scottish Government to deliver</a:t>
            </a:r>
          </a:p>
          <a:p>
            <a:r>
              <a:rPr lang="en-GB" dirty="0" smtClean="0"/>
              <a:t>Actions for partners to deliver through multi-agency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3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0660" y="745789"/>
            <a:ext cx="2232248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endParaRPr lang="en-GB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PPYP</a:t>
            </a:r>
            <a:r>
              <a:rPr lang="en-GB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Strategy</a:t>
            </a:r>
          </a:p>
          <a:p>
            <a:pPr algn="ctr"/>
            <a:r>
              <a:rPr lang="en-GB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 Actions</a:t>
            </a:r>
          </a:p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5656" y="5085597"/>
            <a:ext cx="6192688" cy="936104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Scottish Government,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NHS, Local Authorities, Third Sector Partners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Elbow Connector 36"/>
          <p:cNvCxnSpPr>
            <a:stCxn id="5" idx="2"/>
          </p:cNvCxnSpPr>
          <p:nvPr/>
        </p:nvCxnSpPr>
        <p:spPr>
          <a:xfrm rot="16200000" flipH="1">
            <a:off x="2279991" y="2980979"/>
            <a:ext cx="516710" cy="2483131"/>
          </a:xfrm>
          <a:prstGeom prst="bentConnector2">
            <a:avLst/>
          </a:prstGeom>
          <a:ln>
            <a:headEnd type="none" w="med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2"/>
          </p:cNvCxnSpPr>
          <p:nvPr/>
        </p:nvCxnSpPr>
        <p:spPr>
          <a:xfrm flipH="1">
            <a:off x="3490660" y="3992218"/>
            <a:ext cx="1" cy="488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8" idx="2"/>
          </p:cNvCxnSpPr>
          <p:nvPr/>
        </p:nvCxnSpPr>
        <p:spPr>
          <a:xfrm rot="5400000">
            <a:off x="6420256" y="2952825"/>
            <a:ext cx="471907" cy="2584242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7" idx="2"/>
          </p:cNvCxnSpPr>
          <p:nvPr/>
        </p:nvCxnSpPr>
        <p:spPr>
          <a:xfrm flipH="1">
            <a:off x="5727637" y="3992218"/>
            <a:ext cx="1" cy="498337"/>
          </a:xfrm>
          <a:prstGeom prst="line">
            <a:avLst/>
          </a:prstGeom>
          <a:ln>
            <a:solidFill>
              <a:schemeClr val="tx2"/>
            </a:solidFill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72000" y="1681893"/>
            <a:ext cx="0" cy="364604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281009" y="2037440"/>
            <a:ext cx="6651549" cy="10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96780" y="2046497"/>
            <a:ext cx="0" cy="488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490659" y="2024788"/>
            <a:ext cx="1" cy="491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667657" y="2053117"/>
            <a:ext cx="1" cy="491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915693" y="2062271"/>
            <a:ext cx="0" cy="533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572000" y="4725144"/>
            <a:ext cx="0" cy="360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817061" y="4221088"/>
            <a:ext cx="1509878" cy="504056"/>
          </a:xfrm>
          <a:prstGeom prst="rect">
            <a:avLst/>
          </a:prstGeom>
          <a:solidFill>
            <a:schemeClr val="bg1"/>
          </a:solidFill>
          <a:ln cmpd="dbl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Delivery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666" y="2639908"/>
            <a:ext cx="1946506" cy="12650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 1: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Leadership and Accountability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8346" y="2652588"/>
            <a:ext cx="2033654" cy="1221933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0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Strand 2:</a:t>
            </a:r>
            <a:r>
              <a:rPr lang="en-GB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Giving young people more control</a:t>
            </a:r>
            <a:endParaRPr lang="en-GB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7284" y="2633158"/>
            <a:ext cx="1976785" cy="12219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 3: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Pregnancy in young people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9877" y="2652588"/>
            <a:ext cx="1944216" cy="12202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 4: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Parenthood in young people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8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B050"/>
                </a:solidFill>
              </a:rPr>
              <a:t>Local Leadership 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National Leadership (SG) 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Local Planning 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Data 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 1: Leadership and Accountability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7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u="sng" dirty="0" err="1" smtClean="0"/>
              <a:t>PPYP</a:t>
            </a:r>
            <a:r>
              <a:rPr lang="en-GB" sz="2800" u="sng" dirty="0" smtClean="0"/>
              <a:t> team’s responsibility:</a:t>
            </a:r>
          </a:p>
          <a:p>
            <a:r>
              <a:rPr lang="en-GB" sz="2800" dirty="0" smtClean="0"/>
              <a:t>To provide leadership in strategy implementation (</a:t>
            </a:r>
            <a:r>
              <a:rPr lang="en-GB" sz="2800" dirty="0" err="1" smtClean="0"/>
              <a:t>PPYP</a:t>
            </a:r>
            <a:r>
              <a:rPr lang="en-GB" sz="2800" dirty="0" smtClean="0"/>
              <a:t> governance) </a:t>
            </a:r>
          </a:p>
          <a:p>
            <a:r>
              <a:rPr lang="en-GB" sz="2800" dirty="0" smtClean="0"/>
              <a:t>To provide national link across Scotland </a:t>
            </a:r>
          </a:p>
          <a:p>
            <a:r>
              <a:rPr lang="en-GB" sz="2800" dirty="0" smtClean="0"/>
              <a:t>To engage with partners (</a:t>
            </a:r>
            <a:r>
              <a:rPr lang="en-GB" sz="2800" dirty="0" err="1" smtClean="0"/>
              <a:t>PPYP</a:t>
            </a:r>
            <a:r>
              <a:rPr lang="en-GB" sz="2800" dirty="0" smtClean="0"/>
              <a:t> sessions)</a:t>
            </a:r>
          </a:p>
          <a:p>
            <a:r>
              <a:rPr lang="en-GB" sz="2800" dirty="0" smtClean="0"/>
              <a:t>To be up to date with policy, evidence, research and data</a:t>
            </a:r>
          </a:p>
          <a:p>
            <a:r>
              <a:rPr lang="en-GB" sz="2800" dirty="0" smtClean="0"/>
              <a:t>To share progress, experience and best practice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Leadership (SG) </a:t>
            </a:r>
            <a:endParaRPr lang="en-GB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61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b="1" baseline="30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Progress Report</a:t>
            </a:r>
            <a:b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(part of National Leadership)</a:t>
            </a:r>
            <a:endParaRPr lang="en-GB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700808"/>
            <a:ext cx="4464496" cy="4525963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 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cross-policy work that supports young people around pregnancy and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parenthood.</a:t>
            </a:r>
          </a:p>
          <a:p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ublished in June 2019 on </a:t>
            </a:r>
            <a:r>
              <a:rPr lang="en-GB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www.gov.scot</a:t>
            </a:r>
            <a:endParaRPr lang="en-GB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9129" t="8907" r="30248" b="4316"/>
          <a:stretch/>
        </p:blipFill>
        <p:spPr bwMode="auto">
          <a:xfrm>
            <a:off x="755576" y="1988840"/>
            <a:ext cx="273630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61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rgbClr val="FF66CC"/>
                </a:solidFill>
              </a:rPr>
              <a:t>Positive Outcomes and Educational Engagement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Maintaining and re-engaging young people in education as a fundamental intervention for reducing the risk of pregnancy. </a:t>
            </a:r>
            <a:endParaRPr lang="en-GB" sz="2000" dirty="0" smtClean="0"/>
          </a:p>
          <a:p>
            <a:pPr marL="400050"/>
            <a:r>
              <a:rPr lang="en-GB" sz="2000" dirty="0">
                <a:solidFill>
                  <a:srgbClr val="FF66CC"/>
                </a:solidFill>
              </a:rPr>
              <a:t>Sexual and Reproductive Health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Providing high-quality, youth-friendly sexual health services and the provision of </a:t>
            </a:r>
            <a:r>
              <a:rPr lang="en-GB" sz="2000" dirty="0" smtClean="0"/>
              <a:t>contraception</a:t>
            </a:r>
            <a:endParaRPr lang="en-GB" sz="2000" dirty="0" smtClean="0">
              <a:solidFill>
                <a:srgbClr val="FF66CC"/>
              </a:solidFill>
            </a:endParaRPr>
          </a:p>
          <a:p>
            <a:r>
              <a:rPr lang="en-GB" sz="2000" dirty="0" smtClean="0">
                <a:solidFill>
                  <a:srgbClr val="FF66CC"/>
                </a:solidFill>
              </a:rPr>
              <a:t>Relationships, Sexual Health and Parenthood Education (</a:t>
            </a:r>
            <a:r>
              <a:rPr lang="en-GB" sz="2000" dirty="0" err="1" smtClean="0">
                <a:solidFill>
                  <a:srgbClr val="FF66CC"/>
                </a:solidFill>
              </a:rPr>
              <a:t>RSHP</a:t>
            </a:r>
            <a:r>
              <a:rPr lang="en-GB" sz="2000" dirty="0" smtClean="0">
                <a:solidFill>
                  <a:srgbClr val="FF66CC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Providing formal high-quality education to all young people on relationships, sexual health and </a:t>
            </a:r>
            <a:r>
              <a:rPr lang="en-GB" sz="2000" dirty="0" smtClean="0"/>
              <a:t>parenthood at school and community (</a:t>
            </a:r>
            <a:r>
              <a:rPr lang="en-GB" sz="2000" dirty="0" err="1" smtClean="0"/>
              <a:t>RSHP.scot</a:t>
            </a:r>
            <a:r>
              <a:rPr lang="en-GB" sz="2000" dirty="0" smtClean="0"/>
              <a:t>, </a:t>
            </a:r>
            <a:r>
              <a:rPr lang="en-GB" sz="2000" dirty="0" err="1" smtClean="0"/>
              <a:t>RSHP</a:t>
            </a:r>
            <a:r>
              <a:rPr lang="en-GB" sz="2000" dirty="0" smtClean="0"/>
              <a:t> Guidance)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66CC"/>
                </a:solidFill>
              </a:rPr>
              <a:t>Supporting </a:t>
            </a:r>
            <a:r>
              <a:rPr lang="en-GB" sz="2000" dirty="0">
                <a:solidFill>
                  <a:srgbClr val="FF66CC"/>
                </a:solidFill>
              </a:rPr>
              <a:t>Positive Relationships and Sexual Wellbeing </a:t>
            </a:r>
            <a:r>
              <a:rPr lang="en-GB" sz="2000" dirty="0" smtClean="0">
                <a:solidFill>
                  <a:srgbClr val="FF66CC"/>
                </a:solidFill>
              </a:rPr>
              <a:t>(SG) </a:t>
            </a:r>
            <a:endParaRPr lang="en-GB" sz="2000" dirty="0">
              <a:solidFill>
                <a:srgbClr val="FF66CC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FF66CC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FF66CC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STRAND 2: Giving young people more control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8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/>
          <p:cNvPicPr>
            <a:picLocks/>
          </p:cNvPicPr>
          <p:nvPr/>
        </p:nvPicPr>
        <p:blipFill rotWithShape="1">
          <a:blip r:embed="rId2"/>
          <a:srcRect l="32738" t="12392" r="33858"/>
          <a:stretch/>
        </p:blipFill>
        <p:spPr bwMode="auto">
          <a:xfrm>
            <a:off x="6372200" y="1412776"/>
            <a:ext cx="2088233" cy="230425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3"/>
            <a:ext cx="8229600" cy="5904655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b="1" i="1" dirty="0" smtClean="0"/>
              <a:t>Key Messages on Healthy Relationships and Consent</a:t>
            </a:r>
            <a:endParaRPr lang="en-GB" sz="1800" dirty="0" smtClean="0"/>
          </a:p>
          <a:p>
            <a:pPr marL="0" indent="0" algn="ctr">
              <a:buNone/>
            </a:pPr>
            <a:r>
              <a:rPr lang="en-GB" sz="1800" i="1" dirty="0" smtClean="0">
                <a:solidFill>
                  <a:srgbClr val="FF66CC"/>
                </a:solidFill>
              </a:rPr>
              <a:t>Action 2.1 - STRAND 2 </a:t>
            </a:r>
            <a:r>
              <a:rPr lang="en-GB" sz="1800" dirty="0" smtClean="0">
                <a:solidFill>
                  <a:srgbClr val="FF66CC"/>
                </a:solidFill>
              </a:rPr>
              <a:t>– </a:t>
            </a:r>
            <a:r>
              <a:rPr lang="en-GB" sz="1800" i="1" dirty="0" smtClean="0">
                <a:solidFill>
                  <a:srgbClr val="FF66CC"/>
                </a:solidFill>
              </a:rPr>
              <a:t>Scottish Government</a:t>
            </a:r>
          </a:p>
          <a:p>
            <a:pPr marL="0" indent="0" algn="ctr">
              <a:buNone/>
            </a:pPr>
            <a:endParaRPr lang="en-GB" sz="1800" i="1" dirty="0" smtClean="0">
              <a:solidFill>
                <a:srgbClr val="FF66CC"/>
              </a:solidFill>
            </a:endParaRPr>
          </a:p>
          <a:p>
            <a:pPr marL="0" indent="0" algn="ctr">
              <a:buNone/>
            </a:pPr>
            <a:endParaRPr lang="en-GB" sz="1800" i="1" dirty="0" smtClean="0">
              <a:solidFill>
                <a:srgbClr val="FF66CC"/>
              </a:solidFill>
            </a:endParaRPr>
          </a:p>
          <a:p>
            <a:r>
              <a:rPr lang="en-GB" sz="1800" dirty="0" smtClean="0"/>
              <a:t>Developed by expert working group</a:t>
            </a:r>
          </a:p>
          <a:p>
            <a:r>
              <a:rPr lang="en-GB" sz="1800" dirty="0" smtClean="0"/>
              <a:t>Published in May 2019</a:t>
            </a:r>
          </a:p>
          <a:p>
            <a:r>
              <a:rPr lang="en-GB" sz="1800" dirty="0" smtClean="0"/>
              <a:t>For any professional who works with young people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Available on:</a:t>
            </a:r>
          </a:p>
          <a:p>
            <a:pPr marL="0" indent="0">
              <a:buNone/>
            </a:pPr>
            <a:r>
              <a:rPr lang="en-GB" sz="1800" u="sng" dirty="0" smtClean="0"/>
              <a:t>https</a:t>
            </a:r>
            <a:r>
              <a:rPr lang="en-GB" sz="1800" u="sng" dirty="0"/>
              <a:t>://</a:t>
            </a:r>
            <a:r>
              <a:rPr lang="en-GB" sz="1800" u="sng" dirty="0" smtClean="0"/>
              <a:t>www.gov.scot</a:t>
            </a:r>
            <a:endParaRPr lang="en-GB" sz="1800" b="1" dirty="0">
              <a:solidFill>
                <a:srgbClr val="FF66CC"/>
              </a:solidFill>
            </a:endParaRPr>
          </a:p>
          <a:p>
            <a:pPr marL="0" indent="0" algn="ctr">
              <a:buNone/>
            </a:pPr>
            <a:endParaRPr lang="en-GB" sz="1800" b="1" dirty="0" smtClean="0">
              <a:solidFill>
                <a:srgbClr val="FF66CC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FF66CC"/>
                </a:solidFill>
              </a:rPr>
              <a:t>	</a:t>
            </a:r>
            <a:r>
              <a:rPr lang="en-GB" sz="1800" b="1" dirty="0" smtClean="0">
                <a:solidFill>
                  <a:srgbClr val="FF66CC"/>
                </a:solidFill>
              </a:rPr>
              <a:t>	</a:t>
            </a:r>
          </a:p>
          <a:p>
            <a:pPr marL="0" indent="0">
              <a:buNone/>
            </a:pPr>
            <a:endParaRPr lang="en-GB" sz="1800" b="1" dirty="0" smtClean="0">
              <a:solidFill>
                <a:srgbClr val="FF66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 smtClean="0"/>
              <a:t>‘</a:t>
            </a:r>
            <a:r>
              <a:rPr lang="en-GB" sz="1800" dirty="0" smtClean="0"/>
              <a:t>Key Messages on healthy relationships and consent for younger children’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Easy read version of Key Messages to be developed for professionals working with young people with LDs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1010703" cy="64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77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ottish Government Whi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A26298489</value>
    </field>
    <field name="Objective-Title">
      <value order="0">Pregnancy and Parenthood in Young People - Presentation - National Parenting Network - November 2019</value>
    </field>
    <field name="Objective-Description">
      <value order="0"/>
    </field>
    <field name="Objective-CreationStamp">
      <value order="0">2019-11-12T11:37:57Z</value>
    </field>
    <field name="Objective-IsApproved">
      <value order="0">false</value>
    </field>
    <field name="Objective-IsPublished">
      <value order="0">true</value>
    </field>
    <field name="Objective-DatePublished">
      <value order="0">2019-11-12T11:56:45Z</value>
    </field>
    <field name="Objective-ModificationStamp">
      <value order="0">2019-11-12T11:56:45Z</value>
    </field>
    <field name="Objective-Owner">
      <value order="0">Sung, Felicity F (U441322)</value>
    </field>
    <field name="Objective-Path">
      <value order="0">Objective Global Folder:SG File Plan:Health, nutrition and care:Health:Health promotion:Advice and policy: Health promotion:Pregnancy and Parenthood in Young People: 2016-2021</value>
    </field>
    <field name="Objective-Parent">
      <value order="0">Pregnancy and Parenthood in Young People: 2016-2021</value>
    </field>
    <field name="Objective-State">
      <value order="0">Published</value>
    </field>
    <field name="Objective-VersionId">
      <value order="0">vA37982947</value>
    </field>
    <field name="Objective-Version">
      <value order="0">1.0</value>
    </field>
    <field name="Objective-VersionNumber">
      <value order="0">3</value>
    </field>
    <field name="Objective-VersionComment">
      <value order="0"/>
    </field>
    <field name="Objective-FileNumber">
      <value order="0">POL/24117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PowerPoint Template</Template>
  <TotalTime>19035</TotalTime>
  <Words>1350</Words>
  <Application>Microsoft Office PowerPoint</Application>
  <PresentationFormat>On-screen Show (4:3)</PresentationFormat>
  <Paragraphs>181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Scottish Government White</vt:lpstr>
      <vt:lpstr>Pregnancy and Parenthood in Young People Strategy 2016 – 2026  Ayr Session </vt:lpstr>
      <vt:lpstr>Strategy - Background</vt:lpstr>
      <vt:lpstr>PPYP Strategy – how is it delivered?</vt:lpstr>
      <vt:lpstr>PowerPoint Presentation</vt:lpstr>
      <vt:lpstr>STRAND 1: Leadership and Accountability</vt:lpstr>
      <vt:lpstr>National Leadership (SG) </vt:lpstr>
      <vt:lpstr>2nd National Progress Report (part of National Leadership)</vt:lpstr>
      <vt:lpstr>STRAND 2: Giving young people more control</vt:lpstr>
      <vt:lpstr>PowerPoint Presentation</vt:lpstr>
      <vt:lpstr>PowerPoint Presentation</vt:lpstr>
      <vt:lpstr>STRAND 3: Pregnancy in young people</vt:lpstr>
      <vt:lpstr> ‘A guide for midwives, doctors, maternity staff will be developed in collaboration with the NHS and young parents’  (Action 3.6 – STRAND 3) Scottish Government and Health Scotland </vt:lpstr>
      <vt:lpstr>STRAND 4: Parenthood in young people</vt:lpstr>
      <vt:lpstr> ‘…Both before and after the birth, young people should be encouraged to remain in their own school where they have established relationships with teachers and peers and have a chosen course of study…to develop guidance for schools to ensure that support and planning processes are in place to allow this to happen’ (Action 4.9 – STRAND 4) – Scottish Government </vt:lpstr>
      <vt:lpstr>‘Supporting Young Parents’</vt:lpstr>
      <vt:lpstr>Ways to engage and keep up to date with PPYP and wider SG Policy </vt:lpstr>
      <vt:lpstr>Keep in touch with us</vt:lpstr>
    </vt:vector>
  </TitlesOfParts>
  <Company>Scottish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Young Parents: Professionals Forum 2018</dc:title>
  <dc:creator>Sung F (Felicity)</dc:creator>
  <cp:lastModifiedBy>MacDonald, Kate</cp:lastModifiedBy>
  <cp:revision>287</cp:revision>
  <dcterms:created xsi:type="dcterms:W3CDTF">2018-11-08T15:50:36Z</dcterms:created>
  <dcterms:modified xsi:type="dcterms:W3CDTF">2020-07-21T15:03:45Z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A26298489</vt:lpwstr>
  </property>
  <property fmtid="{D5CDD505-2E9C-101B-9397-08002B2CF9AE}" pid="4" name="Objective-Title">
    <vt:lpwstr>Pregnancy and Parenthood in Young People - Presentation - National Parenting Network - November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2019-11-12T11:53:39Z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2019-11-12T11:56:45Z</vt:filetime>
  </property>
  <property fmtid="{D5CDD505-2E9C-101B-9397-08002B2CF9AE}" pid="10" name="Objective-ModificationStamp">
    <vt:filetime>2019-11-12T11:56:45Z</vt:filetime>
  </property>
  <property fmtid="{D5CDD505-2E9C-101B-9397-08002B2CF9AE}" pid="11" name="Objective-Owner">
    <vt:lpwstr>Sung, Felicity F (U441322)</vt:lpwstr>
  </property>
  <property fmtid="{D5CDD505-2E9C-101B-9397-08002B2CF9AE}" pid="12" name="Objective-Path">
    <vt:lpwstr>Objective Global Folder:SG File Plan:Health, nutrition and care:Health:Health promotion:Advice and policy: Health promotion:Pregnancy and Parenthood in Young People: 2016-2021:</vt:lpwstr>
  </property>
  <property fmtid="{D5CDD505-2E9C-101B-9397-08002B2CF9AE}" pid="13" name="Objective-Parent">
    <vt:lpwstr>Pregnancy and Parenthood in Young People: 2016-2021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vA37982947</vt:lpwstr>
  </property>
  <property fmtid="{D5CDD505-2E9C-101B-9397-08002B2CF9AE}" pid="16" name="Objective-Version">
    <vt:lpwstr>1.0</vt:lpwstr>
  </property>
  <property fmtid="{D5CDD505-2E9C-101B-9397-08002B2CF9AE}" pid="17" name="Objective-VersionNumber">
    <vt:r8>3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</Properties>
</file>