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56" y="-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870A7-8582-4A01-A382-FA163B709A60}" type="datetimeFigureOut">
              <a:rPr lang="en-GB" smtClean="0"/>
              <a:pPr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3995-C874-4826-A92A-5A33744C77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Diagonal Corner Rectangle 13"/>
          <p:cNvSpPr/>
          <p:nvPr/>
        </p:nvSpPr>
        <p:spPr>
          <a:xfrm>
            <a:off x="188640" y="1187624"/>
            <a:ext cx="6555060" cy="3168352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What’s being done at Woodlands Primary School?</a:t>
            </a:r>
          </a:p>
          <a:p>
            <a:endParaRPr lang="en-GB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Mindfulness lessons have been introduced throughout the school over the last four years.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A Morning Mindfulness Club is now held at 8.30am for six weekly sessions.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P4 – P7 pupils are invited to attend. 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Doors are closed at 8.30 to allow children to feel secure to practice the activities without interruption.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An introduction to the scientific background and basic biology behind mindfulness is given during the first session.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Additional sessions cover topics including 7/11 breathing, in/out regulated breathing, sitting, visualisations, mindful eating and mindful movement.</a:t>
            </a:r>
          </a:p>
          <a:p>
            <a:pPr marL="274638" indent="-274638">
              <a:spcAft>
                <a:spcPts val="600"/>
              </a:spcAft>
              <a:buFont typeface="Arial" pitchFamily="34" charset="0"/>
              <a:buChar char="•"/>
            </a:pPr>
            <a:r>
              <a:rPr lang="en-GB" sz="1050" dirty="0" smtClean="0">
                <a:latin typeface="Arial" pitchFamily="34" charset="0"/>
                <a:cs typeface="Arial" pitchFamily="34" charset="0"/>
              </a:rPr>
              <a:t>A session for parents is also offered to encourage the children to practice techniques in the home.</a:t>
            </a:r>
            <a:endParaRPr lang="en-GB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8640" y="0"/>
            <a:ext cx="6480720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 smtClean="0">
                <a:latin typeface="Arial" pitchFamily="34" charset="0"/>
                <a:cs typeface="Arial" pitchFamily="34" charset="0"/>
              </a:rPr>
              <a:t>Sharing Good Practice of Mental Health Initiatives in Schools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Woodlands Primary School, North Ayrshire</a:t>
            </a:r>
          </a:p>
          <a:p>
            <a:pPr algn="ctr"/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b="1" dirty="0" smtClean="0"/>
              <a:t>Morning Mindfulness Club</a:t>
            </a:r>
            <a:endParaRPr lang="en-GB" sz="1600" dirty="0"/>
          </a:p>
        </p:txBody>
      </p:sp>
      <p:sp>
        <p:nvSpPr>
          <p:cNvPr id="32" name="Rectangular Callout 31"/>
          <p:cNvSpPr/>
          <p:nvPr/>
        </p:nvSpPr>
        <p:spPr>
          <a:xfrm>
            <a:off x="1412776" y="4499992"/>
            <a:ext cx="5373216" cy="1008112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Most staff reported sessions on In service days were worthwhile.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increasing number of staff are highlighting children that they think would benefit from the sessions or the club.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Staff are pleased that mindfulness is now available as an alternative support for some children.</a:t>
            </a:r>
            <a:endParaRPr lang="en-GB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Cloud Callout 32"/>
          <p:cNvSpPr/>
          <p:nvPr/>
        </p:nvSpPr>
        <p:spPr>
          <a:xfrm>
            <a:off x="0" y="4499992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do Staff Think?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Cloud Callout 33"/>
          <p:cNvSpPr/>
          <p:nvPr/>
        </p:nvSpPr>
        <p:spPr>
          <a:xfrm>
            <a:off x="0" y="5652120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the Pupils?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ular Callout 47"/>
          <p:cNvSpPr/>
          <p:nvPr/>
        </p:nvSpPr>
        <p:spPr>
          <a:xfrm>
            <a:off x="1412776" y="5660121"/>
            <a:ext cx="5373216" cy="912101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 pupils signed up for the first Morning Mindfulness Club.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boy described himself as having anger issues; once he was practising 7/11 and in/out breathing he reported being able to reflect after an outburst rather than blaming everyone else.</a:t>
            </a:r>
          </a:p>
        </p:txBody>
      </p:sp>
      <p:sp>
        <p:nvSpPr>
          <p:cNvPr id="50" name="Smiley Face 49"/>
          <p:cNvSpPr/>
          <p:nvPr/>
        </p:nvSpPr>
        <p:spPr>
          <a:xfrm>
            <a:off x="44624" y="6948264"/>
            <a:ext cx="1008112" cy="1008112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Have there been any benefits?</a:t>
            </a:r>
          </a:p>
          <a:p>
            <a:pPr algn="ctr"/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1412776" y="6724239"/>
            <a:ext cx="5373216" cy="1440160"/>
          </a:xfrm>
          <a:prstGeom prst="wedgeRectCallout">
            <a:avLst>
              <a:gd name="adj1" fmla="val -56940"/>
              <a:gd name="adj2" fmla="val 2976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Mindfulness has given the children practical tools and strategies in times of stress instead of anger.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Children are developing the ability to move forward themselves rather than immediately go to staff to sort things out.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Mindfulness has encouraged more positive relationships, better friendships and tolerance of each other throughout the school.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child with ADHD was able to sit on a seat for extended periods of time following the programme which was a real accomplishment!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Long term benefit hopefully is about raising healthy, happy, functioning individuals. 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1412776" y="8316416"/>
            <a:ext cx="5373216" cy="827584"/>
          </a:xfrm>
          <a:prstGeom prst="wedgeRectCallout">
            <a:avLst>
              <a:gd name="adj1" fmla="val -53789"/>
              <a:gd name="adj2" fmla="val 77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Adapting the Mindfulness Club for younger pupils will be considered.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Training for other school staff to increase knowledge, skills and confidence to ensure that the programme is sustainable.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Creation of a ‘community room’ or quiet space for children to go to for time out would be valuable.</a:t>
            </a:r>
          </a:p>
        </p:txBody>
      </p:sp>
      <p:sp>
        <p:nvSpPr>
          <p:cNvPr id="23" name="Cloud Callout 22"/>
          <p:cNvSpPr/>
          <p:nvPr/>
        </p:nvSpPr>
        <p:spPr>
          <a:xfrm>
            <a:off x="0" y="8244408"/>
            <a:ext cx="980728" cy="792088"/>
          </a:xfrm>
          <a:prstGeom prst="cloudCallout">
            <a:avLst>
              <a:gd name="adj1" fmla="val 77154"/>
              <a:gd name="adj2" fmla="val 2979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Next Steps</a:t>
            </a:r>
            <a:endParaRPr lang="en-GB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92696" cy="75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Oval 16"/>
          <p:cNvSpPr/>
          <p:nvPr/>
        </p:nvSpPr>
        <p:spPr>
          <a:xfrm>
            <a:off x="5517150" y="2517"/>
            <a:ext cx="1268925" cy="728539"/>
          </a:xfrm>
          <a:prstGeom prst="ellipse">
            <a:avLst/>
          </a:prstGeom>
          <a:noFill/>
          <a:ln w="28575" cap="rnd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8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76794" y="54521"/>
            <a:ext cx="1149637" cy="62453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 cap="rnd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dirty="0" smtClean="0">
                <a:latin typeface="Aharoni" pitchFamily="2" charset="-79"/>
                <a:cs typeface="Aharoni" pitchFamily="2" charset="-79"/>
              </a:rPr>
              <a:t>Mindfulness</a:t>
            </a:r>
          </a:p>
        </p:txBody>
      </p:sp>
      <p:sp>
        <p:nvSpPr>
          <p:cNvPr id="19" name="Oval 18"/>
          <p:cNvSpPr>
            <a:spLocks/>
          </p:cNvSpPr>
          <p:nvPr/>
        </p:nvSpPr>
        <p:spPr>
          <a:xfrm>
            <a:off x="5445224" y="-36512"/>
            <a:ext cx="1412776" cy="806596"/>
          </a:xfrm>
          <a:prstGeom prst="ellipse">
            <a:avLst/>
          </a:prstGeom>
          <a:noFill/>
          <a:ln w="12700" cap="rnd">
            <a:solidFill>
              <a:schemeClr val="tx2">
                <a:lumMod val="20000"/>
                <a:lumOff val="8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394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jtraynor</dc:creator>
  <cp:lastModifiedBy>jtraynor</cp:lastModifiedBy>
  <cp:revision>26</cp:revision>
  <dcterms:created xsi:type="dcterms:W3CDTF">2017-10-03T15:18:37Z</dcterms:created>
  <dcterms:modified xsi:type="dcterms:W3CDTF">2018-05-08T08:42:48Z</dcterms:modified>
</cp:coreProperties>
</file>