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9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70A7-8582-4A01-A382-FA163B709A60}" type="datetimeFigureOut">
              <a:rPr lang="en-GB" smtClean="0"/>
              <a:pPr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/>
        </p:nvSpPr>
        <p:spPr>
          <a:xfrm>
            <a:off x="302940" y="1187624"/>
            <a:ext cx="6555060" cy="3168352"/>
          </a:xfrm>
          <a:prstGeom prst="snip2Diag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What’s being done at Kilwinning Academy?</a:t>
            </a:r>
          </a:p>
          <a:p>
            <a:endParaRPr lang="en-GB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Mental wellbeing is given considerable priority from senior management and throughout all school staff; it’s included in the school Improvement Plan under the GIRFEC Agenda.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culture and ethos is about positive relationships and creating a nurturing environment.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Staff have been trained in ‘Scottish mental health first aid’, ‘CAMHS Awareness’ and ‘In class strategies’.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S3 pupils have been trained as ‘mental health ambassadors’. 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Pupils received “Can I…” coaching in relation to being peer mentors and good listeners.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‘safe space’ has been established with soft seating and beanbags where pupils can go if they are experiencing anxiety or other mental health concerns.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flexible approach, progressive PSE Curriculum and strong lines of communication ensure that pupils’ individual needs are being accommodated.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Exceptional partnerships and support from community services including the school nurse further enhance the messages and support available.</a:t>
            </a:r>
            <a:endParaRPr lang="en-GB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8640" y="0"/>
            <a:ext cx="64807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Arial" pitchFamily="34" charset="0"/>
                <a:cs typeface="Arial" pitchFamily="34" charset="0"/>
              </a:rPr>
              <a:t>Sharing Good Practice of Mental Health Initiatives in Schools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Kilwinning Academy, North Ayrshire</a:t>
            </a: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A whole school approach to mental wellbeing, leading to the creation of a ‘safe space’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1412776" y="4499992"/>
            <a:ext cx="5373216" cy="1008112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“Supporting pupils’ mental health and wellbeing is part of our responsibility as teachers.” 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“Being caring and approachable is actually just about high quality teaching and learning.”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“The whole school approach has been vital to the success of the mental health and wellbeing initiatives, and has led to the creation of the safe space.”</a:t>
            </a:r>
          </a:p>
        </p:txBody>
      </p:sp>
      <p:sp>
        <p:nvSpPr>
          <p:cNvPr id="33" name="Cloud Callout 32"/>
          <p:cNvSpPr/>
          <p:nvPr/>
        </p:nvSpPr>
        <p:spPr>
          <a:xfrm>
            <a:off x="0" y="4427984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What do Staff Think?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0" y="5652120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And the Pupils?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1412776" y="5772133"/>
            <a:ext cx="5373216" cy="1008112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Arial" pitchFamily="34" charset="0"/>
              <a:buChar char="•"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A recent pupil focus group gave overwhelming positive feedback from pupils.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Anecdotal evidence of young people feeling safe, supported and having a key adult they can go to and share worries.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Most of our high tariff Pupils know that their mental health and wellbeing is a priority, and that staff are meeting needs by training staff and pupils.</a:t>
            </a:r>
          </a:p>
        </p:txBody>
      </p:sp>
      <p:sp>
        <p:nvSpPr>
          <p:cNvPr id="50" name="Smiley Face 49"/>
          <p:cNvSpPr/>
          <p:nvPr/>
        </p:nvSpPr>
        <p:spPr>
          <a:xfrm>
            <a:off x="44624" y="6948264"/>
            <a:ext cx="1008112" cy="1008112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sz="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900" b="1" dirty="0" smtClean="0">
                <a:latin typeface="Arial" pitchFamily="34" charset="0"/>
                <a:cs typeface="Arial" pitchFamily="34" charset="0"/>
              </a:rPr>
              <a:t>Have there </a:t>
            </a:r>
            <a:r>
              <a:rPr lang="en-GB" sz="1050" b="1" dirty="0" smtClean="0">
                <a:latin typeface="Arial" pitchFamily="34" charset="0"/>
                <a:cs typeface="Arial" pitchFamily="34" charset="0"/>
              </a:rPr>
              <a:t>been any benefits?</a:t>
            </a:r>
          </a:p>
          <a:p>
            <a:pPr algn="ctr"/>
            <a:endParaRPr lang="en-GB" sz="1050" b="1" dirty="0"/>
          </a:p>
        </p:txBody>
      </p:sp>
      <p:sp>
        <p:nvSpPr>
          <p:cNvPr id="20" name="Rectangular Callout 19"/>
          <p:cNvSpPr/>
          <p:nvPr/>
        </p:nvSpPr>
        <p:spPr>
          <a:xfrm>
            <a:off x="1412776" y="7044274"/>
            <a:ext cx="5373216" cy="1152128"/>
          </a:xfrm>
          <a:prstGeom prst="wedgeRectCallout">
            <a:avLst>
              <a:gd name="adj1" fmla="val -56940"/>
              <a:gd name="adj2" fmla="val 297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Pupils know that their mental health and wellbeing is a priority, and that staff are meeting needs by training staff and pupils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Young people have a better understanding of mental wellbeing and how to look after it.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Creation of a nurturing environment that is restorative and all about the whole child.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Long term it is hopefully about supporting attainment and achievement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1412776" y="8460432"/>
            <a:ext cx="5373216" cy="683568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lvl="0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Consideration on how to support staff mental health and wellbeing.</a:t>
            </a: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Development of a GLOW Tile on mental health as a resource.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0" y="8244408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latin typeface="Arial" pitchFamily="34" charset="0"/>
                <a:cs typeface="Arial" pitchFamily="34" charset="0"/>
              </a:rPr>
              <a:t>Next Steps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696" cy="7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51"/>
          <p:cNvGrpSpPr/>
          <p:nvPr/>
        </p:nvGrpSpPr>
        <p:grpSpPr>
          <a:xfrm>
            <a:off x="6100388" y="20989"/>
            <a:ext cx="720000" cy="720000"/>
            <a:chOff x="3032956" y="900757"/>
            <a:chExt cx="720000" cy="720000"/>
          </a:xfrm>
        </p:grpSpPr>
        <p:sp>
          <p:nvSpPr>
            <p:cNvPr id="53" name="Oval 52"/>
            <p:cNvSpPr/>
            <p:nvPr/>
          </p:nvSpPr>
          <p:spPr>
            <a:xfrm>
              <a:off x="3067795" y="935596"/>
              <a:ext cx="650323" cy="650323"/>
            </a:xfrm>
            <a:prstGeom prst="ellipse">
              <a:avLst/>
            </a:prstGeom>
            <a:noFill/>
            <a:ln w="28575" cap="rnd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800" dirty="0" smtClean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114216" y="982017"/>
              <a:ext cx="557481" cy="55748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 cap="rnd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200" dirty="0" smtClean="0">
                  <a:latin typeface="Aharoni" pitchFamily="2" charset="-79"/>
                  <a:cs typeface="Aharoni" pitchFamily="2" charset="-79"/>
                </a:rPr>
                <a:t>Safe</a:t>
              </a:r>
            </a:p>
            <a:p>
              <a:pPr algn="ctr"/>
              <a:r>
                <a:rPr lang="en-GB" sz="1000" dirty="0" smtClean="0">
                  <a:latin typeface="Aharoni" pitchFamily="2" charset="-79"/>
                  <a:cs typeface="Aharoni" pitchFamily="2" charset="-79"/>
                </a:rPr>
                <a:t>SPACE</a:t>
              </a:r>
              <a:endParaRPr lang="en-GB" sz="1000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55" name="Oval 54"/>
            <p:cNvSpPr>
              <a:spLocks/>
            </p:cNvSpPr>
            <p:nvPr/>
          </p:nvSpPr>
          <p:spPr>
            <a:xfrm>
              <a:off x="3032956" y="900757"/>
              <a:ext cx="720000" cy="720000"/>
            </a:xfrm>
            <a:prstGeom prst="ellipse">
              <a:avLst/>
            </a:prstGeom>
            <a:noFill/>
            <a:ln w="12700" cap="rnd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600" dirty="0"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429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jtraynor</dc:creator>
  <cp:lastModifiedBy>ad0126</cp:lastModifiedBy>
  <cp:revision>24</cp:revision>
  <dcterms:created xsi:type="dcterms:W3CDTF">2017-10-03T15:18:37Z</dcterms:created>
  <dcterms:modified xsi:type="dcterms:W3CDTF">2017-10-17T10:11:02Z</dcterms:modified>
</cp:coreProperties>
</file>