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9966FF"/>
    <a:srgbClr val="9933FF"/>
    <a:srgbClr val="CC00FF"/>
    <a:srgbClr val="9999FF"/>
    <a:srgbClr val="800080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20" y="-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870A7-8582-4A01-A382-FA163B709A60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nip Diagonal Corner Rectangle 13"/>
          <p:cNvSpPr/>
          <p:nvPr/>
        </p:nvSpPr>
        <p:spPr>
          <a:xfrm>
            <a:off x="188640" y="1187624"/>
            <a:ext cx="6555060" cy="3168352"/>
          </a:xfrm>
          <a:prstGeom prst="snip2DiagRect">
            <a:avLst/>
          </a:prstGeom>
          <a:solidFill>
            <a:srgbClr val="9966FF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What’s being done at </a:t>
            </a:r>
            <a:r>
              <a:rPr lang="en-GB" sz="11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Barassie</a:t>
            </a:r>
            <a:r>
              <a:rPr lang="en-GB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Primary </a:t>
            </a:r>
            <a:r>
              <a:rPr lang="en-GB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School?</a:t>
            </a:r>
          </a:p>
          <a:p>
            <a:endParaRPr lang="en-GB" sz="105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82563" lvl="0" indent="-182563">
              <a:buFont typeface="Arial" pitchFamily="34" charset="0"/>
              <a:buChar char="•"/>
            </a:pPr>
            <a:r>
              <a:rPr lang="en-GB" sz="1400" dirty="0" smtClean="0"/>
              <a:t>Music therapy sessions were held with four groups of pupils</a:t>
            </a:r>
          </a:p>
          <a:p>
            <a:pPr marL="182563" lvl="0" indent="-182563">
              <a:buFont typeface="Arial" pitchFamily="34" charset="0"/>
              <a:buChar char="•"/>
            </a:pPr>
            <a:r>
              <a:rPr lang="en-GB" sz="1400" dirty="0" smtClean="0"/>
              <a:t>Children were invited to six weekly sessions, each lasting 45 minutes</a:t>
            </a:r>
          </a:p>
          <a:p>
            <a:pPr marL="182563" lvl="0" indent="-182563">
              <a:buFont typeface="Arial" pitchFamily="34" charset="0"/>
              <a:buChar char="•"/>
            </a:pPr>
            <a:r>
              <a:rPr lang="en-GB" sz="1400" dirty="0" smtClean="0"/>
              <a:t>Following an initial welcome song the young people create songs and raps, sing, listen to music and improvise on musical instruments; all around emotions and feelings </a:t>
            </a:r>
          </a:p>
          <a:p>
            <a:pPr marL="182563" lvl="0" indent="-182563">
              <a:buFont typeface="Arial" pitchFamily="34" charset="0"/>
              <a:buChar char="•"/>
            </a:pPr>
            <a:r>
              <a:rPr lang="en-GB" sz="1400" dirty="0" smtClean="0"/>
              <a:t>Sessions are young person led and guided by a music therapist; each session begins by asking what they would like the songs to be about today</a:t>
            </a:r>
          </a:p>
          <a:p>
            <a:pPr marL="182563" lvl="0" indent="-182563">
              <a:buFont typeface="Arial" pitchFamily="34" charset="0"/>
              <a:buChar char="•"/>
            </a:pPr>
            <a:r>
              <a:rPr lang="en-GB" sz="1400" dirty="0" smtClean="0"/>
              <a:t>Musical improvisation helps build a relationship between the therapist and the young person to support and encourage good mental wellbeing</a:t>
            </a:r>
          </a:p>
          <a:p>
            <a:pPr marL="182563" lvl="0" indent="-182563">
              <a:buFont typeface="Arial" pitchFamily="34" charset="0"/>
              <a:buChar char="•"/>
            </a:pPr>
            <a:r>
              <a:rPr lang="en-GB" sz="1400" dirty="0" smtClean="0"/>
              <a:t>It allows young people an outlet to express themselves in a safe, neutral non-threatening environment</a:t>
            </a:r>
            <a:endParaRPr lang="en-GB" sz="1050" dirty="0"/>
          </a:p>
        </p:txBody>
      </p:sp>
      <p:sp>
        <p:nvSpPr>
          <p:cNvPr id="30" name="Rectangle 29"/>
          <p:cNvSpPr/>
          <p:nvPr/>
        </p:nvSpPr>
        <p:spPr>
          <a:xfrm>
            <a:off x="188640" y="0"/>
            <a:ext cx="648072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dirty="0" smtClean="0">
                <a:latin typeface="Arial" pitchFamily="34" charset="0"/>
                <a:cs typeface="Arial" pitchFamily="34" charset="0"/>
              </a:rPr>
              <a:t>Sharing Good Practice of Mental Health Initiatives in Schools</a:t>
            </a:r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600" b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Barassie</a:t>
            </a:r>
            <a:r>
              <a:rPr lang="en-GB" sz="1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Primary School</a:t>
            </a:r>
            <a:endParaRPr lang="en-GB" sz="1600" b="1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600" b="1" dirty="0" smtClean="0">
                <a:solidFill>
                  <a:srgbClr val="9900FF"/>
                </a:solidFill>
              </a:rPr>
              <a:t>Music </a:t>
            </a:r>
            <a:r>
              <a:rPr lang="en-GB" sz="1600" b="1" dirty="0" smtClean="0">
                <a:solidFill>
                  <a:srgbClr val="9900FF"/>
                </a:solidFill>
              </a:rPr>
              <a:t>Therapy</a:t>
            </a:r>
            <a:endParaRPr lang="en-GB" sz="1600" dirty="0">
              <a:solidFill>
                <a:srgbClr val="9900FF"/>
              </a:solidFill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1412776" y="4499992"/>
            <a:ext cx="5373216" cy="1080120"/>
          </a:xfrm>
          <a:prstGeom prst="wedgeRectCallout">
            <a:avLst>
              <a:gd name="adj1" fmla="val -53789"/>
              <a:gd name="adj2" fmla="val 771"/>
            </a:avLst>
          </a:prstGeom>
          <a:solidFill>
            <a:srgbClr val="9999F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lvl="0" indent="-182563">
              <a:buFont typeface="Arial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</a:rPr>
              <a:t>Staff can see an improvement in communication and willingness to be in school</a:t>
            </a:r>
          </a:p>
          <a:p>
            <a:pPr marL="182563" lvl="0" indent="-182563">
              <a:buFont typeface="Arial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</a:rPr>
              <a:t>Music therapy allowed even the quietest children to connect, interact and express themselves</a:t>
            </a:r>
          </a:p>
          <a:p>
            <a:pPr marL="182563" lvl="0" indent="-182563">
              <a:buFont typeface="Arial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</a:rPr>
              <a:t>It was very powerful and moving to see all the young people being included, and being so animated</a:t>
            </a:r>
          </a:p>
          <a:p>
            <a:pPr marL="182563" lvl="0" indent="-182563">
              <a:buFont typeface="Arial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</a:rPr>
              <a:t>Staff observed one girl who very rarely spoke slowly coming out of her </a:t>
            </a:r>
            <a:r>
              <a:rPr lang="en-GB" sz="1000" dirty="0" smtClean="0">
                <a:solidFill>
                  <a:schemeClr val="tx1"/>
                </a:solidFill>
              </a:rPr>
              <a:t>shell</a:t>
            </a:r>
          </a:p>
        </p:txBody>
      </p:sp>
      <p:sp>
        <p:nvSpPr>
          <p:cNvPr id="33" name="Cloud Callout 32"/>
          <p:cNvSpPr/>
          <p:nvPr/>
        </p:nvSpPr>
        <p:spPr>
          <a:xfrm>
            <a:off x="0" y="4499992"/>
            <a:ext cx="980728" cy="792088"/>
          </a:xfrm>
          <a:prstGeom prst="cloudCallout">
            <a:avLst>
              <a:gd name="adj1" fmla="val 77154"/>
              <a:gd name="adj2" fmla="val 29791"/>
            </a:avLst>
          </a:prstGeom>
          <a:solidFill>
            <a:srgbClr val="9999F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do Staff Think?</a:t>
            </a:r>
            <a:endParaRPr lang="en-GB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Cloud Callout 33"/>
          <p:cNvSpPr/>
          <p:nvPr/>
        </p:nvSpPr>
        <p:spPr>
          <a:xfrm>
            <a:off x="0" y="5724128"/>
            <a:ext cx="980728" cy="792088"/>
          </a:xfrm>
          <a:prstGeom prst="cloudCallout">
            <a:avLst>
              <a:gd name="adj1" fmla="val 77154"/>
              <a:gd name="adj2" fmla="val 29791"/>
            </a:avLst>
          </a:prstGeom>
          <a:solidFill>
            <a:srgbClr val="9999F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the Pupils?</a:t>
            </a:r>
            <a:endParaRPr lang="en-GB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ular Callout 47"/>
          <p:cNvSpPr/>
          <p:nvPr/>
        </p:nvSpPr>
        <p:spPr>
          <a:xfrm>
            <a:off x="1412776" y="5732129"/>
            <a:ext cx="5373216" cy="1072119"/>
          </a:xfrm>
          <a:prstGeom prst="wedgeRectCallout">
            <a:avLst>
              <a:gd name="adj1" fmla="val -53789"/>
              <a:gd name="adj2" fmla="val 771"/>
            </a:avLst>
          </a:prstGeom>
          <a:solidFill>
            <a:srgbClr val="9999F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lvl="0" indent="-182563">
              <a:buFont typeface="Arial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</a:rPr>
              <a:t>All the children described feeling safe and happy when doing music in the Rainbow Room</a:t>
            </a:r>
          </a:p>
          <a:p>
            <a:pPr marL="182563" lvl="0" indent="-182563">
              <a:buFont typeface="Arial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</a:rPr>
              <a:t>I used to just want to play my X Box. Now I love coming to school and seeing my friends and the Rainbow Room.</a:t>
            </a:r>
          </a:p>
          <a:p>
            <a:pPr marL="182563" lvl="0" indent="-182563">
              <a:buFont typeface="Arial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</a:rPr>
              <a:t>Music helped me to say how I was feeling</a:t>
            </a:r>
          </a:p>
          <a:p>
            <a:pPr marL="182563" lvl="0" indent="-182563">
              <a:buFont typeface="Arial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</a:rPr>
              <a:t>I feel sad inside and I don’t know why…I love singing and the Rainbow </a:t>
            </a:r>
            <a:r>
              <a:rPr lang="en-GB" sz="1000" dirty="0" smtClean="0">
                <a:solidFill>
                  <a:schemeClr val="tx1"/>
                </a:solidFill>
              </a:rPr>
              <a:t>Room</a:t>
            </a:r>
            <a:endParaRPr lang="en-GB" sz="1000" dirty="0" smtClean="0">
              <a:solidFill>
                <a:schemeClr val="tx1"/>
              </a:solidFill>
            </a:endParaRPr>
          </a:p>
        </p:txBody>
      </p:sp>
      <p:sp>
        <p:nvSpPr>
          <p:cNvPr id="50" name="Smiley Face 49"/>
          <p:cNvSpPr/>
          <p:nvPr/>
        </p:nvSpPr>
        <p:spPr>
          <a:xfrm>
            <a:off x="44624" y="6948264"/>
            <a:ext cx="1008112" cy="1008112"/>
          </a:xfrm>
          <a:prstGeom prst="smileyFace">
            <a:avLst/>
          </a:prstGeom>
          <a:solidFill>
            <a:srgbClr val="9999F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0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Have there been any benefits?</a:t>
            </a:r>
          </a:p>
          <a:p>
            <a:pPr algn="ctr"/>
            <a:endParaRPr lang="en-GB" sz="1050" b="1" dirty="0">
              <a:solidFill>
                <a:schemeClr val="tx1"/>
              </a:solidFill>
            </a:endParaRPr>
          </a:p>
        </p:txBody>
      </p:sp>
      <p:sp>
        <p:nvSpPr>
          <p:cNvPr id="20" name="Rectangular Callout 19"/>
          <p:cNvSpPr/>
          <p:nvPr/>
        </p:nvSpPr>
        <p:spPr>
          <a:xfrm>
            <a:off x="1412776" y="6948263"/>
            <a:ext cx="5373216" cy="1216135"/>
          </a:xfrm>
          <a:prstGeom prst="wedgeRectCallout">
            <a:avLst>
              <a:gd name="adj1" fmla="val -56940"/>
              <a:gd name="adj2" fmla="val 2976"/>
            </a:avLst>
          </a:prstGeom>
          <a:solidFill>
            <a:srgbClr val="9999F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lvl="0" indent="-182563">
              <a:buFont typeface="Arial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</a:rPr>
              <a:t>Positive relationships were formed between the children and adults</a:t>
            </a:r>
          </a:p>
          <a:p>
            <a:pPr marL="182563" lvl="0" indent="-182563">
              <a:buFont typeface="Arial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</a:rPr>
              <a:t>Young people were talking about their feelings and exploring ways of dealing with their emotions</a:t>
            </a:r>
          </a:p>
          <a:p>
            <a:pPr marL="182563" lvl="0" indent="-182563">
              <a:buFont typeface="Arial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</a:rPr>
              <a:t>Pupils involved were happier to come to school</a:t>
            </a:r>
          </a:p>
          <a:p>
            <a:pPr marL="182563" lvl="0" indent="-182563">
              <a:buFont typeface="Arial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</a:rPr>
              <a:t>Increase in engagement with other aspects of school including their work</a:t>
            </a:r>
          </a:p>
          <a:p>
            <a:pPr marL="182563" lvl="0" indent="-182563">
              <a:buFont typeface="Arial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</a:rPr>
              <a:t>Development of coping </a:t>
            </a:r>
            <a:r>
              <a:rPr lang="en-GB" sz="1000" dirty="0" smtClean="0">
                <a:solidFill>
                  <a:schemeClr val="tx1"/>
                </a:solidFill>
              </a:rPr>
              <a:t>skills</a:t>
            </a:r>
            <a:endParaRPr lang="en-GB" sz="1000" dirty="0" smtClean="0">
              <a:solidFill>
                <a:schemeClr val="tx1"/>
              </a:solidFill>
            </a:endParaRPr>
          </a:p>
        </p:txBody>
      </p:sp>
      <p:sp>
        <p:nvSpPr>
          <p:cNvPr id="21" name="Rectangular Callout 20"/>
          <p:cNvSpPr/>
          <p:nvPr/>
        </p:nvSpPr>
        <p:spPr>
          <a:xfrm>
            <a:off x="1412776" y="8316416"/>
            <a:ext cx="5373216" cy="827584"/>
          </a:xfrm>
          <a:prstGeom prst="wedgeRectCallout">
            <a:avLst>
              <a:gd name="adj1" fmla="val -53789"/>
              <a:gd name="adj2" fmla="val 771"/>
            </a:avLst>
          </a:prstGeom>
          <a:solidFill>
            <a:srgbClr val="9999F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lvl="0" indent="-182563">
              <a:buFont typeface="Arial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</a:rPr>
              <a:t>To consider holding music therapy sessions with a wider network of pupils</a:t>
            </a:r>
          </a:p>
          <a:p>
            <a:pPr marL="182563" lvl="0" indent="-182563">
              <a:buFont typeface="Arial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</a:rPr>
              <a:t>Continue using music in the nurture groups</a:t>
            </a:r>
          </a:p>
          <a:p>
            <a:pPr marL="182563" lvl="0" indent="-182563">
              <a:buFont typeface="Arial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</a:rPr>
              <a:t>It is hoped to record some of the pupils music in the future</a:t>
            </a:r>
          </a:p>
          <a:p>
            <a:pPr marL="182563" lvl="0" indent="-182563">
              <a:buFont typeface="Arial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</a:rPr>
              <a:t>Explore staff CPD sessions in music therapy for </a:t>
            </a:r>
            <a:r>
              <a:rPr lang="en-GB" sz="1000" dirty="0" smtClean="0">
                <a:solidFill>
                  <a:schemeClr val="tx1"/>
                </a:solidFill>
              </a:rPr>
              <a:t>sustainability</a:t>
            </a:r>
            <a:endParaRPr lang="en-GB" sz="1000" dirty="0" smtClean="0">
              <a:solidFill>
                <a:schemeClr val="tx1"/>
              </a:solidFill>
            </a:endParaRPr>
          </a:p>
        </p:txBody>
      </p:sp>
      <p:sp>
        <p:nvSpPr>
          <p:cNvPr id="23" name="Cloud Callout 22"/>
          <p:cNvSpPr/>
          <p:nvPr/>
        </p:nvSpPr>
        <p:spPr>
          <a:xfrm>
            <a:off x="0" y="8244408"/>
            <a:ext cx="980728" cy="792088"/>
          </a:xfrm>
          <a:prstGeom prst="cloudCallout">
            <a:avLst>
              <a:gd name="adj1" fmla="val 77154"/>
              <a:gd name="adj2" fmla="val 29791"/>
            </a:avLst>
          </a:prstGeom>
          <a:solidFill>
            <a:srgbClr val="9999F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Next Steps</a:t>
            </a:r>
            <a:endParaRPr lang="en-GB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92696" cy="75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" name="Oval 52"/>
          <p:cNvSpPr/>
          <p:nvPr/>
        </p:nvSpPr>
        <p:spPr>
          <a:xfrm>
            <a:off x="5930834" y="100981"/>
            <a:ext cx="707525" cy="650323"/>
          </a:xfrm>
          <a:prstGeom prst="ellipse">
            <a:avLst/>
          </a:prstGeom>
          <a:noFill/>
          <a:ln w="28575" cap="rnd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800" dirty="0" smtClean="0">
                <a:latin typeface="Aharoni" pitchFamily="2" charset="-79"/>
                <a:cs typeface="Aharoni" pitchFamily="2" charset="-79"/>
              </a:rPr>
              <a:t>       </a:t>
            </a:r>
            <a:endParaRPr lang="en-GB" sz="800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5974619" y="147402"/>
            <a:ext cx="619954" cy="557481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 cap="rnd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800" dirty="0" smtClean="0">
                <a:latin typeface="Aharoni" pitchFamily="2" charset="-79"/>
                <a:cs typeface="Aharoni" pitchFamily="2" charset="-79"/>
              </a:rPr>
              <a:t>Music Therapy</a:t>
            </a:r>
            <a:endParaRPr lang="en-GB" sz="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5" name="Oval 54"/>
          <p:cNvSpPr>
            <a:spLocks/>
          </p:cNvSpPr>
          <p:nvPr/>
        </p:nvSpPr>
        <p:spPr>
          <a:xfrm>
            <a:off x="5899833" y="35496"/>
            <a:ext cx="769527" cy="781292"/>
          </a:xfrm>
          <a:prstGeom prst="ellipse">
            <a:avLst/>
          </a:prstGeom>
          <a:noFill/>
          <a:ln w="12700" cap="rnd">
            <a:solidFill>
              <a:schemeClr val="tx2">
                <a:lumMod val="20000"/>
                <a:lumOff val="8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6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369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nhsaa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jtraynor</dc:creator>
  <cp:lastModifiedBy>jtraynor</cp:lastModifiedBy>
  <cp:revision>30</cp:revision>
  <dcterms:created xsi:type="dcterms:W3CDTF">2017-10-03T15:18:37Z</dcterms:created>
  <dcterms:modified xsi:type="dcterms:W3CDTF">2018-05-08T08:38:29Z</dcterms:modified>
</cp:coreProperties>
</file>