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6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28870A7-8582-4A01-A382-FA163B709A60}" type="datetimeFigureOut">
              <a:rPr lang="en-GB" smtClean="0"/>
              <a:pPr/>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8870A7-8582-4A01-A382-FA163B709A60}" type="datetimeFigureOut">
              <a:rPr lang="en-GB" smtClean="0"/>
              <a:pPr/>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8870A7-8582-4A01-A382-FA163B709A60}" type="datetimeFigureOut">
              <a:rPr lang="en-GB" smtClean="0"/>
              <a:pPr/>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8870A7-8582-4A01-A382-FA163B709A60}" type="datetimeFigureOut">
              <a:rPr lang="en-GB" smtClean="0"/>
              <a:pPr/>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8870A7-8582-4A01-A382-FA163B709A60}" type="datetimeFigureOut">
              <a:rPr lang="en-GB" smtClean="0"/>
              <a:pPr/>
              <a:t>15/11/2017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28870A7-8582-4A01-A382-FA163B709A60}" type="datetimeFigureOut">
              <a:rPr lang="en-GB" smtClean="0"/>
              <a:pPr/>
              <a:t>15/11/2017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28870A7-8582-4A01-A382-FA163B709A60}" type="datetimeFigureOut">
              <a:rPr lang="en-GB" smtClean="0"/>
              <a:pPr/>
              <a:t>15/11/2017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28870A7-8582-4A01-A382-FA163B709A60}" type="datetimeFigureOut">
              <a:rPr lang="en-GB" smtClean="0"/>
              <a:pPr/>
              <a:t>15/11/2017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870A7-8582-4A01-A382-FA163B709A60}" type="datetimeFigureOut">
              <a:rPr lang="en-GB" smtClean="0"/>
              <a:pPr/>
              <a:t>15/11/2017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870A7-8582-4A01-A382-FA163B709A60}" type="datetimeFigureOut">
              <a:rPr lang="en-GB" smtClean="0"/>
              <a:pPr/>
              <a:t>15/11/2017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870A7-8582-4A01-A382-FA163B709A60}" type="datetimeFigureOut">
              <a:rPr lang="en-GB" smtClean="0"/>
              <a:pPr/>
              <a:t>15/11/2017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783995-C874-4826-A92A-5A33744C77D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28870A7-8582-4A01-A382-FA163B709A60}" type="datetimeFigureOut">
              <a:rPr lang="en-GB" smtClean="0"/>
              <a:pPr/>
              <a:t>15/11/2017</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F783995-C874-4826-A92A-5A33744C77D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nip Diagonal Corner Rectangle 13"/>
          <p:cNvSpPr/>
          <p:nvPr/>
        </p:nvSpPr>
        <p:spPr>
          <a:xfrm>
            <a:off x="188640" y="1187624"/>
            <a:ext cx="6555060" cy="3168352"/>
          </a:xfrm>
          <a:prstGeom prst="snip2DiagRect">
            <a:avLst/>
          </a:prstGeom>
          <a:solidFill>
            <a:schemeClr val="accent3">
              <a:lumMod val="75000"/>
            </a:schemeClr>
          </a:solidFill>
          <a:ln/>
        </p:spPr>
        <p:style>
          <a:lnRef idx="0">
            <a:schemeClr val="accent1"/>
          </a:lnRef>
          <a:fillRef idx="3">
            <a:schemeClr val="accent1"/>
          </a:fillRef>
          <a:effectRef idx="3">
            <a:schemeClr val="accent1"/>
          </a:effectRef>
          <a:fontRef idx="minor">
            <a:schemeClr val="lt1"/>
          </a:fontRef>
        </p:style>
        <p:txBody>
          <a:bodyPr rtlCol="0" anchor="ctr"/>
          <a:lstStyle/>
          <a:p>
            <a:r>
              <a:rPr lang="en-GB" sz="1050" b="1" dirty="0" smtClean="0">
                <a:solidFill>
                  <a:schemeClr val="bg1"/>
                </a:solidFill>
                <a:latin typeface="Arial" pitchFamily="34" charset="0"/>
                <a:cs typeface="Arial" pitchFamily="34" charset="0"/>
              </a:rPr>
              <a:t>What’s being done at </a:t>
            </a:r>
            <a:r>
              <a:rPr lang="en-GB" sz="1050" b="1" dirty="0" err="1" smtClean="0">
                <a:solidFill>
                  <a:schemeClr val="bg1"/>
                </a:solidFill>
                <a:latin typeface="Arial" pitchFamily="34" charset="0"/>
                <a:cs typeface="Arial" pitchFamily="34" charset="0"/>
              </a:rPr>
              <a:t>Largs</a:t>
            </a:r>
            <a:r>
              <a:rPr lang="en-GB" sz="1050" b="1" dirty="0" smtClean="0">
                <a:solidFill>
                  <a:schemeClr val="bg1"/>
                </a:solidFill>
                <a:latin typeface="Arial" pitchFamily="34" charset="0"/>
                <a:cs typeface="Arial" pitchFamily="34" charset="0"/>
              </a:rPr>
              <a:t> Academy?</a:t>
            </a:r>
          </a:p>
          <a:p>
            <a:endParaRPr lang="en-GB" sz="1050" dirty="0" smtClean="0">
              <a:solidFill>
                <a:schemeClr val="bg1"/>
              </a:solidFill>
              <a:latin typeface="Arial" pitchFamily="34" charset="0"/>
              <a:cs typeface="Arial" pitchFamily="34" charset="0"/>
            </a:endParaRPr>
          </a:p>
          <a:p>
            <a:pPr marL="182563" indent="-182563">
              <a:buFont typeface="Arial" pitchFamily="34" charset="0"/>
              <a:buChar char="•"/>
            </a:pPr>
            <a:r>
              <a:rPr lang="en-GB" sz="1050" dirty="0" smtClean="0">
                <a:solidFill>
                  <a:schemeClr val="bg1"/>
                </a:solidFill>
                <a:latin typeface="Arial" pitchFamily="34" charset="0"/>
                <a:cs typeface="Arial" pitchFamily="34" charset="0"/>
              </a:rPr>
              <a:t>Wellness Recovery Action Plan has been used to refocus on mental health and wellbeing, and to refocus on the existing physical and mental wellbeing programme.</a:t>
            </a:r>
          </a:p>
          <a:p>
            <a:pPr marL="182563" indent="-182563">
              <a:buFont typeface="Arial" pitchFamily="34" charset="0"/>
              <a:buChar char="•"/>
            </a:pPr>
            <a:r>
              <a:rPr lang="en-GB" sz="1050" dirty="0" smtClean="0">
                <a:solidFill>
                  <a:schemeClr val="bg1"/>
                </a:solidFill>
                <a:latin typeface="Arial" pitchFamily="34" charset="0"/>
                <a:cs typeface="Arial" pitchFamily="34" charset="0"/>
              </a:rPr>
              <a:t>Schoo</a:t>
            </a:r>
            <a:r>
              <a:rPr lang="en-GB" sz="1050" u="sng" dirty="0" smtClean="0">
                <a:solidFill>
                  <a:schemeClr val="bg1"/>
                </a:solidFill>
                <a:latin typeface="Arial" pitchFamily="34" charset="0"/>
                <a:cs typeface="Arial" pitchFamily="34" charset="0"/>
              </a:rPr>
              <a:t>l</a:t>
            </a:r>
            <a:r>
              <a:rPr lang="en-GB" sz="1050" dirty="0" smtClean="0">
                <a:solidFill>
                  <a:schemeClr val="bg1"/>
                </a:solidFill>
                <a:latin typeface="Arial" pitchFamily="34" charset="0"/>
                <a:cs typeface="Arial" pitchFamily="34" charset="0"/>
              </a:rPr>
              <a:t> values of Ambition, Achievement, Respect, Responsibility and Community are displayed widely around the school, and used as a focus for assemblies and activities.</a:t>
            </a:r>
          </a:p>
          <a:p>
            <a:pPr marL="182563" indent="-182563">
              <a:buFont typeface="Arial" pitchFamily="34" charset="0"/>
              <a:buChar char="•"/>
            </a:pPr>
            <a:r>
              <a:rPr lang="en-GB" sz="1050" dirty="0" smtClean="0">
                <a:solidFill>
                  <a:schemeClr val="bg1"/>
                </a:solidFill>
                <a:latin typeface="Arial" pitchFamily="34" charset="0"/>
                <a:cs typeface="Arial" pitchFamily="34" charset="0"/>
              </a:rPr>
              <a:t>All S1 pupils attended a ‘School of Wellbeing’ workshop throughout one day to explore how the whole school community can work together to make Largs Academy a mentally healthy school.</a:t>
            </a:r>
          </a:p>
          <a:p>
            <a:pPr marL="182563" indent="-182563">
              <a:buFont typeface="Arial" pitchFamily="34" charset="0"/>
              <a:buChar char="•"/>
            </a:pPr>
            <a:r>
              <a:rPr lang="en-GB" sz="1050" dirty="0" smtClean="0">
                <a:solidFill>
                  <a:schemeClr val="bg1"/>
                </a:solidFill>
                <a:latin typeface="Arial" pitchFamily="34" charset="0"/>
                <a:cs typeface="Arial" pitchFamily="34" charset="0"/>
              </a:rPr>
              <a:t>S1 Wellbeing Ambassadors have been identified from the workshops to work alongside S6 leaders and staff to promote wellbeing, and take forward issues highlighted in the school of wellbeing workshops. </a:t>
            </a:r>
          </a:p>
          <a:p>
            <a:pPr marL="182563" indent="-182563">
              <a:buFont typeface="Arial" pitchFamily="34" charset="0"/>
              <a:buChar char="•"/>
            </a:pPr>
            <a:r>
              <a:rPr lang="en-GB" sz="1050" dirty="0" smtClean="0">
                <a:solidFill>
                  <a:schemeClr val="bg1"/>
                </a:solidFill>
                <a:latin typeface="Arial" pitchFamily="34" charset="0"/>
                <a:cs typeface="Arial" pitchFamily="34" charset="0"/>
              </a:rPr>
              <a:t>Wellbeing ambassadors undertook their own WRAP Programme, and, led by S6 Mental Health Leaders, will be involved in primary school visits and P7 transition events, attending Parents’ events and deliver peer education throughout the school.</a:t>
            </a:r>
          </a:p>
          <a:p>
            <a:pPr marL="182563" indent="-182563">
              <a:buFont typeface="Arial" pitchFamily="34" charset="0"/>
              <a:buChar char="•"/>
            </a:pPr>
            <a:r>
              <a:rPr lang="en-GB" sz="1050" dirty="0" smtClean="0">
                <a:solidFill>
                  <a:schemeClr val="bg1"/>
                </a:solidFill>
                <a:latin typeface="Arial" pitchFamily="34" charset="0"/>
                <a:cs typeface="Arial" pitchFamily="34" charset="0"/>
              </a:rPr>
              <a:t>S6 leaders attended an Anxiety and Wellbeing Workshop to enhance their knowledge and coping  skills.</a:t>
            </a:r>
          </a:p>
          <a:p>
            <a:pPr marL="182563" indent="-182563">
              <a:buFont typeface="Arial" pitchFamily="34" charset="0"/>
              <a:buChar char="•"/>
            </a:pPr>
            <a:r>
              <a:rPr lang="en-GB" sz="1050" dirty="0" smtClean="0">
                <a:solidFill>
                  <a:schemeClr val="bg1"/>
                </a:solidFill>
                <a:latin typeface="Arial" pitchFamily="34" charset="0"/>
                <a:cs typeface="Arial" pitchFamily="34" charset="0"/>
              </a:rPr>
              <a:t>School staff completed WRAP training, with sixteen volunteering for Level 1 training. Leading on from that, a Guidance Teacher, and the Area inclusion worker completed WRAP facilitator training to make all activities sustainable.</a:t>
            </a:r>
            <a:endParaRPr lang="en-GB" sz="1050" dirty="0">
              <a:solidFill>
                <a:schemeClr val="bg1"/>
              </a:solidFill>
              <a:latin typeface="Arial" pitchFamily="34" charset="0"/>
              <a:cs typeface="Arial" pitchFamily="34" charset="0"/>
            </a:endParaRPr>
          </a:p>
        </p:txBody>
      </p:sp>
      <p:sp>
        <p:nvSpPr>
          <p:cNvPr id="30" name="Rectangle 29"/>
          <p:cNvSpPr/>
          <p:nvPr/>
        </p:nvSpPr>
        <p:spPr>
          <a:xfrm>
            <a:off x="188640" y="0"/>
            <a:ext cx="6480720" cy="1092607"/>
          </a:xfrm>
          <a:prstGeom prst="rect">
            <a:avLst/>
          </a:prstGeom>
        </p:spPr>
        <p:txBody>
          <a:bodyPr wrap="square">
            <a:spAutoFit/>
          </a:bodyPr>
          <a:lstStyle/>
          <a:p>
            <a:pPr algn="ctr"/>
            <a:r>
              <a:rPr lang="en-GB" sz="1100" dirty="0" smtClean="0">
                <a:latin typeface="Arial" pitchFamily="34" charset="0"/>
                <a:cs typeface="Arial" pitchFamily="34" charset="0"/>
              </a:rPr>
              <a:t>Sharing Good Practice of Mental Health Initiatives in Schools</a:t>
            </a:r>
            <a:endParaRPr lang="en-GB" sz="1200" dirty="0" smtClean="0">
              <a:latin typeface="Arial" pitchFamily="34" charset="0"/>
              <a:cs typeface="Arial" pitchFamily="34" charset="0"/>
            </a:endParaRPr>
          </a:p>
          <a:p>
            <a:pPr algn="ctr"/>
            <a:endParaRPr lang="en-GB" sz="1200" dirty="0" smtClean="0">
              <a:latin typeface="Arial" pitchFamily="34" charset="0"/>
              <a:cs typeface="Arial" pitchFamily="34" charset="0"/>
            </a:endParaRPr>
          </a:p>
          <a:p>
            <a:pPr algn="ctr"/>
            <a:r>
              <a:rPr lang="en-GB" sz="1600" b="1" dirty="0" err="1" smtClean="0">
                <a:solidFill>
                  <a:schemeClr val="accent3">
                    <a:lumMod val="50000"/>
                  </a:schemeClr>
                </a:solidFill>
                <a:latin typeface="Arial" pitchFamily="34" charset="0"/>
                <a:cs typeface="Arial" pitchFamily="34" charset="0"/>
              </a:rPr>
              <a:t>Largs</a:t>
            </a:r>
            <a:r>
              <a:rPr lang="en-GB" sz="1600" b="1" dirty="0" smtClean="0">
                <a:solidFill>
                  <a:schemeClr val="accent3">
                    <a:lumMod val="50000"/>
                  </a:schemeClr>
                </a:solidFill>
                <a:latin typeface="Arial" pitchFamily="34" charset="0"/>
                <a:cs typeface="Arial" pitchFamily="34" charset="0"/>
              </a:rPr>
              <a:t> Academy, North Ayrshire</a:t>
            </a:r>
          </a:p>
          <a:p>
            <a:pPr algn="ctr"/>
            <a:endParaRPr lang="en-GB" sz="1200" dirty="0" smtClean="0">
              <a:latin typeface="Arial" pitchFamily="34" charset="0"/>
              <a:cs typeface="Arial" pitchFamily="34" charset="0"/>
            </a:endParaRPr>
          </a:p>
          <a:p>
            <a:pPr algn="ctr"/>
            <a:r>
              <a:rPr lang="en-GB" sz="1400" b="1" i="1" dirty="0" smtClean="0"/>
              <a:t>Using WRAP to explore and promote what good mental health and wellbeing means</a:t>
            </a:r>
            <a:endParaRPr lang="en-GB" sz="1400" dirty="0" smtClean="0">
              <a:latin typeface="Arial" pitchFamily="34" charset="0"/>
              <a:cs typeface="Arial" pitchFamily="34" charset="0"/>
            </a:endParaRPr>
          </a:p>
        </p:txBody>
      </p:sp>
      <p:sp>
        <p:nvSpPr>
          <p:cNvPr id="32" name="Rectangular Callout 31"/>
          <p:cNvSpPr/>
          <p:nvPr/>
        </p:nvSpPr>
        <p:spPr>
          <a:xfrm>
            <a:off x="1412776" y="4499992"/>
            <a:ext cx="5373216" cy="1008112"/>
          </a:xfrm>
          <a:prstGeom prst="wedgeRectCallout">
            <a:avLst>
              <a:gd name="adj1" fmla="val -53789"/>
              <a:gd name="adj2" fmla="val 771"/>
            </a:avLst>
          </a:prstGeom>
          <a:solidFill>
            <a:schemeClr val="accent3">
              <a:lumMod val="40000"/>
              <a:lumOff val="6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marL="182563" indent="-182563">
              <a:buFont typeface="Arial" pitchFamily="34" charset="0"/>
              <a:buChar char="•"/>
            </a:pPr>
            <a:r>
              <a:rPr lang="en-GB" sz="1050" dirty="0" smtClean="0">
                <a:solidFill>
                  <a:schemeClr val="tx1"/>
                </a:solidFill>
                <a:latin typeface="Arial" pitchFamily="34" charset="0"/>
                <a:cs typeface="Arial" pitchFamily="34" charset="0"/>
              </a:rPr>
              <a:t>This refocus on mental wellbeing has helped when staff are having discussions with pupils; the pupils ‘get it’ much quicker.</a:t>
            </a:r>
          </a:p>
          <a:p>
            <a:pPr marL="182563" indent="-182563">
              <a:buFont typeface="Arial" pitchFamily="34" charset="0"/>
              <a:buChar char="•"/>
            </a:pPr>
            <a:r>
              <a:rPr lang="en-GB" sz="1050" dirty="0" smtClean="0">
                <a:solidFill>
                  <a:schemeClr val="tx1"/>
                </a:solidFill>
                <a:latin typeface="Arial" pitchFamily="34" charset="0"/>
                <a:cs typeface="Arial" pitchFamily="34" charset="0"/>
              </a:rPr>
              <a:t>The activities have further strengthened the school’s positive ethos and relationships as well as reinforcing our nurturing and restorative approaches.</a:t>
            </a:r>
          </a:p>
        </p:txBody>
      </p:sp>
      <p:sp>
        <p:nvSpPr>
          <p:cNvPr id="33" name="Cloud Callout 32"/>
          <p:cNvSpPr/>
          <p:nvPr/>
        </p:nvSpPr>
        <p:spPr>
          <a:xfrm>
            <a:off x="0" y="4427984"/>
            <a:ext cx="980728" cy="792088"/>
          </a:xfrm>
          <a:prstGeom prst="cloudCallout">
            <a:avLst>
              <a:gd name="adj1" fmla="val 77154"/>
              <a:gd name="adj2" fmla="val 29791"/>
            </a:avLst>
          </a:prstGeom>
          <a:solidFill>
            <a:schemeClr val="accent3">
              <a:lumMod val="40000"/>
              <a:lumOff val="60000"/>
            </a:schemeClr>
          </a:solidFill>
          <a:ln/>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solidFill>
                  <a:schemeClr val="tx1"/>
                </a:solidFill>
                <a:latin typeface="Arial" pitchFamily="34" charset="0"/>
                <a:cs typeface="Arial" pitchFamily="34" charset="0"/>
              </a:rPr>
              <a:t>What do Staff Think?</a:t>
            </a:r>
            <a:endParaRPr lang="en-GB" sz="1200" b="1" dirty="0">
              <a:solidFill>
                <a:schemeClr val="tx1"/>
              </a:solidFill>
              <a:latin typeface="Arial" pitchFamily="34" charset="0"/>
              <a:cs typeface="Arial" pitchFamily="34" charset="0"/>
            </a:endParaRPr>
          </a:p>
        </p:txBody>
      </p:sp>
      <p:sp>
        <p:nvSpPr>
          <p:cNvPr id="34" name="Cloud Callout 33"/>
          <p:cNvSpPr/>
          <p:nvPr/>
        </p:nvSpPr>
        <p:spPr>
          <a:xfrm>
            <a:off x="0" y="5580112"/>
            <a:ext cx="980728" cy="792088"/>
          </a:xfrm>
          <a:prstGeom prst="cloudCallout">
            <a:avLst>
              <a:gd name="adj1" fmla="val 77154"/>
              <a:gd name="adj2" fmla="val 29791"/>
            </a:avLst>
          </a:prstGeom>
          <a:solidFill>
            <a:schemeClr val="accent3">
              <a:lumMod val="40000"/>
              <a:lumOff val="60000"/>
            </a:schemeClr>
          </a:solidFill>
          <a:ln/>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solidFill>
                  <a:schemeClr val="tx1"/>
                </a:solidFill>
                <a:latin typeface="Arial" pitchFamily="34" charset="0"/>
                <a:cs typeface="Arial" pitchFamily="34" charset="0"/>
              </a:rPr>
              <a:t>And the Pupils?</a:t>
            </a:r>
            <a:endParaRPr lang="en-GB" sz="1200" b="1" dirty="0">
              <a:solidFill>
                <a:schemeClr val="tx1"/>
              </a:solidFill>
              <a:latin typeface="Arial" pitchFamily="34" charset="0"/>
              <a:cs typeface="Arial" pitchFamily="34" charset="0"/>
            </a:endParaRPr>
          </a:p>
        </p:txBody>
      </p:sp>
      <p:sp>
        <p:nvSpPr>
          <p:cNvPr id="48" name="Rectangular Callout 47"/>
          <p:cNvSpPr/>
          <p:nvPr/>
        </p:nvSpPr>
        <p:spPr>
          <a:xfrm>
            <a:off x="1412776" y="5772133"/>
            <a:ext cx="5373216" cy="816091"/>
          </a:xfrm>
          <a:prstGeom prst="wedgeRectCallout">
            <a:avLst>
              <a:gd name="adj1" fmla="val -53789"/>
              <a:gd name="adj2" fmla="val 771"/>
            </a:avLst>
          </a:prstGeom>
          <a:solidFill>
            <a:schemeClr val="accent3">
              <a:lumMod val="40000"/>
              <a:lumOff val="6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marL="180975" indent="-180975">
              <a:buFont typeface="Arial" pitchFamily="34" charset="0"/>
              <a:buChar char="•"/>
            </a:pPr>
            <a:r>
              <a:rPr lang="en-GB" sz="1050" dirty="0" smtClean="0">
                <a:solidFill>
                  <a:schemeClr val="tx1"/>
                </a:solidFill>
                <a:latin typeface="Arial" pitchFamily="34" charset="0"/>
                <a:cs typeface="Arial" pitchFamily="34" charset="0"/>
              </a:rPr>
              <a:t>This focus on mental health and programme to promote issues of mental health and where to get support is a great idea. </a:t>
            </a:r>
          </a:p>
          <a:p>
            <a:pPr marL="180975" indent="-180975">
              <a:buFont typeface="Arial" pitchFamily="34" charset="0"/>
              <a:buChar char="•"/>
            </a:pPr>
            <a:r>
              <a:rPr lang="en-GB" sz="1050" dirty="0">
                <a:solidFill>
                  <a:schemeClr val="tx1"/>
                </a:solidFill>
                <a:latin typeface="Arial" pitchFamily="34" charset="0"/>
                <a:cs typeface="Arial" pitchFamily="34" charset="0"/>
              </a:rPr>
              <a:t>H</a:t>
            </a:r>
            <a:r>
              <a:rPr lang="en-GB" sz="1050" dirty="0" smtClean="0">
                <a:solidFill>
                  <a:schemeClr val="tx1"/>
                </a:solidFill>
                <a:latin typeface="Arial" pitchFamily="34" charset="0"/>
                <a:cs typeface="Arial" pitchFamily="34" charset="0"/>
              </a:rPr>
              <a:t>aving senior pupils be a signpost for junior pupils to approach could mean more pupils will seek help if they are feeling low. </a:t>
            </a:r>
          </a:p>
          <a:p>
            <a:pPr marL="180975" indent="-180975">
              <a:buFont typeface="Arial" pitchFamily="34" charset="0"/>
              <a:buChar char="•"/>
            </a:pPr>
            <a:r>
              <a:rPr lang="en-GB" sz="1050" dirty="0" smtClean="0">
                <a:solidFill>
                  <a:schemeClr val="tx1"/>
                </a:solidFill>
                <a:latin typeface="Arial" pitchFamily="34" charset="0"/>
                <a:cs typeface="Arial" pitchFamily="34" charset="0"/>
              </a:rPr>
              <a:t>It’s really important for us all to make mental health and wellbeing a priority</a:t>
            </a:r>
          </a:p>
        </p:txBody>
      </p:sp>
      <p:sp>
        <p:nvSpPr>
          <p:cNvPr id="50" name="Smiley Face 49"/>
          <p:cNvSpPr/>
          <p:nvPr/>
        </p:nvSpPr>
        <p:spPr>
          <a:xfrm>
            <a:off x="44624" y="6660232"/>
            <a:ext cx="1008112" cy="1008112"/>
          </a:xfrm>
          <a:prstGeom prst="smileyFace">
            <a:avLst/>
          </a:prstGeom>
          <a:solidFill>
            <a:schemeClr val="accent3">
              <a:lumMod val="40000"/>
              <a:lumOff val="60000"/>
            </a:schemeClr>
          </a:solidFill>
          <a:ln/>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endParaRPr lang="en-GB" sz="900" b="1" dirty="0" smtClean="0">
              <a:solidFill>
                <a:schemeClr val="tx1"/>
              </a:solidFill>
              <a:latin typeface="Arial" pitchFamily="34" charset="0"/>
              <a:cs typeface="Arial" pitchFamily="34" charset="0"/>
            </a:endParaRPr>
          </a:p>
          <a:p>
            <a:pPr algn="ctr"/>
            <a:r>
              <a:rPr lang="en-GB" sz="1050" b="1" dirty="0" smtClean="0">
                <a:solidFill>
                  <a:schemeClr val="tx1"/>
                </a:solidFill>
                <a:latin typeface="Arial" pitchFamily="34" charset="0"/>
                <a:cs typeface="Arial" pitchFamily="34" charset="0"/>
              </a:rPr>
              <a:t>Have there been any benefits?</a:t>
            </a:r>
          </a:p>
          <a:p>
            <a:pPr algn="ctr"/>
            <a:endParaRPr lang="en-GB" sz="900" b="1" dirty="0">
              <a:solidFill>
                <a:schemeClr val="tx1"/>
              </a:solidFill>
            </a:endParaRPr>
          </a:p>
        </p:txBody>
      </p:sp>
      <p:sp>
        <p:nvSpPr>
          <p:cNvPr id="20" name="Rectangular Callout 19"/>
          <p:cNvSpPr/>
          <p:nvPr/>
        </p:nvSpPr>
        <p:spPr>
          <a:xfrm>
            <a:off x="1412776" y="6756242"/>
            <a:ext cx="5373216" cy="1152128"/>
          </a:xfrm>
          <a:prstGeom prst="wedgeRectCallout">
            <a:avLst>
              <a:gd name="adj1" fmla="val -56940"/>
              <a:gd name="adj2" fmla="val 2976"/>
            </a:avLst>
          </a:prstGeom>
          <a:solidFill>
            <a:schemeClr val="accent3">
              <a:lumMod val="40000"/>
              <a:lumOff val="6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marL="182563" indent="-182563">
              <a:buFont typeface="Arial" pitchFamily="34" charset="0"/>
              <a:buChar char="•"/>
            </a:pPr>
            <a:r>
              <a:rPr lang="en-GB" sz="1050" dirty="0" smtClean="0">
                <a:solidFill>
                  <a:schemeClr val="tx1"/>
                </a:solidFill>
                <a:latin typeface="Arial" pitchFamily="34" charset="0"/>
                <a:cs typeface="Arial" pitchFamily="34" charset="0"/>
              </a:rPr>
              <a:t>Helped to encourage more open discussion around mental health issues, removing barriers to pupils seeking help.</a:t>
            </a:r>
          </a:p>
          <a:p>
            <a:pPr marL="182563" indent="-182563">
              <a:buFont typeface="Arial" pitchFamily="34" charset="0"/>
              <a:buChar char="•"/>
            </a:pPr>
            <a:r>
              <a:rPr lang="en-GB" sz="1050" dirty="0" smtClean="0">
                <a:solidFill>
                  <a:schemeClr val="tx1"/>
                </a:solidFill>
                <a:latin typeface="Arial" pitchFamily="34" charset="0"/>
                <a:cs typeface="Arial" pitchFamily="34" charset="0"/>
              </a:rPr>
              <a:t>Pupil engagement with our new school counsellor would provide some evidence that pupils are recognising and admitting to mental health issues.</a:t>
            </a:r>
          </a:p>
          <a:p>
            <a:pPr marL="182563" indent="-182563">
              <a:buFont typeface="Arial" pitchFamily="34" charset="0"/>
              <a:buChar char="•"/>
            </a:pPr>
            <a:r>
              <a:rPr lang="en-GB" sz="1050" dirty="0" smtClean="0">
                <a:solidFill>
                  <a:schemeClr val="tx1"/>
                </a:solidFill>
                <a:latin typeface="Arial" pitchFamily="34" charset="0"/>
                <a:cs typeface="Arial" pitchFamily="34" charset="0"/>
              </a:rPr>
              <a:t>Anecdotally an immediate impact has been noticed; pupils have more awareness of understanding and managing feelings.</a:t>
            </a:r>
          </a:p>
        </p:txBody>
      </p:sp>
      <p:sp>
        <p:nvSpPr>
          <p:cNvPr id="21" name="Rectangular Callout 20"/>
          <p:cNvSpPr/>
          <p:nvPr/>
        </p:nvSpPr>
        <p:spPr>
          <a:xfrm>
            <a:off x="1412776" y="8172400"/>
            <a:ext cx="5373216" cy="971600"/>
          </a:xfrm>
          <a:prstGeom prst="wedgeRectCallout">
            <a:avLst>
              <a:gd name="adj1" fmla="val -53789"/>
              <a:gd name="adj2" fmla="val 771"/>
            </a:avLst>
          </a:prstGeom>
          <a:solidFill>
            <a:schemeClr val="accent3">
              <a:lumMod val="40000"/>
              <a:lumOff val="6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marL="182563" indent="-182563">
              <a:buFont typeface="Arial" pitchFamily="34" charset="0"/>
              <a:buChar char="•"/>
            </a:pPr>
            <a:r>
              <a:rPr lang="en-GB" sz="1050" dirty="0" smtClean="0">
                <a:solidFill>
                  <a:schemeClr val="tx1"/>
                </a:solidFill>
                <a:latin typeface="Arial" pitchFamily="34" charset="0"/>
                <a:cs typeface="Arial" pitchFamily="34" charset="0"/>
              </a:rPr>
              <a:t>The impact of the </a:t>
            </a:r>
            <a:r>
              <a:rPr lang="en-GB" sz="1050" dirty="0">
                <a:solidFill>
                  <a:schemeClr val="tx1"/>
                </a:solidFill>
                <a:latin typeface="Arial" pitchFamily="34" charset="0"/>
                <a:cs typeface="Arial" pitchFamily="34" charset="0"/>
              </a:rPr>
              <a:t>W</a:t>
            </a:r>
            <a:r>
              <a:rPr lang="en-GB" sz="1050" dirty="0" smtClean="0">
                <a:solidFill>
                  <a:schemeClr val="tx1"/>
                </a:solidFill>
                <a:latin typeface="Arial" pitchFamily="34" charset="0"/>
                <a:cs typeface="Arial" pitchFamily="34" charset="0"/>
              </a:rPr>
              <a:t>ellbeing Group’s implementation of the school Mental Health and Wellbeing Action Plan will be measured and evaluated.</a:t>
            </a:r>
          </a:p>
          <a:p>
            <a:pPr marL="182563" indent="-182563">
              <a:buFont typeface="Arial" pitchFamily="34" charset="0"/>
              <a:buChar char="•"/>
            </a:pPr>
            <a:r>
              <a:rPr lang="en-GB" sz="1050" dirty="0" smtClean="0">
                <a:solidFill>
                  <a:schemeClr val="tx1"/>
                </a:solidFill>
                <a:latin typeface="Arial" pitchFamily="34" charset="0"/>
                <a:cs typeface="Arial" pitchFamily="34" charset="0"/>
              </a:rPr>
              <a:t>Opportunities for further work with parents and the wider staff group to facilitate understanding.</a:t>
            </a:r>
          </a:p>
          <a:p>
            <a:pPr marL="182563" indent="-182563">
              <a:buFont typeface="Arial" pitchFamily="34" charset="0"/>
              <a:buChar char="•"/>
            </a:pPr>
            <a:r>
              <a:rPr lang="en-GB" sz="1050" dirty="0" smtClean="0">
                <a:solidFill>
                  <a:schemeClr val="tx1"/>
                </a:solidFill>
                <a:latin typeface="Arial" pitchFamily="34" charset="0"/>
                <a:cs typeface="Arial" pitchFamily="34" charset="0"/>
              </a:rPr>
              <a:t>Further staff training .</a:t>
            </a:r>
          </a:p>
        </p:txBody>
      </p:sp>
      <p:sp>
        <p:nvSpPr>
          <p:cNvPr id="23" name="Cloud Callout 22"/>
          <p:cNvSpPr/>
          <p:nvPr/>
        </p:nvSpPr>
        <p:spPr>
          <a:xfrm>
            <a:off x="0" y="8028384"/>
            <a:ext cx="980728" cy="792088"/>
          </a:xfrm>
          <a:prstGeom prst="cloudCallout">
            <a:avLst>
              <a:gd name="adj1" fmla="val 77154"/>
              <a:gd name="adj2" fmla="val 29791"/>
            </a:avLst>
          </a:prstGeom>
          <a:solidFill>
            <a:schemeClr val="accent3">
              <a:lumMod val="40000"/>
              <a:lumOff val="60000"/>
            </a:schemeClr>
          </a:solidFill>
          <a:ln/>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solidFill>
                  <a:schemeClr val="tx1"/>
                </a:solidFill>
                <a:latin typeface="Arial" pitchFamily="34" charset="0"/>
                <a:cs typeface="Arial" pitchFamily="34" charset="0"/>
              </a:rPr>
              <a:t>Next Steps</a:t>
            </a:r>
            <a:endParaRPr lang="en-GB" sz="1200" b="1" dirty="0">
              <a:solidFill>
                <a:schemeClr val="tx1"/>
              </a:solidFill>
              <a:latin typeface="Arial" pitchFamily="34" charset="0"/>
              <a:cs typeface="Arial" pitchFamily="34" charset="0"/>
            </a:endParaRPr>
          </a:p>
        </p:txBody>
      </p:sp>
      <p:pic>
        <p:nvPicPr>
          <p:cNvPr id="1027" name="Picture 3"/>
          <p:cNvPicPr>
            <a:picLocks noChangeAspect="1" noChangeArrowheads="1"/>
          </p:cNvPicPr>
          <p:nvPr/>
        </p:nvPicPr>
        <p:blipFill>
          <a:blip r:embed="rId2" cstate="print"/>
          <a:srcRect/>
          <a:stretch>
            <a:fillRect/>
          </a:stretch>
        </p:blipFill>
        <p:spPr bwMode="auto">
          <a:xfrm>
            <a:off x="0" y="0"/>
            <a:ext cx="692696" cy="756694"/>
          </a:xfrm>
          <a:prstGeom prst="rect">
            <a:avLst/>
          </a:prstGeom>
          <a:noFill/>
          <a:ln w="9525">
            <a:noFill/>
            <a:miter lim="800000"/>
            <a:headEnd/>
            <a:tailEnd/>
          </a:ln>
        </p:spPr>
      </p:pic>
      <p:grpSp>
        <p:nvGrpSpPr>
          <p:cNvPr id="52" name="Group 51"/>
          <p:cNvGrpSpPr/>
          <p:nvPr/>
        </p:nvGrpSpPr>
        <p:grpSpPr>
          <a:xfrm>
            <a:off x="6100388" y="20989"/>
            <a:ext cx="720000" cy="720000"/>
            <a:chOff x="3032956" y="900757"/>
            <a:chExt cx="720000" cy="720000"/>
          </a:xfrm>
        </p:grpSpPr>
        <p:sp>
          <p:nvSpPr>
            <p:cNvPr id="53" name="Oval 52"/>
            <p:cNvSpPr/>
            <p:nvPr/>
          </p:nvSpPr>
          <p:spPr>
            <a:xfrm>
              <a:off x="3067795" y="935596"/>
              <a:ext cx="650323" cy="650323"/>
            </a:xfrm>
            <a:prstGeom prst="ellipse">
              <a:avLst/>
            </a:prstGeom>
            <a:noFill/>
            <a:ln w="28575" cap="rnd">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800" dirty="0" smtClean="0">
                <a:latin typeface="Aharoni" pitchFamily="2" charset="-79"/>
                <a:cs typeface="Aharoni" pitchFamily="2" charset="-79"/>
              </a:endParaRPr>
            </a:p>
          </p:txBody>
        </p:sp>
        <p:sp>
          <p:nvSpPr>
            <p:cNvPr id="54" name="Oval 53"/>
            <p:cNvSpPr/>
            <p:nvPr/>
          </p:nvSpPr>
          <p:spPr>
            <a:xfrm>
              <a:off x="3114216" y="982017"/>
              <a:ext cx="557481" cy="557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38100" cap="rnd">
              <a:solidFill>
                <a:schemeClr val="accent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smtClean="0">
                  <a:latin typeface="Aharoni" pitchFamily="2" charset="-79"/>
                  <a:cs typeface="Aharoni" pitchFamily="2" charset="-79"/>
                </a:rPr>
                <a:t>WRAP</a:t>
              </a:r>
              <a:endParaRPr lang="en-GB" sz="1050" dirty="0">
                <a:latin typeface="Aharoni" pitchFamily="2" charset="-79"/>
                <a:cs typeface="Aharoni" pitchFamily="2" charset="-79"/>
              </a:endParaRPr>
            </a:p>
          </p:txBody>
        </p:sp>
        <p:sp>
          <p:nvSpPr>
            <p:cNvPr id="55" name="Oval 54"/>
            <p:cNvSpPr>
              <a:spLocks/>
            </p:cNvSpPr>
            <p:nvPr/>
          </p:nvSpPr>
          <p:spPr>
            <a:xfrm>
              <a:off x="3032956" y="900757"/>
              <a:ext cx="720000" cy="720000"/>
            </a:xfrm>
            <a:prstGeom prst="ellipse">
              <a:avLst/>
            </a:prstGeom>
            <a:noFill/>
            <a:ln w="12700" cap="rnd">
              <a:solidFill>
                <a:schemeClr val="tx2">
                  <a:lumMod val="20000"/>
                  <a:lumOff val="8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600" dirty="0">
                <a:latin typeface="Aharoni" pitchFamily="2" charset="-79"/>
                <a:cs typeface="Aharoni" pitchFamily="2" charset="-79"/>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473</Words>
  <Application>Microsoft Office PowerPoint</Application>
  <PresentationFormat>On-screen Show (4:3)</PresentationFormat>
  <Paragraphs>31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nhsaa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jtraynor</dc:creator>
  <cp:lastModifiedBy>ad0126</cp:lastModifiedBy>
  <cp:revision>28</cp:revision>
  <dcterms:created xsi:type="dcterms:W3CDTF">2017-10-03T15:18:37Z</dcterms:created>
  <dcterms:modified xsi:type="dcterms:W3CDTF">2017-11-15T12:48:35Z</dcterms:modified>
</cp:coreProperties>
</file>