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473A"/>
    <a:srgbClr val="009900"/>
    <a:srgbClr val="CC99FF"/>
    <a:srgbClr val="6600CC"/>
    <a:srgbClr val="660033"/>
    <a:srgbClr val="990033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20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Diagonal Corner Rectangle 13"/>
          <p:cNvSpPr/>
          <p:nvPr/>
        </p:nvSpPr>
        <p:spPr>
          <a:xfrm>
            <a:off x="173400" y="1138808"/>
            <a:ext cx="6555060" cy="2930272"/>
          </a:xfrm>
          <a:prstGeom prst="snip2Diag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 smtClean="0"/>
              <a:t>What’s on offer at Kyle Academy to staff and pupils?</a:t>
            </a:r>
          </a:p>
          <a:p>
            <a:endParaRPr lang="en-GB" sz="1050" dirty="0" smtClean="0"/>
          </a:p>
          <a:p>
            <a:pPr marL="182563" indent="-182563">
              <a:spcAft>
                <a:spcPts val="900"/>
              </a:spcAft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Mentoring programme where young people are referred that suffer from stress and anxiety – working on mindfulness, progressive muscle relaxation and visualisation.</a:t>
            </a:r>
          </a:p>
          <a:p>
            <a:pPr marL="182563" indent="-182563">
              <a:spcAft>
                <a:spcPts val="900"/>
              </a:spcAft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Emotional First Aid for all the sixth years; exploring feelings, stress and anxiety.</a:t>
            </a:r>
          </a:p>
          <a:p>
            <a:pPr marL="182563" indent="-182563">
              <a:spcAft>
                <a:spcPts val="900"/>
              </a:spcAft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Dot-Be course for third years suffering from anxiety and stress before their exams.</a:t>
            </a:r>
          </a:p>
          <a:p>
            <a:pPr marL="182563" indent="-182563">
              <a:spcAft>
                <a:spcPts val="900"/>
              </a:spcAft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Youth Mindfulness course for staff, which is an eight week programme after school.</a:t>
            </a:r>
          </a:p>
          <a:p>
            <a:pPr marL="182563" indent="-182563">
              <a:spcAft>
                <a:spcPts val="900"/>
              </a:spcAft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P.E. teacher is currently working on mental health and wellbeing with the staff</a:t>
            </a:r>
            <a:endParaRPr lang="en-GB" sz="105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8640" y="0"/>
            <a:ext cx="648072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smtClean="0">
                <a:latin typeface="Arial" pitchFamily="34" charset="0"/>
                <a:cs typeface="Arial" pitchFamily="34" charset="0"/>
              </a:rPr>
              <a:t>Sharing Good Practice of Mental Health Initiatives in Schools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b="1" dirty="0" smtClean="0">
                <a:solidFill>
                  <a:schemeClr val="accent2">
                    <a:lumMod val="75000"/>
                  </a:schemeClr>
                </a:solidFill>
              </a:rPr>
              <a:t>Kyle Academy – Mindfulness</a:t>
            </a:r>
          </a:p>
          <a:p>
            <a:pPr algn="ctr"/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200" b="1" i="1" dirty="0" smtClean="0"/>
              <a:t>Personalising the ‘PATHS’ (promoting alternative thinking strategies) Programme</a:t>
            </a:r>
          </a:p>
          <a:p>
            <a:pPr algn="ctr"/>
            <a:r>
              <a:rPr lang="en-GB" sz="1200" b="1" i="1" dirty="0" smtClean="0"/>
              <a:t>to meet the needs of local children.</a:t>
            </a:r>
            <a:endParaRPr lang="en-GB" sz="1200" i="1" dirty="0"/>
          </a:p>
        </p:txBody>
      </p:sp>
      <p:sp>
        <p:nvSpPr>
          <p:cNvPr id="33" name="Cloud Callout 32"/>
          <p:cNvSpPr/>
          <p:nvPr/>
        </p:nvSpPr>
        <p:spPr>
          <a:xfrm>
            <a:off x="0" y="4211960"/>
            <a:ext cx="980728" cy="792088"/>
          </a:xfrm>
          <a:prstGeom prst="cloudCallout">
            <a:avLst>
              <a:gd name="adj1" fmla="val 77154"/>
              <a:gd name="adj2" fmla="val 2979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do </a:t>
            </a: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Staff</a:t>
            </a:r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Think?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1412776" y="4139952"/>
            <a:ext cx="5373216" cy="1080120"/>
          </a:xfrm>
          <a:prstGeom prst="wedgeRectCallout">
            <a:avLst>
              <a:gd name="adj1" fmla="val -53789"/>
              <a:gd name="adj2" fmla="val 77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of the teachers has said “It gets pupils to express themselves, and sometimes that’s all they need”.  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“There is a lot of staff that embrace it, and some who don’t like it.  It is becoming more popular with the staff”.</a:t>
            </a:r>
            <a:endParaRPr lang="en-GB" sz="105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Cloud Callout 33"/>
          <p:cNvSpPr/>
          <p:nvPr/>
        </p:nvSpPr>
        <p:spPr>
          <a:xfrm>
            <a:off x="0" y="5436096"/>
            <a:ext cx="980728" cy="792088"/>
          </a:xfrm>
          <a:prstGeom prst="cloudCallout">
            <a:avLst>
              <a:gd name="adj1" fmla="val 77154"/>
              <a:gd name="adj2" fmla="val 2979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the Pupils?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ular Callout 47"/>
          <p:cNvSpPr/>
          <p:nvPr/>
        </p:nvSpPr>
        <p:spPr>
          <a:xfrm>
            <a:off x="1412776" y="5328224"/>
            <a:ext cx="5373216" cy="1260000"/>
          </a:xfrm>
          <a:prstGeom prst="wedgeRectCallout">
            <a:avLst>
              <a:gd name="adj1" fmla="val -53789"/>
              <a:gd name="adj2" fmla="val 77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Pupils have said they love the peace and the quiet.  They love the fact that there is a sharing circle and they have a talking stick.  When someone is sharing, no one is allowed to speak.  It teaches them about mindful listening and mindful speech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“It’s all about the pupils and what the pupils want to do”.  </a:t>
            </a:r>
          </a:p>
        </p:txBody>
      </p:sp>
      <p:sp>
        <p:nvSpPr>
          <p:cNvPr id="20" name="Rectangular Callout 19"/>
          <p:cNvSpPr/>
          <p:nvPr/>
        </p:nvSpPr>
        <p:spPr>
          <a:xfrm>
            <a:off x="1412776" y="6660232"/>
            <a:ext cx="5373216" cy="1344150"/>
          </a:xfrm>
          <a:prstGeom prst="wedgeRectCallout">
            <a:avLst>
              <a:gd name="adj1" fmla="val -56940"/>
              <a:gd name="adj2" fmla="val 297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Mindfulness group do random acts of kindness each year, that’s a lovely thing.  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short term impact is giving young people strategies to use to cope with the challenges they face day to day.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Long term, it is hoped that we can have more mindfulness communities in the future, reaching as many staff and pupils as possible.</a:t>
            </a:r>
          </a:p>
        </p:txBody>
      </p:sp>
      <p:sp>
        <p:nvSpPr>
          <p:cNvPr id="23" name="Cloud Callout 22"/>
          <p:cNvSpPr/>
          <p:nvPr/>
        </p:nvSpPr>
        <p:spPr>
          <a:xfrm>
            <a:off x="0" y="8100392"/>
            <a:ext cx="980728" cy="792088"/>
          </a:xfrm>
          <a:prstGeom prst="cloudCallout">
            <a:avLst>
              <a:gd name="adj1" fmla="val 77154"/>
              <a:gd name="adj2" fmla="val 2979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Next Steps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1412776" y="8100392"/>
            <a:ext cx="5373216" cy="971600"/>
          </a:xfrm>
          <a:prstGeom prst="wedgeRectCallout">
            <a:avLst>
              <a:gd name="adj1" fmla="val -53789"/>
              <a:gd name="adj2" fmla="val 77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Staff to attend ‘Plum Village’ and undertake a course based on the teachings of ‘</a:t>
            </a:r>
            <a:r>
              <a:rPr lang="en-GB" sz="105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Thich</a:t>
            </a: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05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Nhat</a:t>
            </a: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05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Hanh</a:t>
            </a: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 a Vietnamese monk.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Continue to work in partnership with </a:t>
            </a:r>
            <a:r>
              <a:rPr lang="en-GB" sz="105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Coylton</a:t>
            </a: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Primary School to embed Mindfulness throughout both schools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Continue to offer Dot-Be and taster sessions after school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696" cy="75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Oval 52"/>
          <p:cNvSpPr/>
          <p:nvPr/>
        </p:nvSpPr>
        <p:spPr>
          <a:xfrm>
            <a:off x="5445061" y="2517"/>
            <a:ext cx="1341096" cy="728539"/>
          </a:xfrm>
          <a:prstGeom prst="ellipse">
            <a:avLst/>
          </a:prstGeom>
          <a:noFill/>
          <a:ln w="28575" cap="rnd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8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540790" y="54521"/>
            <a:ext cx="1149637" cy="62453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 cap="rnd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 smtClean="0">
                <a:latin typeface="Aharoni" pitchFamily="2" charset="-79"/>
                <a:cs typeface="Aharoni" pitchFamily="2" charset="-79"/>
              </a:rPr>
              <a:t>Mindfulness</a:t>
            </a:r>
            <a:endParaRPr lang="en-GB" sz="11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5" name="Oval 54"/>
          <p:cNvSpPr>
            <a:spLocks/>
          </p:cNvSpPr>
          <p:nvPr/>
        </p:nvSpPr>
        <p:spPr>
          <a:xfrm>
            <a:off x="5373216" y="-36512"/>
            <a:ext cx="1484784" cy="806596"/>
          </a:xfrm>
          <a:prstGeom prst="ellipse">
            <a:avLst/>
          </a:prstGeom>
          <a:noFill/>
          <a:ln w="12700" cap="rnd">
            <a:solidFill>
              <a:schemeClr val="tx2">
                <a:lumMod val="20000"/>
                <a:lumOff val="8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0" y="6660232"/>
            <a:ext cx="1052736" cy="10801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Have there been any benefits?</a:t>
            </a:r>
          </a:p>
        </p:txBody>
      </p:sp>
      <p:sp>
        <p:nvSpPr>
          <p:cNvPr id="19" name="Arc 18"/>
          <p:cNvSpPr/>
          <p:nvPr/>
        </p:nvSpPr>
        <p:spPr>
          <a:xfrm rot="7788502">
            <a:off x="231463" y="7063120"/>
            <a:ext cx="562427" cy="562373"/>
          </a:xfrm>
          <a:prstGeom prst="arc">
            <a:avLst>
              <a:gd name="adj1" fmla="val 15604122"/>
              <a:gd name="adj2" fmla="val 1041075"/>
            </a:avLst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32656" y="6804248"/>
            <a:ext cx="72008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92696" y="6804248"/>
            <a:ext cx="72008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369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jtraynor</dc:creator>
  <cp:lastModifiedBy>jtraynor</cp:lastModifiedBy>
  <cp:revision>40</cp:revision>
  <dcterms:created xsi:type="dcterms:W3CDTF">2017-10-03T15:18:37Z</dcterms:created>
  <dcterms:modified xsi:type="dcterms:W3CDTF">2018-05-08T08:40:46Z</dcterms:modified>
</cp:coreProperties>
</file>