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FA1"/>
    <a:srgbClr val="CC99FF"/>
    <a:srgbClr val="6600CC"/>
    <a:srgbClr val="660033"/>
    <a:srgbClr val="990033"/>
    <a:srgbClr val="0099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666" y="-5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870A7-8582-4A01-A382-FA163B709A60}" type="datetimeFigureOut">
              <a:rPr lang="en-GB" smtClean="0"/>
              <a:pPr/>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28870A7-8582-4A01-A382-FA163B709A60}" type="datetimeFigureOut">
              <a:rPr lang="en-GB" smtClean="0"/>
              <a:pPr/>
              <a:t>09/01/2018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F783995-C874-4826-A92A-5A33744C77D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nip Diagonal Corner Rectangle 13"/>
          <p:cNvSpPr/>
          <p:nvPr/>
        </p:nvSpPr>
        <p:spPr>
          <a:xfrm>
            <a:off x="173400" y="1138808"/>
            <a:ext cx="6555060" cy="2930272"/>
          </a:xfrm>
          <a:prstGeom prst="snip2DiagRect">
            <a:avLst/>
          </a:prstGeom>
          <a:solidFill>
            <a:srgbClr val="892FA1"/>
          </a:solidFill>
          <a:ln/>
        </p:spPr>
        <p:style>
          <a:lnRef idx="0">
            <a:schemeClr val="accent1"/>
          </a:lnRef>
          <a:fillRef idx="3">
            <a:schemeClr val="accent1"/>
          </a:fillRef>
          <a:effectRef idx="3">
            <a:schemeClr val="accent1"/>
          </a:effectRef>
          <a:fontRef idx="minor">
            <a:schemeClr val="lt1"/>
          </a:fontRef>
        </p:style>
        <p:txBody>
          <a:bodyPr rtlCol="0" anchor="ctr"/>
          <a:lstStyle/>
          <a:p>
            <a:r>
              <a:rPr lang="en-GB" sz="1050" b="1" dirty="0" smtClean="0">
                <a:solidFill>
                  <a:schemeClr val="bg1"/>
                </a:solidFill>
                <a:latin typeface="Arial" pitchFamily="34" charset="0"/>
                <a:cs typeface="Arial" pitchFamily="34" charset="0"/>
              </a:rPr>
              <a:t>What’s being done at Castlepark Early Years Centre?</a:t>
            </a:r>
          </a:p>
          <a:p>
            <a:endParaRPr lang="en-GB" sz="1050" dirty="0" smtClean="0">
              <a:solidFill>
                <a:schemeClr val="bg1"/>
              </a:solidFill>
              <a:latin typeface="Arial" pitchFamily="34" charset="0"/>
              <a:cs typeface="Arial" pitchFamily="34" charset="0"/>
            </a:endParaRPr>
          </a:p>
          <a:p>
            <a:pPr marL="182563" indent="-182563">
              <a:spcAft>
                <a:spcPts val="600"/>
              </a:spcAft>
              <a:buFont typeface="Arial" pitchFamily="34" charset="0"/>
              <a:buChar char="•"/>
            </a:pPr>
            <a:r>
              <a:rPr lang="en-GB" sz="1050" dirty="0" smtClean="0">
                <a:solidFill>
                  <a:schemeClr val="bg1"/>
                </a:solidFill>
                <a:latin typeface="Arial" pitchFamily="34" charset="0"/>
                <a:cs typeface="Arial" pitchFamily="34" charset="0"/>
              </a:rPr>
              <a:t>Relationships and trust are established with parents and children from first contact.</a:t>
            </a:r>
          </a:p>
          <a:p>
            <a:pPr marL="182563" indent="-182563">
              <a:spcAft>
                <a:spcPts val="600"/>
              </a:spcAft>
              <a:buFont typeface="Arial" pitchFamily="34" charset="0"/>
              <a:buChar char="•"/>
            </a:pPr>
            <a:r>
              <a:rPr lang="en-GB" sz="1050" dirty="0" smtClean="0">
                <a:solidFill>
                  <a:schemeClr val="bg1"/>
                </a:solidFill>
                <a:latin typeface="Arial" pitchFamily="34" charset="0"/>
                <a:cs typeface="Arial" pitchFamily="34" charset="0"/>
              </a:rPr>
              <a:t>‘All about me’ booklets are completed and used as a valuable tool and source of information to ensure each child’s individual needs are met.</a:t>
            </a:r>
          </a:p>
          <a:p>
            <a:pPr marL="182563" indent="-182563">
              <a:spcAft>
                <a:spcPts val="600"/>
              </a:spcAft>
              <a:buFont typeface="Arial" pitchFamily="34" charset="0"/>
              <a:buChar char="•"/>
            </a:pPr>
            <a:r>
              <a:rPr lang="en-GB" sz="1050" dirty="0" smtClean="0">
                <a:solidFill>
                  <a:schemeClr val="bg1"/>
                </a:solidFill>
                <a:latin typeface="Arial" pitchFamily="34" charset="0"/>
                <a:cs typeface="Arial" pitchFamily="34" charset="0"/>
              </a:rPr>
              <a:t>The PATHS Programme has been adapted to suit local needs and embedded in to practice across the whole centre.</a:t>
            </a:r>
          </a:p>
          <a:p>
            <a:pPr marL="182563" indent="-182563">
              <a:spcAft>
                <a:spcPts val="600"/>
              </a:spcAft>
              <a:buFont typeface="Arial" pitchFamily="34" charset="0"/>
              <a:buChar char="•"/>
            </a:pPr>
            <a:r>
              <a:rPr lang="en-GB" sz="1050" dirty="0" smtClean="0">
                <a:solidFill>
                  <a:schemeClr val="bg1"/>
                </a:solidFill>
                <a:latin typeface="Arial" pitchFamily="34" charset="0"/>
                <a:cs typeface="Arial" pitchFamily="34" charset="0"/>
              </a:rPr>
              <a:t>Puppets and the pack contents have been adapted to be more relevant to living in Castlepark and Irvine to ensure that children engage and relate more to activities.</a:t>
            </a:r>
          </a:p>
          <a:p>
            <a:pPr marL="182563" indent="-182563">
              <a:spcAft>
                <a:spcPts val="600"/>
              </a:spcAft>
              <a:buFont typeface="Arial" pitchFamily="34" charset="0"/>
              <a:buChar char="•"/>
            </a:pPr>
            <a:r>
              <a:rPr lang="en-GB" sz="1050" dirty="0" smtClean="0">
                <a:solidFill>
                  <a:schemeClr val="bg1"/>
                </a:solidFill>
                <a:latin typeface="Arial" pitchFamily="34" charset="0"/>
                <a:cs typeface="Arial" pitchFamily="34" charset="0"/>
              </a:rPr>
              <a:t>Puppets are kept in a quiet room next to the main playroom; children are encouraged to go and talk to </a:t>
            </a:r>
            <a:r>
              <a:rPr lang="en-GB" sz="1050" dirty="0" err="1" smtClean="0">
                <a:solidFill>
                  <a:schemeClr val="bg1"/>
                </a:solidFill>
                <a:latin typeface="Arial" pitchFamily="34" charset="0"/>
                <a:cs typeface="Arial" pitchFamily="34" charset="0"/>
              </a:rPr>
              <a:t>Twiggle</a:t>
            </a:r>
            <a:r>
              <a:rPr lang="en-GB" sz="1050" dirty="0" smtClean="0">
                <a:solidFill>
                  <a:schemeClr val="bg1"/>
                </a:solidFill>
                <a:latin typeface="Arial" pitchFamily="34" charset="0"/>
                <a:cs typeface="Arial" pitchFamily="34" charset="0"/>
              </a:rPr>
              <a:t> and his friends if they are upset.</a:t>
            </a:r>
          </a:p>
          <a:p>
            <a:pPr marL="182563" indent="-182563">
              <a:spcAft>
                <a:spcPts val="600"/>
              </a:spcAft>
              <a:buFont typeface="Arial" pitchFamily="34" charset="0"/>
              <a:buChar char="•"/>
            </a:pPr>
            <a:r>
              <a:rPr lang="en-GB" sz="1050" dirty="0" smtClean="0">
                <a:solidFill>
                  <a:schemeClr val="bg1"/>
                </a:solidFill>
                <a:latin typeface="Arial" pitchFamily="34" charset="0"/>
                <a:cs typeface="Arial" pitchFamily="34" charset="0"/>
              </a:rPr>
              <a:t>Newsletters go home with each emotion introduced to encourage parental involvement and to allow the children to continue to use the self regulation strategies at home.</a:t>
            </a:r>
          </a:p>
          <a:p>
            <a:pPr marL="182563" indent="-182563">
              <a:spcAft>
                <a:spcPts val="600"/>
              </a:spcAft>
              <a:buFont typeface="Arial" pitchFamily="34" charset="0"/>
              <a:buChar char="•"/>
            </a:pPr>
            <a:r>
              <a:rPr lang="en-GB" sz="1050" dirty="0" smtClean="0">
                <a:solidFill>
                  <a:schemeClr val="bg1"/>
                </a:solidFill>
                <a:latin typeface="Arial" pitchFamily="34" charset="0"/>
                <a:cs typeface="Arial" pitchFamily="34" charset="0"/>
              </a:rPr>
              <a:t>‘Change &amp; Loss’ and ‘Road Safety’ have also been incorporated in to PATHS to avoid topics being delivered in isolation.</a:t>
            </a:r>
            <a:endParaRPr lang="en-GB" sz="1050" dirty="0">
              <a:solidFill>
                <a:schemeClr val="bg1"/>
              </a:solidFill>
              <a:latin typeface="Arial" pitchFamily="34" charset="0"/>
              <a:cs typeface="Arial" pitchFamily="34" charset="0"/>
            </a:endParaRPr>
          </a:p>
        </p:txBody>
      </p:sp>
      <p:sp>
        <p:nvSpPr>
          <p:cNvPr id="30" name="Rectangle 29"/>
          <p:cNvSpPr/>
          <p:nvPr/>
        </p:nvSpPr>
        <p:spPr>
          <a:xfrm>
            <a:off x="188640" y="0"/>
            <a:ext cx="6480720" cy="1138773"/>
          </a:xfrm>
          <a:prstGeom prst="rect">
            <a:avLst/>
          </a:prstGeom>
        </p:spPr>
        <p:txBody>
          <a:bodyPr wrap="square">
            <a:spAutoFit/>
          </a:bodyPr>
          <a:lstStyle/>
          <a:p>
            <a:pPr algn="ctr"/>
            <a:r>
              <a:rPr lang="en-GB" sz="1100" dirty="0" smtClean="0">
                <a:latin typeface="Arial" pitchFamily="34" charset="0"/>
                <a:cs typeface="Arial" pitchFamily="34" charset="0"/>
              </a:rPr>
              <a:t>Sharing Good Practice of Mental Health Initiatives in Schools</a:t>
            </a:r>
            <a:endParaRPr lang="en-GB" sz="1200" dirty="0" smtClean="0">
              <a:latin typeface="Arial" pitchFamily="34" charset="0"/>
              <a:cs typeface="Arial" pitchFamily="34" charset="0"/>
            </a:endParaRPr>
          </a:p>
          <a:p>
            <a:pPr algn="ctr"/>
            <a:endParaRPr lang="en-GB" sz="800" dirty="0" smtClean="0">
              <a:latin typeface="Arial" pitchFamily="34" charset="0"/>
              <a:cs typeface="Arial" pitchFamily="34" charset="0"/>
            </a:endParaRPr>
          </a:p>
          <a:p>
            <a:pPr algn="ctr"/>
            <a:r>
              <a:rPr lang="en-GB" sz="1600" b="1" dirty="0" smtClean="0">
                <a:solidFill>
                  <a:srgbClr val="7030A0"/>
                </a:solidFill>
                <a:latin typeface="Arial" pitchFamily="34" charset="0"/>
                <a:cs typeface="Arial" pitchFamily="34" charset="0"/>
              </a:rPr>
              <a:t>Castlepark Early Years Centre</a:t>
            </a:r>
            <a:r>
              <a:rPr lang="en-GB" sz="1600" b="1" smtClean="0">
                <a:solidFill>
                  <a:srgbClr val="7030A0"/>
                </a:solidFill>
                <a:latin typeface="Arial" pitchFamily="34" charset="0"/>
                <a:cs typeface="Arial" pitchFamily="34" charset="0"/>
              </a:rPr>
              <a:t>, North Ayrshire</a:t>
            </a:r>
            <a:endParaRPr lang="en-GB" sz="1600" b="1" dirty="0" smtClean="0">
              <a:solidFill>
                <a:srgbClr val="7030A0"/>
              </a:solidFill>
              <a:latin typeface="Arial" pitchFamily="34" charset="0"/>
              <a:cs typeface="Arial" pitchFamily="34" charset="0"/>
            </a:endParaRPr>
          </a:p>
          <a:p>
            <a:pPr algn="ctr"/>
            <a:endParaRPr lang="en-GB" sz="800" dirty="0" smtClean="0">
              <a:latin typeface="Arial" pitchFamily="34" charset="0"/>
              <a:cs typeface="Arial" pitchFamily="34" charset="0"/>
            </a:endParaRPr>
          </a:p>
          <a:p>
            <a:pPr algn="ctr"/>
            <a:r>
              <a:rPr lang="en-GB" sz="1200" b="1" i="1" dirty="0" smtClean="0"/>
              <a:t>Personalising the ‘PATHS’ (promoting alternative thinking strategies) Programme</a:t>
            </a:r>
          </a:p>
          <a:p>
            <a:pPr algn="ctr"/>
            <a:r>
              <a:rPr lang="en-GB" sz="1200" b="1" i="1" dirty="0" smtClean="0"/>
              <a:t>to meet the needs of local children.</a:t>
            </a:r>
            <a:endParaRPr lang="en-GB" sz="1200" i="1" dirty="0"/>
          </a:p>
        </p:txBody>
      </p:sp>
      <p:sp>
        <p:nvSpPr>
          <p:cNvPr id="32" name="Rectangular Callout 31"/>
          <p:cNvSpPr/>
          <p:nvPr/>
        </p:nvSpPr>
        <p:spPr>
          <a:xfrm>
            <a:off x="1412776" y="4211960"/>
            <a:ext cx="5373216" cy="1080120"/>
          </a:xfrm>
          <a:prstGeom prst="wedgeRectCallout">
            <a:avLst>
              <a:gd name="adj1" fmla="val -53789"/>
              <a:gd name="adj2" fmla="val 771"/>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marL="182563" indent="-182563">
              <a:buFont typeface="Arial" pitchFamily="34" charset="0"/>
              <a:buChar char="•"/>
            </a:pPr>
            <a:r>
              <a:rPr lang="en-GB" sz="1050" dirty="0" smtClean="0">
                <a:solidFill>
                  <a:schemeClr val="tx1"/>
                </a:solidFill>
                <a:latin typeface="Arial" pitchFamily="34" charset="0"/>
                <a:cs typeface="Arial" pitchFamily="34" charset="0"/>
              </a:rPr>
              <a:t>PATHS introduces the language of emotions at an early age, and teaches children that it is ok to feel a certain way, but not to behave in a certain way.</a:t>
            </a:r>
          </a:p>
          <a:p>
            <a:pPr marL="182563" indent="-182563">
              <a:buFont typeface="Arial" pitchFamily="34" charset="0"/>
              <a:buChar char="•"/>
            </a:pPr>
            <a:r>
              <a:rPr lang="en-GB" sz="1050" dirty="0" smtClean="0">
                <a:solidFill>
                  <a:schemeClr val="tx1"/>
                </a:solidFill>
                <a:latin typeface="Arial" pitchFamily="34" charset="0"/>
                <a:cs typeface="Arial" pitchFamily="34" charset="0"/>
              </a:rPr>
              <a:t>Being given the opportunity to adapt PATHS for local use and having dedicated time set aside to get to know the resource fully has been the key to success.</a:t>
            </a:r>
          </a:p>
          <a:p>
            <a:pPr marL="182563" indent="-182563">
              <a:buFont typeface="Arial" pitchFamily="34" charset="0"/>
              <a:buChar char="•"/>
            </a:pPr>
            <a:r>
              <a:rPr lang="en-GB" sz="1050" dirty="0" smtClean="0">
                <a:solidFill>
                  <a:schemeClr val="tx1"/>
                </a:solidFill>
                <a:latin typeface="Arial" pitchFamily="34" charset="0"/>
                <a:cs typeface="Arial" pitchFamily="34" charset="0"/>
              </a:rPr>
              <a:t>Staff can see the improvement in all children’s wellbeing, but also with staged intervention or high tariff children they can see them being able to express emotions more easily</a:t>
            </a:r>
            <a:r>
              <a:rPr lang="en-GB" sz="1050" dirty="0" smtClean="0">
                <a:latin typeface="Arial" pitchFamily="34" charset="0"/>
                <a:cs typeface="Arial" pitchFamily="34" charset="0"/>
              </a:rPr>
              <a:t>.</a:t>
            </a:r>
            <a:endParaRPr lang="en-GB" sz="1050" dirty="0">
              <a:latin typeface="Arial" pitchFamily="34" charset="0"/>
              <a:cs typeface="Arial" pitchFamily="34" charset="0"/>
            </a:endParaRPr>
          </a:p>
        </p:txBody>
      </p:sp>
      <p:sp>
        <p:nvSpPr>
          <p:cNvPr id="33" name="Cloud Callout 32"/>
          <p:cNvSpPr/>
          <p:nvPr/>
        </p:nvSpPr>
        <p:spPr>
          <a:xfrm>
            <a:off x="0" y="4211960"/>
            <a:ext cx="980728" cy="792088"/>
          </a:xfrm>
          <a:prstGeom prst="cloudCallout">
            <a:avLst>
              <a:gd name="adj1" fmla="val 77154"/>
              <a:gd name="adj2" fmla="val 29791"/>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lIns="0" tIns="0" rIns="0" bIns="0" rtlCol="0" anchor="ctr"/>
          <a:lstStyle/>
          <a:p>
            <a:pPr algn="ctr"/>
            <a:r>
              <a:rPr lang="en-GB" sz="1200" b="1" dirty="0" smtClean="0">
                <a:solidFill>
                  <a:schemeClr val="tx1"/>
                </a:solidFill>
                <a:latin typeface="Arial" pitchFamily="34" charset="0"/>
                <a:cs typeface="Arial" pitchFamily="34" charset="0"/>
              </a:rPr>
              <a:t>What do Staff Think?</a:t>
            </a:r>
            <a:endParaRPr lang="en-GB" sz="1200" b="1" dirty="0">
              <a:solidFill>
                <a:schemeClr val="tx1"/>
              </a:solidFill>
              <a:latin typeface="Arial" pitchFamily="34" charset="0"/>
              <a:cs typeface="Arial" pitchFamily="34" charset="0"/>
            </a:endParaRPr>
          </a:p>
        </p:txBody>
      </p:sp>
      <p:sp>
        <p:nvSpPr>
          <p:cNvPr id="34" name="Cloud Callout 33"/>
          <p:cNvSpPr/>
          <p:nvPr/>
        </p:nvSpPr>
        <p:spPr>
          <a:xfrm>
            <a:off x="0" y="5436096"/>
            <a:ext cx="980728" cy="792088"/>
          </a:xfrm>
          <a:prstGeom prst="cloudCallout">
            <a:avLst>
              <a:gd name="adj1" fmla="val 77154"/>
              <a:gd name="adj2" fmla="val 29791"/>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lIns="0" tIns="0" rIns="0" bIns="0" rtlCol="0" anchor="ctr"/>
          <a:lstStyle/>
          <a:p>
            <a:pPr algn="ctr"/>
            <a:r>
              <a:rPr lang="en-GB" sz="1200" b="1" dirty="0" smtClean="0">
                <a:solidFill>
                  <a:schemeClr val="tx1"/>
                </a:solidFill>
                <a:latin typeface="Arial" pitchFamily="34" charset="0"/>
                <a:cs typeface="Arial" pitchFamily="34" charset="0"/>
              </a:rPr>
              <a:t>And the Pupils?</a:t>
            </a:r>
            <a:endParaRPr lang="en-GB" sz="1200" b="1" dirty="0">
              <a:solidFill>
                <a:schemeClr val="tx1"/>
              </a:solidFill>
              <a:latin typeface="Arial" pitchFamily="34" charset="0"/>
              <a:cs typeface="Arial" pitchFamily="34" charset="0"/>
            </a:endParaRPr>
          </a:p>
        </p:txBody>
      </p:sp>
      <p:sp>
        <p:nvSpPr>
          <p:cNvPr id="48" name="Rectangular Callout 47"/>
          <p:cNvSpPr/>
          <p:nvPr/>
        </p:nvSpPr>
        <p:spPr>
          <a:xfrm>
            <a:off x="1412776" y="5384137"/>
            <a:ext cx="5373216" cy="1260000"/>
          </a:xfrm>
          <a:prstGeom prst="wedgeRectCallout">
            <a:avLst>
              <a:gd name="adj1" fmla="val -53789"/>
              <a:gd name="adj2" fmla="val 771"/>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marL="182563" indent="-182563">
              <a:buFont typeface="Arial" pitchFamily="34" charset="0"/>
              <a:buChar char="•"/>
            </a:pPr>
            <a:r>
              <a:rPr lang="en-GB" sz="1050" dirty="0" smtClean="0">
                <a:solidFill>
                  <a:schemeClr val="tx1"/>
                </a:solidFill>
                <a:latin typeface="Arial" pitchFamily="34" charset="0"/>
                <a:cs typeface="Arial" pitchFamily="34" charset="0"/>
              </a:rPr>
              <a:t>Children love the puppets, are excited about ‘</a:t>
            </a:r>
            <a:r>
              <a:rPr lang="en-GB" sz="1050" dirty="0" err="1" smtClean="0">
                <a:solidFill>
                  <a:schemeClr val="tx1"/>
                </a:solidFill>
                <a:latin typeface="Arial" pitchFamily="34" charset="0"/>
                <a:cs typeface="Arial" pitchFamily="34" charset="0"/>
              </a:rPr>
              <a:t>Twiggle</a:t>
            </a:r>
            <a:r>
              <a:rPr lang="en-GB" sz="1050" dirty="0" smtClean="0">
                <a:solidFill>
                  <a:schemeClr val="tx1"/>
                </a:solidFill>
                <a:latin typeface="Arial" pitchFamily="34" charset="0"/>
                <a:cs typeface="Arial" pitchFamily="34" charset="0"/>
              </a:rPr>
              <a:t> time’ and regularly come in with stories about using </a:t>
            </a:r>
            <a:r>
              <a:rPr lang="en-GB" sz="1050" dirty="0" err="1" smtClean="0">
                <a:solidFill>
                  <a:schemeClr val="tx1"/>
                </a:solidFill>
                <a:latin typeface="Arial" pitchFamily="34" charset="0"/>
                <a:cs typeface="Arial" pitchFamily="34" charset="0"/>
              </a:rPr>
              <a:t>Twiggle</a:t>
            </a:r>
            <a:r>
              <a:rPr lang="en-GB" sz="1050" dirty="0" smtClean="0">
                <a:solidFill>
                  <a:schemeClr val="tx1"/>
                </a:solidFill>
                <a:latin typeface="Arial" pitchFamily="34" charset="0"/>
                <a:cs typeface="Arial" pitchFamily="34" charset="0"/>
              </a:rPr>
              <a:t> at home with mum, dad or </a:t>
            </a:r>
            <a:r>
              <a:rPr lang="en-GB" sz="1050" dirty="0" err="1" smtClean="0">
                <a:solidFill>
                  <a:schemeClr val="tx1"/>
                </a:solidFill>
                <a:latin typeface="Arial" pitchFamily="34" charset="0"/>
                <a:cs typeface="Arial" pitchFamily="34" charset="0"/>
              </a:rPr>
              <a:t>gran</a:t>
            </a:r>
            <a:r>
              <a:rPr lang="en-GB" sz="1050" dirty="0" smtClean="0">
                <a:solidFill>
                  <a:schemeClr val="tx1"/>
                </a:solidFill>
                <a:latin typeface="Arial" pitchFamily="34" charset="0"/>
                <a:cs typeface="Arial" pitchFamily="34" charset="0"/>
              </a:rPr>
              <a:t>.</a:t>
            </a:r>
          </a:p>
          <a:p>
            <a:pPr marL="182563" indent="-182563">
              <a:buFont typeface="Arial" pitchFamily="34" charset="0"/>
              <a:buChar char="•"/>
            </a:pPr>
            <a:r>
              <a:rPr lang="en-GB" sz="1050" dirty="0" smtClean="0">
                <a:solidFill>
                  <a:schemeClr val="tx1"/>
                </a:solidFill>
                <a:latin typeface="Arial" pitchFamily="34" charset="0"/>
                <a:cs typeface="Arial" pitchFamily="34" charset="0"/>
              </a:rPr>
              <a:t>One child reported feeling happy because the police took his dad away last night “… my dad hits my mum and makes her really unhappy and now she is happy.” Without PATHS the child’s reaction and behaviour may have been very different.</a:t>
            </a:r>
          </a:p>
          <a:p>
            <a:pPr marL="182563" indent="-182563">
              <a:buFont typeface="Arial" pitchFamily="34" charset="0"/>
              <a:buChar char="•"/>
            </a:pPr>
            <a:r>
              <a:rPr lang="en-GB" sz="1050" dirty="0" smtClean="0">
                <a:solidFill>
                  <a:schemeClr val="tx1"/>
                </a:solidFill>
                <a:latin typeface="Arial" pitchFamily="34" charset="0"/>
                <a:cs typeface="Arial" pitchFamily="34" charset="0"/>
              </a:rPr>
              <a:t>Another said that they saw </a:t>
            </a:r>
            <a:r>
              <a:rPr lang="en-GB" sz="1050" dirty="0" err="1" smtClean="0">
                <a:solidFill>
                  <a:schemeClr val="tx1"/>
                </a:solidFill>
                <a:latin typeface="Arial" pitchFamily="34" charset="0"/>
                <a:cs typeface="Arial" pitchFamily="34" charset="0"/>
              </a:rPr>
              <a:t>Twiggle</a:t>
            </a:r>
            <a:r>
              <a:rPr lang="en-GB" sz="1050" dirty="0" smtClean="0">
                <a:solidFill>
                  <a:schemeClr val="tx1"/>
                </a:solidFill>
                <a:latin typeface="Arial" pitchFamily="34" charset="0"/>
                <a:cs typeface="Arial" pitchFamily="34" charset="0"/>
              </a:rPr>
              <a:t> on the teacher’s desk on their first day at a new school and was so excited that </a:t>
            </a:r>
            <a:r>
              <a:rPr lang="en-GB" sz="1050" dirty="0" err="1" smtClean="0">
                <a:solidFill>
                  <a:schemeClr val="tx1"/>
                </a:solidFill>
                <a:latin typeface="Arial" pitchFamily="34" charset="0"/>
                <a:cs typeface="Arial" pitchFamily="34" charset="0"/>
              </a:rPr>
              <a:t>Twiggle</a:t>
            </a:r>
            <a:r>
              <a:rPr lang="en-GB" sz="1050" dirty="0" smtClean="0">
                <a:solidFill>
                  <a:schemeClr val="tx1"/>
                </a:solidFill>
                <a:latin typeface="Arial" pitchFamily="34" charset="0"/>
                <a:cs typeface="Arial" pitchFamily="34" charset="0"/>
              </a:rPr>
              <a:t> had come to see her that it made the transition and first day much easier.</a:t>
            </a:r>
            <a:endParaRPr lang="en-GB" sz="1050" dirty="0">
              <a:solidFill>
                <a:schemeClr val="tx1"/>
              </a:solidFill>
              <a:latin typeface="Arial" pitchFamily="34" charset="0"/>
              <a:cs typeface="Arial" pitchFamily="34" charset="0"/>
            </a:endParaRPr>
          </a:p>
        </p:txBody>
      </p:sp>
      <p:sp>
        <p:nvSpPr>
          <p:cNvPr id="50" name="Smiley Face 49"/>
          <p:cNvSpPr/>
          <p:nvPr/>
        </p:nvSpPr>
        <p:spPr>
          <a:xfrm>
            <a:off x="44624" y="6660232"/>
            <a:ext cx="1008112" cy="1008112"/>
          </a:xfrm>
          <a:prstGeom prst="smileyFace">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lIns="0" tIns="0" rIns="0" bIns="0" rtlCol="0" anchor="ctr"/>
          <a:lstStyle/>
          <a:p>
            <a:pPr algn="ctr"/>
            <a:endParaRPr lang="en-GB" sz="900" b="1" dirty="0" smtClean="0">
              <a:latin typeface="Arial" pitchFamily="34" charset="0"/>
              <a:cs typeface="Arial" pitchFamily="34" charset="0"/>
            </a:endParaRPr>
          </a:p>
          <a:p>
            <a:pPr algn="ctr"/>
            <a:r>
              <a:rPr lang="en-GB" sz="1050" b="1" dirty="0" smtClean="0">
                <a:solidFill>
                  <a:schemeClr val="tx1"/>
                </a:solidFill>
                <a:latin typeface="Arial" pitchFamily="34" charset="0"/>
                <a:cs typeface="Arial" pitchFamily="34" charset="0"/>
              </a:rPr>
              <a:t>Have there been any benefits?</a:t>
            </a:r>
          </a:p>
          <a:p>
            <a:pPr algn="ctr"/>
            <a:endParaRPr lang="en-GB" sz="900" b="1" dirty="0"/>
          </a:p>
        </p:txBody>
      </p:sp>
      <p:sp>
        <p:nvSpPr>
          <p:cNvPr id="20" name="Rectangular Callout 19"/>
          <p:cNvSpPr/>
          <p:nvPr/>
        </p:nvSpPr>
        <p:spPr>
          <a:xfrm>
            <a:off x="1412776" y="6736194"/>
            <a:ext cx="5373216" cy="1344150"/>
          </a:xfrm>
          <a:prstGeom prst="wedgeRectCallout">
            <a:avLst>
              <a:gd name="adj1" fmla="val -56940"/>
              <a:gd name="adj2" fmla="val 2976"/>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marL="182563" indent="-182563">
              <a:buFont typeface="Arial" pitchFamily="34" charset="0"/>
              <a:buChar char="•"/>
            </a:pPr>
            <a:r>
              <a:rPr lang="en-GB" sz="1050" dirty="0" smtClean="0">
                <a:solidFill>
                  <a:schemeClr val="tx1"/>
                </a:solidFill>
                <a:latin typeface="Arial" pitchFamily="34" charset="0"/>
                <a:cs typeface="Arial" pitchFamily="34" charset="0"/>
              </a:rPr>
              <a:t>PATHS introduces the language of emotions to the whole child at an early age in the centre and at home.</a:t>
            </a:r>
          </a:p>
          <a:p>
            <a:pPr marL="182563" indent="-182563">
              <a:buFont typeface="Arial" pitchFamily="34" charset="0"/>
              <a:buChar char="•"/>
            </a:pPr>
            <a:r>
              <a:rPr lang="en-GB" sz="1050" dirty="0" smtClean="0">
                <a:solidFill>
                  <a:schemeClr val="tx1"/>
                </a:solidFill>
                <a:latin typeface="Arial" pitchFamily="34" charset="0"/>
                <a:cs typeface="Arial" pitchFamily="34" charset="0"/>
              </a:rPr>
              <a:t>Children are learning self control and developing coping mechanisms rather than perhaps hitting or throwing as a reaction to uncomfortable feelings.</a:t>
            </a:r>
          </a:p>
          <a:p>
            <a:pPr marL="182563" indent="-182563">
              <a:buFont typeface="Arial" pitchFamily="34" charset="0"/>
              <a:buChar char="•"/>
            </a:pPr>
            <a:r>
              <a:rPr lang="en-GB" sz="1050" dirty="0" smtClean="0">
                <a:solidFill>
                  <a:schemeClr val="tx1"/>
                </a:solidFill>
                <a:latin typeface="Arial" pitchFamily="34" charset="0"/>
                <a:cs typeface="Arial" pitchFamily="34" charset="0"/>
              </a:rPr>
              <a:t>This localised approach to PATHS has ensured that children can relate more to the puppets and activities, and are more engaged.</a:t>
            </a:r>
          </a:p>
          <a:p>
            <a:pPr marL="182563" indent="-182563">
              <a:buFont typeface="Arial" pitchFamily="34" charset="0"/>
              <a:buChar char="•"/>
            </a:pPr>
            <a:r>
              <a:rPr lang="en-GB" sz="1050" dirty="0" smtClean="0">
                <a:solidFill>
                  <a:schemeClr val="tx1"/>
                </a:solidFill>
                <a:latin typeface="Arial" pitchFamily="34" charset="0"/>
                <a:cs typeface="Arial" pitchFamily="34" charset="0"/>
              </a:rPr>
              <a:t>Fun light hearted songs, stories and activities make it easier for children to have conversations about complex emotions.</a:t>
            </a:r>
          </a:p>
        </p:txBody>
      </p:sp>
      <p:sp>
        <p:nvSpPr>
          <p:cNvPr id="21" name="Rectangular Callout 20"/>
          <p:cNvSpPr/>
          <p:nvPr/>
        </p:nvSpPr>
        <p:spPr>
          <a:xfrm>
            <a:off x="1412776" y="8172400"/>
            <a:ext cx="5373216" cy="792088"/>
          </a:xfrm>
          <a:prstGeom prst="wedgeRectCallout">
            <a:avLst>
              <a:gd name="adj1" fmla="val -53789"/>
              <a:gd name="adj2" fmla="val 771"/>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marL="182563" indent="-182563">
              <a:buFont typeface="Arial" pitchFamily="34" charset="0"/>
              <a:buChar char="•"/>
            </a:pPr>
            <a:r>
              <a:rPr lang="en-GB" sz="1050" dirty="0" smtClean="0">
                <a:solidFill>
                  <a:schemeClr val="tx1"/>
                </a:solidFill>
                <a:latin typeface="Arial" pitchFamily="34" charset="0"/>
                <a:cs typeface="Arial" pitchFamily="34" charset="0"/>
              </a:rPr>
              <a:t>Maintaining and supporting the centre’s PATHS co-ordinators to evaluate the programme and include it in planning meetings.</a:t>
            </a:r>
          </a:p>
          <a:p>
            <a:pPr marL="182563" indent="-182563">
              <a:buFont typeface="Arial" pitchFamily="34" charset="0"/>
              <a:buChar char="•"/>
            </a:pPr>
            <a:r>
              <a:rPr lang="en-GB" sz="1050" dirty="0" smtClean="0">
                <a:solidFill>
                  <a:schemeClr val="tx1"/>
                </a:solidFill>
                <a:latin typeface="Arial" pitchFamily="34" charset="0"/>
                <a:cs typeface="Arial" pitchFamily="34" charset="0"/>
              </a:rPr>
              <a:t>Training with staff in Castlepark Primary School will be explored to allow continuity in transition.</a:t>
            </a:r>
          </a:p>
          <a:p>
            <a:pPr marL="182563" indent="-182563"/>
            <a:endParaRPr lang="en-GB" sz="1050" dirty="0" smtClean="0">
              <a:solidFill>
                <a:schemeClr val="tx1"/>
              </a:solidFill>
              <a:latin typeface="Arial" pitchFamily="34" charset="0"/>
              <a:cs typeface="Arial" pitchFamily="34" charset="0"/>
            </a:endParaRPr>
          </a:p>
        </p:txBody>
      </p:sp>
      <p:sp>
        <p:nvSpPr>
          <p:cNvPr id="23" name="Cloud Callout 22"/>
          <p:cNvSpPr/>
          <p:nvPr/>
        </p:nvSpPr>
        <p:spPr>
          <a:xfrm>
            <a:off x="0" y="8100392"/>
            <a:ext cx="980728" cy="792088"/>
          </a:xfrm>
          <a:prstGeom prst="cloudCallout">
            <a:avLst>
              <a:gd name="adj1" fmla="val 77154"/>
              <a:gd name="adj2" fmla="val 29791"/>
            </a:avLst>
          </a:prstGeom>
          <a:solidFill>
            <a:schemeClr val="accent4">
              <a:lumMod val="40000"/>
              <a:lumOff val="60000"/>
            </a:schemeClr>
          </a:solidFill>
          <a:ln/>
        </p:spPr>
        <p:style>
          <a:lnRef idx="0">
            <a:schemeClr val="accent4"/>
          </a:lnRef>
          <a:fillRef idx="3">
            <a:schemeClr val="accent4"/>
          </a:fillRef>
          <a:effectRef idx="3">
            <a:schemeClr val="accent4"/>
          </a:effectRef>
          <a:fontRef idx="minor">
            <a:schemeClr val="lt1"/>
          </a:fontRef>
        </p:style>
        <p:txBody>
          <a:bodyPr lIns="0" tIns="0" rIns="0" bIns="0" rtlCol="0" anchor="ctr"/>
          <a:lstStyle/>
          <a:p>
            <a:pPr algn="ctr"/>
            <a:r>
              <a:rPr lang="en-GB" sz="1200" b="1" dirty="0" smtClean="0">
                <a:solidFill>
                  <a:schemeClr val="tx1"/>
                </a:solidFill>
                <a:latin typeface="Arial" pitchFamily="34" charset="0"/>
                <a:cs typeface="Arial" pitchFamily="34" charset="0"/>
              </a:rPr>
              <a:t>Next Steps</a:t>
            </a:r>
            <a:endParaRPr lang="en-GB" sz="1200" b="1" dirty="0">
              <a:solidFill>
                <a:schemeClr val="tx1"/>
              </a:solidFill>
              <a:latin typeface="Arial" pitchFamily="34" charset="0"/>
              <a:cs typeface="Arial"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0" y="0"/>
            <a:ext cx="692696" cy="756694"/>
          </a:xfrm>
          <a:prstGeom prst="rect">
            <a:avLst/>
          </a:prstGeom>
          <a:noFill/>
          <a:ln w="9525">
            <a:noFill/>
            <a:miter lim="800000"/>
            <a:headEnd/>
            <a:tailEnd/>
          </a:ln>
        </p:spPr>
      </p:pic>
      <p:grpSp>
        <p:nvGrpSpPr>
          <p:cNvPr id="52" name="Group 51"/>
          <p:cNvGrpSpPr/>
          <p:nvPr/>
        </p:nvGrpSpPr>
        <p:grpSpPr>
          <a:xfrm>
            <a:off x="6100388" y="20989"/>
            <a:ext cx="720000" cy="720000"/>
            <a:chOff x="3032956" y="900757"/>
            <a:chExt cx="720000" cy="720000"/>
          </a:xfrm>
        </p:grpSpPr>
        <p:sp>
          <p:nvSpPr>
            <p:cNvPr id="53" name="Oval 52"/>
            <p:cNvSpPr/>
            <p:nvPr/>
          </p:nvSpPr>
          <p:spPr>
            <a:xfrm>
              <a:off x="3067795" y="935596"/>
              <a:ext cx="650323" cy="650323"/>
            </a:xfrm>
            <a:prstGeom prst="ellipse">
              <a:avLst/>
            </a:prstGeom>
            <a:noFill/>
            <a:ln w="28575" cap="rnd">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800" dirty="0" smtClean="0">
                <a:latin typeface="Aharoni" pitchFamily="2" charset="-79"/>
                <a:cs typeface="Aharoni" pitchFamily="2" charset="-79"/>
              </a:endParaRPr>
            </a:p>
          </p:txBody>
        </p:sp>
        <p:sp>
          <p:nvSpPr>
            <p:cNvPr id="54" name="Oval 53"/>
            <p:cNvSpPr/>
            <p:nvPr/>
          </p:nvSpPr>
          <p:spPr>
            <a:xfrm>
              <a:off x="3114216" y="982017"/>
              <a:ext cx="557481" cy="557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38100" cap="rnd">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dirty="0" smtClean="0">
                  <a:latin typeface="Aharoni" pitchFamily="2" charset="-79"/>
                  <a:cs typeface="Aharoni" pitchFamily="2" charset="-79"/>
                </a:rPr>
                <a:t>PATHS</a:t>
              </a:r>
              <a:endParaRPr lang="en-GB" sz="1000" dirty="0">
                <a:latin typeface="Aharoni" pitchFamily="2" charset="-79"/>
                <a:cs typeface="Aharoni" pitchFamily="2" charset="-79"/>
              </a:endParaRPr>
            </a:p>
          </p:txBody>
        </p:sp>
        <p:sp>
          <p:nvSpPr>
            <p:cNvPr id="55" name="Oval 54"/>
            <p:cNvSpPr>
              <a:spLocks/>
            </p:cNvSpPr>
            <p:nvPr/>
          </p:nvSpPr>
          <p:spPr>
            <a:xfrm>
              <a:off x="3032956" y="900757"/>
              <a:ext cx="720000" cy="720000"/>
            </a:xfrm>
            <a:prstGeom prst="ellipse">
              <a:avLst/>
            </a:prstGeom>
            <a:noFill/>
            <a:ln w="12700" cap="rnd">
              <a:solidFill>
                <a:schemeClr val="tx2">
                  <a:lumMod val="20000"/>
                  <a:lumOff val="8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600" dirty="0">
                <a:latin typeface="Aharoni" pitchFamily="2" charset="-79"/>
                <a:cs typeface="Aharoni" pitchFamily="2" charset="-79"/>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562</Words>
  <Application>Microsoft Office PowerPoint</Application>
  <PresentationFormat>On-screen Show (4:3)</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nhsaa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jtraynor</dc:creator>
  <cp:lastModifiedBy>ad0126</cp:lastModifiedBy>
  <cp:revision>34</cp:revision>
  <dcterms:created xsi:type="dcterms:W3CDTF">2017-10-03T15:18:37Z</dcterms:created>
  <dcterms:modified xsi:type="dcterms:W3CDTF">2018-01-09T12:08:32Z</dcterms:modified>
</cp:coreProperties>
</file>