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76" r:id="rId6"/>
    <p:sldId id="269" r:id="rId7"/>
    <p:sldId id="271" r:id="rId8"/>
    <p:sldId id="272" r:id="rId9"/>
    <p:sldId id="270" r:id="rId10"/>
    <p:sldId id="275" r:id="rId11"/>
    <p:sldId id="260" r:id="rId12"/>
    <p:sldId id="261" r:id="rId13"/>
    <p:sldId id="262" r:id="rId14"/>
    <p:sldId id="273" r:id="rId15"/>
    <p:sldId id="268" r:id="rId16"/>
    <p:sldId id="264" r:id="rId17"/>
    <p:sldId id="263" r:id="rId18"/>
    <p:sldId id="265" r:id="rId19"/>
    <p:sldId id="274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B5CA06-0966-4B42-974A-1BC64F46A21C}" type="datetimeFigureOut">
              <a:rPr lang="en-GB" smtClean="0"/>
              <a:pPr/>
              <a:t>21/07/2020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90A297-C5C1-47D0-8327-3F5DFA28D7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Public Mental Health </a:t>
            </a:r>
            <a:br>
              <a:rPr lang="en-GB" dirty="0" smtClean="0"/>
            </a:br>
            <a:r>
              <a:rPr lang="en-GB" dirty="0" smtClean="0"/>
              <a:t>and COVID-19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COVID increasing inequalities</a:t>
            </a:r>
          </a:p>
          <a:p>
            <a:r>
              <a:rPr lang="en-GB" dirty="0" smtClean="0"/>
              <a:t>Recommendations</a:t>
            </a:r>
          </a:p>
          <a:p>
            <a:pPr lvl="1"/>
            <a:r>
              <a:rPr lang="en-GB" dirty="0" smtClean="0"/>
              <a:t>Economic security/tackle debt crisis</a:t>
            </a:r>
          </a:p>
          <a:p>
            <a:pPr lvl="1"/>
            <a:r>
              <a:rPr lang="en-GB" dirty="0" smtClean="0"/>
              <a:t>Child/in-work poverty action</a:t>
            </a:r>
          </a:p>
          <a:p>
            <a:pPr lvl="1"/>
            <a:r>
              <a:rPr lang="en-GB" dirty="0" smtClean="0"/>
              <a:t>Prevent stress due to risk of eviction</a:t>
            </a:r>
          </a:p>
          <a:p>
            <a:pPr lvl="1"/>
            <a:r>
              <a:rPr lang="en-GB" dirty="0" smtClean="0"/>
              <a:t>Ensure business measures support the vulnerable</a:t>
            </a:r>
          </a:p>
          <a:p>
            <a:pPr lvl="1"/>
            <a:r>
              <a:rPr lang="en-GB" dirty="0" smtClean="0"/>
              <a:t>Outreach to unemployed - psychological support</a:t>
            </a:r>
          </a:p>
          <a:p>
            <a:pPr lvl="1"/>
            <a:r>
              <a:rPr lang="en-GB" dirty="0" smtClean="0"/>
              <a:t>Improve infrastructure for social connectedness</a:t>
            </a:r>
          </a:p>
          <a:p>
            <a:pPr lvl="3">
              <a:buNone/>
            </a:pPr>
            <a:r>
              <a:rPr lang="en-GB" dirty="0" smtClean="0"/>
              <a:t>Community development, peer support</a:t>
            </a:r>
          </a:p>
          <a:p>
            <a:pPr lvl="1"/>
            <a:r>
              <a:rPr lang="en-GB" dirty="0" smtClean="0"/>
              <a:t>Whole Government recovery plan for MH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MHF-COVID inequality MH briefing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Key issues faced – Apr ‘20</a:t>
            </a:r>
          </a:p>
          <a:p>
            <a:pPr lvl="1"/>
            <a:r>
              <a:rPr lang="en-GB" dirty="0" smtClean="0"/>
              <a:t>increase in loneliness and isolation,</a:t>
            </a:r>
          </a:p>
          <a:p>
            <a:pPr lvl="1"/>
            <a:r>
              <a:rPr lang="en-GB" dirty="0" smtClean="0"/>
              <a:t>difficulties in access to services, </a:t>
            </a:r>
          </a:p>
          <a:p>
            <a:pPr lvl="1"/>
            <a:r>
              <a:rPr lang="en-GB" dirty="0" smtClean="0"/>
              <a:t>increase in mood disorders, </a:t>
            </a:r>
          </a:p>
          <a:p>
            <a:pPr lvl="1"/>
            <a:r>
              <a:rPr lang="en-GB" dirty="0" smtClean="0"/>
              <a:t>increase in substance abuse, </a:t>
            </a:r>
          </a:p>
          <a:p>
            <a:pPr lvl="1"/>
            <a:r>
              <a:rPr lang="en-GB" dirty="0" smtClean="0"/>
              <a:t>and staff-related issues.</a:t>
            </a:r>
          </a:p>
          <a:p>
            <a:r>
              <a:rPr lang="en-GB" b="1" dirty="0" smtClean="0"/>
              <a:t>Service Responses</a:t>
            </a:r>
          </a:p>
          <a:p>
            <a:pPr lvl="1"/>
            <a:r>
              <a:rPr lang="en-GB" dirty="0" smtClean="0"/>
              <a:t>Changed working practices</a:t>
            </a:r>
          </a:p>
          <a:p>
            <a:pPr lvl="1"/>
            <a:r>
              <a:rPr lang="en-GB" dirty="0" smtClean="0"/>
              <a:t>Sharing resources</a:t>
            </a:r>
          </a:p>
          <a:p>
            <a:pPr lvl="1"/>
            <a:r>
              <a:rPr lang="en-GB" dirty="0" smtClean="0"/>
              <a:t>Support for community and staff</a:t>
            </a:r>
          </a:p>
          <a:p>
            <a:pPr lvl="1"/>
            <a:r>
              <a:rPr lang="en-GB" dirty="0" smtClean="0"/>
              <a:t>Overall adapting well to circumstances</a:t>
            </a:r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PMHSIG National Survey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Deteriorating MH existing clients – lack of usual supports and routines – ongoing trauma</a:t>
            </a:r>
          </a:p>
          <a:p>
            <a:r>
              <a:rPr lang="en-GB" dirty="0" smtClean="0"/>
              <a:t>Increased number with suicidal thoughts </a:t>
            </a:r>
          </a:p>
          <a:p>
            <a:r>
              <a:rPr lang="en-GB" dirty="0" smtClean="0"/>
              <a:t>Health anxiety –specific populations </a:t>
            </a:r>
            <a:r>
              <a:rPr lang="en-GB" dirty="0" err="1" smtClean="0"/>
              <a:t>eg</a:t>
            </a:r>
            <a:r>
              <a:rPr lang="en-GB" dirty="0" smtClean="0"/>
              <a:t> perinatal, </a:t>
            </a:r>
          </a:p>
          <a:p>
            <a:r>
              <a:rPr lang="en-GB" dirty="0" smtClean="0"/>
              <a:t>Financial anxieties</a:t>
            </a:r>
          </a:p>
          <a:p>
            <a:r>
              <a:rPr lang="en-GB" dirty="0" smtClean="0"/>
              <a:t>Substance abuse - increase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 issues highlighted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support from employer </a:t>
            </a:r>
            <a:r>
              <a:rPr lang="en-GB" dirty="0" err="1" smtClean="0"/>
              <a:t>eg</a:t>
            </a:r>
            <a:r>
              <a:rPr lang="en-GB" dirty="0" smtClean="0"/>
              <a:t> PPE, IT Apr</a:t>
            </a:r>
          </a:p>
          <a:p>
            <a:r>
              <a:rPr lang="en-GB" dirty="0" smtClean="0"/>
              <a:t>Worry about infecting family</a:t>
            </a:r>
          </a:p>
          <a:p>
            <a:r>
              <a:rPr lang="en-GB" dirty="0" smtClean="0"/>
              <a:t>Redeployment concerns</a:t>
            </a:r>
          </a:p>
          <a:p>
            <a:r>
              <a:rPr lang="en-GB" dirty="0" smtClean="0"/>
              <a:t>Increased work stress – due to </a:t>
            </a:r>
          </a:p>
          <a:p>
            <a:pPr lvl="1"/>
            <a:r>
              <a:rPr lang="en-GB" dirty="0" smtClean="0"/>
              <a:t>increased MH issues in clients</a:t>
            </a:r>
          </a:p>
          <a:p>
            <a:pPr lvl="1"/>
            <a:r>
              <a:rPr lang="en-GB" dirty="0" smtClean="0"/>
              <a:t>Changed service delivery </a:t>
            </a:r>
            <a:r>
              <a:rPr lang="en-GB" dirty="0" err="1" smtClean="0"/>
              <a:t>eg</a:t>
            </a:r>
            <a:r>
              <a:rPr lang="en-GB" dirty="0" smtClean="0"/>
              <a:t> phone support</a:t>
            </a:r>
          </a:p>
          <a:p>
            <a:pPr lvl="1"/>
            <a:r>
              <a:rPr lang="en-GB" dirty="0" smtClean="0"/>
              <a:t>Lack of usual day to day peer support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 Issues highlighted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TMASRG monitoring re-COVID influence, clusters</a:t>
            </a:r>
          </a:p>
          <a:p>
            <a:r>
              <a:rPr lang="en-GB" dirty="0" smtClean="0"/>
              <a:t>Experts expect suicide rates will increase</a:t>
            </a:r>
          </a:p>
          <a:p>
            <a:r>
              <a:rPr lang="en-GB" dirty="0" smtClean="0"/>
              <a:t>Social isolation – particularly individuals with fewer social networks pre-COVID </a:t>
            </a:r>
          </a:p>
          <a:p>
            <a:r>
              <a:rPr lang="en-GB" dirty="0" smtClean="0"/>
              <a:t>Loss – bereavement, employment etc</a:t>
            </a:r>
          </a:p>
          <a:p>
            <a:r>
              <a:rPr lang="en-GB" b="1" dirty="0" smtClean="0"/>
              <a:t>Social Connectedness </a:t>
            </a:r>
            <a:r>
              <a:rPr lang="en-GB" dirty="0" smtClean="0"/>
              <a:t>is</a:t>
            </a:r>
            <a:r>
              <a:rPr lang="en-GB" b="1" dirty="0" smtClean="0"/>
              <a:t> protective</a:t>
            </a:r>
            <a:endParaRPr lang="en-GB" dirty="0" smtClean="0"/>
          </a:p>
          <a:p>
            <a:r>
              <a:rPr lang="en-GB" dirty="0" smtClean="0"/>
              <a:t>Priority groups: men, mental health/substance misuse disorders, discharged from custody, victims of domestic abuse, newly unemployed, bereaved, shielding individuals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Suicide Prevention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Four significant risks in relation to drug deaths currently:</a:t>
            </a:r>
          </a:p>
          <a:p>
            <a:r>
              <a:rPr lang="en-GB" dirty="0" smtClean="0"/>
              <a:t>1.      Direct risk from COVID-19 infection, underlying health conditions, harder to socially distance. </a:t>
            </a:r>
          </a:p>
          <a:p>
            <a:r>
              <a:rPr lang="en-GB" dirty="0" smtClean="0"/>
              <a:t>2.      Risk of disruption to the supply of the drug, substitution, increased drug use to self-medicate mental health issues that may develop as a result of lockdown</a:t>
            </a:r>
          </a:p>
          <a:p>
            <a:r>
              <a:rPr lang="en-GB" dirty="0" smtClean="0"/>
              <a:t>3.      Risk from disruption of health, dispensing, social and 3</a:t>
            </a:r>
            <a:r>
              <a:rPr lang="en-GB" baseline="30000" dirty="0" smtClean="0"/>
              <a:t>rd</a:t>
            </a:r>
            <a:r>
              <a:rPr lang="en-GB" dirty="0" smtClean="0"/>
              <a:t> sector care provision </a:t>
            </a:r>
          </a:p>
          <a:p>
            <a:r>
              <a:rPr lang="en-GB" dirty="0" smtClean="0"/>
              <a:t>4.      Risk from what is termed ‘excess mortality’ that is not fully understood as yet.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Substance Misuse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quality accessible information</a:t>
            </a:r>
          </a:p>
          <a:p>
            <a:pPr lvl="1"/>
            <a:r>
              <a:rPr lang="en-GB" dirty="0" smtClean="0"/>
              <a:t>Electronic</a:t>
            </a:r>
          </a:p>
          <a:p>
            <a:pPr lvl="1"/>
            <a:r>
              <a:rPr lang="en-GB" dirty="0" smtClean="0"/>
              <a:t>Paper</a:t>
            </a:r>
          </a:p>
          <a:p>
            <a:pPr lvl="1"/>
            <a:r>
              <a:rPr lang="en-GB" dirty="0" smtClean="0"/>
              <a:t>Other languages, BSL</a:t>
            </a:r>
          </a:p>
          <a:p>
            <a:r>
              <a:rPr lang="en-GB" dirty="0" smtClean="0"/>
              <a:t>Reduce loneliness and social isolation, promote belonging</a:t>
            </a:r>
          </a:p>
          <a:p>
            <a:r>
              <a:rPr lang="en-GB" dirty="0" smtClean="0"/>
              <a:t>Leveraging community assets</a:t>
            </a:r>
          </a:p>
          <a:p>
            <a:r>
              <a:rPr lang="en-GB" dirty="0" smtClean="0"/>
              <a:t>Promote positive mental wellbeing –physical activity, meaningful community activity, life skills, art/culture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Research: Early Preventative actions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Identify MH problems/psychological distress –screening</a:t>
            </a:r>
          </a:p>
          <a:p>
            <a:r>
              <a:rPr lang="en-GB" dirty="0" smtClean="0"/>
              <a:t>Research qualitative insights with diverse communities –alleviate –</a:t>
            </a:r>
            <a:r>
              <a:rPr lang="en-GB" dirty="0" err="1" smtClean="0"/>
              <a:t>ve</a:t>
            </a:r>
            <a:r>
              <a:rPr lang="en-GB" dirty="0" smtClean="0"/>
              <a:t> psychosocial effects</a:t>
            </a:r>
          </a:p>
          <a:p>
            <a:r>
              <a:rPr lang="en-GB" dirty="0" smtClean="0"/>
              <a:t>Mitigate economic/social consequences</a:t>
            </a:r>
          </a:p>
          <a:p>
            <a:r>
              <a:rPr lang="en-GB" dirty="0" smtClean="0"/>
              <a:t>Support populations at risk from trauma – abuse in home, children with support needs, isolation, MH disorders</a:t>
            </a:r>
          </a:p>
          <a:p>
            <a:r>
              <a:rPr lang="en-GB" dirty="0" smtClean="0"/>
              <a:t>Build resilience strategies for sub-groups</a:t>
            </a:r>
          </a:p>
          <a:p>
            <a:r>
              <a:rPr lang="en-GB" dirty="0" smtClean="0"/>
              <a:t>Positive mitigation – kindness, altruism, pro-social behaviour – scale this up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Research: preventative actions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Leadership: community, healthcare, SG</a:t>
            </a:r>
          </a:p>
          <a:p>
            <a:r>
              <a:rPr lang="en-GB" dirty="0" smtClean="0"/>
              <a:t>Model healthy responses</a:t>
            </a:r>
          </a:p>
          <a:p>
            <a:r>
              <a:rPr lang="en-GB" dirty="0" smtClean="0"/>
              <a:t>Validation of public fear – ‘normal’ response</a:t>
            </a:r>
          </a:p>
          <a:p>
            <a:r>
              <a:rPr lang="en-GB" dirty="0" smtClean="0"/>
              <a:t>Keep  public informed</a:t>
            </a:r>
          </a:p>
          <a:p>
            <a:r>
              <a:rPr lang="en-GB" dirty="0" smtClean="0"/>
              <a:t>Guidance around positive mental wellbeing</a:t>
            </a:r>
          </a:p>
          <a:p>
            <a:r>
              <a:rPr lang="en-GB" dirty="0" smtClean="0"/>
              <a:t>Capacity building – psychological first aid, suicide prevention etc</a:t>
            </a:r>
          </a:p>
          <a:p>
            <a:r>
              <a:rPr lang="en-GB" dirty="0" smtClean="0"/>
              <a:t>Staff wellbeing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Research: preventative actions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5000" dirty="0" smtClean="0"/>
              <a:t>PMH Capacity </a:t>
            </a:r>
          </a:p>
          <a:p>
            <a:r>
              <a:rPr lang="en-GB" sz="5000" dirty="0" smtClean="0"/>
              <a:t>Mental health in all public health priorities and actions – community building, early years, economy </a:t>
            </a:r>
            <a:r>
              <a:rPr lang="en-GB" sz="5000" dirty="0" err="1" smtClean="0"/>
              <a:t>etc</a:t>
            </a:r>
            <a:r>
              <a:rPr lang="en-GB" sz="5000" dirty="0" smtClean="0"/>
              <a:t> </a:t>
            </a:r>
          </a:p>
          <a:p>
            <a:r>
              <a:rPr lang="en-GB" sz="5000" dirty="0" smtClean="0"/>
              <a:t>Whole system approach</a:t>
            </a:r>
          </a:p>
          <a:p>
            <a:pPr lvl="1"/>
            <a:r>
              <a:rPr lang="en-GB" sz="3600" dirty="0" smtClean="0"/>
              <a:t>Action - pilot and evaluate interventions</a:t>
            </a:r>
          </a:p>
          <a:p>
            <a:pPr lvl="1"/>
            <a:r>
              <a:rPr lang="en-GB" sz="3600" dirty="0" smtClean="0"/>
              <a:t>Targeted populations- young adults, teenagers, parents, deprived communities – and whole population approaches</a:t>
            </a:r>
          </a:p>
          <a:p>
            <a:pPr lvl="1"/>
            <a:r>
              <a:rPr lang="en-GB" sz="3600" dirty="0" smtClean="0"/>
              <a:t>Target issues – social connectedness, loneliness, anxiety, employability etc</a:t>
            </a:r>
          </a:p>
          <a:p>
            <a:pPr marL="109728" indent="0">
              <a:buNone/>
            </a:pPr>
            <a:endParaRPr lang="en-GB" sz="3600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Priority Actions...?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Research Review Potential Issues</a:t>
            </a:r>
          </a:p>
          <a:p>
            <a:r>
              <a:rPr lang="en-GB" dirty="0" smtClean="0"/>
              <a:t>U of E COVID Life Survey</a:t>
            </a:r>
          </a:p>
          <a:p>
            <a:r>
              <a:rPr lang="en-GB" dirty="0" smtClean="0"/>
              <a:t>MHF – COVID inequality and MH update</a:t>
            </a:r>
          </a:p>
          <a:p>
            <a:r>
              <a:rPr lang="en-GB" dirty="0" smtClean="0"/>
              <a:t>National PMHSIG Survey</a:t>
            </a:r>
          </a:p>
          <a:p>
            <a:r>
              <a:rPr lang="en-GB" dirty="0" smtClean="0"/>
              <a:t>Suicide update</a:t>
            </a:r>
          </a:p>
          <a:p>
            <a:r>
              <a:rPr lang="en-GB" dirty="0" smtClean="0"/>
              <a:t>Substance Misuse update</a:t>
            </a:r>
          </a:p>
          <a:p>
            <a:r>
              <a:rPr lang="en-GB" dirty="0" smtClean="0"/>
              <a:t>Research Review Recommended Actions</a:t>
            </a:r>
          </a:p>
          <a:p>
            <a:r>
              <a:rPr lang="en-GB" dirty="0" smtClean="0"/>
              <a:t>Priority Actions...?</a:t>
            </a:r>
          </a:p>
          <a:p>
            <a:r>
              <a:rPr lang="en-GB" dirty="0" smtClean="0"/>
              <a:t>Local Public Mental Health and Wellbeing Action Plan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Focus on 3 areas</a:t>
            </a:r>
          </a:p>
          <a:p>
            <a:pPr lvl="1"/>
            <a:r>
              <a:rPr lang="en-GB" dirty="0" smtClean="0"/>
              <a:t>Sustaining inner resources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Increasing social connectedness, relationships and trust in families and communities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Increasing financial security and creating mentally healthy environments for working and learning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Three action areas using a </a:t>
            </a:r>
            <a:r>
              <a:rPr lang="en-GB" dirty="0" err="1" smtClean="0"/>
              <a:t>lifecourse</a:t>
            </a:r>
            <a:r>
              <a:rPr lang="en-GB" dirty="0" smtClean="0"/>
              <a:t> approach</a:t>
            </a:r>
          </a:p>
          <a:p>
            <a:pPr lvl="1"/>
            <a:endParaRPr lang="en-GB" dirty="0" smtClean="0"/>
          </a:p>
          <a:p>
            <a:pPr lvl="1">
              <a:buNone/>
            </a:pPr>
            <a:r>
              <a:rPr lang="en-GB" dirty="0" smtClean="0"/>
              <a:t>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Local Public Mental Health and Wellbeing Action Plan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Development of new and ongoing review of resources and information</a:t>
            </a:r>
          </a:p>
          <a:p>
            <a:r>
              <a:rPr lang="en-GB" dirty="0" smtClean="0"/>
              <a:t>Development of communication/digital resources</a:t>
            </a:r>
          </a:p>
          <a:p>
            <a:r>
              <a:rPr lang="en-GB" dirty="0" smtClean="0"/>
              <a:t>Children and young people’s seminars</a:t>
            </a:r>
          </a:p>
          <a:p>
            <a:r>
              <a:rPr lang="en-GB" dirty="0" smtClean="0"/>
              <a:t>Campaigns and social marketing</a:t>
            </a:r>
          </a:p>
          <a:p>
            <a:r>
              <a:rPr lang="en-GB" dirty="0" smtClean="0"/>
              <a:t>Mentally healthy workplaces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Mental Health and Wellbeing Activities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North, South, East – Education Operational and Strategy groups</a:t>
            </a:r>
          </a:p>
          <a:p>
            <a:r>
              <a:rPr lang="en-GB" dirty="0" smtClean="0"/>
              <a:t>Ayrshire College Promoting Wellbeing Group</a:t>
            </a:r>
          </a:p>
          <a:p>
            <a:r>
              <a:rPr lang="en-GB" dirty="0" smtClean="0"/>
              <a:t>South Ayrshire Youth Forum support</a:t>
            </a:r>
          </a:p>
          <a:p>
            <a:r>
              <a:rPr lang="en-GB" dirty="0" smtClean="0"/>
              <a:t>South Ayrshire flowchart for mental health support</a:t>
            </a:r>
          </a:p>
          <a:p>
            <a:r>
              <a:rPr lang="en-GB" dirty="0" smtClean="0"/>
              <a:t>Parental engagement</a:t>
            </a:r>
          </a:p>
          <a:p>
            <a:r>
              <a:rPr lang="en-GB" dirty="0" smtClean="0"/>
              <a:t>Social Isolation and Loneliness</a:t>
            </a:r>
          </a:p>
          <a:p>
            <a:r>
              <a:rPr lang="en-GB" dirty="0" smtClean="0"/>
              <a:t>Regional planning</a:t>
            </a:r>
          </a:p>
          <a:p>
            <a:r>
              <a:rPr lang="en-GB" dirty="0" smtClean="0"/>
              <a:t>National public mental health and wellbeing group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Public Mental Health Planning and Advocacy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Ongoing review of evidence</a:t>
            </a:r>
          </a:p>
          <a:p>
            <a:r>
              <a:rPr lang="en-GB" dirty="0" smtClean="0"/>
              <a:t>Mental Health and Wellbeing Outcomes information – children and adults</a:t>
            </a:r>
          </a:p>
          <a:p>
            <a:r>
              <a:rPr lang="en-GB" dirty="0" smtClean="0"/>
              <a:t>Social isolation and loneliness review</a:t>
            </a:r>
          </a:p>
          <a:p>
            <a:r>
              <a:rPr lang="en-GB" dirty="0" smtClean="0"/>
              <a:t>Whole school approach to mental health and wellbeing</a:t>
            </a:r>
          </a:p>
          <a:p>
            <a:r>
              <a:rPr lang="en-GB" smtClean="0"/>
              <a:t>Social marketing </a:t>
            </a:r>
            <a:r>
              <a:rPr lang="en-GB" dirty="0" smtClean="0"/>
              <a:t>project – mental health perspectives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Public Mental Health Intelligence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Vulnerable groups</a:t>
            </a:r>
          </a:p>
          <a:p>
            <a:pPr lvl="1"/>
            <a:r>
              <a:rPr lang="en-GB" dirty="0" smtClean="0"/>
              <a:t>Children and young people</a:t>
            </a:r>
          </a:p>
          <a:p>
            <a:pPr lvl="1"/>
            <a:r>
              <a:rPr lang="en-GB" dirty="0" smtClean="0"/>
              <a:t>Older adults/existing health problems</a:t>
            </a:r>
          </a:p>
          <a:p>
            <a:pPr lvl="1"/>
            <a:r>
              <a:rPr lang="en-GB" dirty="0" smtClean="0"/>
              <a:t>Pre-existing MH problems</a:t>
            </a:r>
          </a:p>
          <a:p>
            <a:pPr lvl="1"/>
            <a:r>
              <a:rPr lang="en-GB" dirty="0" smtClean="0"/>
              <a:t>Frontline healthcare workers</a:t>
            </a:r>
          </a:p>
          <a:p>
            <a:pPr lvl="1"/>
            <a:r>
              <a:rPr lang="en-GB" dirty="0" smtClean="0"/>
              <a:t>Learning Disability</a:t>
            </a:r>
          </a:p>
          <a:p>
            <a:pPr lvl="1"/>
            <a:r>
              <a:rPr lang="en-GB" dirty="0" smtClean="0"/>
              <a:t>Marginalised groups – ethnic minorities</a:t>
            </a:r>
          </a:p>
          <a:p>
            <a:pPr lvl="1"/>
            <a:r>
              <a:rPr lang="en-GB" dirty="0" smtClean="0"/>
              <a:t>Socially excluded</a:t>
            </a:r>
          </a:p>
          <a:p>
            <a:pPr lvl="1"/>
            <a:r>
              <a:rPr lang="en-GB" dirty="0" smtClean="0"/>
              <a:t>Low income, financial insecurity</a:t>
            </a:r>
          </a:p>
          <a:p>
            <a:pPr lvl="1"/>
            <a:r>
              <a:rPr lang="en-GB" dirty="0" smtClean="0"/>
              <a:t>Digitally excluded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Rapid Research Review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Psychological impact </a:t>
            </a:r>
          </a:p>
          <a:p>
            <a:pPr lvl="1"/>
            <a:r>
              <a:rPr lang="en-GB" dirty="0" smtClean="0"/>
              <a:t>Increase social isolation</a:t>
            </a:r>
          </a:p>
          <a:p>
            <a:pPr lvl="1"/>
            <a:r>
              <a:rPr lang="en-GB" dirty="0" smtClean="0"/>
              <a:t>Precipitate or aggravate MH conditions</a:t>
            </a:r>
          </a:p>
          <a:p>
            <a:pPr lvl="1"/>
            <a:r>
              <a:rPr lang="en-GB" dirty="0" smtClean="0"/>
              <a:t>Impact on carers</a:t>
            </a:r>
          </a:p>
          <a:p>
            <a:pPr lvl="1"/>
            <a:r>
              <a:rPr lang="en-GB" dirty="0" smtClean="0"/>
              <a:t>Grief reactions </a:t>
            </a:r>
          </a:p>
          <a:p>
            <a:r>
              <a:rPr lang="en-GB" b="1" dirty="0" smtClean="0"/>
              <a:t>Common Symptoms</a:t>
            </a:r>
          </a:p>
          <a:p>
            <a:pPr lvl="1"/>
            <a:r>
              <a:rPr lang="en-GB" dirty="0" smtClean="0"/>
              <a:t>Depression</a:t>
            </a:r>
          </a:p>
          <a:p>
            <a:pPr lvl="1"/>
            <a:r>
              <a:rPr lang="en-GB" dirty="0" smtClean="0"/>
              <a:t>Anxiety</a:t>
            </a:r>
          </a:p>
          <a:p>
            <a:pPr lvl="1"/>
            <a:r>
              <a:rPr lang="en-GB" dirty="0" smtClean="0"/>
              <a:t>OCD</a:t>
            </a:r>
          </a:p>
          <a:p>
            <a:pPr lvl="1"/>
            <a:r>
              <a:rPr lang="en-GB" dirty="0" smtClean="0"/>
              <a:t>Somatic symptoms – physical health symptoms</a:t>
            </a:r>
          </a:p>
          <a:p>
            <a:pPr lvl="1"/>
            <a:r>
              <a:rPr lang="en-GB" dirty="0" smtClean="0"/>
              <a:t>PTSD</a:t>
            </a:r>
          </a:p>
          <a:p>
            <a:pPr lvl="1"/>
            <a:r>
              <a:rPr lang="en-GB" dirty="0" smtClean="0"/>
              <a:t>Self Harm, suicide, substance misuse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cont.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97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Expected consequences</a:t>
            </a:r>
          </a:p>
          <a:p>
            <a:pPr lvl="1"/>
            <a:r>
              <a:rPr lang="en-GB" dirty="0" smtClean="0"/>
              <a:t>Increased isolation, loneliness</a:t>
            </a:r>
          </a:p>
          <a:p>
            <a:pPr lvl="1"/>
            <a:r>
              <a:rPr lang="en-GB" dirty="0" smtClean="0"/>
              <a:t>Aggravation of MH conditions</a:t>
            </a:r>
          </a:p>
          <a:p>
            <a:pPr lvl="1"/>
            <a:r>
              <a:rPr lang="en-GB" dirty="0" smtClean="0"/>
              <a:t>New MH conditions</a:t>
            </a:r>
          </a:p>
          <a:p>
            <a:pPr lvl="1"/>
            <a:r>
              <a:rPr lang="en-GB" dirty="0" smtClean="0"/>
              <a:t>Caregivers – distress</a:t>
            </a:r>
          </a:p>
          <a:p>
            <a:pPr lvl="1"/>
            <a:r>
              <a:rPr lang="en-GB" dirty="0" smtClean="0"/>
              <a:t>Abnormal grief</a:t>
            </a:r>
          </a:p>
          <a:p>
            <a:pPr lvl="1"/>
            <a:r>
              <a:rPr lang="en-GB" dirty="0" smtClean="0"/>
              <a:t>Distrust and fear re-disease spread</a:t>
            </a:r>
          </a:p>
          <a:p>
            <a:pPr lvl="1"/>
            <a:r>
              <a:rPr lang="en-GB" dirty="0" smtClean="0"/>
              <a:t>Financial impact on communities, negative emotions</a:t>
            </a:r>
          </a:p>
          <a:p>
            <a:pPr lvl="1"/>
            <a:r>
              <a:rPr lang="en-GB" dirty="0" smtClean="0"/>
              <a:t>Psychological impact – school, health, community group closures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Rapid Research Review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15,400 (80% in Scotland)</a:t>
            </a:r>
          </a:p>
          <a:p>
            <a:r>
              <a:rPr lang="en-GB" dirty="0" smtClean="0"/>
              <a:t>Self employed and under 40’s  least confident about job security and the economy</a:t>
            </a:r>
          </a:p>
          <a:p>
            <a:r>
              <a:rPr lang="en-GB" dirty="0" smtClean="0"/>
              <a:t>23% mildly depressed (17% moderate to severe)</a:t>
            </a:r>
          </a:p>
          <a:p>
            <a:r>
              <a:rPr lang="en-GB" dirty="0" smtClean="0"/>
              <a:t>Anxiety/depression greater in younger age groups/manual workers</a:t>
            </a:r>
          </a:p>
          <a:p>
            <a:r>
              <a:rPr lang="en-GB" dirty="0" smtClean="0"/>
              <a:t>Loneliness, isolation – marked increase particularly in &lt;40yr olds</a:t>
            </a:r>
          </a:p>
          <a:p>
            <a:r>
              <a:rPr lang="en-GB" b="1" dirty="0" smtClean="0"/>
              <a:t>Positives</a:t>
            </a:r>
          </a:p>
          <a:p>
            <a:pPr lvl="1"/>
            <a:r>
              <a:rPr lang="en-GB" dirty="0" smtClean="0"/>
              <a:t>58% contacted an old friend</a:t>
            </a:r>
          </a:p>
          <a:p>
            <a:pPr lvl="1"/>
            <a:r>
              <a:rPr lang="en-GB" dirty="0" smtClean="0"/>
              <a:t>¼ volunteered</a:t>
            </a:r>
          </a:p>
          <a:p>
            <a:pPr lvl="1"/>
            <a:r>
              <a:rPr lang="en-GB" dirty="0" smtClean="0"/>
              <a:t>New hobbies: Reading, exercise, music, art, board games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COVIDLife</a:t>
            </a:r>
            <a:r>
              <a:rPr lang="en-GB" dirty="0" smtClean="0"/>
              <a:t> survey (</a:t>
            </a:r>
            <a:r>
              <a:rPr lang="en-GB" dirty="0" err="1" smtClean="0"/>
              <a:t>UofE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Depression under lockdown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1138"/>
            <a:ext cx="8136904" cy="50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Anxiety under lockdown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1138"/>
            <a:ext cx="7560840" cy="49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Loneliness/social isolation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8497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1351</TotalTime>
  <Words>873</Words>
  <Application>Microsoft Office PowerPoint</Application>
  <PresentationFormat>On-screen Show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Public Mental Health  and COVID-19</vt:lpstr>
      <vt:lpstr>Overview</vt:lpstr>
      <vt:lpstr>Rapid Research Review</vt:lpstr>
      <vt:lpstr>Research cont.</vt:lpstr>
      <vt:lpstr>Rapid Research Review</vt:lpstr>
      <vt:lpstr>COVIDLife survey (UofE)</vt:lpstr>
      <vt:lpstr>Depression under lockdown</vt:lpstr>
      <vt:lpstr>Anxiety under lockdown</vt:lpstr>
      <vt:lpstr>Loneliness/social isolation</vt:lpstr>
      <vt:lpstr>MHF-COVID inequality MH briefing</vt:lpstr>
      <vt:lpstr>PMHSIG National Survey</vt:lpstr>
      <vt:lpstr>Client issues highlighted</vt:lpstr>
      <vt:lpstr>Staff Issues highlighted</vt:lpstr>
      <vt:lpstr>Suicide Prevention</vt:lpstr>
      <vt:lpstr>Substance Misuse</vt:lpstr>
      <vt:lpstr>Research: Early Preventative actions</vt:lpstr>
      <vt:lpstr>Research: preventative actions</vt:lpstr>
      <vt:lpstr>Research: preventative actions</vt:lpstr>
      <vt:lpstr>Priority Actions...?</vt:lpstr>
      <vt:lpstr>Local Public Mental Health and Wellbeing Action Plan</vt:lpstr>
      <vt:lpstr>Mental Health and Wellbeing Activities</vt:lpstr>
      <vt:lpstr>Public Mental Health Planning and Advocacy</vt:lpstr>
      <vt:lpstr>Public Mental Health Intelligence</vt:lpstr>
    </vt:vector>
  </TitlesOfParts>
  <Company>NHS Tayside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Mental Health  and COVID-19</dc:title>
  <dc:creator>jkbray</dc:creator>
  <cp:lastModifiedBy>MacDonald, Kate</cp:lastModifiedBy>
  <cp:revision>87</cp:revision>
  <dcterms:created xsi:type="dcterms:W3CDTF">2020-05-25T10:30:14Z</dcterms:created>
  <dcterms:modified xsi:type="dcterms:W3CDTF">2020-07-21T14:31:14Z</dcterms:modified>
</cp:coreProperties>
</file>