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61" r:id="rId3"/>
    <p:sldId id="262" r:id="rId4"/>
    <p:sldId id="263" r:id="rId5"/>
    <p:sldId id="264" r:id="rId6"/>
    <p:sldId id="266" r:id="rId7"/>
    <p:sldId id="267" r:id="rId8"/>
    <p:sldId id="269" r:id="rId9"/>
    <p:sldId id="270" r:id="rId10"/>
    <p:sldId id="280" r:id="rId11"/>
    <p:sldId id="281" r:id="rId12"/>
    <p:sldId id="282" r:id="rId13"/>
    <p:sldId id="279" r:id="rId14"/>
    <p:sldId id="278" r:id="rId15"/>
    <p:sldId id="271" r:id="rId16"/>
    <p:sldId id="272" r:id="rId17"/>
    <p:sldId id="277" r:id="rId18"/>
    <p:sldId id="273" r:id="rId19"/>
    <p:sldId id="274" r:id="rId20"/>
    <p:sldId id="275" r:id="rId21"/>
    <p:sldId id="276" r:id="rId22"/>
    <p:sldId id="283" r:id="rId23"/>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81" d="100"/>
          <a:sy n="81" d="100"/>
        </p:scale>
        <p:origin x="-1056" y="-96"/>
      </p:cViewPr>
      <p:guideLst>
        <p:guide orient="horz" pos="2160"/>
        <p:guide pos="2880"/>
      </p:guideLst>
    </p:cSldViewPr>
  </p:slideViewPr>
  <p:outlineViewPr>
    <p:cViewPr>
      <p:scale>
        <a:sx n="33" d="100"/>
        <a:sy n="33" d="100"/>
      </p:scale>
      <p:origin x="48" y="23556"/>
    </p:cViewPr>
  </p:outlineViewPr>
  <p:notesTextViewPr>
    <p:cViewPr>
      <p:scale>
        <a:sx n="1" d="1"/>
        <a:sy n="1" d="1"/>
      </p:scale>
      <p:origin x="0" y="0"/>
    </p:cViewPr>
  </p:notesTextViewPr>
  <p:sorterViewPr>
    <p:cViewPr>
      <p:scale>
        <a:sx n="100" d="100"/>
        <a:sy n="100" d="100"/>
      </p:scale>
      <p:origin x="0" y="4440"/>
    </p:cViewPr>
  </p:sorterViewPr>
  <p:notesViewPr>
    <p:cSldViewPr>
      <p:cViewPr varScale="1">
        <p:scale>
          <a:sx n="51" d="100"/>
          <a:sy n="51" d="100"/>
        </p:scale>
        <p:origin x="-1956" y="-108"/>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3713"/>
          </a:xfrm>
          <a:prstGeom prst="rect">
            <a:avLst/>
          </a:prstGeom>
        </p:spPr>
        <p:txBody>
          <a:bodyPr vert="horz" lIns="91440" tIns="45720" rIns="91440" bIns="45720" rtlCol="0"/>
          <a:lstStyle>
            <a:lvl1pPr algn="r">
              <a:defRPr sz="1200"/>
            </a:lvl1pPr>
          </a:lstStyle>
          <a:p>
            <a:fld id="{867D0D2B-5D48-4D1E-9C3F-C50DB2E7679A}" type="datetimeFigureOut">
              <a:rPr lang="en-GB" smtClean="0"/>
              <a:pPr/>
              <a:t>21/07/2020</a:t>
            </a:fld>
            <a:endParaRPr lang="en-GB"/>
          </a:p>
        </p:txBody>
      </p:sp>
      <p:sp>
        <p:nvSpPr>
          <p:cNvPr id="4" name="Footer Placeholder 3"/>
          <p:cNvSpPr>
            <a:spLocks noGrp="1"/>
          </p:cNvSpPr>
          <p:nvPr>
            <p:ph type="ftr" sz="quarter" idx="2"/>
          </p:nvPr>
        </p:nvSpPr>
        <p:spPr>
          <a:xfrm>
            <a:off x="1" y="9377363"/>
            <a:ext cx="294640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vl1pPr>
          </a:lstStyle>
          <a:p>
            <a:fld id="{83C5C064-B3E1-40F3-BB4E-12E3ECAEF6E3}" type="slidenum">
              <a:rPr lang="en-GB" smtClean="0"/>
              <a:pPr/>
              <a:t>‹#›</a:t>
            </a:fld>
            <a:endParaRPr lang="en-GB"/>
          </a:p>
        </p:txBody>
      </p:sp>
    </p:spTree>
    <p:extLst>
      <p:ext uri="{BB962C8B-B14F-4D97-AF65-F5344CB8AC3E}">
        <p14:creationId xmlns:p14="http://schemas.microsoft.com/office/powerpoint/2010/main" val="498692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
            <a:ext cx="2946400" cy="493713"/>
          </a:xfrm>
          <a:prstGeom prst="rect">
            <a:avLst/>
          </a:prstGeom>
        </p:spPr>
        <p:txBody>
          <a:bodyPr vert="horz" lIns="91440" tIns="45720" rIns="91440" bIns="45720" rtlCol="0"/>
          <a:lstStyle>
            <a:lvl1pPr algn="r">
              <a:defRPr sz="1200"/>
            </a:lvl1pPr>
          </a:lstStyle>
          <a:p>
            <a:fld id="{48F5DE7A-1D88-4F69-B428-93E8CFC35410}" type="datetimeFigureOut">
              <a:rPr lang="en-GB" smtClean="0"/>
              <a:pPr/>
              <a:t>21/07/2020</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689475"/>
            <a:ext cx="5438775"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7363"/>
            <a:ext cx="294640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363"/>
            <a:ext cx="2946400" cy="493712"/>
          </a:xfrm>
          <a:prstGeom prst="rect">
            <a:avLst/>
          </a:prstGeom>
        </p:spPr>
        <p:txBody>
          <a:bodyPr vert="horz" lIns="91440" tIns="45720" rIns="91440" bIns="45720" rtlCol="0" anchor="b"/>
          <a:lstStyle>
            <a:lvl1pPr algn="r">
              <a:defRPr sz="1200"/>
            </a:lvl1pPr>
          </a:lstStyle>
          <a:p>
            <a:fld id="{CA446488-DFDB-47C4-9E5A-C4728303C248}" type="slidenum">
              <a:rPr lang="en-GB" smtClean="0"/>
              <a:pPr/>
              <a:t>‹#›</a:t>
            </a:fld>
            <a:endParaRPr lang="en-GB"/>
          </a:p>
        </p:txBody>
      </p:sp>
    </p:spTree>
    <p:extLst>
      <p:ext uri="{BB962C8B-B14F-4D97-AF65-F5344CB8AC3E}">
        <p14:creationId xmlns:p14="http://schemas.microsoft.com/office/powerpoint/2010/main" val="383580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Double check with audience that the topics (especially</a:t>
            </a:r>
            <a:r>
              <a:rPr lang="en-GB" baseline="0" dirty="0" smtClean="0"/>
              <a:t> suicide) will be ok for them to discuss. Also remind people that if they have to leave to indicate they are ok – otherwise they will be followed out by co-presenter/support person to make sure.</a:t>
            </a:r>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1</a:t>
            </a:fld>
            <a:endParaRPr lang="en-GB"/>
          </a:p>
        </p:txBody>
      </p:sp>
    </p:spTree>
    <p:extLst>
      <p:ext uri="{BB962C8B-B14F-4D97-AF65-F5344CB8AC3E}">
        <p14:creationId xmlns:p14="http://schemas.microsoft.com/office/powerpoint/2010/main" val="108173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Advise</a:t>
            </a:r>
            <a:r>
              <a:rPr lang="en-GB" baseline="0" dirty="0" smtClean="0"/>
              <a:t> these docs are available from presenters (contact details at end) &amp; will also be emailed out after presentation (via Kate McDonald)</a:t>
            </a:r>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Advise</a:t>
            </a:r>
            <a:r>
              <a:rPr lang="en-GB" baseline="0" dirty="0" smtClean="0"/>
              <a:t> these docs are available from presenters (contact details at end) &amp; will also be emailed out after presentation (via Kate McDonald)</a:t>
            </a:r>
            <a:endParaRPr lang="en-GB" dirty="0" smtClean="0"/>
          </a:p>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this slide do</a:t>
            </a:r>
            <a:r>
              <a:rPr lang="en-GB" baseline="0" dirty="0" smtClean="0"/>
              <a:t> exercise: Ask ‘Why don’t we talk about suicide’ – write down answers on flipchart or just verbal? </a:t>
            </a:r>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15</a:t>
            </a:fld>
            <a:endParaRPr lang="en-GB"/>
          </a:p>
        </p:txBody>
      </p:sp>
    </p:spTree>
    <p:extLst>
      <p:ext uri="{BB962C8B-B14F-4D97-AF65-F5344CB8AC3E}">
        <p14:creationId xmlns:p14="http://schemas.microsoft.com/office/powerpoint/2010/main" val="2058046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446488-DFDB-47C4-9E5A-C4728303C248}" type="slidenum">
              <a:rPr lang="en-GB" smtClean="0"/>
              <a:pPr/>
              <a:t>16</a:t>
            </a:fld>
            <a:endParaRPr lang="en-GB"/>
          </a:p>
        </p:txBody>
      </p:sp>
    </p:spTree>
    <p:extLst>
      <p:ext uri="{BB962C8B-B14F-4D97-AF65-F5344CB8AC3E}">
        <p14:creationId xmlns:p14="http://schemas.microsoft.com/office/powerpoint/2010/main" val="23960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446488-DFDB-47C4-9E5A-C4728303C248}" type="slidenum">
              <a:rPr lang="en-GB" smtClean="0"/>
              <a:pPr/>
              <a:t>18</a:t>
            </a:fld>
            <a:endParaRPr lang="en-GB"/>
          </a:p>
        </p:txBody>
      </p:sp>
    </p:spTree>
    <p:extLst>
      <p:ext uri="{BB962C8B-B14F-4D97-AF65-F5344CB8AC3E}">
        <p14:creationId xmlns:p14="http://schemas.microsoft.com/office/powerpoint/2010/main" val="59539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19</a:t>
            </a:fld>
            <a:endParaRPr lang="en-GB"/>
          </a:p>
        </p:txBody>
      </p:sp>
    </p:spTree>
    <p:extLst>
      <p:ext uri="{BB962C8B-B14F-4D97-AF65-F5344CB8AC3E}">
        <p14:creationId xmlns:p14="http://schemas.microsoft.com/office/powerpoint/2010/main" val="150837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446488-DFDB-47C4-9E5A-C4728303C248}" type="slidenum">
              <a:rPr lang="en-GB" smtClean="0"/>
              <a:pPr/>
              <a:t>20</a:t>
            </a:fld>
            <a:endParaRPr lang="en-GB"/>
          </a:p>
        </p:txBody>
      </p:sp>
    </p:spTree>
    <p:extLst>
      <p:ext uri="{BB962C8B-B14F-4D97-AF65-F5344CB8AC3E}">
        <p14:creationId xmlns:p14="http://schemas.microsoft.com/office/powerpoint/2010/main" val="2707054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21</a:t>
            </a:fld>
            <a:endParaRPr lang="en-GB"/>
          </a:p>
        </p:txBody>
      </p:sp>
    </p:spTree>
    <p:extLst>
      <p:ext uri="{BB962C8B-B14F-4D97-AF65-F5344CB8AC3E}">
        <p14:creationId xmlns:p14="http://schemas.microsoft.com/office/powerpoint/2010/main" val="399676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446488-DFDB-47C4-9E5A-C4728303C248}" type="slidenum">
              <a:rPr lang="en-GB" smtClean="0"/>
              <a:pPr/>
              <a:t>2</a:t>
            </a:fld>
            <a:endParaRPr lang="en-GB"/>
          </a:p>
        </p:txBody>
      </p:sp>
    </p:spTree>
    <p:extLst>
      <p:ext uri="{BB962C8B-B14F-4D97-AF65-F5344CB8AC3E}">
        <p14:creationId xmlns:p14="http://schemas.microsoft.com/office/powerpoint/2010/main" val="428311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446488-DFDB-47C4-9E5A-C4728303C248}" type="slidenum">
              <a:rPr lang="en-GB" smtClean="0"/>
              <a:pPr/>
              <a:t>3</a:t>
            </a:fld>
            <a:endParaRPr lang="en-GB"/>
          </a:p>
        </p:txBody>
      </p:sp>
    </p:spTree>
    <p:extLst>
      <p:ext uri="{BB962C8B-B14F-4D97-AF65-F5344CB8AC3E}">
        <p14:creationId xmlns:p14="http://schemas.microsoft.com/office/powerpoint/2010/main" val="301797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this slide</a:t>
            </a:r>
            <a:r>
              <a:rPr lang="en-GB" baseline="0" dirty="0" smtClean="0"/>
              <a:t> – do exercise: ‘Why do people/young people self harm?’ Write on flipchart answers given</a:t>
            </a:r>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4</a:t>
            </a:fld>
            <a:endParaRPr lang="en-GB"/>
          </a:p>
        </p:txBody>
      </p:sp>
    </p:spTree>
    <p:extLst>
      <p:ext uri="{BB962C8B-B14F-4D97-AF65-F5344CB8AC3E}">
        <p14:creationId xmlns:p14="http://schemas.microsoft.com/office/powerpoint/2010/main" val="18653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this slide</a:t>
            </a:r>
            <a:r>
              <a:rPr lang="en-GB" baseline="0" dirty="0" smtClean="0"/>
              <a:t> do exercise: discuss types of self harm – write answers on flipchart/discuss, remember things like overeating, eating disorders</a:t>
            </a:r>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5</a:t>
            </a:fld>
            <a:endParaRPr lang="en-GB"/>
          </a:p>
        </p:txBody>
      </p:sp>
    </p:spTree>
    <p:extLst>
      <p:ext uri="{BB962C8B-B14F-4D97-AF65-F5344CB8AC3E}">
        <p14:creationId xmlns:p14="http://schemas.microsoft.com/office/powerpoint/2010/main" val="397121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446488-DFDB-47C4-9E5A-C4728303C248}" type="slidenum">
              <a:rPr lang="en-GB" smtClean="0"/>
              <a:pPr/>
              <a:t>6</a:t>
            </a:fld>
            <a:endParaRPr lang="en-GB"/>
          </a:p>
        </p:txBody>
      </p:sp>
    </p:spTree>
    <p:extLst>
      <p:ext uri="{BB962C8B-B14F-4D97-AF65-F5344CB8AC3E}">
        <p14:creationId xmlns:p14="http://schemas.microsoft.com/office/powerpoint/2010/main" val="254726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r>
              <a:rPr lang="en-GB" baseline="0" dirty="0" smtClean="0"/>
              <a:t> this slide do exercise (verbally with participants only) – ask about what things we need to do/remember when dealing with self harm?</a:t>
            </a:r>
            <a:endParaRPr lang="en-GB" dirty="0"/>
          </a:p>
        </p:txBody>
      </p:sp>
      <p:sp>
        <p:nvSpPr>
          <p:cNvPr id="4" name="Slide Number Placeholder 3"/>
          <p:cNvSpPr>
            <a:spLocks noGrp="1"/>
          </p:cNvSpPr>
          <p:nvPr>
            <p:ph type="sldNum" sz="quarter" idx="10"/>
          </p:nvPr>
        </p:nvSpPr>
        <p:spPr/>
        <p:txBody>
          <a:bodyPr/>
          <a:lstStyle/>
          <a:p>
            <a:fld id="{CA446488-DFDB-47C4-9E5A-C4728303C248}" type="slidenum">
              <a:rPr lang="en-GB" smtClean="0"/>
              <a:pPr/>
              <a:t>7</a:t>
            </a:fld>
            <a:endParaRPr lang="en-GB"/>
          </a:p>
        </p:txBody>
      </p:sp>
    </p:spTree>
    <p:extLst>
      <p:ext uri="{BB962C8B-B14F-4D97-AF65-F5344CB8AC3E}">
        <p14:creationId xmlns:p14="http://schemas.microsoft.com/office/powerpoint/2010/main" val="502002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446488-DFDB-47C4-9E5A-C4728303C248}" type="slidenum">
              <a:rPr lang="en-GB" smtClean="0"/>
              <a:pPr/>
              <a:t>8</a:t>
            </a:fld>
            <a:endParaRPr lang="en-GB"/>
          </a:p>
        </p:txBody>
      </p:sp>
    </p:spTree>
    <p:extLst>
      <p:ext uri="{BB962C8B-B14F-4D97-AF65-F5344CB8AC3E}">
        <p14:creationId xmlns:p14="http://schemas.microsoft.com/office/powerpoint/2010/main" val="65754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446488-DFDB-47C4-9E5A-C4728303C248}" type="slidenum">
              <a:rPr lang="en-GB" smtClean="0"/>
              <a:pPr/>
              <a:t>9</a:t>
            </a:fld>
            <a:endParaRPr lang="en-GB"/>
          </a:p>
        </p:txBody>
      </p:sp>
    </p:spTree>
    <p:extLst>
      <p:ext uri="{BB962C8B-B14F-4D97-AF65-F5344CB8AC3E}">
        <p14:creationId xmlns:p14="http://schemas.microsoft.com/office/powerpoint/2010/main" val="139789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B568F7-F20F-4614-BAC2-FC3D16529DE8}" type="datetimeFigureOut">
              <a:rPr lang="en-GB" smtClean="0"/>
              <a:pPr/>
              <a:t>21/07/2020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417103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B568F7-F20F-4614-BAC2-FC3D16529DE8}" type="datetimeFigureOut">
              <a:rPr lang="en-GB" smtClean="0"/>
              <a:pPr/>
              <a:t>21/07/2020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405967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B568F7-F20F-4614-BAC2-FC3D16529DE8}" type="datetimeFigureOut">
              <a:rPr lang="en-GB" smtClean="0"/>
              <a:pPr/>
              <a:t>21/07/2020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320641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B568F7-F20F-4614-BAC2-FC3D16529DE8}" type="datetimeFigureOut">
              <a:rPr lang="en-GB" smtClean="0"/>
              <a:pPr/>
              <a:t>21/07/2020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17444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B568F7-F20F-4614-BAC2-FC3D16529DE8}" type="datetimeFigureOut">
              <a:rPr lang="en-GB" smtClean="0"/>
              <a:pPr/>
              <a:t>21/07/2020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123856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B568F7-F20F-4614-BAC2-FC3D16529DE8}" type="datetimeFigureOut">
              <a:rPr lang="en-GB" smtClean="0"/>
              <a:pPr/>
              <a:t>21/07/2020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105393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B568F7-F20F-4614-BAC2-FC3D16529DE8}" type="datetimeFigureOut">
              <a:rPr lang="en-GB" smtClean="0"/>
              <a:pPr/>
              <a:t>21/07/2020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153002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B568F7-F20F-4614-BAC2-FC3D16529DE8}" type="datetimeFigureOut">
              <a:rPr lang="en-GB" smtClean="0"/>
              <a:pPr/>
              <a:t>21/07/2020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328173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568F7-F20F-4614-BAC2-FC3D16529DE8}" type="datetimeFigureOut">
              <a:rPr lang="en-GB" smtClean="0"/>
              <a:pPr/>
              <a:t>21/07/2020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35969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568F7-F20F-4614-BAC2-FC3D16529DE8}" type="datetimeFigureOut">
              <a:rPr lang="en-GB" smtClean="0"/>
              <a:pPr/>
              <a:t>21/07/2020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329584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568F7-F20F-4614-BAC2-FC3D16529DE8}" type="datetimeFigureOut">
              <a:rPr lang="en-GB" smtClean="0"/>
              <a:pPr/>
              <a:t>21/07/2020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47507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568F7-F20F-4614-BAC2-FC3D16529DE8}" type="datetimeFigureOut">
              <a:rPr lang="en-GB" smtClean="0"/>
              <a:pPr/>
              <a:t>21/07/2020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798B0-3A02-4CC3-8817-091A2CF7442B}" type="slidenum">
              <a:rPr lang="en-GB" smtClean="0"/>
              <a:pPr/>
              <a:t>‹#›</a:t>
            </a:fld>
            <a:endParaRPr lang="en-GB" dirty="0"/>
          </a:p>
        </p:txBody>
      </p:sp>
    </p:spTree>
    <p:extLst>
      <p:ext uri="{BB962C8B-B14F-4D97-AF65-F5344CB8AC3E}">
        <p14:creationId xmlns:p14="http://schemas.microsoft.com/office/powerpoint/2010/main" val="182859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3" Type="http://schemas.openxmlformats.org/officeDocument/2006/relationships/hyperlink" Target="http://www.penumbra.org.uk/service-locations/ayrshire/self-harm-services/" TargetMode="External"/><Relationship Id="rId2" Type="http://schemas.openxmlformats.org/officeDocument/2006/relationships/hyperlink" Target="https://www.east-ayrshire.gov.uk/Resources/PDF/C/Multi-agency-%20guidance-for-people-working-with-children-&amp;-young-people-at-risk-of-self-harm-or-suicide.pdf" TargetMode="External"/><Relationship Id="rId1" Type="http://schemas.openxmlformats.org/officeDocument/2006/relationships/slideLayout" Target="../slideLayouts/slideLayout2.xml"/><Relationship Id="rId4" Type="http://schemas.openxmlformats.org/officeDocument/2006/relationships/hyperlink" Target="http://www.nhsaaa.net/media/296862/sharmaug14.pdf" TargetMode="Externa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fiona.longmuir@aapct.scot.nhs.uk" TargetMode="External"/><Relationship Id="rId2" Type="http://schemas.openxmlformats.org/officeDocument/2006/relationships/hyperlink" Target="mailto:mtaylor14@nhs.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7772400" cy="2808312"/>
          </a:xfrm>
        </p:spPr>
        <p:txBody>
          <a:bodyPr>
            <a:normAutofit fontScale="90000"/>
          </a:bodyPr>
          <a:lstStyle/>
          <a:p>
            <a:r>
              <a:rPr lang="en-GB" sz="4000" b="1" i="1" dirty="0" smtClean="0">
                <a:solidFill>
                  <a:schemeClr val="tx2">
                    <a:lumMod val="60000"/>
                    <a:lumOff val="40000"/>
                  </a:schemeClr>
                </a:solidFill>
                <a:latin typeface="Arial" pitchFamily="34" charset="0"/>
                <a:cs typeface="Arial" pitchFamily="34" charset="0"/>
              </a:rPr>
              <a:t>AYRSHIRE MULTI-AGENCY GUIDANCE FOR THOSE WORKING WITH CHILDREN &amp; YOUNG PEOPLE AT RISK OF SELF-HARM OR SUICIDE</a:t>
            </a:r>
            <a:endParaRPr lang="en-GB" sz="4000" b="1" i="1" dirty="0">
              <a:solidFill>
                <a:schemeClr val="tx2">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579358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2255680" y="116632"/>
          <a:ext cx="4692584" cy="6624736"/>
        </p:xfrm>
        <a:graphic>
          <a:graphicData uri="http://schemas.openxmlformats.org/presentationml/2006/ole">
            <mc:AlternateContent xmlns:mc="http://schemas.openxmlformats.org/markup-compatibility/2006">
              <mc:Choice xmlns:v="urn:schemas-microsoft-com:vml" Requires="v">
                <p:oleObj spid="_x0000_s3075" name="Acrobat Document" r:id="rId4" imgW="8019048" imgH="11342857" progId="AcroExch.Document.11">
                  <p:embed/>
                </p:oleObj>
              </mc:Choice>
              <mc:Fallback>
                <p:oleObj name="Acrobat Document" r:id="rId4" imgW="8019048" imgH="11342857" progId="AcroExch.Document.11">
                  <p:embed/>
                  <p:pic>
                    <p:nvPicPr>
                      <p:cNvPr id="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680" y="116632"/>
                        <a:ext cx="4692584" cy="6624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1598691" y="116633"/>
          <a:ext cx="5997646" cy="6681066"/>
        </p:xfrm>
        <a:graphic>
          <a:graphicData uri="http://schemas.openxmlformats.org/presentationml/2006/ole">
            <mc:AlternateContent xmlns:mc="http://schemas.openxmlformats.org/markup-compatibility/2006">
              <mc:Choice xmlns:v="urn:schemas-microsoft-com:vml" Requires="v">
                <p:oleObj spid="_x0000_s53251" name="Document" r:id="rId4" imgW="10691401" imgH="11782444" progId="Word.Document.12">
                  <p:embed/>
                </p:oleObj>
              </mc:Choice>
              <mc:Fallback>
                <p:oleObj name="Document" r:id="rId4" imgW="10691401" imgH="11782444" progId="Word.Document.12">
                  <p:embed/>
                  <p:pic>
                    <p:nvPicPr>
                      <p:cNvPr id="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91" y="116633"/>
                        <a:ext cx="5997646" cy="6681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5865515"/>
          </a:xfrm>
        </p:spPr>
        <p:txBody>
          <a:bodyPr>
            <a:normAutofit/>
          </a:bodyPr>
          <a:lstStyle/>
          <a:p>
            <a:pPr>
              <a:buNone/>
            </a:pPr>
            <a:endParaRPr lang="en-GB" sz="2000" dirty="0" smtClean="0"/>
          </a:p>
          <a:p>
            <a:pPr>
              <a:buNone/>
            </a:pPr>
            <a:endParaRPr lang="en-GB" sz="2000" dirty="0" smtClean="0"/>
          </a:p>
          <a:p>
            <a:pPr>
              <a:buNone/>
            </a:pPr>
            <a:endParaRPr lang="en-GB" sz="1050" dirty="0" smtClean="0"/>
          </a:p>
          <a:p>
            <a:pPr>
              <a:buNone/>
            </a:pPr>
            <a:endParaRPr lang="en-GB" sz="1050" dirty="0" smtClean="0"/>
          </a:p>
          <a:p>
            <a:r>
              <a:rPr lang="en-GB" sz="2000" dirty="0" smtClean="0"/>
              <a:t>*Copies of Ayrshire multi-agency guidance available from: </a:t>
            </a:r>
            <a:r>
              <a:rPr lang="en-GB" sz="2000" dirty="0" smtClean="0">
                <a:hlinkClick r:id="rId2"/>
              </a:rPr>
              <a:t>https://www.east-ayrshire.gov.uk/Resources/PDF/C/Multi-agency- guidance-for-people-working-with-children-&amp;-young-people-at-risk-of-self-harm-or-suicide.pdf</a:t>
            </a:r>
            <a:endParaRPr lang="en-GB" sz="2000" dirty="0" smtClean="0"/>
          </a:p>
          <a:p>
            <a:pPr>
              <a:buNone/>
            </a:pPr>
            <a:endParaRPr lang="en-GB" sz="2000" dirty="0" smtClean="0"/>
          </a:p>
          <a:p>
            <a:r>
              <a:rPr lang="en-GB" sz="2000" dirty="0" smtClean="0"/>
              <a:t> Penumbra Safety Plan and Parents Frequently Asked Questions can be downloaded from the North Ayrshire Self Harm Section on our website: </a:t>
            </a:r>
            <a:r>
              <a:rPr lang="en-GB" sz="2000" dirty="0" smtClean="0">
                <a:hlinkClick r:id="rId3"/>
              </a:rPr>
              <a:t>http://www.penumbra.org.uk/service-locations/ayrshire/self-harm-services/</a:t>
            </a:r>
            <a:endParaRPr lang="en-GB" sz="2000" dirty="0" smtClean="0"/>
          </a:p>
          <a:p>
            <a:pPr>
              <a:buNone/>
            </a:pPr>
            <a:r>
              <a:rPr lang="en-GB" sz="2000" dirty="0" smtClean="0"/>
              <a:t> </a:t>
            </a:r>
          </a:p>
          <a:p>
            <a:r>
              <a:rPr lang="en-GB" sz="2000" dirty="0" smtClean="0"/>
              <a:t>Copies of “Helping Parents understand self harm leaflet can be downloaded from: </a:t>
            </a:r>
            <a:r>
              <a:rPr lang="en-GB" sz="2000" dirty="0" smtClean="0">
                <a:hlinkClick r:id="rId4"/>
              </a:rPr>
              <a:t>http://www.nhsaaa.net/media/296862/sharmaug14.pdf</a:t>
            </a:r>
            <a:endParaRPr lang="en-GB" sz="2000"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1763688" y="260349"/>
          <a:ext cx="4968552" cy="6526167"/>
        </p:xfrm>
        <a:graphic>
          <a:graphicData uri="http://schemas.openxmlformats.org/presentationml/2006/ole">
            <mc:AlternateContent xmlns:mc="http://schemas.openxmlformats.org/markup-compatibility/2006">
              <mc:Choice xmlns:v="urn:schemas-microsoft-com:vml" Requires="v">
                <p:oleObj spid="_x0000_s2051" name="Acrobat Document" r:id="rId3" imgW="5668166" imgH="8019048" progId="AcroExch.Document.11">
                  <p:embed/>
                </p:oleObj>
              </mc:Choice>
              <mc:Fallback>
                <p:oleObj name="Acrobat Document" r:id="rId3" imgW="5668166" imgH="8019048" progId="AcroExch.Document.11">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60349"/>
                        <a:ext cx="4968552" cy="65261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1996362" y="116632"/>
          <a:ext cx="5311942" cy="6552728"/>
        </p:xfrm>
        <a:graphic>
          <a:graphicData uri="http://schemas.openxmlformats.org/presentationml/2006/ole">
            <mc:AlternateContent xmlns:mc="http://schemas.openxmlformats.org/markup-compatibility/2006">
              <mc:Choice xmlns:v="urn:schemas-microsoft-com:vml" Requires="v">
                <p:oleObj spid="_x0000_s1027" name="Acrobat Document" r:id="rId4" imgW="5668166" imgH="8019048" progId="AcroExch.Document.11">
                  <p:embed/>
                </p:oleObj>
              </mc:Choice>
              <mc:Fallback>
                <p:oleObj name="Acrobat Document" r:id="rId4" imgW="5668166" imgH="8019048" progId="AcroExch.Document.11">
                  <p:embed/>
                  <p:pic>
                    <p:nvPicPr>
                      <p:cNvPr id="0" name="Content Placeholder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6362" y="116632"/>
                        <a:ext cx="5311942" cy="6552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rgbClr val="00B0F0"/>
                </a:solidFill>
                <a:latin typeface="Arial" pitchFamily="34" charset="0"/>
                <a:cs typeface="Arial" pitchFamily="34" charset="0"/>
              </a:rPr>
              <a:t>S U I C I D E</a:t>
            </a:r>
            <a:endParaRPr lang="en-GB" sz="2400" b="1" i="1" u="sng" dirty="0">
              <a:solidFill>
                <a:srgbClr val="00B0F0"/>
              </a:solidFill>
              <a:latin typeface="Arial" pitchFamily="34" charset="0"/>
              <a:cs typeface="Arial" pitchFamily="34" charset="0"/>
            </a:endParaRPr>
          </a:p>
        </p:txBody>
      </p:sp>
      <p:sp>
        <p:nvSpPr>
          <p:cNvPr id="3" name="Content Placeholder 2"/>
          <p:cNvSpPr>
            <a:spLocks noGrp="1"/>
          </p:cNvSpPr>
          <p:nvPr>
            <p:ph idx="1"/>
          </p:nvPr>
        </p:nvSpPr>
        <p:spPr>
          <a:xfrm>
            <a:off x="395536" y="1268760"/>
            <a:ext cx="7560840" cy="5040560"/>
          </a:xfrm>
        </p:spPr>
        <p:txBody>
          <a:bodyPr>
            <a:normAutofit lnSpcReduction="10000"/>
          </a:bodyPr>
          <a:lstStyle/>
          <a:p>
            <a:pPr marL="0" indent="0">
              <a:lnSpc>
                <a:spcPct val="150000"/>
              </a:lnSpc>
              <a:spcBef>
                <a:spcPts val="0"/>
              </a:spcBef>
              <a:buNone/>
            </a:pPr>
            <a:r>
              <a:rPr lang="en-GB" sz="2200" dirty="0" smtClean="0">
                <a:latin typeface="Arial" pitchFamily="34" charset="0"/>
                <a:cs typeface="Arial" pitchFamily="34" charset="0"/>
              </a:rPr>
              <a:t>Some higher risk groups:</a:t>
            </a:r>
          </a:p>
          <a:p>
            <a:pPr>
              <a:lnSpc>
                <a:spcPct val="150000"/>
              </a:lnSpc>
              <a:spcBef>
                <a:spcPts val="0"/>
              </a:spcBef>
            </a:pPr>
            <a:r>
              <a:rPr lang="en-GB" sz="2200" dirty="0" smtClean="0">
                <a:latin typeface="Arial" pitchFamily="34" charset="0"/>
                <a:cs typeface="Arial" pitchFamily="34" charset="0"/>
              </a:rPr>
              <a:t>Those who misuse drugs/alcohol</a:t>
            </a:r>
          </a:p>
          <a:p>
            <a:pPr>
              <a:lnSpc>
                <a:spcPct val="150000"/>
              </a:lnSpc>
              <a:spcBef>
                <a:spcPts val="0"/>
              </a:spcBef>
            </a:pPr>
            <a:r>
              <a:rPr lang="en-GB" sz="2200" dirty="0" smtClean="0">
                <a:latin typeface="Arial" pitchFamily="34" charset="0"/>
                <a:cs typeface="Arial" pitchFamily="34" charset="0"/>
              </a:rPr>
              <a:t>Looked after children/young people</a:t>
            </a:r>
            <a:endParaRPr lang="en-GB" sz="2200" dirty="0">
              <a:latin typeface="Arial" pitchFamily="34" charset="0"/>
              <a:cs typeface="Arial" pitchFamily="34" charset="0"/>
            </a:endParaRPr>
          </a:p>
          <a:p>
            <a:pPr>
              <a:lnSpc>
                <a:spcPct val="150000"/>
              </a:lnSpc>
              <a:spcBef>
                <a:spcPts val="0"/>
              </a:spcBef>
            </a:pPr>
            <a:r>
              <a:rPr lang="en-GB" sz="2200" dirty="0" smtClean="0">
                <a:latin typeface="Arial" pitchFamily="34" charset="0"/>
                <a:cs typeface="Arial" pitchFamily="34" charset="0"/>
              </a:rPr>
              <a:t>Men</a:t>
            </a:r>
          </a:p>
          <a:p>
            <a:pPr>
              <a:lnSpc>
                <a:spcPct val="150000"/>
              </a:lnSpc>
              <a:spcBef>
                <a:spcPts val="0"/>
              </a:spcBef>
            </a:pPr>
            <a:r>
              <a:rPr lang="en-GB" sz="2200" dirty="0" smtClean="0">
                <a:latin typeface="Arial" pitchFamily="34" charset="0"/>
                <a:cs typeface="Arial" pitchFamily="34" charset="0"/>
              </a:rPr>
              <a:t>People with mental health problems</a:t>
            </a:r>
          </a:p>
          <a:p>
            <a:pPr>
              <a:lnSpc>
                <a:spcPct val="150000"/>
              </a:lnSpc>
              <a:spcBef>
                <a:spcPts val="0"/>
              </a:spcBef>
            </a:pPr>
            <a:r>
              <a:rPr lang="en-GB" sz="2200" dirty="0" smtClean="0">
                <a:latin typeface="Arial" pitchFamily="34" charset="0"/>
                <a:cs typeface="Arial" pitchFamily="34" charset="0"/>
              </a:rPr>
              <a:t>Those who have previously attempted suicide</a:t>
            </a:r>
          </a:p>
          <a:p>
            <a:pPr>
              <a:lnSpc>
                <a:spcPct val="150000"/>
              </a:lnSpc>
              <a:spcBef>
                <a:spcPts val="0"/>
              </a:spcBef>
            </a:pPr>
            <a:r>
              <a:rPr lang="en-GB" sz="2200" dirty="0" smtClean="0">
                <a:latin typeface="Arial" pitchFamily="34" charset="0"/>
                <a:cs typeface="Arial" pitchFamily="34" charset="0"/>
              </a:rPr>
              <a:t>Homeless</a:t>
            </a:r>
          </a:p>
          <a:p>
            <a:pPr>
              <a:lnSpc>
                <a:spcPct val="150000"/>
              </a:lnSpc>
              <a:spcBef>
                <a:spcPts val="0"/>
              </a:spcBef>
            </a:pPr>
            <a:r>
              <a:rPr lang="en-GB" sz="2200" dirty="0" smtClean="0">
                <a:latin typeface="Arial" pitchFamily="34" charset="0"/>
                <a:cs typeface="Arial" pitchFamily="34" charset="0"/>
              </a:rPr>
              <a:t>LGBT groups</a:t>
            </a:r>
          </a:p>
          <a:p>
            <a:pPr marL="0" indent="0">
              <a:lnSpc>
                <a:spcPct val="150000"/>
              </a:lnSpc>
              <a:spcBef>
                <a:spcPts val="0"/>
              </a:spcBef>
              <a:buNone/>
            </a:pPr>
            <a:r>
              <a:rPr lang="en-GB" sz="2200" dirty="0" smtClean="0">
                <a:latin typeface="Arial" pitchFamily="34" charset="0"/>
                <a:cs typeface="Arial" pitchFamily="34" charset="0"/>
              </a:rPr>
              <a:t>There are other groups </a:t>
            </a:r>
            <a:r>
              <a:rPr lang="en-GB" sz="2200" b="1" dirty="0" smtClean="0">
                <a:latin typeface="Arial" pitchFamily="34" charset="0"/>
                <a:cs typeface="Arial" pitchFamily="34" charset="0"/>
              </a:rPr>
              <a:t>and</a:t>
            </a:r>
            <a:r>
              <a:rPr lang="en-GB" sz="2200" dirty="0" smtClean="0">
                <a:latin typeface="Arial" pitchFamily="34" charset="0"/>
                <a:cs typeface="Arial" pitchFamily="34" charset="0"/>
              </a:rPr>
              <a:t> not all those who fall into these groups are at risk.</a:t>
            </a:r>
          </a:p>
          <a:p>
            <a:pPr>
              <a:lnSpc>
                <a:spcPct val="150000"/>
              </a:lnSpc>
              <a:spcBef>
                <a:spcPts val="0"/>
              </a:spcBef>
            </a:pPr>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3252013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rgbClr val="00B0F0"/>
                </a:solidFill>
                <a:latin typeface="Arial" pitchFamily="34" charset="0"/>
                <a:cs typeface="Arial" pitchFamily="34" charset="0"/>
              </a:rPr>
              <a:t>S U I C I D E</a:t>
            </a:r>
            <a:endParaRPr lang="en-GB" sz="2400" b="1" i="1" u="sng" dirty="0">
              <a:solidFill>
                <a:srgbClr val="00B0F0"/>
              </a:solidFill>
              <a:latin typeface="Arial" pitchFamily="34" charset="0"/>
              <a:cs typeface="Arial" pitchFamily="34" charset="0"/>
            </a:endParaRPr>
          </a:p>
        </p:txBody>
      </p:sp>
      <p:sp>
        <p:nvSpPr>
          <p:cNvPr id="3" name="Content Placeholder 2"/>
          <p:cNvSpPr>
            <a:spLocks noGrp="1"/>
          </p:cNvSpPr>
          <p:nvPr>
            <p:ph idx="1"/>
          </p:nvPr>
        </p:nvSpPr>
        <p:spPr>
          <a:xfrm>
            <a:off x="323528" y="1124744"/>
            <a:ext cx="8229600" cy="4525963"/>
          </a:xfrm>
        </p:spPr>
        <p:txBody>
          <a:bodyPr>
            <a:normAutofit fontScale="92500"/>
          </a:bodyPr>
          <a:lstStyle/>
          <a:p>
            <a:pPr marL="0" indent="0">
              <a:buNone/>
            </a:pPr>
            <a:r>
              <a:rPr lang="en-GB" sz="2200" b="1" dirty="0" smtClean="0">
                <a:latin typeface="Arial" pitchFamily="34" charset="0"/>
                <a:cs typeface="Arial" pitchFamily="34" charset="0"/>
              </a:rPr>
              <a:t>MYTHS</a:t>
            </a:r>
          </a:p>
          <a:p>
            <a:pPr>
              <a:lnSpc>
                <a:spcPct val="200000"/>
              </a:lnSpc>
              <a:spcBef>
                <a:spcPts val="0"/>
              </a:spcBef>
            </a:pPr>
            <a:r>
              <a:rPr lang="en-GB" sz="2200" dirty="0">
                <a:latin typeface="Arial" pitchFamily="34" charset="0"/>
                <a:cs typeface="Arial" pitchFamily="34" charset="0"/>
              </a:rPr>
              <a:t>“Those who talk about suicide are the least likely to attempt it”</a:t>
            </a:r>
          </a:p>
          <a:p>
            <a:pPr>
              <a:lnSpc>
                <a:spcPct val="200000"/>
              </a:lnSpc>
              <a:spcBef>
                <a:spcPts val="0"/>
              </a:spcBef>
            </a:pPr>
            <a:r>
              <a:rPr lang="en-GB" sz="2200" dirty="0">
                <a:latin typeface="Arial" pitchFamily="34" charset="0"/>
                <a:cs typeface="Arial" pitchFamily="34" charset="0"/>
              </a:rPr>
              <a:t>“Talking about suicide encourages it”</a:t>
            </a:r>
          </a:p>
          <a:p>
            <a:pPr>
              <a:lnSpc>
                <a:spcPct val="200000"/>
              </a:lnSpc>
              <a:spcBef>
                <a:spcPts val="0"/>
              </a:spcBef>
            </a:pPr>
            <a:r>
              <a:rPr lang="en-GB" sz="2200" dirty="0">
                <a:latin typeface="Arial" pitchFamily="34" charset="0"/>
                <a:cs typeface="Arial" pitchFamily="34" charset="0"/>
              </a:rPr>
              <a:t>“If a person has made previous attempts they won’t do it for real</a:t>
            </a:r>
            <a:r>
              <a:rPr lang="en-GB" sz="2200" dirty="0" smtClean="0">
                <a:latin typeface="Arial" pitchFamily="34" charset="0"/>
                <a:cs typeface="Arial" pitchFamily="34" charset="0"/>
              </a:rPr>
              <a:t>”</a:t>
            </a:r>
            <a:endParaRPr lang="en-GB" sz="2200" dirty="0">
              <a:latin typeface="Arial" pitchFamily="34" charset="0"/>
              <a:cs typeface="Arial" pitchFamily="34" charset="0"/>
            </a:endParaRPr>
          </a:p>
          <a:p>
            <a:pPr marL="0" indent="0">
              <a:buNone/>
            </a:pPr>
            <a:r>
              <a:rPr lang="en-GB" sz="2200" dirty="0" smtClean="0">
                <a:latin typeface="Arial" pitchFamily="34" charset="0"/>
                <a:cs typeface="Arial" pitchFamily="34" charset="0"/>
              </a:rPr>
              <a:t>There are indications people may be thinking of suicide e.g. language, previous attempts, sense of hopelessness, changes in behaviour, life events </a:t>
            </a:r>
          </a:p>
          <a:p>
            <a:pPr marL="0" indent="0">
              <a:spcBef>
                <a:spcPts val="1800"/>
              </a:spcBef>
              <a:buNone/>
            </a:pPr>
            <a:r>
              <a:rPr lang="en-GB" sz="2200" dirty="0" smtClean="0">
                <a:latin typeface="Arial" pitchFamily="34" charset="0"/>
                <a:cs typeface="Arial" pitchFamily="34" charset="0"/>
              </a:rPr>
              <a:t>All of these (and more) may be a reason to ask someone if they are thinking of suicide-it is the only way to be sure. </a:t>
            </a:r>
            <a:endParaRPr lang="en-GB" sz="2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61958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2400" i="1" u="sng" dirty="0" smtClean="0">
                <a:solidFill>
                  <a:srgbClr val="00B0F0"/>
                </a:solidFill>
                <a:latin typeface="Arial" pitchFamily="34" charset="0"/>
                <a:cs typeface="Arial" pitchFamily="34" charset="0"/>
              </a:rPr>
              <a:t>S U I C I D E</a:t>
            </a:r>
            <a:endParaRPr lang="en-GB" sz="2400" i="1" u="sng" dirty="0">
              <a:solidFill>
                <a:srgbClr val="00B0F0"/>
              </a:solidFill>
              <a:latin typeface="Arial" pitchFamily="34" charset="0"/>
              <a:cs typeface="Arial" pitchFamily="34" charset="0"/>
            </a:endParaRPr>
          </a:p>
        </p:txBody>
      </p:sp>
      <p:sp>
        <p:nvSpPr>
          <p:cNvPr id="3" name="Content Placeholder 2"/>
          <p:cNvSpPr>
            <a:spLocks noGrp="1"/>
          </p:cNvSpPr>
          <p:nvPr>
            <p:ph idx="1"/>
          </p:nvPr>
        </p:nvSpPr>
        <p:spPr>
          <a:xfrm>
            <a:off x="457200" y="1340768"/>
            <a:ext cx="8229600" cy="4785395"/>
          </a:xfrm>
        </p:spPr>
        <p:txBody>
          <a:bodyPr>
            <a:normAutofit/>
          </a:bodyPr>
          <a:lstStyle/>
          <a:p>
            <a:pPr marL="0" indent="0">
              <a:buNone/>
            </a:pPr>
            <a:r>
              <a:rPr lang="en-GB" sz="2200" dirty="0" smtClean="0">
                <a:latin typeface="Arial" pitchFamily="34" charset="0"/>
                <a:cs typeface="Arial" pitchFamily="34" charset="0"/>
              </a:rPr>
              <a:t>If someone is expressing suicidal thoughts remember;</a:t>
            </a:r>
          </a:p>
          <a:p>
            <a:r>
              <a:rPr lang="en-GB" sz="2200" dirty="0" smtClean="0">
                <a:latin typeface="Arial" pitchFamily="34" charset="0"/>
                <a:cs typeface="Arial" pitchFamily="34" charset="0"/>
              </a:rPr>
              <a:t>Don’t panic</a:t>
            </a:r>
          </a:p>
          <a:p>
            <a:r>
              <a:rPr lang="en-GB" sz="2200" dirty="0" smtClean="0">
                <a:latin typeface="Arial" pitchFamily="34" charset="0"/>
                <a:cs typeface="Arial" pitchFamily="34" charset="0"/>
              </a:rPr>
              <a:t>Listen to them</a:t>
            </a:r>
          </a:p>
          <a:p>
            <a:r>
              <a:rPr lang="en-GB" sz="2200" dirty="0" smtClean="0">
                <a:latin typeface="Arial" pitchFamily="34" charset="0"/>
                <a:cs typeface="Arial" pitchFamily="34" charset="0"/>
              </a:rPr>
              <a:t>Keep them safe</a:t>
            </a:r>
          </a:p>
          <a:p>
            <a:r>
              <a:rPr lang="en-GB" sz="2200" dirty="0" smtClean="0">
                <a:latin typeface="Arial" pitchFamily="34" charset="0"/>
                <a:cs typeface="Arial" pitchFamily="34" charset="0"/>
              </a:rPr>
              <a:t>Involve them in decisions </a:t>
            </a:r>
          </a:p>
          <a:p>
            <a:pPr marL="0" indent="0">
              <a:buNone/>
            </a:pPr>
            <a:r>
              <a:rPr lang="en-GB" sz="2200" dirty="0" smtClean="0">
                <a:latin typeface="Arial" pitchFamily="34" charset="0"/>
                <a:cs typeface="Arial" pitchFamily="34" charset="0"/>
              </a:rPr>
              <a:t>If they are in the </a:t>
            </a:r>
            <a:r>
              <a:rPr lang="en-GB" sz="2200" dirty="0">
                <a:latin typeface="Arial" pitchFamily="34" charset="0"/>
                <a:cs typeface="Arial" pitchFamily="34" charset="0"/>
              </a:rPr>
              <a:t>a</a:t>
            </a:r>
            <a:r>
              <a:rPr lang="en-GB" sz="2200" dirty="0" smtClean="0">
                <a:latin typeface="Arial" pitchFamily="34" charset="0"/>
                <a:cs typeface="Arial" pitchFamily="34" charset="0"/>
              </a:rPr>
              <a:t>ct of trying to take their life</a:t>
            </a:r>
          </a:p>
          <a:p>
            <a:r>
              <a:rPr lang="en-GB" sz="2200" dirty="0" smtClean="0">
                <a:latin typeface="Arial" pitchFamily="34" charset="0"/>
                <a:cs typeface="Arial" pitchFamily="34" charset="0"/>
              </a:rPr>
              <a:t>Keep them safe</a:t>
            </a:r>
          </a:p>
          <a:p>
            <a:r>
              <a:rPr lang="en-GB" sz="2200" dirty="0" smtClean="0">
                <a:latin typeface="Arial" pitchFamily="34" charset="0"/>
                <a:cs typeface="Arial" pitchFamily="34" charset="0"/>
              </a:rPr>
              <a:t>If their life is in danger-phone 999 or take to A and E</a:t>
            </a:r>
          </a:p>
          <a:p>
            <a:r>
              <a:rPr lang="en-GB" sz="2200" dirty="0" smtClean="0">
                <a:latin typeface="Arial" pitchFamily="34" charset="0"/>
                <a:cs typeface="Arial" pitchFamily="34" charset="0"/>
              </a:rPr>
              <a:t>Remove the means </a:t>
            </a:r>
          </a:p>
          <a:p>
            <a:r>
              <a:rPr lang="en-GB" sz="2200" dirty="0" smtClean="0">
                <a:latin typeface="Arial" pitchFamily="34" charset="0"/>
                <a:cs typeface="Arial" pitchFamily="34" charset="0"/>
              </a:rPr>
              <a:t>Encourage talking and listening</a:t>
            </a:r>
          </a:p>
          <a:p>
            <a:pPr marL="0" indent="0">
              <a:buNone/>
            </a:pPr>
            <a:r>
              <a:rPr lang="en-GB" sz="2200" dirty="0" smtClean="0">
                <a:latin typeface="Arial" pitchFamily="34" charset="0"/>
                <a:cs typeface="Arial" pitchFamily="34" charset="0"/>
              </a:rPr>
              <a:t>Do not put yourself in danger</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56007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rgbClr val="00B0F0"/>
                </a:solidFill>
                <a:latin typeface="Arial" pitchFamily="34" charset="0"/>
                <a:cs typeface="Arial" pitchFamily="34" charset="0"/>
              </a:rPr>
              <a:t>C O M P L E T E D   S U I C I D E</a:t>
            </a:r>
            <a:endParaRPr lang="en-GB" sz="2400" b="1" i="1" u="sng" dirty="0">
              <a:solidFill>
                <a:srgbClr val="00B0F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sz="2200" dirty="0" smtClean="0">
                <a:latin typeface="Arial" pitchFamily="34" charset="0"/>
                <a:cs typeface="Arial" pitchFamily="34" charset="0"/>
              </a:rPr>
              <a:t>If someone has completed suicide there some things to remember:</a:t>
            </a:r>
          </a:p>
          <a:p>
            <a:r>
              <a:rPr lang="en-GB" sz="2200" dirty="0" smtClean="0">
                <a:latin typeface="Arial" pitchFamily="34" charset="0"/>
                <a:cs typeface="Arial" pitchFamily="34" charset="0"/>
              </a:rPr>
              <a:t>The death by suicide of a young person is a tragic event</a:t>
            </a:r>
          </a:p>
          <a:p>
            <a:r>
              <a:rPr lang="en-GB" sz="2200" dirty="0" smtClean="0">
                <a:latin typeface="Arial" pitchFamily="34" charset="0"/>
                <a:cs typeface="Arial" pitchFamily="34" charset="0"/>
              </a:rPr>
              <a:t>Remember other vulnerable young people may need extra support at this time</a:t>
            </a:r>
          </a:p>
          <a:p>
            <a:r>
              <a:rPr lang="en-GB" sz="2200" dirty="0" smtClean="0">
                <a:latin typeface="Arial" pitchFamily="34" charset="0"/>
                <a:cs typeface="Arial" pitchFamily="34" charset="0"/>
              </a:rPr>
              <a:t>Anyone who has previously been affected by suicide may feel old feelings coming to the surface</a:t>
            </a:r>
          </a:p>
          <a:p>
            <a:r>
              <a:rPr lang="en-GB" sz="2200" dirty="0" smtClean="0">
                <a:latin typeface="Arial" pitchFamily="34" charset="0"/>
                <a:cs typeface="Arial" pitchFamily="34" charset="0"/>
              </a:rPr>
              <a:t>All staff, service users and parents will need support-provide a safe grieving environment</a:t>
            </a:r>
          </a:p>
          <a:p>
            <a:r>
              <a:rPr lang="en-GB" sz="2200" dirty="0" smtClean="0">
                <a:latin typeface="Arial" pitchFamily="34" charset="0"/>
                <a:cs typeface="Arial" pitchFamily="34" charset="0"/>
              </a:rPr>
              <a:t>Be aware of copycat responses from other vulnerable young people</a:t>
            </a:r>
          </a:p>
          <a:p>
            <a:r>
              <a:rPr lang="en-GB" sz="2200" dirty="0" smtClean="0">
                <a:latin typeface="Arial" pitchFamily="34" charset="0"/>
                <a:cs typeface="Arial" pitchFamily="34" charset="0"/>
              </a:rPr>
              <a:t>Normal routines should continue as much as possible with support available</a:t>
            </a:r>
          </a:p>
          <a:p>
            <a:r>
              <a:rPr lang="en-GB" sz="2200" dirty="0" smtClean="0">
                <a:latin typeface="Arial" pitchFamily="34" charset="0"/>
                <a:cs typeface="Arial" pitchFamily="34" charset="0"/>
              </a:rPr>
              <a:t>Agree who and how any media responses are dealt with</a:t>
            </a:r>
          </a:p>
          <a:p>
            <a:r>
              <a:rPr lang="en-GB" sz="2200" dirty="0" smtClean="0">
                <a:latin typeface="Arial" pitchFamily="34" charset="0"/>
                <a:cs typeface="Arial" pitchFamily="34" charset="0"/>
              </a:rPr>
              <a:t>Be clear that no-one is to blame for the death. Suicide is complex</a:t>
            </a:r>
          </a:p>
          <a:p>
            <a:endParaRPr lang="en-GB" sz="2200" dirty="0" smtClean="0">
              <a:latin typeface="Arial" pitchFamily="34" charset="0"/>
              <a:cs typeface="Arial" pitchFamily="34" charset="0"/>
            </a:endParaRPr>
          </a:p>
          <a:p>
            <a:endParaRPr lang="en-GB" sz="2200" dirty="0" smtClean="0">
              <a:latin typeface="Arial" pitchFamily="34" charset="0"/>
              <a:cs typeface="Arial" pitchFamily="34" charset="0"/>
            </a:endParaRPr>
          </a:p>
          <a:p>
            <a:pPr marL="0" indent="0">
              <a:buNone/>
            </a:pPr>
            <a:endParaRPr lang="en-GB" sz="2200" dirty="0">
              <a:latin typeface="Arial" pitchFamily="34" charset="0"/>
              <a:cs typeface="Arial" pitchFamily="34" charset="0"/>
            </a:endParaRPr>
          </a:p>
          <a:p>
            <a:pPr marL="457200" lvl="1" indent="0">
              <a:buNone/>
            </a:pPr>
            <a:endParaRPr lang="en-GB" sz="2200" dirty="0">
              <a:latin typeface="Arial" pitchFamily="34" charset="0"/>
              <a:cs typeface="Arial" pitchFamily="34" charset="0"/>
            </a:endParaRPr>
          </a:p>
        </p:txBody>
      </p:sp>
    </p:spTree>
    <p:extLst>
      <p:ext uri="{BB962C8B-B14F-4D97-AF65-F5344CB8AC3E}">
        <p14:creationId xmlns:p14="http://schemas.microsoft.com/office/powerpoint/2010/main" val="894195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rgbClr val="00B0F0"/>
                </a:solidFill>
                <a:latin typeface="Arial" pitchFamily="34" charset="0"/>
                <a:cs typeface="Arial" pitchFamily="34" charset="0"/>
              </a:rPr>
              <a:t>G E N E R A L   S U P </a:t>
            </a:r>
            <a:r>
              <a:rPr lang="en-GB" sz="2400" b="1" i="1" u="sng" dirty="0" err="1" smtClean="0">
                <a:solidFill>
                  <a:srgbClr val="00B0F0"/>
                </a:solidFill>
                <a:latin typeface="Arial" pitchFamily="34" charset="0"/>
                <a:cs typeface="Arial" pitchFamily="34" charset="0"/>
              </a:rPr>
              <a:t>P</a:t>
            </a:r>
            <a:r>
              <a:rPr lang="en-GB" sz="2400" b="1" i="1" u="sng" dirty="0" smtClean="0">
                <a:solidFill>
                  <a:srgbClr val="00B0F0"/>
                </a:solidFill>
                <a:latin typeface="Arial" pitchFamily="34" charset="0"/>
                <a:cs typeface="Arial" pitchFamily="34" charset="0"/>
              </a:rPr>
              <a:t> O R T</a:t>
            </a:r>
            <a:endParaRPr lang="en-GB" sz="2400" b="1" i="1" u="sng" dirty="0">
              <a:solidFill>
                <a:srgbClr val="00B0F0"/>
              </a:solidFill>
              <a:latin typeface="Arial" pitchFamily="34" charset="0"/>
              <a:cs typeface="Arial" pitchFamily="34" charset="0"/>
            </a:endParaRPr>
          </a:p>
        </p:txBody>
      </p:sp>
      <p:sp>
        <p:nvSpPr>
          <p:cNvPr id="3" name="Content Placeholder 2"/>
          <p:cNvSpPr>
            <a:spLocks noGrp="1"/>
          </p:cNvSpPr>
          <p:nvPr>
            <p:ph idx="1"/>
          </p:nvPr>
        </p:nvSpPr>
        <p:spPr>
          <a:xfrm>
            <a:off x="467544" y="1340768"/>
            <a:ext cx="8229600" cy="4525963"/>
          </a:xfrm>
        </p:spPr>
        <p:txBody>
          <a:bodyPr>
            <a:normAutofit/>
          </a:bodyPr>
          <a:lstStyle/>
          <a:p>
            <a:pPr marL="0" indent="0">
              <a:buNone/>
            </a:pPr>
            <a:r>
              <a:rPr lang="en-GB" sz="2200" b="1" dirty="0" smtClean="0">
                <a:latin typeface="Arial" pitchFamily="34" charset="0"/>
                <a:cs typeface="Arial" pitchFamily="34" charset="0"/>
              </a:rPr>
              <a:t>Staff Support</a:t>
            </a:r>
          </a:p>
          <a:p>
            <a:pPr marL="0" indent="0">
              <a:spcBef>
                <a:spcPts val="0"/>
              </a:spcBef>
              <a:buNone/>
            </a:pPr>
            <a:r>
              <a:rPr lang="en-GB" sz="2200" dirty="0" smtClean="0">
                <a:latin typeface="Arial" pitchFamily="34" charset="0"/>
                <a:cs typeface="Arial" pitchFamily="34" charset="0"/>
              </a:rPr>
              <a:t>Staff members need to monitor and care for their own mental wellbeing on an on-going basis.</a:t>
            </a:r>
          </a:p>
          <a:p>
            <a:pPr marL="0" indent="0">
              <a:spcBef>
                <a:spcPts val="0"/>
              </a:spcBef>
              <a:buNone/>
            </a:pPr>
            <a:endParaRPr lang="en-GB" sz="2200" dirty="0">
              <a:latin typeface="Arial" pitchFamily="34" charset="0"/>
              <a:cs typeface="Arial" pitchFamily="34" charset="0"/>
            </a:endParaRPr>
          </a:p>
          <a:p>
            <a:pPr marL="0" indent="0">
              <a:buNone/>
            </a:pPr>
            <a:r>
              <a:rPr lang="en-GB" sz="2200" b="1" dirty="0" smtClean="0">
                <a:latin typeface="Arial" pitchFamily="34" charset="0"/>
                <a:cs typeface="Arial" pitchFamily="34" charset="0"/>
              </a:rPr>
              <a:t>Parental Support</a:t>
            </a:r>
          </a:p>
          <a:p>
            <a:pPr marL="0" indent="0">
              <a:spcBef>
                <a:spcPts val="0"/>
              </a:spcBef>
              <a:buNone/>
            </a:pPr>
            <a:r>
              <a:rPr lang="en-GB" sz="2200" dirty="0" smtClean="0">
                <a:latin typeface="Arial" pitchFamily="34" charset="0"/>
                <a:cs typeface="Arial" pitchFamily="34" charset="0"/>
              </a:rPr>
              <a:t>The Age of Legal Capacity (Scotland) 1991 and Data Protection Action 1998 make it very clear that the views of all children and young people must be both listened to, respected and their views taken into account</a:t>
            </a:r>
          </a:p>
          <a:p>
            <a:pPr marL="0" indent="0">
              <a:spcBef>
                <a:spcPts val="0"/>
              </a:spcBef>
              <a:buNone/>
            </a:pPr>
            <a:endParaRPr lang="en-GB" sz="2200" dirty="0">
              <a:latin typeface="Arial" pitchFamily="34" charset="0"/>
              <a:cs typeface="Arial" pitchFamily="34" charset="0"/>
            </a:endParaRPr>
          </a:p>
          <a:p>
            <a:pPr marL="0" indent="0">
              <a:spcBef>
                <a:spcPts val="0"/>
              </a:spcBef>
              <a:buNone/>
            </a:pPr>
            <a:r>
              <a:rPr lang="en-GB" sz="2200" dirty="0" smtClean="0">
                <a:latin typeface="Arial" pitchFamily="34" charset="0"/>
                <a:cs typeface="Arial" pitchFamily="34" charset="0"/>
              </a:rPr>
              <a:t>It is very important to identify whether the child or young person wants their family to be a source of support for them.  They may prefer to identify another adult family member</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107659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chemeClr val="tx2">
                    <a:lumMod val="60000"/>
                    <a:lumOff val="40000"/>
                  </a:schemeClr>
                </a:solidFill>
                <a:latin typeface="Arial" pitchFamily="34" charset="0"/>
                <a:cs typeface="Arial" pitchFamily="34" charset="0"/>
              </a:rPr>
              <a:t>G U I D A N C E</a:t>
            </a:r>
            <a:endParaRPr lang="en-GB" sz="2400" b="1" i="1" u="sng" dirty="0">
              <a:solidFill>
                <a:schemeClr val="tx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539552" y="1340768"/>
            <a:ext cx="8229600" cy="4525963"/>
          </a:xfrm>
        </p:spPr>
        <p:txBody>
          <a:bodyPr>
            <a:normAutofit lnSpcReduction="10000"/>
          </a:bodyPr>
          <a:lstStyle/>
          <a:p>
            <a:pPr marL="0" indent="0">
              <a:buNone/>
            </a:pPr>
            <a:r>
              <a:rPr lang="en-GB" sz="2400" dirty="0" smtClean="0">
                <a:latin typeface="Arial" pitchFamily="34" charset="0"/>
                <a:cs typeface="Arial" pitchFamily="34" charset="0"/>
              </a:rPr>
              <a:t>“Ayrshire Multi-Agency Guidance for those working with Children and Young People at risk of Self-Harm or Suicide”</a:t>
            </a:r>
          </a:p>
          <a:p>
            <a:pPr marL="0" indent="0">
              <a:buNone/>
            </a:pPr>
            <a:endParaRPr lang="en-GB" sz="2400" dirty="0">
              <a:latin typeface="Arial" pitchFamily="34" charset="0"/>
              <a:cs typeface="Arial" pitchFamily="34" charset="0"/>
            </a:endParaRPr>
          </a:p>
          <a:p>
            <a:r>
              <a:rPr lang="en-GB" sz="2400" dirty="0" smtClean="0">
                <a:latin typeface="Arial" pitchFamily="34" charset="0"/>
                <a:cs typeface="Arial" pitchFamily="34" charset="0"/>
              </a:rPr>
              <a:t>Introduction (definitions and aims)</a:t>
            </a:r>
          </a:p>
          <a:p>
            <a:r>
              <a:rPr lang="en-GB" sz="2400" dirty="0" smtClean="0">
                <a:latin typeface="Arial" pitchFamily="34" charset="0"/>
                <a:cs typeface="Arial" pitchFamily="34" charset="0"/>
              </a:rPr>
              <a:t>Influencing Factors (emotional resilience)</a:t>
            </a:r>
          </a:p>
          <a:p>
            <a:r>
              <a:rPr lang="en-GB" sz="2400" dirty="0" smtClean="0">
                <a:latin typeface="Arial" pitchFamily="34" charset="0"/>
                <a:cs typeface="Arial" pitchFamily="34" charset="0"/>
              </a:rPr>
              <a:t>Self-Harm (why, who, types, action and risk assessment)</a:t>
            </a:r>
          </a:p>
          <a:p>
            <a:r>
              <a:rPr lang="en-GB" sz="2400" dirty="0" smtClean="0">
                <a:latin typeface="Arial" pitchFamily="34" charset="0"/>
                <a:cs typeface="Arial" pitchFamily="34" charset="0"/>
              </a:rPr>
              <a:t>Suicide (information, myths, action and after a suicide)</a:t>
            </a:r>
          </a:p>
          <a:p>
            <a:r>
              <a:rPr lang="en-GB" sz="2400" dirty="0" smtClean="0">
                <a:latin typeface="Arial" pitchFamily="34" charset="0"/>
                <a:cs typeface="Arial" pitchFamily="34" charset="0"/>
              </a:rPr>
              <a:t>Support for staff</a:t>
            </a:r>
          </a:p>
          <a:p>
            <a:r>
              <a:rPr lang="en-GB" sz="2400" dirty="0" smtClean="0">
                <a:latin typeface="Arial" pitchFamily="34" charset="0"/>
                <a:cs typeface="Arial" pitchFamily="34" charset="0"/>
              </a:rPr>
              <a:t>Training</a:t>
            </a:r>
          </a:p>
          <a:p>
            <a:r>
              <a:rPr lang="en-GB" sz="2400" dirty="0" smtClean="0">
                <a:latin typeface="Arial" pitchFamily="34" charset="0"/>
                <a:cs typeface="Arial" pitchFamily="34" charset="0"/>
              </a:rPr>
              <a:t>Services</a:t>
            </a:r>
          </a:p>
          <a:p>
            <a:r>
              <a:rPr lang="en-GB" sz="2400" dirty="0" smtClean="0">
                <a:latin typeface="Arial" pitchFamily="34" charset="0"/>
                <a:cs typeface="Arial" pitchFamily="34" charset="0"/>
              </a:rPr>
              <a:t>References</a:t>
            </a:r>
          </a:p>
          <a:p>
            <a:endParaRPr lang="en-GB" sz="2200" dirty="0">
              <a:latin typeface="Arial" pitchFamily="34" charset="0"/>
              <a:cs typeface="Arial" pitchFamily="34" charset="0"/>
            </a:endParaRPr>
          </a:p>
        </p:txBody>
      </p:sp>
    </p:spTree>
    <p:extLst>
      <p:ext uri="{BB962C8B-B14F-4D97-AF65-F5344CB8AC3E}">
        <p14:creationId xmlns:p14="http://schemas.microsoft.com/office/powerpoint/2010/main" val="1973465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rgbClr val="00B0F0"/>
                </a:solidFill>
                <a:latin typeface="Arial" pitchFamily="34" charset="0"/>
                <a:cs typeface="Arial" pitchFamily="34" charset="0"/>
              </a:rPr>
              <a:t>T R A I N I N G</a:t>
            </a:r>
            <a:endParaRPr lang="en-GB" sz="2400" b="1" i="1" u="sng" dirty="0">
              <a:solidFill>
                <a:srgbClr val="00B0F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lnSpc>
                <a:spcPct val="200000"/>
              </a:lnSpc>
              <a:spcBef>
                <a:spcPts val="0"/>
              </a:spcBef>
              <a:buNone/>
            </a:pPr>
            <a:r>
              <a:rPr lang="en-GB" sz="2200" dirty="0" smtClean="0">
                <a:latin typeface="Arial" pitchFamily="34" charset="0"/>
                <a:cs typeface="Arial" pitchFamily="34" charset="0"/>
              </a:rPr>
              <a:t>Suicide Prevention Training</a:t>
            </a:r>
          </a:p>
          <a:p>
            <a:pPr marL="0" indent="0">
              <a:lnSpc>
                <a:spcPct val="200000"/>
              </a:lnSpc>
              <a:spcBef>
                <a:spcPts val="0"/>
              </a:spcBef>
              <a:buNone/>
            </a:pPr>
            <a:r>
              <a:rPr lang="en-GB" sz="2200" dirty="0" smtClean="0">
                <a:latin typeface="Arial" pitchFamily="34" charset="0"/>
                <a:cs typeface="Arial" pitchFamily="34" charset="0"/>
              </a:rPr>
              <a:t>Self–Harm Training</a:t>
            </a:r>
          </a:p>
          <a:p>
            <a:pPr marL="0" indent="0">
              <a:lnSpc>
                <a:spcPct val="200000"/>
              </a:lnSpc>
              <a:spcBef>
                <a:spcPts val="0"/>
              </a:spcBef>
              <a:buNone/>
            </a:pPr>
            <a:r>
              <a:rPr lang="en-GB" sz="2200" dirty="0" smtClean="0">
                <a:latin typeface="Arial" pitchFamily="34" charset="0"/>
                <a:cs typeface="Arial" pitchFamily="34" charset="0"/>
              </a:rPr>
              <a:t>Mental Health First Aid</a:t>
            </a:r>
          </a:p>
          <a:p>
            <a:pPr marL="0" indent="0">
              <a:lnSpc>
                <a:spcPct val="200000"/>
              </a:lnSpc>
              <a:spcBef>
                <a:spcPts val="0"/>
              </a:spcBef>
              <a:buNone/>
            </a:pPr>
            <a:r>
              <a:rPr lang="en-GB" sz="2200" dirty="0" smtClean="0">
                <a:latin typeface="Arial" pitchFamily="34" charset="0"/>
                <a:cs typeface="Arial" pitchFamily="34" charset="0"/>
              </a:rPr>
              <a:t>Others</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3602482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rgbClr val="00B0F0"/>
                </a:solidFill>
                <a:latin typeface="Arial" pitchFamily="34" charset="0"/>
                <a:cs typeface="Arial" pitchFamily="34" charset="0"/>
              </a:rPr>
              <a:t>S E R V I C E S</a:t>
            </a:r>
            <a:endParaRPr lang="en-GB" sz="2400" b="1" i="1" u="sng" dirty="0">
              <a:solidFill>
                <a:srgbClr val="00B0F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en-GB" sz="2200" dirty="0" smtClean="0">
                <a:latin typeface="Arial" pitchFamily="34" charset="0"/>
                <a:cs typeface="Arial" pitchFamily="34" charset="0"/>
              </a:rPr>
              <a:t>CAMHS</a:t>
            </a:r>
          </a:p>
          <a:p>
            <a:pPr marL="0" indent="0">
              <a:buNone/>
            </a:pPr>
            <a:r>
              <a:rPr lang="en-GB" sz="2200" dirty="0" smtClean="0">
                <a:latin typeface="Arial" pitchFamily="34" charset="0"/>
                <a:cs typeface="Arial" pitchFamily="34" charset="0"/>
              </a:rPr>
              <a:t>LAAC Nurses</a:t>
            </a:r>
          </a:p>
          <a:p>
            <a:pPr marL="0" indent="0">
              <a:buNone/>
            </a:pPr>
            <a:r>
              <a:rPr lang="en-GB" sz="2200" dirty="0" smtClean="0">
                <a:latin typeface="Arial" pitchFamily="34" charset="0"/>
                <a:cs typeface="Arial" pitchFamily="34" charset="0"/>
              </a:rPr>
              <a:t>Penumbra Self-Harm Project (North Only)</a:t>
            </a:r>
          </a:p>
          <a:p>
            <a:pPr marL="0" indent="0">
              <a:buNone/>
            </a:pPr>
            <a:r>
              <a:rPr lang="en-GB" sz="2200" dirty="0" smtClean="0">
                <a:latin typeface="Arial" pitchFamily="34" charset="0"/>
                <a:cs typeface="Arial" pitchFamily="34" charset="0"/>
              </a:rPr>
              <a:t>Penumbra (National)</a:t>
            </a:r>
          </a:p>
          <a:p>
            <a:pPr marL="0" indent="0">
              <a:buNone/>
            </a:pPr>
            <a:r>
              <a:rPr lang="en-GB" sz="2200" dirty="0" smtClean="0">
                <a:latin typeface="Arial" pitchFamily="34" charset="0"/>
                <a:cs typeface="Arial" pitchFamily="34" charset="0"/>
              </a:rPr>
              <a:t>Choose Life</a:t>
            </a:r>
          </a:p>
          <a:p>
            <a:pPr marL="0" indent="0">
              <a:buNone/>
            </a:pPr>
            <a:r>
              <a:rPr lang="en-GB" sz="2200" dirty="0" smtClean="0">
                <a:latin typeface="Arial" pitchFamily="34" charset="0"/>
                <a:cs typeface="Arial" pitchFamily="34" charset="0"/>
              </a:rPr>
              <a:t>Breathing Space</a:t>
            </a:r>
          </a:p>
          <a:p>
            <a:pPr marL="0" indent="0">
              <a:buNone/>
            </a:pPr>
            <a:r>
              <a:rPr lang="en-GB" sz="2200" dirty="0" smtClean="0">
                <a:latin typeface="Arial" pitchFamily="34" charset="0"/>
                <a:cs typeface="Arial" pitchFamily="34" charset="0"/>
              </a:rPr>
              <a:t>Childline</a:t>
            </a:r>
          </a:p>
          <a:p>
            <a:pPr marL="0" indent="0">
              <a:buNone/>
            </a:pPr>
            <a:r>
              <a:rPr lang="en-GB" sz="2200" dirty="0" smtClean="0">
                <a:latin typeface="Arial" pitchFamily="34" charset="0"/>
                <a:cs typeface="Arial" pitchFamily="34" charset="0"/>
              </a:rPr>
              <a:t>Young Minds</a:t>
            </a:r>
          </a:p>
          <a:p>
            <a:pPr marL="0" indent="0">
              <a:buNone/>
            </a:pPr>
            <a:r>
              <a:rPr lang="en-GB" sz="2200" dirty="0" smtClean="0">
                <a:latin typeface="Arial" pitchFamily="34" charset="0"/>
                <a:cs typeface="Arial" pitchFamily="34" charset="0"/>
              </a:rPr>
              <a:t>Samaritans – Step by Step Service – ‘Help When We Needed it Most’ Guide, for before &amp; after a suicide</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36914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latin typeface="Arial" pitchFamily="34" charset="0"/>
                <a:cs typeface="Arial" pitchFamily="34" charset="0"/>
              </a:rPr>
              <a:t>Contact Details:</a:t>
            </a:r>
            <a:endParaRPr lang="en-GB" dirty="0">
              <a:solidFill>
                <a:srgbClr val="00B0F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a:buNone/>
            </a:pPr>
            <a:r>
              <a:rPr lang="en-GB" dirty="0" smtClean="0">
                <a:latin typeface="Arial" pitchFamily="34" charset="0"/>
                <a:cs typeface="Arial" pitchFamily="34" charset="0"/>
              </a:rPr>
              <a:t>Margo Taylor</a:t>
            </a:r>
          </a:p>
          <a:p>
            <a:pPr>
              <a:buNone/>
            </a:pPr>
            <a:r>
              <a:rPr lang="en-GB" dirty="0" smtClean="0">
                <a:latin typeface="Arial" pitchFamily="34" charset="0"/>
                <a:cs typeface="Arial" pitchFamily="34" charset="0"/>
              </a:rPr>
              <a:t>Choose Life Development Officer</a:t>
            </a:r>
          </a:p>
          <a:p>
            <a:pPr>
              <a:buNone/>
            </a:pPr>
            <a:r>
              <a:rPr lang="en-GB" dirty="0" smtClean="0">
                <a:latin typeface="Arial" pitchFamily="34" charset="0"/>
                <a:cs typeface="Arial" pitchFamily="34" charset="0"/>
                <a:hlinkClick r:id="rId2"/>
              </a:rPr>
              <a:t>mtaylor14@nhs.net</a:t>
            </a:r>
            <a:r>
              <a:rPr lang="en-GB" dirty="0" smtClean="0">
                <a:latin typeface="Arial" pitchFamily="34" charset="0"/>
                <a:cs typeface="Arial" pitchFamily="34" charset="0"/>
              </a:rPr>
              <a:t>  or  (01292) 513146</a:t>
            </a:r>
          </a:p>
          <a:p>
            <a:pPr>
              <a:buNone/>
            </a:pPr>
            <a:endParaRPr lang="en-GB" dirty="0" smtClean="0">
              <a:latin typeface="Arial" pitchFamily="34" charset="0"/>
              <a:cs typeface="Arial" pitchFamily="34" charset="0"/>
            </a:endParaRPr>
          </a:p>
          <a:p>
            <a:pPr>
              <a:buNone/>
            </a:pPr>
            <a:r>
              <a:rPr lang="en-GB" dirty="0" smtClean="0">
                <a:latin typeface="Arial" pitchFamily="34" charset="0"/>
                <a:cs typeface="Arial" pitchFamily="34" charset="0"/>
              </a:rPr>
              <a:t>Fiona Longmuir</a:t>
            </a:r>
          </a:p>
          <a:p>
            <a:pPr>
              <a:buNone/>
            </a:pPr>
            <a:r>
              <a:rPr lang="en-GB" dirty="0" smtClean="0">
                <a:latin typeface="Arial" pitchFamily="34" charset="0"/>
                <a:cs typeface="Arial" pitchFamily="34" charset="0"/>
              </a:rPr>
              <a:t>Choose Life Coordinator/ Primary Care Mental</a:t>
            </a:r>
          </a:p>
          <a:p>
            <a:pPr>
              <a:buNone/>
            </a:pPr>
            <a:r>
              <a:rPr lang="en-GB" smtClean="0">
                <a:latin typeface="Arial" pitchFamily="34" charset="0"/>
                <a:cs typeface="Arial" pitchFamily="34" charset="0"/>
              </a:rPr>
              <a:t>Health Charge </a:t>
            </a:r>
            <a:r>
              <a:rPr lang="en-GB" dirty="0" smtClean="0">
                <a:latin typeface="Arial" pitchFamily="34" charset="0"/>
                <a:cs typeface="Arial" pitchFamily="34" charset="0"/>
              </a:rPr>
              <a:t>Nurse</a:t>
            </a:r>
          </a:p>
          <a:p>
            <a:pPr>
              <a:buNone/>
            </a:pPr>
            <a:r>
              <a:rPr lang="en-GB" dirty="0" smtClean="0">
                <a:latin typeface="Arial" pitchFamily="34" charset="0"/>
                <a:cs typeface="Arial" pitchFamily="34" charset="0"/>
                <a:hlinkClick r:id="rId3"/>
              </a:rPr>
              <a:t>fiona.longmuir@aapct.scot.nhs.uk</a:t>
            </a:r>
            <a:r>
              <a:rPr lang="en-GB" dirty="0" smtClean="0">
                <a:latin typeface="Arial" pitchFamily="34" charset="0"/>
                <a:cs typeface="Arial" pitchFamily="34" charset="0"/>
              </a:rPr>
              <a:t>  or  </a:t>
            </a:r>
          </a:p>
          <a:p>
            <a:pPr>
              <a:buNone/>
            </a:pPr>
            <a:r>
              <a:rPr lang="en-GB" dirty="0" smtClean="0">
                <a:latin typeface="Arial" pitchFamily="34" charset="0"/>
                <a:cs typeface="Arial" pitchFamily="34" charset="0"/>
              </a:rPr>
              <a:t>(01292) 559710 </a:t>
            </a:r>
            <a:endParaRPr lang="en-GB"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chemeClr val="tx2">
                    <a:lumMod val="60000"/>
                    <a:lumOff val="40000"/>
                  </a:schemeClr>
                </a:solidFill>
                <a:latin typeface="Arial" pitchFamily="34" charset="0"/>
                <a:cs typeface="Arial" pitchFamily="34" charset="0"/>
              </a:rPr>
              <a:t>D E F I N I T I O N S</a:t>
            </a:r>
            <a:endParaRPr lang="en-GB" sz="2400" b="1" i="1" u="sng" dirty="0">
              <a:solidFill>
                <a:schemeClr val="tx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395536" y="1340768"/>
            <a:ext cx="8229600" cy="4525963"/>
          </a:xfrm>
        </p:spPr>
        <p:txBody>
          <a:bodyPr>
            <a:noAutofit/>
          </a:bodyPr>
          <a:lstStyle/>
          <a:p>
            <a:pPr marL="0" indent="0">
              <a:buNone/>
            </a:pPr>
            <a:r>
              <a:rPr lang="en-GB" sz="2200" u="sng" dirty="0" smtClean="0">
                <a:latin typeface="Arial" pitchFamily="34" charset="0"/>
                <a:cs typeface="Arial" pitchFamily="34" charset="0"/>
              </a:rPr>
              <a:t>Suicide</a:t>
            </a:r>
          </a:p>
          <a:p>
            <a:r>
              <a:rPr lang="en-GB" sz="2200" dirty="0" smtClean="0">
                <a:latin typeface="Arial" pitchFamily="34" charset="0"/>
                <a:cs typeface="Arial" pitchFamily="34" charset="0"/>
              </a:rPr>
              <a:t>An act of deliberate self-harm which results in death</a:t>
            </a:r>
          </a:p>
          <a:p>
            <a:r>
              <a:rPr lang="en-GB" sz="2200" dirty="0" smtClean="0">
                <a:latin typeface="Arial" pitchFamily="34" charset="0"/>
                <a:cs typeface="Arial" pitchFamily="34" charset="0"/>
              </a:rPr>
              <a:t>A death resulting from an intentional, self-inflicted act</a:t>
            </a:r>
          </a:p>
          <a:p>
            <a:pPr marL="0" indent="0">
              <a:lnSpc>
                <a:spcPct val="50000"/>
              </a:lnSpc>
              <a:spcBef>
                <a:spcPts val="0"/>
              </a:spcBef>
              <a:buNone/>
            </a:pPr>
            <a:endParaRPr lang="en-GB" sz="2200" dirty="0">
              <a:latin typeface="Arial" pitchFamily="34" charset="0"/>
              <a:cs typeface="Arial" pitchFamily="34" charset="0"/>
            </a:endParaRPr>
          </a:p>
          <a:p>
            <a:pPr marL="0" indent="0">
              <a:buNone/>
            </a:pPr>
            <a:r>
              <a:rPr lang="en-GB" sz="2200" u="sng" dirty="0" smtClean="0">
                <a:latin typeface="Arial" pitchFamily="34" charset="0"/>
                <a:cs typeface="Arial" pitchFamily="34" charset="0"/>
              </a:rPr>
              <a:t>Self-Harm</a:t>
            </a:r>
          </a:p>
          <a:p>
            <a:r>
              <a:rPr lang="en-GB" sz="2200" dirty="0" smtClean="0">
                <a:latin typeface="Arial" pitchFamily="34" charset="0"/>
                <a:cs typeface="Arial" pitchFamily="34" charset="0"/>
              </a:rPr>
              <a:t>Self poisoning or self-injury, irrespective of the apparent purpose of the act</a:t>
            </a:r>
          </a:p>
          <a:p>
            <a:pPr marL="0" indent="0">
              <a:lnSpc>
                <a:spcPct val="50000"/>
              </a:lnSpc>
              <a:spcBef>
                <a:spcPts val="0"/>
              </a:spcBef>
              <a:buNone/>
            </a:pPr>
            <a:endParaRPr lang="en-GB" sz="2200" dirty="0">
              <a:latin typeface="Arial" pitchFamily="34" charset="0"/>
              <a:cs typeface="Arial" pitchFamily="34" charset="0"/>
            </a:endParaRPr>
          </a:p>
          <a:p>
            <a:pPr marL="0" indent="0">
              <a:buNone/>
            </a:pPr>
            <a:r>
              <a:rPr lang="en-GB" sz="2200" u="sng" dirty="0" smtClean="0">
                <a:latin typeface="Arial" pitchFamily="34" charset="0"/>
                <a:cs typeface="Arial" pitchFamily="34" charset="0"/>
              </a:rPr>
              <a:t>Suicide and Self-Harm Links</a:t>
            </a:r>
          </a:p>
          <a:p>
            <a:r>
              <a:rPr lang="en-GB" sz="2200" dirty="0" smtClean="0">
                <a:latin typeface="Arial" pitchFamily="34" charset="0"/>
                <a:cs typeface="Arial" pitchFamily="34" charset="0"/>
              </a:rPr>
              <a:t>Self-harm is generally a way of coping with overwhelming emotional distress.  </a:t>
            </a:r>
            <a:r>
              <a:rPr lang="en-GB" sz="2200" u="sng" dirty="0" smtClean="0">
                <a:latin typeface="Arial" pitchFamily="34" charset="0"/>
                <a:cs typeface="Arial" pitchFamily="34" charset="0"/>
              </a:rPr>
              <a:t>Many young people self-harm where there is no suicidal intent</a:t>
            </a:r>
            <a:r>
              <a:rPr lang="en-GB" sz="2200" dirty="0" smtClean="0">
                <a:latin typeface="Arial" pitchFamily="34" charset="0"/>
                <a:cs typeface="Arial" pitchFamily="34" charset="0"/>
              </a:rPr>
              <a:t>.  Research, however, shows that young people who self-harm can be at higher risk of suicide.  The risk of suicide is higher for those who repeat self-harm</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209349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922114"/>
          </a:xfrm>
        </p:spPr>
        <p:txBody>
          <a:bodyPr>
            <a:normAutofit/>
          </a:bodyPr>
          <a:lstStyle/>
          <a:p>
            <a:r>
              <a:rPr lang="en-GB" sz="2400" b="1" i="1" u="sng" dirty="0" smtClean="0">
                <a:solidFill>
                  <a:schemeClr val="tx2">
                    <a:lumMod val="60000"/>
                    <a:lumOff val="40000"/>
                  </a:schemeClr>
                </a:solidFill>
                <a:latin typeface="Arial" pitchFamily="34" charset="0"/>
                <a:cs typeface="Arial" pitchFamily="34" charset="0"/>
              </a:rPr>
              <a:t>A I M S</a:t>
            </a:r>
            <a:endParaRPr lang="en-GB" sz="2400" b="1" i="1" u="sng" dirty="0">
              <a:solidFill>
                <a:schemeClr val="tx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467544" y="1484784"/>
            <a:ext cx="8229600" cy="4525963"/>
          </a:xfrm>
        </p:spPr>
        <p:txBody>
          <a:bodyPr>
            <a:noAutofit/>
          </a:bodyPr>
          <a:lstStyle/>
          <a:p>
            <a:r>
              <a:rPr lang="en-GB" sz="2000" dirty="0" smtClean="0">
                <a:latin typeface="Arial" pitchFamily="34" charset="0"/>
                <a:cs typeface="Arial" pitchFamily="34" charset="0"/>
              </a:rPr>
              <a:t>Ensure the child or young person is seen as central to the whole process and accorded appropriate priority by agencies involved</a:t>
            </a:r>
          </a:p>
          <a:p>
            <a:pPr marL="0" indent="0">
              <a:lnSpc>
                <a:spcPct val="50000"/>
              </a:lnSpc>
              <a:spcBef>
                <a:spcPts val="0"/>
              </a:spcBef>
              <a:buNone/>
            </a:pP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Ensure a consistent response to and understanding of self-harm across all staff working or in significant contact with children and young people</a:t>
            </a:r>
          </a:p>
          <a:p>
            <a:pPr marL="0" indent="0">
              <a:lnSpc>
                <a:spcPct val="50000"/>
              </a:lnSpc>
              <a:spcBef>
                <a:spcPts val="0"/>
              </a:spcBef>
              <a:buNone/>
            </a:pP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Provide an agreed set of procedures for dealing with disclosure</a:t>
            </a:r>
          </a:p>
          <a:p>
            <a:pPr marL="0" indent="0">
              <a:lnSpc>
                <a:spcPct val="60000"/>
              </a:lnSpc>
              <a:spcBef>
                <a:spcPts val="0"/>
              </a:spcBef>
              <a:buNone/>
            </a:pP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Minimise harm and support emotional health and well being of the child and young person through collaborative working</a:t>
            </a:r>
          </a:p>
          <a:p>
            <a:pPr marL="0" indent="0">
              <a:lnSpc>
                <a:spcPct val="60000"/>
              </a:lnSpc>
              <a:spcBef>
                <a:spcPts val="0"/>
              </a:spcBef>
              <a:buNone/>
            </a:pP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Provide children and young people with opportunities  and strategies for hope and recovery from the effects of self-harming or attempting suicide and minimise the risk of future harm</a:t>
            </a:r>
          </a:p>
          <a:p>
            <a:pPr marL="0" indent="0">
              <a:lnSpc>
                <a:spcPct val="60000"/>
              </a:lnSpc>
              <a:spcBef>
                <a:spcPts val="0"/>
              </a:spcBef>
              <a:buNone/>
            </a:pP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Support the service to carry out a risk assessment and make appropriate referrals.</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1203406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chemeClr val="tx2">
                    <a:lumMod val="60000"/>
                    <a:lumOff val="40000"/>
                  </a:schemeClr>
                </a:solidFill>
                <a:latin typeface="Arial" pitchFamily="34" charset="0"/>
                <a:cs typeface="Arial" pitchFamily="34" charset="0"/>
              </a:rPr>
              <a:t>E M O T I O N A L  &amp;  P S Y C H O L O G I C A L  D I S T R E S S</a:t>
            </a:r>
            <a:endParaRPr lang="en-GB" sz="2400" b="1" i="1" u="sng" dirty="0">
              <a:solidFill>
                <a:schemeClr val="tx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467544" y="1340768"/>
            <a:ext cx="8229600" cy="4525963"/>
          </a:xfrm>
        </p:spPr>
        <p:txBody>
          <a:bodyPr>
            <a:normAutofit/>
          </a:bodyPr>
          <a:lstStyle/>
          <a:p>
            <a:r>
              <a:rPr lang="en-GB" sz="2400" dirty="0" smtClean="0">
                <a:latin typeface="Arial" pitchFamily="34" charset="0"/>
                <a:cs typeface="Arial" pitchFamily="34" charset="0"/>
              </a:rPr>
              <a:t>Self-harm is generally a response to underlying emotional and psychological distress.  </a:t>
            </a:r>
          </a:p>
          <a:p>
            <a:r>
              <a:rPr lang="en-GB" sz="2400" dirty="0" smtClean="0">
                <a:latin typeface="Arial" pitchFamily="34" charset="0"/>
                <a:cs typeface="Arial" pitchFamily="34" charset="0"/>
              </a:rPr>
              <a:t>Factors may include problems with family/relationships, school, sexuality, substance misuse, bereavement, mental health issues</a:t>
            </a:r>
          </a:p>
          <a:p>
            <a:r>
              <a:rPr lang="en-GB" sz="2400" dirty="0">
                <a:latin typeface="Arial" pitchFamily="34" charset="0"/>
                <a:cs typeface="Arial" pitchFamily="34" charset="0"/>
              </a:rPr>
              <a:t>The list of factors is not exhaustive and neither these factors nor emotional distress </a:t>
            </a:r>
            <a:r>
              <a:rPr lang="en-GB" sz="2400" dirty="0" smtClean="0">
                <a:latin typeface="Arial" pitchFamily="34" charset="0"/>
                <a:cs typeface="Arial" pitchFamily="34" charset="0"/>
              </a:rPr>
              <a:t>are </a:t>
            </a:r>
            <a:r>
              <a:rPr lang="en-GB" sz="2400" b="1" dirty="0">
                <a:latin typeface="Arial" pitchFamily="34" charset="0"/>
                <a:cs typeface="Arial" pitchFamily="34" charset="0"/>
              </a:rPr>
              <a:t>automatically </a:t>
            </a:r>
            <a:r>
              <a:rPr lang="en-GB" sz="2400" dirty="0">
                <a:latin typeface="Arial" pitchFamily="34" charset="0"/>
                <a:cs typeface="Arial" pitchFamily="34" charset="0"/>
              </a:rPr>
              <a:t>proof of self-harm or suicide risk. </a:t>
            </a:r>
            <a:endParaRPr lang="en-GB" sz="2400" dirty="0" smtClean="0">
              <a:latin typeface="Arial" pitchFamily="34" charset="0"/>
              <a:cs typeface="Arial" pitchFamily="34" charset="0"/>
            </a:endParaRPr>
          </a:p>
          <a:p>
            <a:r>
              <a:rPr lang="en-GB" sz="2400" dirty="0">
                <a:latin typeface="Arial" pitchFamily="34" charset="0"/>
                <a:cs typeface="Arial" pitchFamily="34" charset="0"/>
              </a:rPr>
              <a:t>However knowledge of distress at an early stage may help prevent possible future </a:t>
            </a:r>
            <a:r>
              <a:rPr lang="en-GB" sz="2400" dirty="0" smtClean="0">
                <a:latin typeface="Arial" pitchFamily="34" charset="0"/>
                <a:cs typeface="Arial" pitchFamily="34" charset="0"/>
              </a:rPr>
              <a:t>self-harm i.e. early intervention to address underlying issues</a:t>
            </a:r>
            <a:endParaRPr lang="en-GB" sz="2400" dirty="0">
              <a:latin typeface="Arial" pitchFamily="34" charset="0"/>
              <a:cs typeface="Arial" pitchFamily="34" charset="0"/>
            </a:endParaRPr>
          </a:p>
          <a:p>
            <a:endParaRPr lang="en-GB" sz="2200" dirty="0" smtClean="0">
              <a:latin typeface="Arial" pitchFamily="34" charset="0"/>
              <a:cs typeface="Arial" pitchFamily="34" charset="0"/>
            </a:endParaRPr>
          </a:p>
          <a:p>
            <a:endParaRPr lang="en-GB" sz="2200" dirty="0">
              <a:latin typeface="Arial" pitchFamily="34" charset="0"/>
              <a:cs typeface="Arial" pitchFamily="34" charset="0"/>
            </a:endParaRPr>
          </a:p>
          <a:p>
            <a:endParaRPr lang="en-GB" sz="2200" dirty="0" smtClean="0">
              <a:latin typeface="Arial" pitchFamily="34" charset="0"/>
              <a:cs typeface="Arial" pitchFamily="34" charset="0"/>
            </a:endParaRPr>
          </a:p>
          <a:p>
            <a:endParaRPr lang="en-GB" sz="1800" dirty="0" smtClean="0">
              <a:latin typeface="Arial" pitchFamily="34" charset="0"/>
              <a:cs typeface="Arial" pitchFamily="34" charset="0"/>
            </a:endParaRPr>
          </a:p>
          <a:p>
            <a:pPr marL="0" indent="0">
              <a:lnSpc>
                <a:spcPct val="50000"/>
              </a:lnSpc>
              <a:spcBef>
                <a:spcPts val="0"/>
              </a:spcBef>
              <a:buNone/>
            </a:pPr>
            <a:endParaRPr lang="en-GB" sz="2200" dirty="0" smtClean="0">
              <a:latin typeface="Arial" pitchFamily="34" charset="0"/>
              <a:cs typeface="Arial" pitchFamily="34" charset="0"/>
            </a:endParaRPr>
          </a:p>
        </p:txBody>
      </p:sp>
    </p:spTree>
    <p:extLst>
      <p:ext uri="{BB962C8B-B14F-4D97-AF65-F5344CB8AC3E}">
        <p14:creationId xmlns:p14="http://schemas.microsoft.com/office/powerpoint/2010/main" val="2739986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rgbClr val="FF0000"/>
                </a:solidFill>
                <a:latin typeface="Arial" pitchFamily="34" charset="0"/>
                <a:cs typeface="Arial" pitchFamily="34" charset="0"/>
              </a:rPr>
              <a:t>For Trainer only (say as part of presentation)</a:t>
            </a:r>
            <a:br>
              <a:rPr lang="en-GB" sz="2400" b="1" i="1" u="sng" dirty="0" smtClean="0">
                <a:solidFill>
                  <a:srgbClr val="FF0000"/>
                </a:solidFill>
                <a:latin typeface="Arial" pitchFamily="34" charset="0"/>
                <a:cs typeface="Arial" pitchFamily="34" charset="0"/>
              </a:rPr>
            </a:br>
            <a:r>
              <a:rPr lang="en-GB" sz="2400" b="1" i="1" u="sng" dirty="0" smtClean="0">
                <a:solidFill>
                  <a:schemeClr val="tx2">
                    <a:lumMod val="60000"/>
                    <a:lumOff val="40000"/>
                  </a:schemeClr>
                </a:solidFill>
                <a:latin typeface="Arial" pitchFamily="34" charset="0"/>
                <a:cs typeface="Arial" pitchFamily="34" charset="0"/>
              </a:rPr>
              <a:t>S E L F – H A R M</a:t>
            </a:r>
            <a:endParaRPr lang="en-GB" sz="2400" b="1" i="1" u="sng" dirty="0">
              <a:solidFill>
                <a:schemeClr val="tx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395536" y="1340768"/>
            <a:ext cx="8229600" cy="4525963"/>
          </a:xfrm>
        </p:spPr>
        <p:txBody>
          <a:bodyPr>
            <a:normAutofit fontScale="92500"/>
          </a:bodyPr>
          <a:lstStyle/>
          <a:p>
            <a:r>
              <a:rPr lang="en-GB" sz="2400" dirty="0" smtClean="0">
                <a:latin typeface="Arial" pitchFamily="34" charset="0"/>
                <a:cs typeface="Arial" pitchFamily="34" charset="0"/>
              </a:rPr>
              <a:t>Research suggests 1 in 4 young people have self-harmed or knows someone who has (“Truth Hurts” report)</a:t>
            </a:r>
            <a:r>
              <a:rPr lang="en-GB" sz="2400" baseline="30000" dirty="0" smtClean="0">
                <a:latin typeface="Arial" pitchFamily="34" charset="0"/>
                <a:cs typeface="Arial" pitchFamily="34" charset="0"/>
              </a:rPr>
              <a:t> </a:t>
            </a:r>
          </a:p>
          <a:p>
            <a:r>
              <a:rPr lang="en-GB" sz="2400" dirty="0" smtClean="0">
                <a:latin typeface="Arial" pitchFamily="34" charset="0"/>
                <a:cs typeface="Arial" pitchFamily="34" charset="0"/>
              </a:rPr>
              <a:t>The average age of onset is 12 years old</a:t>
            </a:r>
          </a:p>
          <a:p>
            <a:r>
              <a:rPr lang="en-GB" sz="2400" dirty="0" smtClean="0">
                <a:latin typeface="Arial" pitchFamily="34" charset="0"/>
                <a:cs typeface="Arial" pitchFamily="34" charset="0"/>
              </a:rPr>
              <a:t>Types of self-harm may include cutting, biting, burning, picking skin, punching, hair pulling, head-banging, overdosing</a:t>
            </a:r>
          </a:p>
          <a:p>
            <a:pPr marL="0" indent="0">
              <a:buNone/>
            </a:pPr>
            <a:r>
              <a:rPr lang="en-GB" sz="2400" u="sng" dirty="0" smtClean="0">
                <a:latin typeface="Arial" pitchFamily="34" charset="0"/>
                <a:cs typeface="Arial" pitchFamily="34" charset="0"/>
              </a:rPr>
              <a:t>Why do Young People Self-Harm?</a:t>
            </a:r>
          </a:p>
          <a:p>
            <a:pPr marL="0" indent="0">
              <a:buNone/>
            </a:pPr>
            <a:r>
              <a:rPr lang="en-GB" sz="2400" dirty="0" smtClean="0">
                <a:latin typeface="Arial" pitchFamily="34" charset="0"/>
                <a:cs typeface="Arial" pitchFamily="34" charset="0"/>
              </a:rPr>
              <a:t>Self-harm is a coping mechanism which enables a person to express difficult emotions.  They may feel physical pain is easier to deal with than emotional pain but the behaviour only provides temporary relief and fails to deal with the underlying issues that a young person is facing</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185765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chemeClr val="tx2">
                    <a:lumMod val="60000"/>
                    <a:lumOff val="40000"/>
                  </a:schemeClr>
                </a:solidFill>
                <a:latin typeface="Arial" pitchFamily="34" charset="0"/>
                <a:cs typeface="Arial" pitchFamily="34" charset="0"/>
              </a:rPr>
              <a:t>R E A S O N S   F O R  S E L F – H A R M  </a:t>
            </a:r>
            <a:endParaRPr lang="en-GB" sz="2400" b="1" i="1" u="sng" dirty="0">
              <a:solidFill>
                <a:schemeClr val="tx2">
                  <a:lumMod val="60000"/>
                  <a:lumOff val="40000"/>
                </a:schemeClr>
              </a:solidFill>
              <a:latin typeface="Arial" pitchFamily="34" charset="0"/>
              <a:cs typeface="Arial" pitchFamily="34" charset="0"/>
            </a:endParaRPr>
          </a:p>
        </p:txBody>
      </p:sp>
      <p:sp>
        <p:nvSpPr>
          <p:cNvPr id="3" name="Content Placeholder 2"/>
          <p:cNvSpPr>
            <a:spLocks noGrp="1"/>
          </p:cNvSpPr>
          <p:nvPr>
            <p:ph idx="1"/>
          </p:nvPr>
        </p:nvSpPr>
        <p:spPr>
          <a:xfrm>
            <a:off x="467544" y="1340768"/>
            <a:ext cx="8229600" cy="4525963"/>
          </a:xfrm>
        </p:spPr>
        <p:txBody>
          <a:bodyPr>
            <a:normAutofit fontScale="92500"/>
          </a:bodyPr>
          <a:lstStyle/>
          <a:p>
            <a:pPr marL="0" indent="0">
              <a:buNone/>
            </a:pPr>
            <a:r>
              <a:rPr lang="en-GB" sz="2200" dirty="0" smtClean="0">
                <a:latin typeface="Arial" pitchFamily="34" charset="0"/>
                <a:cs typeface="Arial" pitchFamily="34" charset="0"/>
              </a:rPr>
              <a:t>The reasons people gave for self-harming are varied and include:</a:t>
            </a:r>
          </a:p>
          <a:p>
            <a:r>
              <a:rPr lang="en-GB" sz="2200" dirty="0" smtClean="0">
                <a:latin typeface="Arial" pitchFamily="34" charset="0"/>
                <a:cs typeface="Arial" pitchFamily="34" charset="0"/>
              </a:rPr>
              <a:t>Self-harm temporarily relieves intense feelings</a:t>
            </a:r>
          </a:p>
          <a:p>
            <a:r>
              <a:rPr lang="en-GB" sz="2200" dirty="0" smtClean="0">
                <a:latin typeface="Arial" pitchFamily="34" charset="0"/>
                <a:cs typeface="Arial" pitchFamily="34" charset="0"/>
              </a:rPr>
              <a:t>Self-harm provides a sense of being real</a:t>
            </a:r>
          </a:p>
          <a:p>
            <a:r>
              <a:rPr lang="en-GB" sz="2200" dirty="0" smtClean="0">
                <a:latin typeface="Arial" pitchFamily="34" charset="0"/>
                <a:cs typeface="Arial" pitchFamily="34" charset="0"/>
              </a:rPr>
              <a:t>To feel pain on the outside instead of the inside</a:t>
            </a:r>
          </a:p>
          <a:p>
            <a:r>
              <a:rPr lang="en-GB" sz="2200" dirty="0" smtClean="0">
                <a:latin typeface="Arial" pitchFamily="34" charset="0"/>
                <a:cs typeface="Arial" pitchFamily="34" charset="0"/>
              </a:rPr>
              <a:t>Self-harm is a way to control and manage pain</a:t>
            </a:r>
          </a:p>
          <a:p>
            <a:r>
              <a:rPr lang="en-GB" sz="2200" dirty="0" smtClean="0">
                <a:latin typeface="Arial" pitchFamily="34" charset="0"/>
                <a:cs typeface="Arial" pitchFamily="34" charset="0"/>
              </a:rPr>
              <a:t>Some people who self-harm are punishing themselves for having strong feelings</a:t>
            </a:r>
          </a:p>
          <a:p>
            <a:r>
              <a:rPr lang="en-GB" sz="2200" dirty="0" smtClean="0">
                <a:latin typeface="Arial" pitchFamily="34" charset="0"/>
                <a:cs typeface="Arial" pitchFamily="34" charset="0"/>
              </a:rPr>
              <a:t>Self-harm followed by tending to wounds is a way to be self-nurturing</a:t>
            </a:r>
          </a:p>
          <a:p>
            <a:r>
              <a:rPr lang="en-GB" sz="2200" dirty="0" smtClean="0">
                <a:latin typeface="Arial" pitchFamily="34" charset="0"/>
                <a:cs typeface="Arial" pitchFamily="34" charset="0"/>
              </a:rPr>
              <a:t>To ask for assistance in an indirect way</a:t>
            </a:r>
          </a:p>
          <a:p>
            <a:r>
              <a:rPr lang="en-GB" sz="2200" dirty="0" smtClean="0">
                <a:latin typeface="Arial" pitchFamily="34" charset="0"/>
                <a:cs typeface="Arial" pitchFamily="34" charset="0"/>
              </a:rPr>
              <a:t>On rare occasions self-harm is used to manipulate others</a:t>
            </a:r>
          </a:p>
          <a:p>
            <a:r>
              <a:rPr lang="en-GB" sz="2200" dirty="0" smtClean="0">
                <a:latin typeface="Arial" pitchFamily="34" charset="0"/>
                <a:cs typeface="Arial" pitchFamily="34" charset="0"/>
              </a:rPr>
              <a:t>Self-harm can be influenced by alcohol and drug misuse</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699363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rgbClr val="00B0F0"/>
                </a:solidFill>
                <a:latin typeface="Arial" pitchFamily="34" charset="0"/>
                <a:cs typeface="Arial" pitchFamily="34" charset="0"/>
              </a:rPr>
              <a:t>T H I N G S   T O   R E M E M B E R</a:t>
            </a:r>
            <a:endParaRPr lang="en-GB" sz="2400" b="1" i="1" u="sng" dirty="0">
              <a:solidFill>
                <a:srgbClr val="00B0F0"/>
              </a:solidFill>
              <a:latin typeface="Arial" pitchFamily="34" charset="0"/>
              <a:cs typeface="Arial" pitchFamily="34" charset="0"/>
            </a:endParaRPr>
          </a:p>
        </p:txBody>
      </p:sp>
      <p:sp>
        <p:nvSpPr>
          <p:cNvPr id="3" name="Content Placeholder 2"/>
          <p:cNvSpPr>
            <a:spLocks noGrp="1"/>
          </p:cNvSpPr>
          <p:nvPr>
            <p:ph idx="1"/>
          </p:nvPr>
        </p:nvSpPr>
        <p:spPr>
          <a:xfrm>
            <a:off x="323528" y="1196752"/>
            <a:ext cx="8229600" cy="5112568"/>
          </a:xfrm>
        </p:spPr>
        <p:txBody>
          <a:bodyPr>
            <a:noAutofit/>
          </a:bodyPr>
          <a:lstStyle/>
          <a:p>
            <a:pPr>
              <a:lnSpc>
                <a:spcPct val="200000"/>
              </a:lnSpc>
              <a:spcBef>
                <a:spcPts val="0"/>
              </a:spcBef>
            </a:pPr>
            <a:r>
              <a:rPr lang="en-GB" sz="2400" dirty="0" smtClean="0">
                <a:latin typeface="Arial" pitchFamily="34" charset="0"/>
                <a:cs typeface="Arial" pitchFamily="34" charset="0"/>
              </a:rPr>
              <a:t>Don’t panic</a:t>
            </a:r>
          </a:p>
          <a:p>
            <a:pPr>
              <a:lnSpc>
                <a:spcPct val="200000"/>
              </a:lnSpc>
              <a:spcBef>
                <a:spcPts val="0"/>
              </a:spcBef>
            </a:pPr>
            <a:r>
              <a:rPr lang="en-GB" sz="2400" dirty="0" smtClean="0">
                <a:latin typeface="Arial" pitchFamily="34" charset="0"/>
                <a:cs typeface="Arial" pitchFamily="34" charset="0"/>
              </a:rPr>
              <a:t>Listen</a:t>
            </a:r>
          </a:p>
          <a:p>
            <a:pPr>
              <a:lnSpc>
                <a:spcPct val="200000"/>
              </a:lnSpc>
              <a:spcBef>
                <a:spcPts val="0"/>
              </a:spcBef>
            </a:pPr>
            <a:r>
              <a:rPr lang="en-GB" sz="2400" dirty="0" smtClean="0">
                <a:latin typeface="Arial" pitchFamily="34" charset="0"/>
                <a:cs typeface="Arial" pitchFamily="34" charset="0"/>
              </a:rPr>
              <a:t>Explain</a:t>
            </a:r>
          </a:p>
          <a:p>
            <a:pPr>
              <a:lnSpc>
                <a:spcPct val="200000"/>
              </a:lnSpc>
              <a:spcBef>
                <a:spcPts val="0"/>
              </a:spcBef>
            </a:pPr>
            <a:r>
              <a:rPr lang="en-GB" sz="2400" dirty="0" smtClean="0">
                <a:latin typeface="Arial" pitchFamily="34" charset="0"/>
                <a:cs typeface="Arial" pitchFamily="34" charset="0"/>
              </a:rPr>
              <a:t>Involve young person</a:t>
            </a:r>
          </a:p>
          <a:p>
            <a:pPr>
              <a:lnSpc>
                <a:spcPct val="200000"/>
              </a:lnSpc>
              <a:spcBef>
                <a:spcPts val="0"/>
              </a:spcBef>
            </a:pPr>
            <a:r>
              <a:rPr lang="en-GB" sz="2400" dirty="0" smtClean="0">
                <a:latin typeface="Arial" pitchFamily="34" charset="0"/>
                <a:cs typeface="Arial" pitchFamily="34" charset="0"/>
              </a:rPr>
              <a:t>Keep safe</a:t>
            </a:r>
          </a:p>
          <a:p>
            <a:pPr>
              <a:lnSpc>
                <a:spcPct val="200000"/>
              </a:lnSpc>
              <a:spcBef>
                <a:spcPts val="0"/>
              </a:spcBef>
            </a:pPr>
            <a:r>
              <a:rPr lang="en-GB" sz="2400" dirty="0" smtClean="0">
                <a:latin typeface="Arial" pitchFamily="34" charset="0"/>
                <a:cs typeface="Arial" pitchFamily="34" charset="0"/>
              </a:rPr>
              <a:t>Stopping self-harm may be a longer term aim </a:t>
            </a:r>
          </a:p>
          <a:p>
            <a:pPr>
              <a:lnSpc>
                <a:spcPct val="200000"/>
              </a:lnSpc>
              <a:spcBef>
                <a:spcPts val="0"/>
              </a:spcBef>
            </a:pPr>
            <a:r>
              <a:rPr lang="en-GB" sz="2400" dirty="0" smtClean="0">
                <a:latin typeface="Arial" pitchFamily="34" charset="0"/>
                <a:cs typeface="Arial" pitchFamily="34" charset="0"/>
              </a:rPr>
              <a:t>Safety and understanding are short-term aims</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3222380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i="1" u="sng" dirty="0" smtClean="0">
                <a:solidFill>
                  <a:srgbClr val="00B0F0"/>
                </a:solidFill>
                <a:latin typeface="Arial" pitchFamily="34" charset="0"/>
                <a:cs typeface="Arial" pitchFamily="34" charset="0"/>
              </a:rPr>
              <a:t>R I S K   A S S E S S M E N T</a:t>
            </a:r>
            <a:endParaRPr lang="en-GB" sz="2400" b="1" i="1" u="sng" dirty="0">
              <a:solidFill>
                <a:srgbClr val="00B0F0"/>
              </a:solidFill>
              <a:latin typeface="Arial" pitchFamily="34" charset="0"/>
              <a:cs typeface="Arial" pitchFamily="34" charset="0"/>
            </a:endParaRPr>
          </a:p>
        </p:txBody>
      </p:sp>
      <p:sp>
        <p:nvSpPr>
          <p:cNvPr id="3" name="Content Placeholder 2"/>
          <p:cNvSpPr>
            <a:spLocks noGrp="1"/>
          </p:cNvSpPr>
          <p:nvPr>
            <p:ph idx="1"/>
          </p:nvPr>
        </p:nvSpPr>
        <p:spPr>
          <a:xfrm>
            <a:off x="611560" y="1340768"/>
            <a:ext cx="8229600" cy="4525963"/>
          </a:xfrm>
        </p:spPr>
        <p:txBody>
          <a:bodyPr>
            <a:normAutofit fontScale="62500" lnSpcReduction="20000"/>
          </a:bodyPr>
          <a:lstStyle/>
          <a:p>
            <a:pPr>
              <a:lnSpc>
                <a:spcPct val="200000"/>
              </a:lnSpc>
              <a:spcBef>
                <a:spcPts val="0"/>
              </a:spcBef>
            </a:pPr>
            <a:r>
              <a:rPr lang="en-GB" sz="2600" dirty="0" smtClean="0">
                <a:latin typeface="Arial" pitchFamily="34" charset="0"/>
                <a:cs typeface="Arial" pitchFamily="34" charset="0"/>
              </a:rPr>
              <a:t>Consider using flowchart , safety plan</a:t>
            </a:r>
          </a:p>
          <a:p>
            <a:pPr>
              <a:lnSpc>
                <a:spcPct val="200000"/>
              </a:lnSpc>
              <a:spcBef>
                <a:spcPts val="0"/>
              </a:spcBef>
            </a:pPr>
            <a:r>
              <a:rPr lang="en-GB" sz="2600" dirty="0" smtClean="0">
                <a:latin typeface="Arial" pitchFamily="34" charset="0"/>
                <a:cs typeface="Arial" pitchFamily="34" charset="0"/>
              </a:rPr>
              <a:t>Nature and Frequency                        </a:t>
            </a:r>
          </a:p>
          <a:p>
            <a:pPr>
              <a:lnSpc>
                <a:spcPct val="200000"/>
              </a:lnSpc>
              <a:spcBef>
                <a:spcPts val="0"/>
              </a:spcBef>
            </a:pPr>
            <a:r>
              <a:rPr lang="en-GB" sz="2600" dirty="0" smtClean="0">
                <a:latin typeface="Arial" pitchFamily="34" charset="0"/>
                <a:cs typeface="Arial" pitchFamily="34" charset="0"/>
              </a:rPr>
              <a:t>Other Risk Taking Behaviours</a:t>
            </a:r>
          </a:p>
          <a:p>
            <a:pPr>
              <a:lnSpc>
                <a:spcPct val="200000"/>
              </a:lnSpc>
              <a:spcBef>
                <a:spcPts val="0"/>
              </a:spcBef>
            </a:pPr>
            <a:r>
              <a:rPr lang="en-GB" sz="2600" dirty="0" smtClean="0">
                <a:latin typeface="Arial" pitchFamily="34" charset="0"/>
                <a:cs typeface="Arial" pitchFamily="34" charset="0"/>
              </a:rPr>
              <a:t>Child Protection</a:t>
            </a:r>
          </a:p>
          <a:p>
            <a:pPr>
              <a:lnSpc>
                <a:spcPct val="200000"/>
              </a:lnSpc>
              <a:spcBef>
                <a:spcPts val="0"/>
              </a:spcBef>
            </a:pPr>
            <a:r>
              <a:rPr lang="en-GB" sz="2600" dirty="0" smtClean="0">
                <a:latin typeface="Arial" pitchFamily="34" charset="0"/>
                <a:cs typeface="Arial" pitchFamily="34" charset="0"/>
              </a:rPr>
              <a:t>Health</a:t>
            </a:r>
          </a:p>
          <a:p>
            <a:pPr>
              <a:lnSpc>
                <a:spcPct val="200000"/>
              </a:lnSpc>
              <a:spcBef>
                <a:spcPts val="0"/>
              </a:spcBef>
            </a:pPr>
            <a:r>
              <a:rPr lang="en-GB" sz="2600" dirty="0" smtClean="0">
                <a:latin typeface="Arial" pitchFamily="34" charset="0"/>
                <a:cs typeface="Arial" pitchFamily="34" charset="0"/>
              </a:rPr>
              <a:t>Underlying Issues</a:t>
            </a:r>
          </a:p>
          <a:p>
            <a:pPr>
              <a:lnSpc>
                <a:spcPct val="200000"/>
              </a:lnSpc>
              <a:spcBef>
                <a:spcPts val="0"/>
              </a:spcBef>
            </a:pPr>
            <a:r>
              <a:rPr lang="en-GB" sz="2600" dirty="0" smtClean="0">
                <a:latin typeface="Arial" pitchFamily="34" charset="0"/>
                <a:cs typeface="Arial" pitchFamily="34" charset="0"/>
              </a:rPr>
              <a:t>General Distress</a:t>
            </a:r>
          </a:p>
          <a:p>
            <a:pPr>
              <a:lnSpc>
                <a:spcPct val="200000"/>
              </a:lnSpc>
              <a:spcBef>
                <a:spcPts val="0"/>
              </a:spcBef>
            </a:pPr>
            <a:r>
              <a:rPr lang="en-GB" sz="2600" dirty="0" smtClean="0">
                <a:latin typeface="Arial" pitchFamily="34" charset="0"/>
                <a:cs typeface="Arial" pitchFamily="34" charset="0"/>
              </a:rPr>
              <a:t>Suicidal Intent</a:t>
            </a:r>
          </a:p>
          <a:p>
            <a:pPr>
              <a:lnSpc>
                <a:spcPct val="200000"/>
              </a:lnSpc>
              <a:spcBef>
                <a:spcPts val="0"/>
              </a:spcBef>
            </a:pPr>
            <a:r>
              <a:rPr lang="en-GB" sz="2600" dirty="0" smtClean="0">
                <a:latin typeface="Arial" pitchFamily="34" charset="0"/>
                <a:cs typeface="Arial" pitchFamily="34" charset="0"/>
              </a:rPr>
              <a:t>Future Support</a:t>
            </a:r>
          </a:p>
          <a:p>
            <a:endParaRPr lang="en-GB" sz="2200" dirty="0">
              <a:latin typeface="Arial" pitchFamily="34" charset="0"/>
              <a:cs typeface="Arial" pitchFamily="34" charset="0"/>
            </a:endParaRPr>
          </a:p>
        </p:txBody>
      </p:sp>
    </p:spTree>
    <p:extLst>
      <p:ext uri="{BB962C8B-B14F-4D97-AF65-F5344CB8AC3E}">
        <p14:creationId xmlns:p14="http://schemas.microsoft.com/office/powerpoint/2010/main" val="1544689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1494</Words>
  <Application>Microsoft Office PowerPoint</Application>
  <PresentationFormat>On-screen Show (4:3)</PresentationFormat>
  <Paragraphs>184</Paragraphs>
  <Slides>22</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Theme</vt:lpstr>
      <vt:lpstr>Acrobat Document</vt:lpstr>
      <vt:lpstr>Document</vt:lpstr>
      <vt:lpstr>AYRSHIRE MULTI-AGENCY GUIDANCE FOR THOSE WORKING WITH CHILDREN &amp; YOUNG PEOPLE AT RISK OF SELF-HARM OR SUICIDE</vt:lpstr>
      <vt:lpstr>G U I D A N C E</vt:lpstr>
      <vt:lpstr>D E F I N I T I O N S</vt:lpstr>
      <vt:lpstr>A I M S</vt:lpstr>
      <vt:lpstr>E M O T I O N A L  &amp;  P S Y C H O L O G I C A L  D I S T R E S S</vt:lpstr>
      <vt:lpstr>For Trainer only (say as part of presentation) S E L F – H A R M</vt:lpstr>
      <vt:lpstr>R E A S O N S   F O R  S E L F – H A R M  </vt:lpstr>
      <vt:lpstr>T H I N G S   T O   R E M E M B E R</vt:lpstr>
      <vt:lpstr>R I S K   A S S E S S M E N T</vt:lpstr>
      <vt:lpstr>PowerPoint Presentation</vt:lpstr>
      <vt:lpstr>PowerPoint Presentation</vt:lpstr>
      <vt:lpstr>PowerPoint Presentation</vt:lpstr>
      <vt:lpstr>PowerPoint Presentation</vt:lpstr>
      <vt:lpstr>PowerPoint Presentation</vt:lpstr>
      <vt:lpstr>S U I C I D E</vt:lpstr>
      <vt:lpstr>S U I C I D E</vt:lpstr>
      <vt:lpstr>S U I C I D E</vt:lpstr>
      <vt:lpstr>C O M P L E T E D   S U I C I D E</vt:lpstr>
      <vt:lpstr>G E N E R A L   S U P P O R T</vt:lpstr>
      <vt:lpstr>T R A I N I N G</vt:lpstr>
      <vt:lpstr>S E R V I C E S</vt:lpstr>
      <vt:lpstr>Contact Details:</vt:lpstr>
    </vt:vector>
  </TitlesOfParts>
  <Company>NAC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HARM AND SUICIDE PREVENTION GUIDANCE</dc:title>
  <dc:creator>Ellen Milne</dc:creator>
  <cp:lastModifiedBy>MacDonald, Kate</cp:lastModifiedBy>
  <cp:revision>64</cp:revision>
  <cp:lastPrinted>2013-09-05T10:14:23Z</cp:lastPrinted>
  <dcterms:created xsi:type="dcterms:W3CDTF">2013-08-19T12:56:54Z</dcterms:created>
  <dcterms:modified xsi:type="dcterms:W3CDTF">2020-07-21T14:46:54Z</dcterms:modified>
</cp:coreProperties>
</file>