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303" r:id="rId2"/>
    <p:sldId id="261" r:id="rId3"/>
    <p:sldId id="284" r:id="rId4"/>
    <p:sldId id="294" r:id="rId5"/>
    <p:sldId id="262" r:id="rId6"/>
    <p:sldId id="264" r:id="rId7"/>
    <p:sldId id="286" r:id="rId8"/>
    <p:sldId id="266" r:id="rId9"/>
    <p:sldId id="267" r:id="rId10"/>
    <p:sldId id="269" r:id="rId11"/>
    <p:sldId id="270" r:id="rId12"/>
    <p:sldId id="280" r:id="rId13"/>
    <p:sldId id="281" r:id="rId14"/>
    <p:sldId id="287" r:id="rId15"/>
    <p:sldId id="288" r:id="rId16"/>
    <p:sldId id="289" r:id="rId17"/>
    <p:sldId id="290" r:id="rId18"/>
    <p:sldId id="291" r:id="rId19"/>
    <p:sldId id="292" r:id="rId20"/>
    <p:sldId id="279" r:id="rId21"/>
    <p:sldId id="278" r:id="rId22"/>
    <p:sldId id="293" r:id="rId23"/>
    <p:sldId id="285" r:id="rId24"/>
    <p:sldId id="272" r:id="rId25"/>
    <p:sldId id="296" r:id="rId26"/>
    <p:sldId id="297" r:id="rId27"/>
    <p:sldId id="271" r:id="rId28"/>
    <p:sldId id="298" r:id="rId29"/>
    <p:sldId id="299" r:id="rId30"/>
    <p:sldId id="300" r:id="rId31"/>
    <p:sldId id="277" r:id="rId32"/>
    <p:sldId id="301" r:id="rId33"/>
    <p:sldId id="273" r:id="rId34"/>
    <p:sldId id="274" r:id="rId35"/>
    <p:sldId id="275" r:id="rId36"/>
    <p:sldId id="276" r:id="rId37"/>
    <p:sldId id="302" r:id="rId38"/>
    <p:sldId id="283" r:id="rId39"/>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0B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717" autoAdjust="0"/>
  </p:normalViewPr>
  <p:slideViewPr>
    <p:cSldViewPr>
      <p:cViewPr varScale="1">
        <p:scale>
          <a:sx n="81" d="100"/>
          <a:sy n="81" d="100"/>
        </p:scale>
        <p:origin x="-82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440"/>
    </p:cViewPr>
  </p:sorterViewPr>
  <p:notesViewPr>
    <p:cSldViewPr>
      <p:cViewPr varScale="1">
        <p:scale>
          <a:sx n="51" d="100"/>
          <a:sy n="51" d="100"/>
        </p:scale>
        <p:origin x="-1956" y="-108"/>
      </p:cViewPr>
      <p:guideLst>
        <p:guide orient="horz" pos="3109"/>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FD31A-332C-4749-87C8-D77C4EDF205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3B95A5F3-40B5-457F-A9BC-E6DDFEF998CA}">
      <dgm:prSet/>
      <dgm:spPr>
        <a:solidFill>
          <a:srgbClr val="C00000"/>
        </a:solidFill>
      </dgm:spPr>
      <dgm:t>
        <a:bodyPr/>
        <a:lstStyle/>
        <a:p>
          <a:pPr rtl="0"/>
          <a:r>
            <a:rPr lang="en-GB" b="1" dirty="0" smtClean="0"/>
            <a:t>Assess Situation</a:t>
          </a:r>
          <a:endParaRPr lang="en-GB" dirty="0"/>
        </a:p>
      </dgm:t>
    </dgm:pt>
    <dgm:pt modelId="{8236EC49-3F20-49B0-BC49-A39B821CA201}" type="parTrans" cxnId="{95B6A877-0273-4E4F-B455-4D05531774A7}">
      <dgm:prSet/>
      <dgm:spPr/>
      <dgm:t>
        <a:bodyPr/>
        <a:lstStyle/>
        <a:p>
          <a:endParaRPr lang="en-GB"/>
        </a:p>
      </dgm:t>
    </dgm:pt>
    <dgm:pt modelId="{7BC9B101-9754-4EF0-95E6-D5AF7CBE2B90}" type="sibTrans" cxnId="{95B6A877-0273-4E4F-B455-4D05531774A7}">
      <dgm:prSet/>
      <dgm:spPr/>
      <dgm:t>
        <a:bodyPr/>
        <a:lstStyle/>
        <a:p>
          <a:endParaRPr lang="en-GB"/>
        </a:p>
      </dgm:t>
    </dgm:pt>
    <dgm:pt modelId="{340A198B-EB11-467D-880A-B8A67FFA440B}">
      <dgm:prSet custT="1"/>
      <dgm:spPr/>
      <dgm:t>
        <a:bodyPr/>
        <a:lstStyle/>
        <a:p>
          <a:pPr rtl="0"/>
          <a:r>
            <a:rPr lang="en-GB" sz="1600" b="0" dirty="0" smtClean="0"/>
            <a:t>What is the background – is the pupil supported by social work or other services, are they looked after (children’s home, foster care).</a:t>
          </a:r>
          <a:endParaRPr lang="en-GB" sz="1600" b="0" dirty="0"/>
        </a:p>
      </dgm:t>
    </dgm:pt>
    <dgm:pt modelId="{547B4697-333F-43E8-8CA2-D7B307BBCC5D}" type="sibTrans" cxnId="{E3C481FB-52DD-41A1-AA51-09F3F8C63BFC}">
      <dgm:prSet/>
      <dgm:spPr/>
      <dgm:t>
        <a:bodyPr/>
        <a:lstStyle/>
        <a:p>
          <a:endParaRPr lang="en-GB"/>
        </a:p>
      </dgm:t>
    </dgm:pt>
    <dgm:pt modelId="{508E4D7A-F52F-4525-95B6-C132651375FB}" type="parTrans" cxnId="{E3C481FB-52DD-41A1-AA51-09F3F8C63BFC}">
      <dgm:prSet/>
      <dgm:spPr/>
      <dgm:t>
        <a:bodyPr/>
        <a:lstStyle/>
        <a:p>
          <a:endParaRPr lang="en-GB"/>
        </a:p>
      </dgm:t>
    </dgm:pt>
    <dgm:pt modelId="{DBB8DDAC-44D6-4F07-9678-8D370592694F}">
      <dgm:prSet custT="1"/>
      <dgm:spPr/>
      <dgm:t>
        <a:bodyPr/>
        <a:lstStyle/>
        <a:p>
          <a:pPr rtl="0"/>
          <a:r>
            <a:rPr lang="en-GB" sz="1600" b="0" dirty="0" smtClean="0"/>
            <a:t>Explore the pupil’s reason for self-harming (what is going on – problems at home/bullying/bereavement/exam stress etc.)</a:t>
          </a:r>
          <a:endParaRPr lang="en-GB" sz="1600" b="0" dirty="0"/>
        </a:p>
      </dgm:t>
    </dgm:pt>
    <dgm:pt modelId="{DE0AA45D-B00F-4AC1-ABB8-DE8FF1EFD2F8}" type="sibTrans" cxnId="{7C09AB2D-3575-4407-9C87-5178282422E6}">
      <dgm:prSet/>
      <dgm:spPr/>
      <dgm:t>
        <a:bodyPr/>
        <a:lstStyle/>
        <a:p>
          <a:endParaRPr lang="en-GB"/>
        </a:p>
      </dgm:t>
    </dgm:pt>
    <dgm:pt modelId="{E4C725B4-7DC9-48FE-B771-1D1A923B2330}" type="parTrans" cxnId="{7C09AB2D-3575-4407-9C87-5178282422E6}">
      <dgm:prSet/>
      <dgm:spPr/>
      <dgm:t>
        <a:bodyPr/>
        <a:lstStyle/>
        <a:p>
          <a:endParaRPr lang="en-GB"/>
        </a:p>
      </dgm:t>
    </dgm:pt>
    <dgm:pt modelId="{D9DD2468-2912-45D5-9198-9209A4802BEB}">
      <dgm:prSet custT="1"/>
      <dgm:spPr/>
      <dgm:t>
        <a:bodyPr/>
        <a:lstStyle/>
        <a:p>
          <a:pPr rtl="0"/>
          <a:r>
            <a:rPr lang="en-GB" sz="1600" b="0" dirty="0" smtClean="0"/>
            <a:t>What was their intention – Determine if it was an act of self- harm or suicide.  (In event of suicide attempt refer to Page 19 of Ayrshire multi-agency guidance for people working with children and young people at risk of self-harm or suicide.)</a:t>
          </a:r>
          <a:endParaRPr lang="en-GB" sz="1600" b="0" dirty="0"/>
        </a:p>
      </dgm:t>
    </dgm:pt>
    <dgm:pt modelId="{0AFD8A05-A16A-4AE8-9FE7-03E095C4FB84}" type="sibTrans" cxnId="{1D0D6E09-80EF-494E-A2DE-9F943589FDBF}">
      <dgm:prSet/>
      <dgm:spPr/>
      <dgm:t>
        <a:bodyPr/>
        <a:lstStyle/>
        <a:p>
          <a:endParaRPr lang="en-GB"/>
        </a:p>
      </dgm:t>
    </dgm:pt>
    <dgm:pt modelId="{69AA50D8-EA9E-491C-BBE4-1F7C822E141D}" type="parTrans" cxnId="{1D0D6E09-80EF-494E-A2DE-9F943589FDBF}">
      <dgm:prSet/>
      <dgm:spPr/>
      <dgm:t>
        <a:bodyPr/>
        <a:lstStyle/>
        <a:p>
          <a:endParaRPr lang="en-GB"/>
        </a:p>
      </dgm:t>
    </dgm:pt>
    <dgm:pt modelId="{C26AA64D-14EA-4FE8-BD6B-933D0BB5FDAA}">
      <dgm:prSet custT="1"/>
      <dgm:spPr/>
      <dgm:t>
        <a:bodyPr/>
        <a:lstStyle/>
        <a:p>
          <a:pPr rtl="0"/>
          <a:r>
            <a:rPr lang="en-GB" sz="1600" b="0" dirty="0" smtClean="0"/>
            <a:t>Try to get the pupil to talk about how they were feeling</a:t>
          </a:r>
          <a:endParaRPr lang="en-GB" sz="1600" b="0" dirty="0"/>
        </a:p>
      </dgm:t>
    </dgm:pt>
    <dgm:pt modelId="{E848809E-B774-4883-9324-8ED3B76CA630}" type="sibTrans" cxnId="{112220F5-CCBF-4D7A-AD55-9B8E58137347}">
      <dgm:prSet/>
      <dgm:spPr/>
      <dgm:t>
        <a:bodyPr/>
        <a:lstStyle/>
        <a:p>
          <a:endParaRPr lang="en-GB"/>
        </a:p>
      </dgm:t>
    </dgm:pt>
    <dgm:pt modelId="{982AE354-815A-4CAE-919F-19542EF7F138}" type="parTrans" cxnId="{112220F5-CCBF-4D7A-AD55-9B8E58137347}">
      <dgm:prSet/>
      <dgm:spPr/>
      <dgm:t>
        <a:bodyPr/>
        <a:lstStyle/>
        <a:p>
          <a:endParaRPr lang="en-GB"/>
        </a:p>
      </dgm:t>
    </dgm:pt>
    <dgm:pt modelId="{9A46B806-1124-4603-9FD5-D6C98AB7389B}">
      <dgm:prSet custT="1"/>
      <dgm:spPr/>
      <dgm:t>
        <a:bodyPr/>
        <a:lstStyle/>
        <a:p>
          <a:pPr rtl="0"/>
          <a:r>
            <a:rPr lang="en-GB" sz="1600" b="0" dirty="0" smtClean="0"/>
            <a:t>Ask do they know why they self-harmed</a:t>
          </a:r>
          <a:endParaRPr lang="en-GB" sz="1600" b="0" dirty="0"/>
        </a:p>
      </dgm:t>
    </dgm:pt>
    <dgm:pt modelId="{D504450F-7604-4140-9E02-799119893F8E}" type="sibTrans" cxnId="{F037BD1E-A02D-44D7-BFCC-FA03BFCB7E47}">
      <dgm:prSet/>
      <dgm:spPr/>
      <dgm:t>
        <a:bodyPr/>
        <a:lstStyle/>
        <a:p>
          <a:endParaRPr lang="en-GB"/>
        </a:p>
      </dgm:t>
    </dgm:pt>
    <dgm:pt modelId="{26FC847C-287A-4300-981E-B228DE9175B4}" type="parTrans" cxnId="{F037BD1E-A02D-44D7-BFCC-FA03BFCB7E47}">
      <dgm:prSet/>
      <dgm:spPr/>
      <dgm:t>
        <a:bodyPr/>
        <a:lstStyle/>
        <a:p>
          <a:endParaRPr lang="en-GB"/>
        </a:p>
      </dgm:t>
    </dgm:pt>
    <dgm:pt modelId="{F66BDA58-44EA-4CD8-82C1-198EBDA07CAA}" type="pres">
      <dgm:prSet presAssocID="{FDFFD31A-332C-4749-87C8-D77C4EDF2057}" presName="linearFlow" presStyleCnt="0">
        <dgm:presLayoutVars>
          <dgm:dir/>
          <dgm:animLvl val="lvl"/>
          <dgm:resizeHandles val="exact"/>
        </dgm:presLayoutVars>
      </dgm:prSet>
      <dgm:spPr/>
      <dgm:t>
        <a:bodyPr/>
        <a:lstStyle/>
        <a:p>
          <a:endParaRPr lang="en-GB"/>
        </a:p>
      </dgm:t>
    </dgm:pt>
    <dgm:pt modelId="{ED852539-FA04-481E-B64C-AED73445258E}" type="pres">
      <dgm:prSet presAssocID="{3B95A5F3-40B5-457F-A9BC-E6DDFEF998CA}" presName="composite" presStyleCnt="0"/>
      <dgm:spPr/>
    </dgm:pt>
    <dgm:pt modelId="{1B3C911F-F864-4037-9EF4-692B2E712F7E}" type="pres">
      <dgm:prSet presAssocID="{3B95A5F3-40B5-457F-A9BC-E6DDFEF998CA}" presName="parentText" presStyleLbl="alignNode1" presStyleIdx="0" presStyleCnt="1" custLinFactNeighborX="-2807" custLinFactNeighborY="-1854">
        <dgm:presLayoutVars>
          <dgm:chMax val="1"/>
          <dgm:bulletEnabled val="1"/>
        </dgm:presLayoutVars>
      </dgm:prSet>
      <dgm:spPr/>
      <dgm:t>
        <a:bodyPr/>
        <a:lstStyle/>
        <a:p>
          <a:endParaRPr lang="en-GB"/>
        </a:p>
      </dgm:t>
    </dgm:pt>
    <dgm:pt modelId="{048FD879-2011-4526-9D55-9490B0494057}" type="pres">
      <dgm:prSet presAssocID="{3B95A5F3-40B5-457F-A9BC-E6DDFEF998CA}" presName="descendantText" presStyleLbl="alignAcc1" presStyleIdx="0" presStyleCnt="1" custScaleX="90219" custScaleY="141249" custLinFactNeighborX="75" custLinFactNeighborY="10556">
        <dgm:presLayoutVars>
          <dgm:bulletEnabled val="1"/>
        </dgm:presLayoutVars>
      </dgm:prSet>
      <dgm:spPr/>
      <dgm:t>
        <a:bodyPr/>
        <a:lstStyle/>
        <a:p>
          <a:endParaRPr lang="en-GB"/>
        </a:p>
      </dgm:t>
    </dgm:pt>
  </dgm:ptLst>
  <dgm:cxnLst>
    <dgm:cxn modelId="{3410B275-C808-44C8-A57C-91FB6B28DB8B}" type="presOf" srcId="{9A46B806-1124-4603-9FD5-D6C98AB7389B}" destId="{048FD879-2011-4526-9D55-9490B0494057}" srcOrd="0" destOrd="0" presId="urn:microsoft.com/office/officeart/2005/8/layout/chevron2"/>
    <dgm:cxn modelId="{8BBEAF87-AF11-402B-BF98-611ABA119CE4}" type="presOf" srcId="{D9DD2468-2912-45D5-9198-9209A4802BEB}" destId="{048FD879-2011-4526-9D55-9490B0494057}" srcOrd="0" destOrd="2" presId="urn:microsoft.com/office/officeart/2005/8/layout/chevron2"/>
    <dgm:cxn modelId="{7C09AB2D-3575-4407-9C87-5178282422E6}" srcId="{3B95A5F3-40B5-457F-A9BC-E6DDFEF998CA}" destId="{DBB8DDAC-44D6-4F07-9678-8D370592694F}" srcOrd="3" destOrd="0" parTransId="{E4C725B4-7DC9-48FE-B771-1D1A923B2330}" sibTransId="{DE0AA45D-B00F-4AC1-ABB8-DE8FF1EFD2F8}"/>
    <dgm:cxn modelId="{F037BD1E-A02D-44D7-BFCC-FA03BFCB7E47}" srcId="{3B95A5F3-40B5-457F-A9BC-E6DDFEF998CA}" destId="{9A46B806-1124-4603-9FD5-D6C98AB7389B}" srcOrd="0" destOrd="0" parTransId="{26FC847C-287A-4300-981E-B228DE9175B4}" sibTransId="{D504450F-7604-4140-9E02-799119893F8E}"/>
    <dgm:cxn modelId="{5CE9A8CE-0A47-4D7F-8B9A-D57E575CA6F9}" type="presOf" srcId="{FDFFD31A-332C-4749-87C8-D77C4EDF2057}" destId="{F66BDA58-44EA-4CD8-82C1-198EBDA07CAA}" srcOrd="0" destOrd="0" presId="urn:microsoft.com/office/officeart/2005/8/layout/chevron2"/>
    <dgm:cxn modelId="{6DA0B2E9-3305-42A0-8371-B2F3FFA98749}" type="presOf" srcId="{340A198B-EB11-467D-880A-B8A67FFA440B}" destId="{048FD879-2011-4526-9D55-9490B0494057}" srcOrd="0" destOrd="4" presId="urn:microsoft.com/office/officeart/2005/8/layout/chevron2"/>
    <dgm:cxn modelId="{1D0D6E09-80EF-494E-A2DE-9F943589FDBF}" srcId="{3B95A5F3-40B5-457F-A9BC-E6DDFEF998CA}" destId="{D9DD2468-2912-45D5-9198-9209A4802BEB}" srcOrd="2" destOrd="0" parTransId="{69AA50D8-EA9E-491C-BBE4-1F7C822E141D}" sibTransId="{0AFD8A05-A16A-4AE8-9FE7-03E095C4FB84}"/>
    <dgm:cxn modelId="{E4BC93A3-FBA0-4ADB-B6B4-1EFAFB36A0DB}" type="presOf" srcId="{DBB8DDAC-44D6-4F07-9678-8D370592694F}" destId="{048FD879-2011-4526-9D55-9490B0494057}" srcOrd="0" destOrd="3" presId="urn:microsoft.com/office/officeart/2005/8/layout/chevron2"/>
    <dgm:cxn modelId="{F58B88B8-2E66-49EC-B1F5-3370F2EA0E8E}" type="presOf" srcId="{C26AA64D-14EA-4FE8-BD6B-933D0BB5FDAA}" destId="{048FD879-2011-4526-9D55-9490B0494057}" srcOrd="0" destOrd="1" presId="urn:microsoft.com/office/officeart/2005/8/layout/chevron2"/>
    <dgm:cxn modelId="{95B6A877-0273-4E4F-B455-4D05531774A7}" srcId="{FDFFD31A-332C-4749-87C8-D77C4EDF2057}" destId="{3B95A5F3-40B5-457F-A9BC-E6DDFEF998CA}" srcOrd="0" destOrd="0" parTransId="{8236EC49-3F20-49B0-BC49-A39B821CA201}" sibTransId="{7BC9B101-9754-4EF0-95E6-D5AF7CBE2B90}"/>
    <dgm:cxn modelId="{56B95D59-4EC4-4D02-B206-16BA5C56D01E}" type="presOf" srcId="{3B95A5F3-40B5-457F-A9BC-E6DDFEF998CA}" destId="{1B3C911F-F864-4037-9EF4-692B2E712F7E}" srcOrd="0" destOrd="0" presId="urn:microsoft.com/office/officeart/2005/8/layout/chevron2"/>
    <dgm:cxn modelId="{E3C481FB-52DD-41A1-AA51-09F3F8C63BFC}" srcId="{3B95A5F3-40B5-457F-A9BC-E6DDFEF998CA}" destId="{340A198B-EB11-467D-880A-B8A67FFA440B}" srcOrd="4" destOrd="0" parTransId="{508E4D7A-F52F-4525-95B6-C132651375FB}" sibTransId="{547B4697-333F-43E8-8CA2-D7B307BBCC5D}"/>
    <dgm:cxn modelId="{112220F5-CCBF-4D7A-AD55-9B8E58137347}" srcId="{3B95A5F3-40B5-457F-A9BC-E6DDFEF998CA}" destId="{C26AA64D-14EA-4FE8-BD6B-933D0BB5FDAA}" srcOrd="1" destOrd="0" parTransId="{982AE354-815A-4CAE-919F-19542EF7F138}" sibTransId="{E848809E-B774-4883-9324-8ED3B76CA630}"/>
    <dgm:cxn modelId="{8636B9DA-F5A4-4BA1-8A5B-5F1CC63967CB}" type="presParOf" srcId="{F66BDA58-44EA-4CD8-82C1-198EBDA07CAA}" destId="{ED852539-FA04-481E-B64C-AED73445258E}" srcOrd="0" destOrd="0" presId="urn:microsoft.com/office/officeart/2005/8/layout/chevron2"/>
    <dgm:cxn modelId="{35BEF2C8-8FEF-43EE-9F45-CC158644D2B9}" type="presParOf" srcId="{ED852539-FA04-481E-B64C-AED73445258E}" destId="{1B3C911F-F864-4037-9EF4-692B2E712F7E}" srcOrd="0" destOrd="0" presId="urn:microsoft.com/office/officeart/2005/8/layout/chevron2"/>
    <dgm:cxn modelId="{E460FD67-FA91-4374-9354-1FEA7670A1F4}" type="presParOf" srcId="{ED852539-FA04-481E-B64C-AED73445258E}" destId="{048FD879-2011-4526-9D55-9490B049405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600077-4AF8-4B9C-B6B1-0FFE5C464EF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5E81878A-F0FF-4CC8-9362-A8536540506B}">
      <dgm:prSet/>
      <dgm:spPr>
        <a:solidFill>
          <a:schemeClr val="accent4">
            <a:lumMod val="75000"/>
          </a:schemeClr>
        </a:solidFill>
      </dgm:spPr>
      <dgm:t>
        <a:bodyPr/>
        <a:lstStyle/>
        <a:p>
          <a:pPr rtl="0"/>
          <a:r>
            <a:rPr lang="en-GB" dirty="0" smtClean="0"/>
            <a:t>Ease Distress</a:t>
          </a:r>
          <a:endParaRPr lang="en-GB" dirty="0"/>
        </a:p>
      </dgm:t>
    </dgm:pt>
    <dgm:pt modelId="{9E1925ED-8F28-45BA-AA12-DD1C819EA07C}" type="parTrans" cxnId="{49D39D0D-AEDA-4137-B01A-198CF1848A54}">
      <dgm:prSet/>
      <dgm:spPr/>
      <dgm:t>
        <a:bodyPr/>
        <a:lstStyle/>
        <a:p>
          <a:endParaRPr lang="en-GB"/>
        </a:p>
      </dgm:t>
    </dgm:pt>
    <dgm:pt modelId="{4ACA42D6-7DE3-42DF-8C8A-470D3EDB4727}" type="sibTrans" cxnId="{49D39D0D-AEDA-4137-B01A-198CF1848A54}">
      <dgm:prSet/>
      <dgm:spPr/>
      <dgm:t>
        <a:bodyPr/>
        <a:lstStyle/>
        <a:p>
          <a:endParaRPr lang="en-GB"/>
        </a:p>
      </dgm:t>
    </dgm:pt>
    <dgm:pt modelId="{41516746-2780-4D5F-9B13-0D479A1F3D8C}">
      <dgm:prSet custT="1"/>
      <dgm:spPr/>
      <dgm:t>
        <a:bodyPr/>
        <a:lstStyle/>
        <a:p>
          <a:pPr rtl="0"/>
          <a:r>
            <a:rPr lang="en-GB" sz="1600" dirty="0" smtClean="0"/>
            <a:t>Reassure</a:t>
          </a:r>
          <a:endParaRPr lang="en-GB" sz="1600" dirty="0"/>
        </a:p>
      </dgm:t>
    </dgm:pt>
    <dgm:pt modelId="{5673D7C9-E878-468B-BC5F-45504C678D3A}" type="parTrans" cxnId="{80CC430A-3ED3-4911-8AE6-E75FFFB845BF}">
      <dgm:prSet/>
      <dgm:spPr/>
      <dgm:t>
        <a:bodyPr/>
        <a:lstStyle/>
        <a:p>
          <a:endParaRPr lang="en-GB"/>
        </a:p>
      </dgm:t>
    </dgm:pt>
    <dgm:pt modelId="{CBD682A0-080E-45E6-B815-F9EABDE83A68}" type="sibTrans" cxnId="{80CC430A-3ED3-4911-8AE6-E75FFFB845BF}">
      <dgm:prSet/>
      <dgm:spPr/>
      <dgm:t>
        <a:bodyPr/>
        <a:lstStyle/>
        <a:p>
          <a:endParaRPr lang="en-GB"/>
        </a:p>
      </dgm:t>
    </dgm:pt>
    <dgm:pt modelId="{7A6BF00E-7F10-40EF-BCD2-765745378FB8}">
      <dgm:prSet custT="1"/>
      <dgm:spPr/>
      <dgm:t>
        <a:bodyPr/>
        <a:lstStyle/>
        <a:p>
          <a:pPr rtl="0"/>
          <a:r>
            <a:rPr lang="en-GB" sz="1600" dirty="0" smtClean="0"/>
            <a:t>Empathise</a:t>
          </a:r>
          <a:endParaRPr lang="en-GB" sz="1600" dirty="0"/>
        </a:p>
      </dgm:t>
    </dgm:pt>
    <dgm:pt modelId="{F74B7D24-5CC1-42EF-9955-251DEFB935BB}" type="parTrans" cxnId="{F9407741-F735-47DC-9145-06FE6156F923}">
      <dgm:prSet/>
      <dgm:spPr/>
      <dgm:t>
        <a:bodyPr/>
        <a:lstStyle/>
        <a:p>
          <a:endParaRPr lang="en-GB"/>
        </a:p>
      </dgm:t>
    </dgm:pt>
    <dgm:pt modelId="{68CBEDE6-77C8-4768-AFAE-103D8DA3809E}" type="sibTrans" cxnId="{F9407741-F735-47DC-9145-06FE6156F923}">
      <dgm:prSet/>
      <dgm:spPr/>
      <dgm:t>
        <a:bodyPr/>
        <a:lstStyle/>
        <a:p>
          <a:endParaRPr lang="en-GB"/>
        </a:p>
      </dgm:t>
    </dgm:pt>
    <dgm:pt modelId="{F44558CC-CC98-44C3-B6F5-D12994075D29}">
      <dgm:prSet custT="1"/>
      <dgm:spPr/>
      <dgm:t>
        <a:bodyPr/>
        <a:lstStyle/>
        <a:p>
          <a:pPr rtl="0"/>
          <a:r>
            <a:rPr lang="en-GB" sz="1600" dirty="0" smtClean="0"/>
            <a:t>Jointly discuss if there is anything that can be done to help ease the situation.</a:t>
          </a:r>
          <a:endParaRPr lang="en-GB" sz="1600" dirty="0"/>
        </a:p>
      </dgm:t>
    </dgm:pt>
    <dgm:pt modelId="{C057580D-10E3-4360-8F70-C07786C7FC27}" type="parTrans" cxnId="{92DB95A9-ED2B-4EA6-B156-4BD1AE529A73}">
      <dgm:prSet/>
      <dgm:spPr/>
      <dgm:t>
        <a:bodyPr/>
        <a:lstStyle/>
        <a:p>
          <a:endParaRPr lang="en-GB"/>
        </a:p>
      </dgm:t>
    </dgm:pt>
    <dgm:pt modelId="{A65F046E-8B0F-4952-B95E-D77D439EFA3D}" type="sibTrans" cxnId="{92DB95A9-ED2B-4EA6-B156-4BD1AE529A73}">
      <dgm:prSet/>
      <dgm:spPr/>
      <dgm:t>
        <a:bodyPr/>
        <a:lstStyle/>
        <a:p>
          <a:endParaRPr lang="en-GB"/>
        </a:p>
      </dgm:t>
    </dgm:pt>
    <dgm:pt modelId="{5A5343C2-5BAD-42CC-AF0E-8558213BCD17}">
      <dgm:prSet custT="1"/>
      <dgm:spPr/>
      <dgm:t>
        <a:bodyPr/>
        <a:lstStyle/>
        <a:p>
          <a:pPr rtl="0"/>
          <a:r>
            <a:rPr lang="en-GB" sz="1600" dirty="0" smtClean="0"/>
            <a:t>Let them know that they are not alone (they are not the only one who self-harms or who has felt like this).</a:t>
          </a:r>
          <a:endParaRPr lang="en-GB" sz="1600" dirty="0"/>
        </a:p>
      </dgm:t>
    </dgm:pt>
    <dgm:pt modelId="{A6D68319-8694-4A85-B307-AEBC505B1E25}" type="parTrans" cxnId="{99B995EC-6AA1-4316-85AA-B3FD29344189}">
      <dgm:prSet/>
      <dgm:spPr/>
      <dgm:t>
        <a:bodyPr/>
        <a:lstStyle/>
        <a:p>
          <a:endParaRPr lang="en-GB"/>
        </a:p>
      </dgm:t>
    </dgm:pt>
    <dgm:pt modelId="{BA188AAE-7E42-45FD-918F-1B0A1D095461}" type="sibTrans" cxnId="{99B995EC-6AA1-4316-85AA-B3FD29344189}">
      <dgm:prSet/>
      <dgm:spPr/>
      <dgm:t>
        <a:bodyPr/>
        <a:lstStyle/>
        <a:p>
          <a:endParaRPr lang="en-GB"/>
        </a:p>
      </dgm:t>
    </dgm:pt>
    <dgm:pt modelId="{F035893A-9A4F-4961-AFFF-1D0171EE9511}" type="pres">
      <dgm:prSet presAssocID="{2D600077-4AF8-4B9C-B6B1-0FFE5C464EFC}" presName="linearFlow" presStyleCnt="0">
        <dgm:presLayoutVars>
          <dgm:dir/>
          <dgm:animLvl val="lvl"/>
          <dgm:resizeHandles val="exact"/>
        </dgm:presLayoutVars>
      </dgm:prSet>
      <dgm:spPr/>
      <dgm:t>
        <a:bodyPr/>
        <a:lstStyle/>
        <a:p>
          <a:endParaRPr lang="en-GB"/>
        </a:p>
      </dgm:t>
    </dgm:pt>
    <dgm:pt modelId="{A7A099F6-27D3-4FAE-89DD-49F04203647F}" type="pres">
      <dgm:prSet presAssocID="{5E81878A-F0FF-4CC8-9362-A8536540506B}" presName="composite" presStyleCnt="0"/>
      <dgm:spPr/>
    </dgm:pt>
    <dgm:pt modelId="{D2E396C5-2381-426E-8FB9-CC71E2DC3B21}" type="pres">
      <dgm:prSet presAssocID="{5E81878A-F0FF-4CC8-9362-A8536540506B}" presName="parentText" presStyleLbl="alignNode1" presStyleIdx="0" presStyleCnt="1" custScaleX="92852">
        <dgm:presLayoutVars>
          <dgm:chMax val="1"/>
          <dgm:bulletEnabled val="1"/>
        </dgm:presLayoutVars>
      </dgm:prSet>
      <dgm:spPr/>
      <dgm:t>
        <a:bodyPr/>
        <a:lstStyle/>
        <a:p>
          <a:endParaRPr lang="en-GB"/>
        </a:p>
      </dgm:t>
    </dgm:pt>
    <dgm:pt modelId="{4400C1B2-5D6A-4EBE-842C-F82C0E137168}" type="pres">
      <dgm:prSet presAssocID="{5E81878A-F0FF-4CC8-9362-A8536540506B}" presName="descendantText" presStyleLbl="alignAcc1" presStyleIdx="0" presStyleCnt="1" custScaleX="84632" custScaleY="100000" custLinFactNeighborX="64" custLinFactNeighborY="7739">
        <dgm:presLayoutVars>
          <dgm:bulletEnabled val="1"/>
        </dgm:presLayoutVars>
      </dgm:prSet>
      <dgm:spPr/>
      <dgm:t>
        <a:bodyPr/>
        <a:lstStyle/>
        <a:p>
          <a:endParaRPr lang="en-GB"/>
        </a:p>
      </dgm:t>
    </dgm:pt>
  </dgm:ptLst>
  <dgm:cxnLst>
    <dgm:cxn modelId="{FD19F09B-46BA-4152-94C3-C954087231C0}" type="presOf" srcId="{41516746-2780-4D5F-9B13-0D479A1F3D8C}" destId="{4400C1B2-5D6A-4EBE-842C-F82C0E137168}" srcOrd="0" destOrd="0" presId="urn:microsoft.com/office/officeart/2005/8/layout/chevron2"/>
    <dgm:cxn modelId="{E110AA28-C3F7-4EFD-BD31-4CD3FA2CC6D2}" type="presOf" srcId="{F44558CC-CC98-44C3-B6F5-D12994075D29}" destId="{4400C1B2-5D6A-4EBE-842C-F82C0E137168}" srcOrd="0" destOrd="2" presId="urn:microsoft.com/office/officeart/2005/8/layout/chevron2"/>
    <dgm:cxn modelId="{99B995EC-6AA1-4316-85AA-B3FD29344189}" srcId="{5E81878A-F0FF-4CC8-9362-A8536540506B}" destId="{5A5343C2-5BAD-42CC-AF0E-8558213BCD17}" srcOrd="3" destOrd="0" parTransId="{A6D68319-8694-4A85-B307-AEBC505B1E25}" sibTransId="{BA188AAE-7E42-45FD-918F-1B0A1D095461}"/>
    <dgm:cxn modelId="{67A8E70E-B374-450E-A313-E0ECA28F1BB6}" type="presOf" srcId="{7A6BF00E-7F10-40EF-BCD2-765745378FB8}" destId="{4400C1B2-5D6A-4EBE-842C-F82C0E137168}" srcOrd="0" destOrd="1" presId="urn:microsoft.com/office/officeart/2005/8/layout/chevron2"/>
    <dgm:cxn modelId="{F9407741-F735-47DC-9145-06FE6156F923}" srcId="{5E81878A-F0FF-4CC8-9362-A8536540506B}" destId="{7A6BF00E-7F10-40EF-BCD2-765745378FB8}" srcOrd="1" destOrd="0" parTransId="{F74B7D24-5CC1-42EF-9955-251DEFB935BB}" sibTransId="{68CBEDE6-77C8-4768-AFAE-103D8DA3809E}"/>
    <dgm:cxn modelId="{92DB95A9-ED2B-4EA6-B156-4BD1AE529A73}" srcId="{5E81878A-F0FF-4CC8-9362-A8536540506B}" destId="{F44558CC-CC98-44C3-B6F5-D12994075D29}" srcOrd="2" destOrd="0" parTransId="{C057580D-10E3-4360-8F70-C07786C7FC27}" sibTransId="{A65F046E-8B0F-4952-B95E-D77D439EFA3D}"/>
    <dgm:cxn modelId="{D578FE3C-D85B-4674-BF68-F5136A9C6ED1}" type="presOf" srcId="{5E81878A-F0FF-4CC8-9362-A8536540506B}" destId="{D2E396C5-2381-426E-8FB9-CC71E2DC3B21}" srcOrd="0" destOrd="0" presId="urn:microsoft.com/office/officeart/2005/8/layout/chevron2"/>
    <dgm:cxn modelId="{49D39D0D-AEDA-4137-B01A-198CF1848A54}" srcId="{2D600077-4AF8-4B9C-B6B1-0FFE5C464EFC}" destId="{5E81878A-F0FF-4CC8-9362-A8536540506B}" srcOrd="0" destOrd="0" parTransId="{9E1925ED-8F28-45BA-AA12-DD1C819EA07C}" sibTransId="{4ACA42D6-7DE3-42DF-8C8A-470D3EDB4727}"/>
    <dgm:cxn modelId="{0E62FF82-32B4-43BE-A37E-6ADF967AE4CF}" type="presOf" srcId="{2D600077-4AF8-4B9C-B6B1-0FFE5C464EFC}" destId="{F035893A-9A4F-4961-AFFF-1D0171EE9511}" srcOrd="0" destOrd="0" presId="urn:microsoft.com/office/officeart/2005/8/layout/chevron2"/>
    <dgm:cxn modelId="{C0BCA756-DC77-4547-A189-30E347AF1F52}" type="presOf" srcId="{5A5343C2-5BAD-42CC-AF0E-8558213BCD17}" destId="{4400C1B2-5D6A-4EBE-842C-F82C0E137168}" srcOrd="0" destOrd="3" presId="urn:microsoft.com/office/officeart/2005/8/layout/chevron2"/>
    <dgm:cxn modelId="{80CC430A-3ED3-4911-8AE6-E75FFFB845BF}" srcId="{5E81878A-F0FF-4CC8-9362-A8536540506B}" destId="{41516746-2780-4D5F-9B13-0D479A1F3D8C}" srcOrd="0" destOrd="0" parTransId="{5673D7C9-E878-468B-BC5F-45504C678D3A}" sibTransId="{CBD682A0-080E-45E6-B815-F9EABDE83A68}"/>
    <dgm:cxn modelId="{96DBE813-386D-4D2F-8B7F-9DA08BCA5AC9}" type="presParOf" srcId="{F035893A-9A4F-4961-AFFF-1D0171EE9511}" destId="{A7A099F6-27D3-4FAE-89DD-49F04203647F}" srcOrd="0" destOrd="0" presId="urn:microsoft.com/office/officeart/2005/8/layout/chevron2"/>
    <dgm:cxn modelId="{679B4D85-54B3-41B9-AF7E-E456A37BA885}" type="presParOf" srcId="{A7A099F6-27D3-4FAE-89DD-49F04203647F}" destId="{D2E396C5-2381-426E-8FB9-CC71E2DC3B21}" srcOrd="0" destOrd="0" presId="urn:microsoft.com/office/officeart/2005/8/layout/chevron2"/>
    <dgm:cxn modelId="{C2BEE517-D33F-4D6D-AA8D-257A6653A181}" type="presParOf" srcId="{A7A099F6-27D3-4FAE-89DD-49F04203647F}" destId="{4400C1B2-5D6A-4EBE-842C-F82C0E137168}" srcOrd="1" destOrd="0" presId="urn:microsoft.com/office/officeart/2005/8/layout/chevron2"/>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C9B5F9-3597-449E-8008-5F02100FA89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805AE746-7577-40D8-AB15-5655F9E9367B}">
      <dgm:prSet/>
      <dgm:spPr>
        <a:solidFill>
          <a:srgbClr val="7030A0"/>
        </a:solidFill>
      </dgm:spPr>
      <dgm:t>
        <a:bodyPr/>
        <a:lstStyle/>
        <a:p>
          <a:pPr rtl="0"/>
          <a:r>
            <a:rPr lang="en-GB" dirty="0" smtClean="0"/>
            <a:t>Support Pupil</a:t>
          </a:r>
          <a:endParaRPr lang="en-GB" dirty="0"/>
        </a:p>
      </dgm:t>
    </dgm:pt>
    <dgm:pt modelId="{66F493EC-1C7B-4591-B15E-28A2FB86C5B9}" type="parTrans" cxnId="{D64EE5B9-5677-4FC2-9B7B-51F944599907}">
      <dgm:prSet/>
      <dgm:spPr/>
      <dgm:t>
        <a:bodyPr/>
        <a:lstStyle/>
        <a:p>
          <a:endParaRPr lang="en-GB"/>
        </a:p>
      </dgm:t>
    </dgm:pt>
    <dgm:pt modelId="{A2FD782D-FEB0-49D5-92B8-416BCFB8BB58}" type="sibTrans" cxnId="{D64EE5B9-5677-4FC2-9B7B-51F944599907}">
      <dgm:prSet/>
      <dgm:spPr/>
      <dgm:t>
        <a:bodyPr/>
        <a:lstStyle/>
        <a:p>
          <a:endParaRPr lang="en-GB"/>
        </a:p>
      </dgm:t>
    </dgm:pt>
    <dgm:pt modelId="{E3322218-1676-4D8D-8BB3-E9BF2D805F6A}">
      <dgm:prSet custT="1"/>
      <dgm:spPr/>
      <dgm:t>
        <a:bodyPr/>
        <a:lstStyle/>
        <a:p>
          <a:pPr rtl="0"/>
          <a:r>
            <a:rPr lang="en-GB" sz="1600" dirty="0" smtClean="0"/>
            <a:t>Help them understand their feelings</a:t>
          </a:r>
          <a:endParaRPr lang="en-GB" sz="1600" dirty="0"/>
        </a:p>
      </dgm:t>
    </dgm:pt>
    <dgm:pt modelId="{96F43F96-DB01-43D2-9D1B-88322F95702A}" type="parTrans" cxnId="{FE736E65-3531-44DD-B1EE-D1CA3AE8576F}">
      <dgm:prSet/>
      <dgm:spPr/>
      <dgm:t>
        <a:bodyPr/>
        <a:lstStyle/>
        <a:p>
          <a:endParaRPr lang="en-GB"/>
        </a:p>
      </dgm:t>
    </dgm:pt>
    <dgm:pt modelId="{8AF346AF-BA9F-48D3-9A9A-B903EB3AF970}" type="sibTrans" cxnId="{FE736E65-3531-44DD-B1EE-D1CA3AE8576F}">
      <dgm:prSet/>
      <dgm:spPr/>
      <dgm:t>
        <a:bodyPr/>
        <a:lstStyle/>
        <a:p>
          <a:endParaRPr lang="en-GB"/>
        </a:p>
      </dgm:t>
    </dgm:pt>
    <dgm:pt modelId="{8A68A2C7-1188-4DF8-8260-EAF85D80F657}">
      <dgm:prSet custT="1"/>
      <dgm:spPr/>
      <dgm:t>
        <a:bodyPr/>
        <a:lstStyle/>
        <a:p>
          <a:pPr rtl="0"/>
          <a:r>
            <a:rPr lang="en-GB" sz="1600" dirty="0" smtClean="0"/>
            <a:t>Talk to them about coping strategies and ask what has worked for them in the past</a:t>
          </a:r>
          <a:endParaRPr lang="en-GB" sz="1600" dirty="0"/>
        </a:p>
      </dgm:t>
    </dgm:pt>
    <dgm:pt modelId="{35413202-CB30-4AF0-AF46-EB36DBCE6D9F}" type="parTrans" cxnId="{FDCD364E-722B-442F-BCD0-9969C05E0540}">
      <dgm:prSet/>
      <dgm:spPr/>
      <dgm:t>
        <a:bodyPr/>
        <a:lstStyle/>
        <a:p>
          <a:endParaRPr lang="en-GB"/>
        </a:p>
      </dgm:t>
    </dgm:pt>
    <dgm:pt modelId="{B638C830-752E-4008-BC4A-B82C9619ECE9}" type="sibTrans" cxnId="{FDCD364E-722B-442F-BCD0-9969C05E0540}">
      <dgm:prSet/>
      <dgm:spPr/>
      <dgm:t>
        <a:bodyPr/>
        <a:lstStyle/>
        <a:p>
          <a:endParaRPr lang="en-GB"/>
        </a:p>
      </dgm:t>
    </dgm:pt>
    <dgm:pt modelId="{53E1E426-22B8-4906-B0D9-54A9807415EF}">
      <dgm:prSet custT="1"/>
      <dgm:spPr/>
      <dgm:t>
        <a:bodyPr/>
        <a:lstStyle/>
        <a:p>
          <a:pPr rtl="0"/>
          <a:r>
            <a:rPr lang="en-GB" sz="1600" dirty="0" smtClean="0"/>
            <a:t>Jointly prepare Penumbra Safety Plan * (which also provides crisis telephone numbers) and give copy to pupil (copies available on website: www.penumbra.org.uk)</a:t>
          </a:r>
          <a:endParaRPr lang="en-GB" sz="1600" dirty="0"/>
        </a:p>
      </dgm:t>
    </dgm:pt>
    <dgm:pt modelId="{DA09B0E3-26E6-46BF-8EBC-4C8B4DDEB13A}" type="parTrans" cxnId="{09F37DCC-8472-40E3-BF38-15641E871E56}">
      <dgm:prSet/>
      <dgm:spPr/>
      <dgm:t>
        <a:bodyPr/>
        <a:lstStyle/>
        <a:p>
          <a:endParaRPr lang="en-GB"/>
        </a:p>
      </dgm:t>
    </dgm:pt>
    <dgm:pt modelId="{D803D22E-996A-4462-8E40-CAEA3024B301}" type="sibTrans" cxnId="{09F37DCC-8472-40E3-BF38-15641E871E56}">
      <dgm:prSet/>
      <dgm:spPr/>
      <dgm:t>
        <a:bodyPr/>
        <a:lstStyle/>
        <a:p>
          <a:endParaRPr lang="en-GB"/>
        </a:p>
      </dgm:t>
    </dgm:pt>
    <dgm:pt modelId="{0BB59A2A-BD96-49FE-B83E-077475CB3F23}">
      <dgm:prSet custT="1"/>
      <dgm:spPr/>
      <dgm:t>
        <a:bodyPr/>
        <a:lstStyle/>
        <a:p>
          <a:pPr rtl="0"/>
          <a:r>
            <a:rPr lang="en-GB" sz="1600" dirty="0" smtClean="0"/>
            <a:t>Also let them know that there is support available and their situation can improve</a:t>
          </a:r>
          <a:endParaRPr lang="en-GB" sz="1600" dirty="0"/>
        </a:p>
      </dgm:t>
    </dgm:pt>
    <dgm:pt modelId="{73CAFFD0-CF29-45F7-88C8-432F5664EA1C}" type="parTrans" cxnId="{A7453538-A6DC-4E14-8CF7-DE05FD9910F9}">
      <dgm:prSet/>
      <dgm:spPr/>
      <dgm:t>
        <a:bodyPr/>
        <a:lstStyle/>
        <a:p>
          <a:endParaRPr lang="en-GB"/>
        </a:p>
      </dgm:t>
    </dgm:pt>
    <dgm:pt modelId="{DCF58A22-B23A-409C-84BC-671BA8469477}" type="sibTrans" cxnId="{A7453538-A6DC-4E14-8CF7-DE05FD9910F9}">
      <dgm:prSet/>
      <dgm:spPr/>
      <dgm:t>
        <a:bodyPr/>
        <a:lstStyle/>
        <a:p>
          <a:endParaRPr lang="en-GB"/>
        </a:p>
      </dgm:t>
    </dgm:pt>
    <dgm:pt modelId="{2455F0CB-995F-4184-A4A1-01E18577FC61}" type="pres">
      <dgm:prSet presAssocID="{33C9B5F9-3597-449E-8008-5F02100FA89A}" presName="linearFlow" presStyleCnt="0">
        <dgm:presLayoutVars>
          <dgm:dir/>
          <dgm:animLvl val="lvl"/>
          <dgm:resizeHandles val="exact"/>
        </dgm:presLayoutVars>
      </dgm:prSet>
      <dgm:spPr/>
      <dgm:t>
        <a:bodyPr/>
        <a:lstStyle/>
        <a:p>
          <a:endParaRPr lang="en-GB"/>
        </a:p>
      </dgm:t>
    </dgm:pt>
    <dgm:pt modelId="{647A9B26-DDE1-4A58-ABDD-8AEBC7418873}" type="pres">
      <dgm:prSet presAssocID="{805AE746-7577-40D8-AB15-5655F9E9367B}" presName="composite" presStyleCnt="0"/>
      <dgm:spPr/>
    </dgm:pt>
    <dgm:pt modelId="{3FC6750F-3802-46B1-8E15-D8D71B6DC608}" type="pres">
      <dgm:prSet presAssocID="{805AE746-7577-40D8-AB15-5655F9E9367B}" presName="parentText" presStyleLbl="alignNode1" presStyleIdx="0" presStyleCnt="1" custScaleX="93723">
        <dgm:presLayoutVars>
          <dgm:chMax val="1"/>
          <dgm:bulletEnabled val="1"/>
        </dgm:presLayoutVars>
      </dgm:prSet>
      <dgm:spPr/>
      <dgm:t>
        <a:bodyPr/>
        <a:lstStyle/>
        <a:p>
          <a:endParaRPr lang="en-GB"/>
        </a:p>
      </dgm:t>
    </dgm:pt>
    <dgm:pt modelId="{4BA8D109-393E-4665-BB26-11E7A5FA36FD}" type="pres">
      <dgm:prSet presAssocID="{805AE746-7577-40D8-AB15-5655F9E9367B}" presName="descendantText" presStyleLbl="alignAcc1" presStyleIdx="0" presStyleCnt="1" custScaleX="86361" custScaleY="119423" custLinFactNeighborX="647" custLinFactNeighborY="7756">
        <dgm:presLayoutVars>
          <dgm:bulletEnabled val="1"/>
        </dgm:presLayoutVars>
      </dgm:prSet>
      <dgm:spPr/>
      <dgm:t>
        <a:bodyPr/>
        <a:lstStyle/>
        <a:p>
          <a:endParaRPr lang="en-GB"/>
        </a:p>
      </dgm:t>
    </dgm:pt>
  </dgm:ptLst>
  <dgm:cxnLst>
    <dgm:cxn modelId="{D1227841-CE75-4A81-ACB2-4CB710BE9CF1}" type="presOf" srcId="{805AE746-7577-40D8-AB15-5655F9E9367B}" destId="{3FC6750F-3802-46B1-8E15-D8D71B6DC608}" srcOrd="0" destOrd="0" presId="urn:microsoft.com/office/officeart/2005/8/layout/chevron2"/>
    <dgm:cxn modelId="{85B80B84-F0B7-40E4-ADC6-55B90995E125}" type="presOf" srcId="{53E1E426-22B8-4906-B0D9-54A9807415EF}" destId="{4BA8D109-393E-4665-BB26-11E7A5FA36FD}" srcOrd="0" destOrd="2" presId="urn:microsoft.com/office/officeart/2005/8/layout/chevron2"/>
    <dgm:cxn modelId="{5D85F893-F0FE-469F-A5B0-9075B84F6200}" type="presOf" srcId="{E3322218-1676-4D8D-8BB3-E9BF2D805F6A}" destId="{4BA8D109-393E-4665-BB26-11E7A5FA36FD}" srcOrd="0" destOrd="0" presId="urn:microsoft.com/office/officeart/2005/8/layout/chevron2"/>
    <dgm:cxn modelId="{09F37DCC-8472-40E3-BF38-15641E871E56}" srcId="{805AE746-7577-40D8-AB15-5655F9E9367B}" destId="{53E1E426-22B8-4906-B0D9-54A9807415EF}" srcOrd="2" destOrd="0" parTransId="{DA09B0E3-26E6-46BF-8EBC-4C8B4DDEB13A}" sibTransId="{D803D22E-996A-4462-8E40-CAEA3024B301}"/>
    <dgm:cxn modelId="{4EEF5004-CABF-46F3-A224-192DABB29771}" type="presOf" srcId="{33C9B5F9-3597-449E-8008-5F02100FA89A}" destId="{2455F0CB-995F-4184-A4A1-01E18577FC61}" srcOrd="0" destOrd="0" presId="urn:microsoft.com/office/officeart/2005/8/layout/chevron2"/>
    <dgm:cxn modelId="{F83F7504-DACC-45C8-B348-B4E3BD381EAF}" type="presOf" srcId="{8A68A2C7-1188-4DF8-8260-EAF85D80F657}" destId="{4BA8D109-393E-4665-BB26-11E7A5FA36FD}" srcOrd="0" destOrd="1" presId="urn:microsoft.com/office/officeart/2005/8/layout/chevron2"/>
    <dgm:cxn modelId="{A7453538-A6DC-4E14-8CF7-DE05FD9910F9}" srcId="{805AE746-7577-40D8-AB15-5655F9E9367B}" destId="{0BB59A2A-BD96-49FE-B83E-077475CB3F23}" srcOrd="3" destOrd="0" parTransId="{73CAFFD0-CF29-45F7-88C8-432F5664EA1C}" sibTransId="{DCF58A22-B23A-409C-84BC-671BA8469477}"/>
    <dgm:cxn modelId="{FDCD364E-722B-442F-BCD0-9969C05E0540}" srcId="{805AE746-7577-40D8-AB15-5655F9E9367B}" destId="{8A68A2C7-1188-4DF8-8260-EAF85D80F657}" srcOrd="1" destOrd="0" parTransId="{35413202-CB30-4AF0-AF46-EB36DBCE6D9F}" sibTransId="{B638C830-752E-4008-BC4A-B82C9619ECE9}"/>
    <dgm:cxn modelId="{D64EE5B9-5677-4FC2-9B7B-51F944599907}" srcId="{33C9B5F9-3597-449E-8008-5F02100FA89A}" destId="{805AE746-7577-40D8-AB15-5655F9E9367B}" srcOrd="0" destOrd="0" parTransId="{66F493EC-1C7B-4591-B15E-28A2FB86C5B9}" sibTransId="{A2FD782D-FEB0-49D5-92B8-416BCFB8BB58}"/>
    <dgm:cxn modelId="{FE736E65-3531-44DD-B1EE-D1CA3AE8576F}" srcId="{805AE746-7577-40D8-AB15-5655F9E9367B}" destId="{E3322218-1676-4D8D-8BB3-E9BF2D805F6A}" srcOrd="0" destOrd="0" parTransId="{96F43F96-DB01-43D2-9D1B-88322F95702A}" sibTransId="{8AF346AF-BA9F-48D3-9A9A-B903EB3AF970}"/>
    <dgm:cxn modelId="{27490F89-8C06-4720-8A5F-B023537212AB}" type="presOf" srcId="{0BB59A2A-BD96-49FE-B83E-077475CB3F23}" destId="{4BA8D109-393E-4665-BB26-11E7A5FA36FD}" srcOrd="0" destOrd="3" presId="urn:microsoft.com/office/officeart/2005/8/layout/chevron2"/>
    <dgm:cxn modelId="{9F0DB529-61F3-4CF0-A5DC-008F65C8FF9F}" type="presParOf" srcId="{2455F0CB-995F-4184-A4A1-01E18577FC61}" destId="{647A9B26-DDE1-4A58-ABDD-8AEBC7418873}" srcOrd="0" destOrd="0" presId="urn:microsoft.com/office/officeart/2005/8/layout/chevron2"/>
    <dgm:cxn modelId="{8A1A6C2E-8553-41E0-8972-B858113FD011}" type="presParOf" srcId="{647A9B26-DDE1-4A58-ABDD-8AEBC7418873}" destId="{3FC6750F-3802-46B1-8E15-D8D71B6DC608}" srcOrd="0" destOrd="0" presId="urn:microsoft.com/office/officeart/2005/8/layout/chevron2"/>
    <dgm:cxn modelId="{50AAE704-505E-4ED8-9C00-E742F9B422C7}" type="presParOf" srcId="{647A9B26-DDE1-4A58-ABDD-8AEBC7418873}" destId="{4BA8D109-393E-4665-BB26-11E7A5FA36F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B7CC67-133D-48D7-A833-2EF3AE494DC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D2B5B6FB-AD59-44A2-BB97-6D21D4951125}">
      <dgm:prSet/>
      <dgm:spPr/>
      <dgm:t>
        <a:bodyPr/>
        <a:lstStyle/>
        <a:p>
          <a:pPr rtl="0"/>
          <a:r>
            <a:rPr lang="en-GB" dirty="0" smtClean="0"/>
            <a:t>Course of Action</a:t>
          </a:r>
          <a:endParaRPr lang="en-GB" dirty="0"/>
        </a:p>
      </dgm:t>
    </dgm:pt>
    <dgm:pt modelId="{34F38ECF-F085-4DA5-8468-F798571A8DC6}" type="parTrans" cxnId="{181923A0-B577-4481-9FB6-48E7941EDFDE}">
      <dgm:prSet/>
      <dgm:spPr/>
      <dgm:t>
        <a:bodyPr/>
        <a:lstStyle/>
        <a:p>
          <a:endParaRPr lang="en-GB"/>
        </a:p>
      </dgm:t>
    </dgm:pt>
    <dgm:pt modelId="{F6FC2381-95AB-4089-B109-F9A241B0811F}" type="sibTrans" cxnId="{181923A0-B577-4481-9FB6-48E7941EDFDE}">
      <dgm:prSet/>
      <dgm:spPr/>
      <dgm:t>
        <a:bodyPr/>
        <a:lstStyle/>
        <a:p>
          <a:endParaRPr lang="en-GB"/>
        </a:p>
      </dgm:t>
    </dgm:pt>
    <dgm:pt modelId="{399FAD0E-6BF1-4C98-A85C-8947EAC51146}">
      <dgm:prSet custT="1"/>
      <dgm:spPr/>
      <dgm:t>
        <a:bodyPr/>
        <a:lstStyle/>
        <a:p>
          <a:pPr rtl="0"/>
          <a:r>
            <a:rPr lang="en-GB" sz="1600" dirty="0" smtClean="0"/>
            <a:t>If pupil agrees speak to parents / carers</a:t>
          </a:r>
          <a:endParaRPr lang="en-GB" sz="1600" dirty="0"/>
        </a:p>
      </dgm:t>
    </dgm:pt>
    <dgm:pt modelId="{EC72F000-5539-4205-8C09-D55DF7DF18EA}" type="parTrans" cxnId="{788C0B8A-DFAE-4A63-BEFE-08762EC88B0F}">
      <dgm:prSet/>
      <dgm:spPr/>
      <dgm:t>
        <a:bodyPr/>
        <a:lstStyle/>
        <a:p>
          <a:endParaRPr lang="en-GB"/>
        </a:p>
      </dgm:t>
    </dgm:pt>
    <dgm:pt modelId="{BD67F345-E245-466A-93C4-6C458461D543}" type="sibTrans" cxnId="{788C0B8A-DFAE-4A63-BEFE-08762EC88B0F}">
      <dgm:prSet/>
      <dgm:spPr/>
      <dgm:t>
        <a:bodyPr/>
        <a:lstStyle/>
        <a:p>
          <a:endParaRPr lang="en-GB"/>
        </a:p>
      </dgm:t>
    </dgm:pt>
    <dgm:pt modelId="{D0F8E2D6-A96F-4EDF-A300-0880B1F2ACA5}">
      <dgm:prSet custT="1"/>
      <dgm:spPr/>
      <dgm:t>
        <a:bodyPr/>
        <a:lstStyle/>
        <a:p>
          <a:pPr rtl="0"/>
          <a:r>
            <a:rPr lang="en-GB" sz="1600" dirty="0" smtClean="0"/>
            <a:t>If required make appropriate referral – Educational Psychologist/School Nurse/Area Inclusion Worker/CAMHS.  Ensure that you discuss this first with the pupil.</a:t>
          </a:r>
          <a:endParaRPr lang="en-GB" sz="1600" dirty="0"/>
        </a:p>
      </dgm:t>
    </dgm:pt>
    <dgm:pt modelId="{7C3286B8-0161-4E1F-AC60-5FBC208CDD27}" type="parTrans" cxnId="{31FC4FB1-71E7-40D8-99DD-E17C2B19E029}">
      <dgm:prSet/>
      <dgm:spPr/>
      <dgm:t>
        <a:bodyPr/>
        <a:lstStyle/>
        <a:p>
          <a:endParaRPr lang="en-GB"/>
        </a:p>
      </dgm:t>
    </dgm:pt>
    <dgm:pt modelId="{CD51336B-4BA7-4A2E-89CF-7D4EF962C02E}" type="sibTrans" cxnId="{31FC4FB1-71E7-40D8-99DD-E17C2B19E029}">
      <dgm:prSet/>
      <dgm:spPr/>
      <dgm:t>
        <a:bodyPr/>
        <a:lstStyle/>
        <a:p>
          <a:endParaRPr lang="en-GB"/>
        </a:p>
      </dgm:t>
    </dgm:pt>
    <dgm:pt modelId="{7C03CA0E-08FA-4A2C-9BBE-A66B1203E86D}">
      <dgm:prSet custT="1"/>
      <dgm:spPr/>
      <dgm:t>
        <a:bodyPr/>
        <a:lstStyle/>
        <a:p>
          <a:pPr rtl="0"/>
          <a:r>
            <a:rPr lang="en-GB" sz="1600" dirty="0" smtClean="0"/>
            <a:t>Consider providing pupil with contacts of any relevant support agencies.</a:t>
          </a:r>
          <a:endParaRPr lang="en-GB" sz="1600" dirty="0"/>
        </a:p>
      </dgm:t>
    </dgm:pt>
    <dgm:pt modelId="{C931F606-06A1-4952-8BB6-C18926B8B640}" type="parTrans" cxnId="{8C20ECC2-FF57-4FB5-A052-AE646C685562}">
      <dgm:prSet/>
      <dgm:spPr/>
      <dgm:t>
        <a:bodyPr/>
        <a:lstStyle/>
        <a:p>
          <a:endParaRPr lang="en-GB"/>
        </a:p>
      </dgm:t>
    </dgm:pt>
    <dgm:pt modelId="{44C19FBB-0B27-4F53-819B-D156157922A7}" type="sibTrans" cxnId="{8C20ECC2-FF57-4FB5-A052-AE646C685562}">
      <dgm:prSet/>
      <dgm:spPr/>
      <dgm:t>
        <a:bodyPr/>
        <a:lstStyle/>
        <a:p>
          <a:endParaRPr lang="en-GB"/>
        </a:p>
      </dgm:t>
    </dgm:pt>
    <dgm:pt modelId="{21A60050-B373-425A-88D1-1ADE1FF8DA68}">
      <dgm:prSet custT="1"/>
      <dgm:spPr/>
      <dgm:t>
        <a:bodyPr/>
        <a:lstStyle/>
        <a:p>
          <a:pPr rtl="0"/>
          <a:r>
            <a:rPr lang="en-GB" sz="1600" dirty="0" smtClean="0"/>
            <a:t>If it is a child protection issue follow school’s child protection policy procedures</a:t>
          </a:r>
          <a:endParaRPr lang="en-GB" sz="1600" dirty="0"/>
        </a:p>
      </dgm:t>
    </dgm:pt>
    <dgm:pt modelId="{505EB445-CE7F-44B9-B4AD-8D7448272FFC}" type="parTrans" cxnId="{BD7581F9-F26B-4939-B42D-678F83A572A3}">
      <dgm:prSet/>
      <dgm:spPr/>
      <dgm:t>
        <a:bodyPr/>
        <a:lstStyle/>
        <a:p>
          <a:endParaRPr lang="en-GB"/>
        </a:p>
      </dgm:t>
    </dgm:pt>
    <dgm:pt modelId="{CEBB5A37-240C-4688-8C47-6FCC2941B54B}" type="sibTrans" cxnId="{BD7581F9-F26B-4939-B42D-678F83A572A3}">
      <dgm:prSet/>
      <dgm:spPr/>
      <dgm:t>
        <a:bodyPr/>
        <a:lstStyle/>
        <a:p>
          <a:endParaRPr lang="en-GB"/>
        </a:p>
      </dgm:t>
    </dgm:pt>
    <dgm:pt modelId="{9EAC575F-216D-4E18-BFC0-13B3C296F550}">
      <dgm:prSet custT="1"/>
      <dgm:spPr/>
      <dgm:t>
        <a:bodyPr/>
        <a:lstStyle/>
        <a:p>
          <a:pPr rtl="0"/>
          <a:r>
            <a:rPr lang="en-GB" sz="1600" dirty="0" smtClean="0"/>
            <a:t>Consider support for others that know about the self-harm (peer/parents). Provide parents/carers with Helping parents understand self-harm leaflet* produced by Pan Ayrshire Self-Harm Guidance group and copy of Penumbra’s Parents Frequently Asked Questions* document. (Copies on website:www.penumbra.org.uk)</a:t>
          </a:r>
          <a:endParaRPr lang="en-GB" sz="1600" dirty="0"/>
        </a:p>
      </dgm:t>
    </dgm:pt>
    <dgm:pt modelId="{BA4E4747-D9BA-4F7F-9138-E289DEC60F57}" type="parTrans" cxnId="{09C96B33-4B89-4E0F-B38A-F29C88244ED8}">
      <dgm:prSet/>
      <dgm:spPr/>
      <dgm:t>
        <a:bodyPr/>
        <a:lstStyle/>
        <a:p>
          <a:endParaRPr lang="en-GB"/>
        </a:p>
      </dgm:t>
    </dgm:pt>
    <dgm:pt modelId="{FFADE450-A07B-4CE7-98F5-83BD4F98E33E}" type="sibTrans" cxnId="{09C96B33-4B89-4E0F-B38A-F29C88244ED8}">
      <dgm:prSet/>
      <dgm:spPr/>
      <dgm:t>
        <a:bodyPr/>
        <a:lstStyle/>
        <a:p>
          <a:endParaRPr lang="en-GB"/>
        </a:p>
      </dgm:t>
    </dgm:pt>
    <dgm:pt modelId="{769F8065-ACFD-4050-8143-01986F900626}" type="pres">
      <dgm:prSet presAssocID="{8FB7CC67-133D-48D7-A833-2EF3AE494DC9}" presName="linearFlow" presStyleCnt="0">
        <dgm:presLayoutVars>
          <dgm:dir/>
          <dgm:animLvl val="lvl"/>
          <dgm:resizeHandles val="exact"/>
        </dgm:presLayoutVars>
      </dgm:prSet>
      <dgm:spPr/>
      <dgm:t>
        <a:bodyPr/>
        <a:lstStyle/>
        <a:p>
          <a:endParaRPr lang="en-GB"/>
        </a:p>
      </dgm:t>
    </dgm:pt>
    <dgm:pt modelId="{5D11ED2F-B19A-46B9-B5FC-6CB155358566}" type="pres">
      <dgm:prSet presAssocID="{D2B5B6FB-AD59-44A2-BB97-6D21D4951125}" presName="composite" presStyleCnt="0"/>
      <dgm:spPr/>
    </dgm:pt>
    <dgm:pt modelId="{A439541C-F506-4F7B-9A51-275C806B886B}" type="pres">
      <dgm:prSet presAssocID="{D2B5B6FB-AD59-44A2-BB97-6D21D4951125}" presName="parentText" presStyleLbl="alignNode1" presStyleIdx="0" presStyleCnt="1" custLinFactNeighborX="-11746" custLinFactNeighborY="-16803">
        <dgm:presLayoutVars>
          <dgm:chMax val="1"/>
          <dgm:bulletEnabled val="1"/>
        </dgm:presLayoutVars>
      </dgm:prSet>
      <dgm:spPr/>
      <dgm:t>
        <a:bodyPr/>
        <a:lstStyle/>
        <a:p>
          <a:endParaRPr lang="en-GB"/>
        </a:p>
      </dgm:t>
    </dgm:pt>
    <dgm:pt modelId="{7C044F69-FEA4-48C9-B7A6-89A858C49E5E}" type="pres">
      <dgm:prSet presAssocID="{D2B5B6FB-AD59-44A2-BB97-6D21D4951125}" presName="descendantText" presStyleLbl="alignAcc1" presStyleIdx="0" presStyleCnt="1" custScaleX="86468" custScaleY="179593" custLinFactNeighborX="-757" custLinFactNeighborY="3366">
        <dgm:presLayoutVars>
          <dgm:bulletEnabled val="1"/>
        </dgm:presLayoutVars>
      </dgm:prSet>
      <dgm:spPr/>
      <dgm:t>
        <a:bodyPr/>
        <a:lstStyle/>
        <a:p>
          <a:endParaRPr lang="en-GB"/>
        </a:p>
      </dgm:t>
    </dgm:pt>
  </dgm:ptLst>
  <dgm:cxnLst>
    <dgm:cxn modelId="{CD9EA13F-322F-4124-ACEE-8307F0253283}" type="presOf" srcId="{399FAD0E-6BF1-4C98-A85C-8947EAC51146}" destId="{7C044F69-FEA4-48C9-B7A6-89A858C49E5E}" srcOrd="0" destOrd="0" presId="urn:microsoft.com/office/officeart/2005/8/layout/chevron2"/>
    <dgm:cxn modelId="{8C20ECC2-FF57-4FB5-A052-AE646C685562}" srcId="{D2B5B6FB-AD59-44A2-BB97-6D21D4951125}" destId="{7C03CA0E-08FA-4A2C-9BBE-A66B1203E86D}" srcOrd="2" destOrd="0" parTransId="{C931F606-06A1-4952-8BB6-C18926B8B640}" sibTransId="{44C19FBB-0B27-4F53-819B-D156157922A7}"/>
    <dgm:cxn modelId="{788C0B8A-DFAE-4A63-BEFE-08762EC88B0F}" srcId="{D2B5B6FB-AD59-44A2-BB97-6D21D4951125}" destId="{399FAD0E-6BF1-4C98-A85C-8947EAC51146}" srcOrd="0" destOrd="0" parTransId="{EC72F000-5539-4205-8C09-D55DF7DF18EA}" sibTransId="{BD67F345-E245-466A-93C4-6C458461D543}"/>
    <dgm:cxn modelId="{5E2CEAE5-7868-44EA-B5A0-5B2BB4251B52}" type="presOf" srcId="{21A60050-B373-425A-88D1-1ADE1FF8DA68}" destId="{7C044F69-FEA4-48C9-B7A6-89A858C49E5E}" srcOrd="0" destOrd="3" presId="urn:microsoft.com/office/officeart/2005/8/layout/chevron2"/>
    <dgm:cxn modelId="{17C016C6-1A93-40D4-B45C-957D5A17CF5D}" type="presOf" srcId="{9EAC575F-216D-4E18-BFC0-13B3C296F550}" destId="{7C044F69-FEA4-48C9-B7A6-89A858C49E5E}" srcOrd="0" destOrd="4" presId="urn:microsoft.com/office/officeart/2005/8/layout/chevron2"/>
    <dgm:cxn modelId="{31FC4FB1-71E7-40D8-99DD-E17C2B19E029}" srcId="{D2B5B6FB-AD59-44A2-BB97-6D21D4951125}" destId="{D0F8E2D6-A96F-4EDF-A300-0880B1F2ACA5}" srcOrd="1" destOrd="0" parTransId="{7C3286B8-0161-4E1F-AC60-5FBC208CDD27}" sibTransId="{CD51336B-4BA7-4A2E-89CF-7D4EF962C02E}"/>
    <dgm:cxn modelId="{BD7581F9-F26B-4939-B42D-678F83A572A3}" srcId="{D2B5B6FB-AD59-44A2-BB97-6D21D4951125}" destId="{21A60050-B373-425A-88D1-1ADE1FF8DA68}" srcOrd="3" destOrd="0" parTransId="{505EB445-CE7F-44B9-B4AD-8D7448272FFC}" sibTransId="{CEBB5A37-240C-4688-8C47-6FCC2941B54B}"/>
    <dgm:cxn modelId="{181923A0-B577-4481-9FB6-48E7941EDFDE}" srcId="{8FB7CC67-133D-48D7-A833-2EF3AE494DC9}" destId="{D2B5B6FB-AD59-44A2-BB97-6D21D4951125}" srcOrd="0" destOrd="0" parTransId="{34F38ECF-F085-4DA5-8468-F798571A8DC6}" sibTransId="{F6FC2381-95AB-4089-B109-F9A241B0811F}"/>
    <dgm:cxn modelId="{C4AB6BA1-926A-46D8-B805-666E85832C93}" type="presOf" srcId="{D2B5B6FB-AD59-44A2-BB97-6D21D4951125}" destId="{A439541C-F506-4F7B-9A51-275C806B886B}" srcOrd="0" destOrd="0" presId="urn:microsoft.com/office/officeart/2005/8/layout/chevron2"/>
    <dgm:cxn modelId="{C8DAEE1B-D6D7-424D-8E3B-5AC91FE9391C}" type="presOf" srcId="{D0F8E2D6-A96F-4EDF-A300-0880B1F2ACA5}" destId="{7C044F69-FEA4-48C9-B7A6-89A858C49E5E}" srcOrd="0" destOrd="1" presId="urn:microsoft.com/office/officeart/2005/8/layout/chevron2"/>
    <dgm:cxn modelId="{09C96B33-4B89-4E0F-B38A-F29C88244ED8}" srcId="{D2B5B6FB-AD59-44A2-BB97-6D21D4951125}" destId="{9EAC575F-216D-4E18-BFC0-13B3C296F550}" srcOrd="4" destOrd="0" parTransId="{BA4E4747-D9BA-4F7F-9138-E289DEC60F57}" sibTransId="{FFADE450-A07B-4CE7-98F5-83BD4F98E33E}"/>
    <dgm:cxn modelId="{DD5683C9-3945-4E3A-8EDC-0762E1DCBE98}" type="presOf" srcId="{7C03CA0E-08FA-4A2C-9BBE-A66B1203E86D}" destId="{7C044F69-FEA4-48C9-B7A6-89A858C49E5E}" srcOrd="0" destOrd="2" presId="urn:microsoft.com/office/officeart/2005/8/layout/chevron2"/>
    <dgm:cxn modelId="{41D317ED-4526-4049-8347-A89B461EBC73}" type="presOf" srcId="{8FB7CC67-133D-48D7-A833-2EF3AE494DC9}" destId="{769F8065-ACFD-4050-8143-01986F900626}" srcOrd="0" destOrd="0" presId="urn:microsoft.com/office/officeart/2005/8/layout/chevron2"/>
    <dgm:cxn modelId="{BA77D07F-D7AD-4E11-80E1-A13B5B63DBC7}" type="presParOf" srcId="{769F8065-ACFD-4050-8143-01986F900626}" destId="{5D11ED2F-B19A-46B9-B5FC-6CB155358566}" srcOrd="0" destOrd="0" presId="urn:microsoft.com/office/officeart/2005/8/layout/chevron2"/>
    <dgm:cxn modelId="{8EA02CC8-902A-40BE-B966-A3EDB4B6D2D1}" type="presParOf" srcId="{5D11ED2F-B19A-46B9-B5FC-6CB155358566}" destId="{A439541C-F506-4F7B-9A51-275C806B886B}" srcOrd="0" destOrd="0" presId="urn:microsoft.com/office/officeart/2005/8/layout/chevron2"/>
    <dgm:cxn modelId="{5FA8561C-1A96-4938-B460-909579E6A426}" type="presParOf" srcId="{5D11ED2F-B19A-46B9-B5FC-6CB155358566}" destId="{7C044F69-FEA4-48C9-B7A6-89A858C49E5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31CD52-B002-4546-B986-CB3A7313902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EC733E41-1CFD-4775-8D79-64A737A894CE}">
      <dgm:prSet/>
      <dgm:spPr>
        <a:solidFill>
          <a:schemeClr val="accent5">
            <a:lumMod val="75000"/>
          </a:schemeClr>
        </a:solidFill>
      </dgm:spPr>
      <dgm:t>
        <a:bodyPr/>
        <a:lstStyle/>
        <a:p>
          <a:pPr rtl="0"/>
          <a:r>
            <a:rPr lang="en-GB" dirty="0" smtClean="0"/>
            <a:t>Reporting</a:t>
          </a:r>
          <a:endParaRPr lang="en-GB" dirty="0"/>
        </a:p>
      </dgm:t>
    </dgm:pt>
    <dgm:pt modelId="{CAA3091B-6211-45CC-9455-387F9DDA376B}" type="parTrans" cxnId="{198486D4-2775-42C7-B7AA-8575D0131783}">
      <dgm:prSet/>
      <dgm:spPr/>
      <dgm:t>
        <a:bodyPr/>
        <a:lstStyle/>
        <a:p>
          <a:endParaRPr lang="en-GB"/>
        </a:p>
      </dgm:t>
    </dgm:pt>
    <dgm:pt modelId="{9A153D17-1150-4FA6-A415-97593B9FE4B5}" type="sibTrans" cxnId="{198486D4-2775-42C7-B7AA-8575D0131783}">
      <dgm:prSet/>
      <dgm:spPr/>
      <dgm:t>
        <a:bodyPr/>
        <a:lstStyle/>
        <a:p>
          <a:endParaRPr lang="en-GB"/>
        </a:p>
      </dgm:t>
    </dgm:pt>
    <dgm:pt modelId="{E96E71F5-4B14-4FA3-9DBE-909A7CEE9093}">
      <dgm:prSet custT="1"/>
      <dgm:spPr/>
      <dgm:t>
        <a:bodyPr/>
        <a:lstStyle/>
        <a:p>
          <a:pPr rtl="0"/>
          <a:r>
            <a:rPr lang="en-GB" sz="1600" dirty="0" smtClean="0"/>
            <a:t>Follow your school’s reporting procedures</a:t>
          </a:r>
          <a:endParaRPr lang="en-GB" sz="1600" dirty="0"/>
        </a:p>
      </dgm:t>
    </dgm:pt>
    <dgm:pt modelId="{7D43E50E-450B-424E-B1A0-F71B1C6E8FBF}" type="parTrans" cxnId="{C1A4B9BE-A52E-4CCE-B0C3-28DAD7296AF5}">
      <dgm:prSet/>
      <dgm:spPr/>
      <dgm:t>
        <a:bodyPr/>
        <a:lstStyle/>
        <a:p>
          <a:endParaRPr lang="en-GB"/>
        </a:p>
      </dgm:t>
    </dgm:pt>
    <dgm:pt modelId="{EC9682B9-3CBE-436E-B97E-A3689C821227}" type="sibTrans" cxnId="{C1A4B9BE-A52E-4CCE-B0C3-28DAD7296AF5}">
      <dgm:prSet/>
      <dgm:spPr/>
      <dgm:t>
        <a:bodyPr/>
        <a:lstStyle/>
        <a:p>
          <a:endParaRPr lang="en-GB"/>
        </a:p>
      </dgm:t>
    </dgm:pt>
    <dgm:pt modelId="{DD08A6AC-8601-4405-9655-3D71AD854764}" type="pres">
      <dgm:prSet presAssocID="{8731CD52-B002-4546-B986-CB3A7313902B}" presName="linearFlow" presStyleCnt="0">
        <dgm:presLayoutVars>
          <dgm:dir/>
          <dgm:animLvl val="lvl"/>
          <dgm:resizeHandles val="exact"/>
        </dgm:presLayoutVars>
      </dgm:prSet>
      <dgm:spPr/>
      <dgm:t>
        <a:bodyPr/>
        <a:lstStyle/>
        <a:p>
          <a:endParaRPr lang="en-GB"/>
        </a:p>
      </dgm:t>
    </dgm:pt>
    <dgm:pt modelId="{4D50ADC1-CB34-4912-8FBF-C692A8E89E90}" type="pres">
      <dgm:prSet presAssocID="{EC733E41-1CFD-4775-8D79-64A737A894CE}" presName="composite" presStyleCnt="0"/>
      <dgm:spPr/>
    </dgm:pt>
    <dgm:pt modelId="{AB5D911E-FCD2-41F3-91D6-32076998B104}" type="pres">
      <dgm:prSet presAssocID="{EC733E41-1CFD-4775-8D79-64A737A894CE}" presName="parentText" presStyleLbl="alignNode1" presStyleIdx="0" presStyleCnt="1" custLinFactNeighborX="-9466" custLinFactNeighborY="-1117">
        <dgm:presLayoutVars>
          <dgm:chMax val="1"/>
          <dgm:bulletEnabled val="1"/>
        </dgm:presLayoutVars>
      </dgm:prSet>
      <dgm:spPr/>
      <dgm:t>
        <a:bodyPr/>
        <a:lstStyle/>
        <a:p>
          <a:endParaRPr lang="en-GB"/>
        </a:p>
      </dgm:t>
    </dgm:pt>
    <dgm:pt modelId="{587B7CA0-2C8D-4EA1-BD5E-5BA49D63DB3F}" type="pres">
      <dgm:prSet presAssocID="{EC733E41-1CFD-4775-8D79-64A737A894CE}" presName="descendantText" presStyleLbl="alignAcc1" presStyleIdx="0" presStyleCnt="1" custScaleX="79477" custLinFactNeighborX="238" custLinFactNeighborY="7912">
        <dgm:presLayoutVars>
          <dgm:bulletEnabled val="1"/>
        </dgm:presLayoutVars>
      </dgm:prSet>
      <dgm:spPr/>
      <dgm:t>
        <a:bodyPr/>
        <a:lstStyle/>
        <a:p>
          <a:endParaRPr lang="en-GB"/>
        </a:p>
      </dgm:t>
    </dgm:pt>
  </dgm:ptLst>
  <dgm:cxnLst>
    <dgm:cxn modelId="{01A96DB2-DDD4-41DB-B4CB-AC633920A2B2}" type="presOf" srcId="{8731CD52-B002-4546-B986-CB3A7313902B}" destId="{DD08A6AC-8601-4405-9655-3D71AD854764}" srcOrd="0" destOrd="0" presId="urn:microsoft.com/office/officeart/2005/8/layout/chevron2"/>
    <dgm:cxn modelId="{198486D4-2775-42C7-B7AA-8575D0131783}" srcId="{8731CD52-B002-4546-B986-CB3A7313902B}" destId="{EC733E41-1CFD-4775-8D79-64A737A894CE}" srcOrd="0" destOrd="0" parTransId="{CAA3091B-6211-45CC-9455-387F9DDA376B}" sibTransId="{9A153D17-1150-4FA6-A415-97593B9FE4B5}"/>
    <dgm:cxn modelId="{C1A4B9BE-A52E-4CCE-B0C3-28DAD7296AF5}" srcId="{EC733E41-1CFD-4775-8D79-64A737A894CE}" destId="{E96E71F5-4B14-4FA3-9DBE-909A7CEE9093}" srcOrd="0" destOrd="0" parTransId="{7D43E50E-450B-424E-B1A0-F71B1C6E8FBF}" sibTransId="{EC9682B9-3CBE-436E-B97E-A3689C821227}"/>
    <dgm:cxn modelId="{8DF877FB-C16C-4CAC-8121-EC3C2955F237}" type="presOf" srcId="{EC733E41-1CFD-4775-8D79-64A737A894CE}" destId="{AB5D911E-FCD2-41F3-91D6-32076998B104}" srcOrd="0" destOrd="0" presId="urn:microsoft.com/office/officeart/2005/8/layout/chevron2"/>
    <dgm:cxn modelId="{1C2A80D7-8C22-4F94-A448-75500182BFE7}" type="presOf" srcId="{E96E71F5-4B14-4FA3-9DBE-909A7CEE9093}" destId="{587B7CA0-2C8D-4EA1-BD5E-5BA49D63DB3F}" srcOrd="0" destOrd="0" presId="urn:microsoft.com/office/officeart/2005/8/layout/chevron2"/>
    <dgm:cxn modelId="{43727FA6-A9A5-41D2-B752-EF41AAA25C34}" type="presParOf" srcId="{DD08A6AC-8601-4405-9655-3D71AD854764}" destId="{4D50ADC1-CB34-4912-8FBF-C692A8E89E90}" srcOrd="0" destOrd="0" presId="urn:microsoft.com/office/officeart/2005/8/layout/chevron2"/>
    <dgm:cxn modelId="{902F9023-D142-44E2-9E51-75503C3EE216}" type="presParOf" srcId="{4D50ADC1-CB34-4912-8FBF-C692A8E89E90}" destId="{AB5D911E-FCD2-41F3-91D6-32076998B104}" srcOrd="0" destOrd="0" presId="urn:microsoft.com/office/officeart/2005/8/layout/chevron2"/>
    <dgm:cxn modelId="{AD082EF9-6F35-4E43-9C18-B961931275D9}" type="presParOf" srcId="{4D50ADC1-CB34-4912-8FBF-C692A8E89E90}" destId="{587B7CA0-2C8D-4EA1-BD5E-5BA49D63DB3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C59CC-7F72-48C2-81BD-D1B03C154E5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4D93DC7A-D2FA-465A-95A3-C66E3960E559}">
      <dgm:prSet/>
      <dgm:spPr>
        <a:solidFill>
          <a:srgbClr val="990000"/>
        </a:solidFill>
      </dgm:spPr>
      <dgm:t>
        <a:bodyPr/>
        <a:lstStyle/>
        <a:p>
          <a:pPr rtl="0"/>
          <a:r>
            <a:rPr lang="en-GB" dirty="0" smtClean="0"/>
            <a:t>Follow Up</a:t>
          </a:r>
          <a:endParaRPr lang="en-GB" dirty="0"/>
        </a:p>
      </dgm:t>
    </dgm:pt>
    <dgm:pt modelId="{4002D0DF-EED7-4057-8563-B300C4A69953}" type="parTrans" cxnId="{E2D8D80C-9AAB-4E13-81A1-08CF9186D7A2}">
      <dgm:prSet/>
      <dgm:spPr/>
      <dgm:t>
        <a:bodyPr/>
        <a:lstStyle/>
        <a:p>
          <a:endParaRPr lang="en-GB"/>
        </a:p>
      </dgm:t>
    </dgm:pt>
    <dgm:pt modelId="{388D0FBA-F5E2-4774-BE12-56DD9D5C6107}" type="sibTrans" cxnId="{E2D8D80C-9AAB-4E13-81A1-08CF9186D7A2}">
      <dgm:prSet/>
      <dgm:spPr/>
      <dgm:t>
        <a:bodyPr/>
        <a:lstStyle/>
        <a:p>
          <a:endParaRPr lang="en-GB"/>
        </a:p>
      </dgm:t>
    </dgm:pt>
    <dgm:pt modelId="{029375AE-79B9-4373-BBA4-04CE162D12D8}">
      <dgm:prSet custT="1"/>
      <dgm:spPr/>
      <dgm:t>
        <a:bodyPr/>
        <a:lstStyle/>
        <a:p>
          <a:pPr rtl="0"/>
          <a:r>
            <a:rPr lang="en-GB" sz="1600" dirty="0" smtClean="0"/>
            <a:t>Maintain contact with pupil and monitor situation</a:t>
          </a:r>
          <a:endParaRPr lang="en-GB" sz="1600" dirty="0"/>
        </a:p>
      </dgm:t>
    </dgm:pt>
    <dgm:pt modelId="{65B794C0-D4DC-4B7A-8024-E5A15210B5B1}" type="parTrans" cxnId="{1CCDD06E-DB5E-4858-9979-2ACF3D34457B}">
      <dgm:prSet/>
      <dgm:spPr/>
      <dgm:t>
        <a:bodyPr/>
        <a:lstStyle/>
        <a:p>
          <a:endParaRPr lang="en-GB"/>
        </a:p>
      </dgm:t>
    </dgm:pt>
    <dgm:pt modelId="{E4904988-EA28-418F-B3B5-25490D94E687}" type="sibTrans" cxnId="{1CCDD06E-DB5E-4858-9979-2ACF3D34457B}">
      <dgm:prSet/>
      <dgm:spPr/>
      <dgm:t>
        <a:bodyPr/>
        <a:lstStyle/>
        <a:p>
          <a:endParaRPr lang="en-GB"/>
        </a:p>
      </dgm:t>
    </dgm:pt>
    <dgm:pt modelId="{F6182EFA-EE2E-4147-B814-4444A94267A2}">
      <dgm:prSet custT="1"/>
      <dgm:spPr/>
      <dgm:t>
        <a:bodyPr/>
        <a:lstStyle/>
        <a:p>
          <a:pPr rtl="0"/>
          <a:r>
            <a:rPr lang="en-GB" sz="1600" dirty="0" smtClean="0"/>
            <a:t>Provide ongoing support if required</a:t>
          </a:r>
          <a:endParaRPr lang="en-GB" sz="1600" dirty="0"/>
        </a:p>
      </dgm:t>
    </dgm:pt>
    <dgm:pt modelId="{366509C3-8222-45E8-BB2A-7B35D29155D6}" type="parTrans" cxnId="{82B394E3-86A1-48A1-881C-5D854A69F112}">
      <dgm:prSet/>
      <dgm:spPr/>
      <dgm:t>
        <a:bodyPr/>
        <a:lstStyle/>
        <a:p>
          <a:endParaRPr lang="en-GB"/>
        </a:p>
      </dgm:t>
    </dgm:pt>
    <dgm:pt modelId="{DB053D1C-55A0-4B51-97FA-BE559E443BD6}" type="sibTrans" cxnId="{82B394E3-86A1-48A1-881C-5D854A69F112}">
      <dgm:prSet/>
      <dgm:spPr/>
      <dgm:t>
        <a:bodyPr/>
        <a:lstStyle/>
        <a:p>
          <a:endParaRPr lang="en-GB"/>
        </a:p>
      </dgm:t>
    </dgm:pt>
    <dgm:pt modelId="{6A391E71-46A1-4065-B3A9-A2C14AC94CC2}">
      <dgm:prSet custT="1"/>
      <dgm:spPr/>
      <dgm:t>
        <a:bodyPr/>
        <a:lstStyle/>
        <a:p>
          <a:pPr rtl="0"/>
          <a:r>
            <a:rPr lang="en-GB" sz="1600" dirty="0" smtClean="0"/>
            <a:t>If parents / carers informed, maintain contact with them</a:t>
          </a:r>
          <a:endParaRPr lang="en-GB" sz="1600" dirty="0"/>
        </a:p>
      </dgm:t>
    </dgm:pt>
    <dgm:pt modelId="{5A6C4C98-6CFC-474A-9309-424F90B3170B}" type="parTrans" cxnId="{78035A14-258F-4287-B4F3-838CE059413D}">
      <dgm:prSet/>
      <dgm:spPr/>
      <dgm:t>
        <a:bodyPr/>
        <a:lstStyle/>
        <a:p>
          <a:endParaRPr lang="en-GB"/>
        </a:p>
      </dgm:t>
    </dgm:pt>
    <dgm:pt modelId="{D262B96E-3A49-42F4-A34C-3C83399F7226}" type="sibTrans" cxnId="{78035A14-258F-4287-B4F3-838CE059413D}">
      <dgm:prSet/>
      <dgm:spPr/>
      <dgm:t>
        <a:bodyPr/>
        <a:lstStyle/>
        <a:p>
          <a:endParaRPr lang="en-GB"/>
        </a:p>
      </dgm:t>
    </dgm:pt>
    <dgm:pt modelId="{529B77A6-2A00-43D3-9653-F966DCA5DACC}">
      <dgm:prSet custT="1"/>
      <dgm:spPr/>
      <dgm:t>
        <a:bodyPr/>
        <a:lstStyle/>
        <a:p>
          <a:pPr rtl="0"/>
          <a:r>
            <a:rPr lang="en-GB" sz="1600" dirty="0" smtClean="0"/>
            <a:t>Liaise with any other agencies involved</a:t>
          </a:r>
          <a:endParaRPr lang="en-GB" sz="1600" dirty="0"/>
        </a:p>
      </dgm:t>
    </dgm:pt>
    <dgm:pt modelId="{A5F323BB-0EB1-4DD3-8982-DBC72D0E2F58}" type="parTrans" cxnId="{F2F725B8-2684-4DA4-8114-6DEA3B8B83A0}">
      <dgm:prSet/>
      <dgm:spPr/>
      <dgm:t>
        <a:bodyPr/>
        <a:lstStyle/>
        <a:p>
          <a:endParaRPr lang="en-GB"/>
        </a:p>
      </dgm:t>
    </dgm:pt>
    <dgm:pt modelId="{AA1AF43A-262A-42A0-B006-D3D8AFBFC5D1}" type="sibTrans" cxnId="{F2F725B8-2684-4DA4-8114-6DEA3B8B83A0}">
      <dgm:prSet/>
      <dgm:spPr/>
      <dgm:t>
        <a:bodyPr/>
        <a:lstStyle/>
        <a:p>
          <a:endParaRPr lang="en-GB"/>
        </a:p>
      </dgm:t>
    </dgm:pt>
    <dgm:pt modelId="{F1E7EACE-8D27-4C72-8673-694C23CD0494}" type="pres">
      <dgm:prSet presAssocID="{034C59CC-7F72-48C2-81BD-D1B03C154E52}" presName="linearFlow" presStyleCnt="0">
        <dgm:presLayoutVars>
          <dgm:dir/>
          <dgm:animLvl val="lvl"/>
          <dgm:resizeHandles val="exact"/>
        </dgm:presLayoutVars>
      </dgm:prSet>
      <dgm:spPr/>
      <dgm:t>
        <a:bodyPr/>
        <a:lstStyle/>
        <a:p>
          <a:endParaRPr lang="en-GB"/>
        </a:p>
      </dgm:t>
    </dgm:pt>
    <dgm:pt modelId="{7FD15EC7-DBFD-41BB-BCBE-6B97B73915E1}" type="pres">
      <dgm:prSet presAssocID="{4D93DC7A-D2FA-465A-95A3-C66E3960E559}" presName="composite" presStyleCnt="0"/>
      <dgm:spPr/>
    </dgm:pt>
    <dgm:pt modelId="{26D33513-33D2-44D9-B24D-0E0D33C72C0C}" type="pres">
      <dgm:prSet presAssocID="{4D93DC7A-D2FA-465A-95A3-C66E3960E559}" presName="parentText" presStyleLbl="alignNode1" presStyleIdx="0" presStyleCnt="1" custLinFactNeighborX="-840" custLinFactNeighborY="969">
        <dgm:presLayoutVars>
          <dgm:chMax val="1"/>
          <dgm:bulletEnabled val="1"/>
        </dgm:presLayoutVars>
      </dgm:prSet>
      <dgm:spPr/>
      <dgm:t>
        <a:bodyPr/>
        <a:lstStyle/>
        <a:p>
          <a:endParaRPr lang="en-GB"/>
        </a:p>
      </dgm:t>
    </dgm:pt>
    <dgm:pt modelId="{272092C1-D9DA-4790-84D4-9E64181D56C0}" type="pres">
      <dgm:prSet presAssocID="{4D93DC7A-D2FA-465A-95A3-C66E3960E559}" presName="descendantText" presStyleLbl="alignAcc1" presStyleIdx="0" presStyleCnt="1" custScaleX="84632" custLinFactNeighborX="-223" custLinFactNeighborY="11123">
        <dgm:presLayoutVars>
          <dgm:bulletEnabled val="1"/>
        </dgm:presLayoutVars>
      </dgm:prSet>
      <dgm:spPr/>
      <dgm:t>
        <a:bodyPr/>
        <a:lstStyle/>
        <a:p>
          <a:endParaRPr lang="en-GB"/>
        </a:p>
      </dgm:t>
    </dgm:pt>
  </dgm:ptLst>
  <dgm:cxnLst>
    <dgm:cxn modelId="{E20358AC-DAE5-4983-821C-A131FF8D9170}" type="presOf" srcId="{F6182EFA-EE2E-4147-B814-4444A94267A2}" destId="{272092C1-D9DA-4790-84D4-9E64181D56C0}" srcOrd="0" destOrd="1" presId="urn:microsoft.com/office/officeart/2005/8/layout/chevron2"/>
    <dgm:cxn modelId="{E2D8D80C-9AAB-4E13-81A1-08CF9186D7A2}" srcId="{034C59CC-7F72-48C2-81BD-D1B03C154E52}" destId="{4D93DC7A-D2FA-465A-95A3-C66E3960E559}" srcOrd="0" destOrd="0" parTransId="{4002D0DF-EED7-4057-8563-B300C4A69953}" sibTransId="{388D0FBA-F5E2-4774-BE12-56DD9D5C6107}"/>
    <dgm:cxn modelId="{A4EAB52F-779D-4D2F-8D0C-D91C92DA4520}" type="presOf" srcId="{529B77A6-2A00-43D3-9653-F966DCA5DACC}" destId="{272092C1-D9DA-4790-84D4-9E64181D56C0}" srcOrd="0" destOrd="3" presId="urn:microsoft.com/office/officeart/2005/8/layout/chevron2"/>
    <dgm:cxn modelId="{82B394E3-86A1-48A1-881C-5D854A69F112}" srcId="{4D93DC7A-D2FA-465A-95A3-C66E3960E559}" destId="{F6182EFA-EE2E-4147-B814-4444A94267A2}" srcOrd="1" destOrd="0" parTransId="{366509C3-8222-45E8-BB2A-7B35D29155D6}" sibTransId="{DB053D1C-55A0-4B51-97FA-BE559E443BD6}"/>
    <dgm:cxn modelId="{E35F5859-E66F-4A47-A36E-F461BDB4B698}" type="presOf" srcId="{034C59CC-7F72-48C2-81BD-D1B03C154E52}" destId="{F1E7EACE-8D27-4C72-8673-694C23CD0494}" srcOrd="0" destOrd="0" presId="urn:microsoft.com/office/officeart/2005/8/layout/chevron2"/>
    <dgm:cxn modelId="{77F1E267-7093-4E01-8BBA-152A6CE48D04}" type="presOf" srcId="{4D93DC7A-D2FA-465A-95A3-C66E3960E559}" destId="{26D33513-33D2-44D9-B24D-0E0D33C72C0C}" srcOrd="0" destOrd="0" presId="urn:microsoft.com/office/officeart/2005/8/layout/chevron2"/>
    <dgm:cxn modelId="{78035A14-258F-4287-B4F3-838CE059413D}" srcId="{4D93DC7A-D2FA-465A-95A3-C66E3960E559}" destId="{6A391E71-46A1-4065-B3A9-A2C14AC94CC2}" srcOrd="2" destOrd="0" parTransId="{5A6C4C98-6CFC-474A-9309-424F90B3170B}" sibTransId="{D262B96E-3A49-42F4-A34C-3C83399F7226}"/>
    <dgm:cxn modelId="{396C24D5-CD95-45C3-B842-8FC974114B19}" type="presOf" srcId="{029375AE-79B9-4373-BBA4-04CE162D12D8}" destId="{272092C1-D9DA-4790-84D4-9E64181D56C0}" srcOrd="0" destOrd="0" presId="urn:microsoft.com/office/officeart/2005/8/layout/chevron2"/>
    <dgm:cxn modelId="{F2F725B8-2684-4DA4-8114-6DEA3B8B83A0}" srcId="{4D93DC7A-D2FA-465A-95A3-C66E3960E559}" destId="{529B77A6-2A00-43D3-9653-F966DCA5DACC}" srcOrd="3" destOrd="0" parTransId="{A5F323BB-0EB1-4DD3-8982-DBC72D0E2F58}" sibTransId="{AA1AF43A-262A-42A0-B006-D3D8AFBFC5D1}"/>
    <dgm:cxn modelId="{D9BE7324-1A9D-4350-AEB5-48EFF0B00AC5}" type="presOf" srcId="{6A391E71-46A1-4065-B3A9-A2C14AC94CC2}" destId="{272092C1-D9DA-4790-84D4-9E64181D56C0}" srcOrd="0" destOrd="2" presId="urn:microsoft.com/office/officeart/2005/8/layout/chevron2"/>
    <dgm:cxn modelId="{1CCDD06E-DB5E-4858-9979-2ACF3D34457B}" srcId="{4D93DC7A-D2FA-465A-95A3-C66E3960E559}" destId="{029375AE-79B9-4373-BBA4-04CE162D12D8}" srcOrd="0" destOrd="0" parTransId="{65B794C0-D4DC-4B7A-8024-E5A15210B5B1}" sibTransId="{E4904988-EA28-418F-B3B5-25490D94E687}"/>
    <dgm:cxn modelId="{24DA4D0E-65A9-48DD-8CF2-8D90D0B97F63}" type="presParOf" srcId="{F1E7EACE-8D27-4C72-8673-694C23CD0494}" destId="{7FD15EC7-DBFD-41BB-BCBE-6B97B73915E1}" srcOrd="0" destOrd="0" presId="urn:microsoft.com/office/officeart/2005/8/layout/chevron2"/>
    <dgm:cxn modelId="{0CA87609-9FF5-4B4D-B6D6-348DE53938D3}" type="presParOf" srcId="{7FD15EC7-DBFD-41BB-BCBE-6B97B73915E1}" destId="{26D33513-33D2-44D9-B24D-0E0D33C72C0C}" srcOrd="0" destOrd="0" presId="urn:microsoft.com/office/officeart/2005/8/layout/chevron2"/>
    <dgm:cxn modelId="{A1BA7F00-7D40-4FAF-90EB-C164BC119E89}" type="presParOf" srcId="{7FD15EC7-DBFD-41BB-BCBE-6B97B73915E1}" destId="{272092C1-D9DA-4790-84D4-9E64181D56C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400" cy="49379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2"/>
            <a:ext cx="2946400" cy="493792"/>
          </a:xfrm>
          <a:prstGeom prst="rect">
            <a:avLst/>
          </a:prstGeom>
        </p:spPr>
        <p:txBody>
          <a:bodyPr vert="horz" lIns="91440" tIns="45720" rIns="91440" bIns="45720" rtlCol="0"/>
          <a:lstStyle>
            <a:lvl1pPr algn="r">
              <a:defRPr sz="1200"/>
            </a:lvl1pPr>
          </a:lstStyle>
          <a:p>
            <a:fld id="{867D0D2B-5D48-4D1E-9C3F-C50DB2E7679A}" type="datetimeFigureOut">
              <a:rPr lang="en-GB" smtClean="0"/>
              <a:pPr/>
              <a:t>22/07/2020</a:t>
            </a:fld>
            <a:endParaRPr lang="en-GB" dirty="0"/>
          </a:p>
        </p:txBody>
      </p:sp>
      <p:sp>
        <p:nvSpPr>
          <p:cNvPr id="4" name="Footer Placeholder 3"/>
          <p:cNvSpPr>
            <a:spLocks noGrp="1"/>
          </p:cNvSpPr>
          <p:nvPr>
            <p:ph type="ftr" sz="quarter" idx="2"/>
          </p:nvPr>
        </p:nvSpPr>
        <p:spPr>
          <a:xfrm>
            <a:off x="1" y="9378871"/>
            <a:ext cx="2946400" cy="49379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378871"/>
            <a:ext cx="2946400" cy="493791"/>
          </a:xfrm>
          <a:prstGeom prst="rect">
            <a:avLst/>
          </a:prstGeom>
        </p:spPr>
        <p:txBody>
          <a:bodyPr vert="horz" lIns="91440" tIns="45720" rIns="91440" bIns="45720" rtlCol="0" anchor="b"/>
          <a:lstStyle>
            <a:lvl1pPr algn="r">
              <a:defRPr sz="1200"/>
            </a:lvl1pPr>
          </a:lstStyle>
          <a:p>
            <a:fld id="{83C5C064-B3E1-40F3-BB4E-12E3ECAEF6E3}" type="slidenum">
              <a:rPr lang="en-GB" smtClean="0"/>
              <a:pPr/>
              <a:t>‹#›</a:t>
            </a:fld>
            <a:endParaRPr lang="en-GB" dirty="0"/>
          </a:p>
        </p:txBody>
      </p:sp>
    </p:spTree>
    <p:extLst>
      <p:ext uri="{BB962C8B-B14F-4D97-AF65-F5344CB8AC3E}">
        <p14:creationId xmlns:p14="http://schemas.microsoft.com/office/powerpoint/2010/main" val="498692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400" cy="49379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2"/>
            <a:ext cx="2946400" cy="493792"/>
          </a:xfrm>
          <a:prstGeom prst="rect">
            <a:avLst/>
          </a:prstGeom>
        </p:spPr>
        <p:txBody>
          <a:bodyPr vert="horz" lIns="91440" tIns="45720" rIns="91440" bIns="45720" rtlCol="0"/>
          <a:lstStyle>
            <a:lvl1pPr algn="r">
              <a:defRPr sz="1200"/>
            </a:lvl1pPr>
          </a:lstStyle>
          <a:p>
            <a:fld id="{48F5DE7A-1D88-4F69-B428-93E8CFC35410}" type="datetimeFigureOut">
              <a:rPr lang="en-GB" smtClean="0"/>
              <a:pPr/>
              <a:t>22/07/2020</a:t>
            </a:fld>
            <a:endParaRPr lang="en-GB"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2" y="4690229"/>
            <a:ext cx="5438775" cy="444412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8871"/>
            <a:ext cx="2946400" cy="49379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378871"/>
            <a:ext cx="2946400" cy="493791"/>
          </a:xfrm>
          <a:prstGeom prst="rect">
            <a:avLst/>
          </a:prstGeom>
        </p:spPr>
        <p:txBody>
          <a:bodyPr vert="horz" lIns="91440" tIns="45720" rIns="91440" bIns="45720" rtlCol="0" anchor="b"/>
          <a:lstStyle>
            <a:lvl1pPr algn="r">
              <a:defRPr sz="1200"/>
            </a:lvl1pPr>
          </a:lstStyle>
          <a:p>
            <a:fld id="{CA446488-DFDB-47C4-9E5A-C4728303C248}" type="slidenum">
              <a:rPr lang="en-GB" smtClean="0"/>
              <a:pPr/>
              <a:t>‹#›</a:t>
            </a:fld>
            <a:endParaRPr lang="en-GB" dirty="0"/>
          </a:p>
        </p:txBody>
      </p:sp>
    </p:spTree>
    <p:extLst>
      <p:ext uri="{BB962C8B-B14F-4D97-AF65-F5344CB8AC3E}">
        <p14:creationId xmlns:p14="http://schemas.microsoft.com/office/powerpoint/2010/main" val="3835808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2</a:t>
            </a:fld>
            <a:endParaRPr lang="en-GB" dirty="0"/>
          </a:p>
        </p:txBody>
      </p:sp>
    </p:spTree>
    <p:extLst>
      <p:ext uri="{BB962C8B-B14F-4D97-AF65-F5344CB8AC3E}">
        <p14:creationId xmlns:p14="http://schemas.microsoft.com/office/powerpoint/2010/main" val="4283118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24</a:t>
            </a:fld>
            <a:endParaRPr lang="en-GB" dirty="0"/>
          </a:p>
        </p:txBody>
      </p:sp>
    </p:spTree>
    <p:extLst>
      <p:ext uri="{BB962C8B-B14F-4D97-AF65-F5344CB8AC3E}">
        <p14:creationId xmlns:p14="http://schemas.microsoft.com/office/powerpoint/2010/main" val="23960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27</a:t>
            </a:fld>
            <a:endParaRPr lang="en-GB" dirty="0"/>
          </a:p>
        </p:txBody>
      </p:sp>
    </p:spTree>
    <p:extLst>
      <p:ext uri="{BB962C8B-B14F-4D97-AF65-F5344CB8AC3E}">
        <p14:creationId xmlns:p14="http://schemas.microsoft.com/office/powerpoint/2010/main" val="205804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33</a:t>
            </a:fld>
            <a:endParaRPr lang="en-GB" dirty="0"/>
          </a:p>
        </p:txBody>
      </p:sp>
    </p:spTree>
    <p:extLst>
      <p:ext uri="{BB962C8B-B14F-4D97-AF65-F5344CB8AC3E}">
        <p14:creationId xmlns:p14="http://schemas.microsoft.com/office/powerpoint/2010/main" val="59539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34</a:t>
            </a:fld>
            <a:endParaRPr lang="en-GB" dirty="0"/>
          </a:p>
        </p:txBody>
      </p:sp>
    </p:spTree>
    <p:extLst>
      <p:ext uri="{BB962C8B-B14F-4D97-AF65-F5344CB8AC3E}">
        <p14:creationId xmlns:p14="http://schemas.microsoft.com/office/powerpoint/2010/main" val="1508370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35</a:t>
            </a:fld>
            <a:endParaRPr lang="en-GB" dirty="0"/>
          </a:p>
        </p:txBody>
      </p:sp>
    </p:spTree>
    <p:extLst>
      <p:ext uri="{BB962C8B-B14F-4D97-AF65-F5344CB8AC3E}">
        <p14:creationId xmlns:p14="http://schemas.microsoft.com/office/powerpoint/2010/main" val="2707054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36</a:t>
            </a:fld>
            <a:endParaRPr lang="en-GB" dirty="0"/>
          </a:p>
        </p:txBody>
      </p:sp>
    </p:spTree>
    <p:extLst>
      <p:ext uri="{BB962C8B-B14F-4D97-AF65-F5344CB8AC3E}">
        <p14:creationId xmlns:p14="http://schemas.microsoft.com/office/powerpoint/2010/main" val="399676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5</a:t>
            </a:fld>
            <a:endParaRPr lang="en-GB" dirty="0"/>
          </a:p>
        </p:txBody>
      </p:sp>
    </p:spTree>
    <p:extLst>
      <p:ext uri="{BB962C8B-B14F-4D97-AF65-F5344CB8AC3E}">
        <p14:creationId xmlns:p14="http://schemas.microsoft.com/office/powerpoint/2010/main" val="3017970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6</a:t>
            </a:fld>
            <a:endParaRPr lang="en-GB" dirty="0"/>
          </a:p>
        </p:txBody>
      </p:sp>
    </p:spTree>
    <p:extLst>
      <p:ext uri="{BB962C8B-B14F-4D97-AF65-F5344CB8AC3E}">
        <p14:creationId xmlns:p14="http://schemas.microsoft.com/office/powerpoint/2010/main" val="3971211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8</a:t>
            </a:fld>
            <a:endParaRPr lang="en-GB" dirty="0"/>
          </a:p>
        </p:txBody>
      </p:sp>
    </p:spTree>
    <p:extLst>
      <p:ext uri="{BB962C8B-B14F-4D97-AF65-F5344CB8AC3E}">
        <p14:creationId xmlns:p14="http://schemas.microsoft.com/office/powerpoint/2010/main" val="254726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9</a:t>
            </a:fld>
            <a:endParaRPr lang="en-GB" dirty="0"/>
          </a:p>
        </p:txBody>
      </p:sp>
    </p:spTree>
    <p:extLst>
      <p:ext uri="{BB962C8B-B14F-4D97-AF65-F5344CB8AC3E}">
        <p14:creationId xmlns:p14="http://schemas.microsoft.com/office/powerpoint/2010/main" val="502002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10</a:t>
            </a:fld>
            <a:endParaRPr lang="en-GB" dirty="0"/>
          </a:p>
        </p:txBody>
      </p:sp>
    </p:spTree>
    <p:extLst>
      <p:ext uri="{BB962C8B-B14F-4D97-AF65-F5344CB8AC3E}">
        <p14:creationId xmlns:p14="http://schemas.microsoft.com/office/powerpoint/2010/main" val="657542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11</a:t>
            </a:fld>
            <a:endParaRPr lang="en-GB" dirty="0"/>
          </a:p>
        </p:txBody>
      </p:sp>
    </p:spTree>
    <p:extLst>
      <p:ext uri="{BB962C8B-B14F-4D97-AF65-F5344CB8AC3E}">
        <p14:creationId xmlns:p14="http://schemas.microsoft.com/office/powerpoint/2010/main" val="1397894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12</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21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7B568F7-F20F-4614-BAC2-FC3D16529DE8}" type="datetimeFigureOut">
              <a:rPr lang="en-GB" smtClean="0"/>
              <a:pPr/>
              <a:t>22/07/2020</a:t>
            </a:fld>
            <a:endParaRPr lang="en-GB" dirty="0"/>
          </a:p>
        </p:txBody>
      </p:sp>
      <p:sp>
        <p:nvSpPr>
          <p:cNvPr id="19" name="Footer Placeholder 18"/>
          <p:cNvSpPr>
            <a:spLocks noGrp="1"/>
          </p:cNvSpPr>
          <p:nvPr>
            <p:ph type="ftr" sz="quarter" idx="11"/>
          </p:nvPr>
        </p:nvSpPr>
        <p:spPr/>
        <p:txBody>
          <a:bodyPr/>
          <a:lstStyle/>
          <a:p>
            <a:endParaRPr lang="en-GB" dirty="0"/>
          </a:p>
        </p:txBody>
      </p:sp>
      <p:sp>
        <p:nvSpPr>
          <p:cNvPr id="27" name="Slide Number Placeholder 26"/>
          <p:cNvSpPr>
            <a:spLocks noGrp="1"/>
          </p:cNvSpPr>
          <p:nvPr>
            <p:ph type="sldNum" sz="quarter" idx="12"/>
          </p:nvPr>
        </p:nvSpPr>
        <p:spPr/>
        <p:txBody>
          <a:bodyPr/>
          <a:lstStyle/>
          <a:p>
            <a:fld id="{39C798B0-3A02-4CC3-8817-091A2CF7442B}"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B568F7-F20F-4614-BAC2-FC3D16529DE8}" type="datetimeFigureOut">
              <a:rPr lang="en-GB" smtClean="0"/>
              <a:pPr/>
              <a:t>22/07/2020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9C798B0-3A02-4CC3-8817-091A2CF7442B}"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B568F7-F20F-4614-BAC2-FC3D16529DE8}" type="datetimeFigureOut">
              <a:rPr lang="en-GB" smtClean="0"/>
              <a:pPr/>
              <a:t>22/07/2020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9C798B0-3A02-4CC3-8817-091A2CF7442B}"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B568F7-F20F-4614-BAC2-FC3D16529DE8}" type="datetimeFigureOut">
              <a:rPr lang="en-GB" smtClean="0"/>
              <a:pPr/>
              <a:t>22/07/2020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9C798B0-3A02-4CC3-8817-091A2CF7442B}"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B568F7-F20F-4614-BAC2-FC3D16529DE8}" type="datetimeFigureOut">
              <a:rPr lang="en-GB" smtClean="0"/>
              <a:pPr/>
              <a:t>22/07/2020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9C798B0-3A02-4CC3-8817-091A2CF7442B}"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B568F7-F20F-4614-BAC2-FC3D16529DE8}" type="datetimeFigureOut">
              <a:rPr lang="en-GB" smtClean="0"/>
              <a:pPr/>
              <a:t>22/07/2020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9C798B0-3A02-4CC3-8817-091A2CF7442B}"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B568F7-F20F-4614-BAC2-FC3D16529DE8}" type="datetimeFigureOut">
              <a:rPr lang="en-GB" smtClean="0"/>
              <a:pPr/>
              <a:t>22/07/2020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9C798B0-3A02-4CC3-8817-091A2CF7442B}"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B568F7-F20F-4614-BAC2-FC3D16529DE8}" type="datetimeFigureOut">
              <a:rPr lang="en-GB" smtClean="0"/>
              <a:pPr/>
              <a:t>22/07/2020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9C798B0-3A02-4CC3-8817-091A2CF7442B}"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568F7-F20F-4614-BAC2-FC3D16529DE8}" type="datetimeFigureOut">
              <a:rPr lang="en-GB" smtClean="0"/>
              <a:pPr/>
              <a:t>22/07/2020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9C798B0-3A02-4CC3-8817-091A2CF7442B}"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B568F7-F20F-4614-BAC2-FC3D16529DE8}" type="datetimeFigureOut">
              <a:rPr lang="en-GB" smtClean="0"/>
              <a:pPr/>
              <a:t>22/07/2020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9C798B0-3A02-4CC3-8817-091A2CF7442B}"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7B568F7-F20F-4614-BAC2-FC3D16529DE8}" type="datetimeFigureOut">
              <a:rPr lang="en-GB" smtClean="0"/>
              <a:pPr/>
              <a:t>22/07/2020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077200" y="6356350"/>
            <a:ext cx="609600" cy="365125"/>
          </a:xfrm>
        </p:spPr>
        <p:txBody>
          <a:bodyPr/>
          <a:lstStyle/>
          <a:p>
            <a:fld id="{39C798B0-3A02-4CC3-8817-091A2CF7442B}" type="slidenum">
              <a:rPr lang="en-GB" smtClean="0"/>
              <a:pPr/>
              <a:t>‹#›</a:t>
            </a:fld>
            <a:endParaRPr lang="en-GB"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7B568F7-F20F-4614-BAC2-FC3D16529DE8}" type="datetimeFigureOut">
              <a:rPr lang="en-GB" smtClean="0"/>
              <a:pPr/>
              <a:t>22/07/2020</a:t>
            </a:fld>
            <a:endParaRPr lang="en-GB"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9C798B0-3A02-4CC3-8817-091A2CF7442B}" type="slidenum">
              <a:rPr lang="en-GB" smtClean="0"/>
              <a:pPr/>
              <a:t>‹#›</a:t>
            </a:fld>
            <a:endParaRPr lang="en-GB"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package" Target="../embeddings/Microsoft_Word_Document1.docx"/></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png"/><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mataylor\Desktop\Self%20Harm\On%20edge.%20Learning%20about%20self%20harm.%20Dean's%20Story.m4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800"/>
            <a:ext cx="8305800" cy="1728192"/>
          </a:xfrm>
        </p:spPr>
        <p:txBody>
          <a:bodyPr>
            <a:noAutofit/>
          </a:bodyPr>
          <a:lstStyle/>
          <a:p>
            <a:pPr algn="ctr"/>
            <a:r>
              <a:rPr lang="en-GB" sz="5400" b="1" dirty="0" smtClean="0">
                <a:solidFill>
                  <a:srgbClr val="7030A0"/>
                </a:solidFill>
              </a:rPr>
              <a:t/>
            </a:r>
            <a:br>
              <a:rPr lang="en-GB" sz="5400" b="1" dirty="0" smtClean="0">
                <a:solidFill>
                  <a:srgbClr val="7030A0"/>
                </a:solidFill>
              </a:rPr>
            </a:br>
            <a:r>
              <a:rPr lang="en-GB" sz="5400" b="1" dirty="0" smtClean="0">
                <a:solidFill>
                  <a:srgbClr val="7030A0"/>
                </a:solidFill>
              </a:rPr>
              <a:t/>
            </a:r>
            <a:br>
              <a:rPr lang="en-GB" sz="5400" b="1" dirty="0" smtClean="0">
                <a:solidFill>
                  <a:srgbClr val="7030A0"/>
                </a:solidFill>
              </a:rPr>
            </a:br>
            <a:r>
              <a:rPr lang="en-GB" sz="6000" b="1" dirty="0" smtClean="0">
                <a:solidFill>
                  <a:srgbClr val="7030A0"/>
                </a:solidFill>
                <a:latin typeface="Arial" pitchFamily="34" charset="0"/>
                <a:cs typeface="Arial" pitchFamily="34" charset="0"/>
              </a:rPr>
              <a:t>Awareness Session:</a:t>
            </a:r>
            <a:br>
              <a:rPr lang="en-GB" sz="6000" b="1" dirty="0" smtClean="0">
                <a:solidFill>
                  <a:srgbClr val="7030A0"/>
                </a:solidFill>
                <a:latin typeface="Arial" pitchFamily="34" charset="0"/>
                <a:cs typeface="Arial" pitchFamily="34" charset="0"/>
              </a:rPr>
            </a:br>
            <a:r>
              <a:rPr lang="en-GB" sz="6000" b="1" dirty="0" smtClean="0">
                <a:solidFill>
                  <a:srgbClr val="7030A0"/>
                </a:solidFill>
                <a:latin typeface="Arial" pitchFamily="34" charset="0"/>
                <a:cs typeface="Arial" pitchFamily="34" charset="0"/>
              </a:rPr>
              <a:t>Self Harm &amp; Suicide</a:t>
            </a:r>
            <a:endParaRPr lang="en-GB" sz="6000" b="1" dirty="0">
              <a:solidFill>
                <a:srgbClr val="7030A0"/>
              </a:solidFill>
              <a:latin typeface="Arial" pitchFamily="34" charset="0"/>
              <a:cs typeface="Arial" pitchFamily="34" charset="0"/>
            </a:endParaRPr>
          </a:p>
        </p:txBody>
      </p:sp>
      <p:sp>
        <p:nvSpPr>
          <p:cNvPr id="3" name="Subtitle 2"/>
          <p:cNvSpPr>
            <a:spLocks noGrp="1"/>
          </p:cNvSpPr>
          <p:nvPr>
            <p:ph type="subTitle" idx="4294967295"/>
          </p:nvPr>
        </p:nvSpPr>
        <p:spPr>
          <a:xfrm>
            <a:off x="1043608" y="3861048"/>
            <a:ext cx="6984776" cy="2160240"/>
          </a:xfrm>
        </p:spPr>
        <p:txBody>
          <a:bodyPr>
            <a:normAutofit/>
          </a:bodyPr>
          <a:lstStyle/>
          <a:p>
            <a:pPr algn="ctr">
              <a:buNone/>
            </a:pPr>
            <a:r>
              <a:rPr lang="en-GB" sz="4400" b="1" dirty="0" smtClean="0">
                <a:solidFill>
                  <a:srgbClr val="C50BAA"/>
                </a:solidFill>
              </a:rPr>
              <a:t>Choose Life – Suicide Prevention in Scotland</a:t>
            </a:r>
            <a:endParaRPr lang="en-GB" sz="4400" b="1" dirty="0">
              <a:solidFill>
                <a:srgbClr val="C50BAA"/>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a:bodyPr>
          <a:lstStyle/>
          <a:p>
            <a:r>
              <a:rPr lang="en-GB" sz="3600" b="1" u="sng" dirty="0" smtClean="0">
                <a:solidFill>
                  <a:srgbClr val="7030A0"/>
                </a:solidFill>
                <a:latin typeface="Arial" pitchFamily="34" charset="0"/>
                <a:cs typeface="Arial" pitchFamily="34" charset="0"/>
              </a:rPr>
              <a:t>T H I N G S   T O   R E M E M B E R</a:t>
            </a:r>
            <a:endParaRPr lang="en-GB" sz="3600" b="1" u="sng"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323528" y="1484784"/>
            <a:ext cx="8229600" cy="4752528"/>
          </a:xfrm>
        </p:spPr>
        <p:txBody>
          <a:bodyPr>
            <a:noAutofit/>
          </a:bodyPr>
          <a:lstStyle/>
          <a:p>
            <a:pPr>
              <a:lnSpc>
                <a:spcPct val="200000"/>
              </a:lnSpc>
              <a:spcBef>
                <a:spcPts val="0"/>
              </a:spcBef>
            </a:pPr>
            <a:r>
              <a:rPr lang="en-GB" sz="2400" dirty="0" smtClean="0">
                <a:latin typeface="Arial" pitchFamily="34" charset="0"/>
                <a:cs typeface="Arial" pitchFamily="34" charset="0"/>
              </a:rPr>
              <a:t>Don’t panic</a:t>
            </a:r>
          </a:p>
          <a:p>
            <a:pPr>
              <a:lnSpc>
                <a:spcPct val="200000"/>
              </a:lnSpc>
              <a:spcBef>
                <a:spcPts val="0"/>
              </a:spcBef>
            </a:pPr>
            <a:r>
              <a:rPr lang="en-GB" sz="2400" dirty="0" smtClean="0">
                <a:latin typeface="Arial" pitchFamily="34" charset="0"/>
                <a:cs typeface="Arial" pitchFamily="34" charset="0"/>
              </a:rPr>
              <a:t>Listen</a:t>
            </a:r>
          </a:p>
          <a:p>
            <a:pPr>
              <a:lnSpc>
                <a:spcPct val="200000"/>
              </a:lnSpc>
              <a:spcBef>
                <a:spcPts val="0"/>
              </a:spcBef>
            </a:pPr>
            <a:r>
              <a:rPr lang="en-GB" sz="2400" dirty="0" smtClean="0">
                <a:latin typeface="Arial" pitchFamily="34" charset="0"/>
                <a:cs typeface="Arial" pitchFamily="34" charset="0"/>
              </a:rPr>
              <a:t>Explain</a:t>
            </a:r>
          </a:p>
          <a:p>
            <a:pPr>
              <a:lnSpc>
                <a:spcPct val="200000"/>
              </a:lnSpc>
              <a:spcBef>
                <a:spcPts val="0"/>
              </a:spcBef>
            </a:pPr>
            <a:r>
              <a:rPr lang="en-GB" sz="2400" dirty="0" smtClean="0">
                <a:latin typeface="Arial" pitchFamily="34" charset="0"/>
                <a:cs typeface="Arial" pitchFamily="34" charset="0"/>
              </a:rPr>
              <a:t>Involve young person</a:t>
            </a:r>
          </a:p>
          <a:p>
            <a:pPr>
              <a:lnSpc>
                <a:spcPct val="200000"/>
              </a:lnSpc>
              <a:spcBef>
                <a:spcPts val="0"/>
              </a:spcBef>
            </a:pPr>
            <a:r>
              <a:rPr lang="en-GB" sz="2400" dirty="0" smtClean="0">
                <a:latin typeface="Arial" pitchFamily="34" charset="0"/>
                <a:cs typeface="Arial" pitchFamily="34" charset="0"/>
              </a:rPr>
              <a:t>Keep safe</a:t>
            </a:r>
          </a:p>
          <a:p>
            <a:pPr>
              <a:lnSpc>
                <a:spcPct val="200000"/>
              </a:lnSpc>
              <a:spcBef>
                <a:spcPts val="0"/>
              </a:spcBef>
            </a:pPr>
            <a:r>
              <a:rPr lang="en-GB" sz="2400" dirty="0" smtClean="0">
                <a:latin typeface="Arial" pitchFamily="34" charset="0"/>
                <a:cs typeface="Arial" pitchFamily="34" charset="0"/>
              </a:rPr>
              <a:t>Stopping self-harm may be a longer term aim </a:t>
            </a:r>
          </a:p>
          <a:p>
            <a:pPr>
              <a:lnSpc>
                <a:spcPct val="200000"/>
              </a:lnSpc>
              <a:spcBef>
                <a:spcPts val="0"/>
              </a:spcBef>
            </a:pPr>
            <a:r>
              <a:rPr lang="en-GB" sz="2400" dirty="0" smtClean="0">
                <a:latin typeface="Arial" pitchFamily="34" charset="0"/>
                <a:cs typeface="Arial" pitchFamily="34" charset="0"/>
              </a:rPr>
              <a:t>Safety and understanding are short-term aims</a:t>
            </a:r>
            <a:endParaRPr lang="en-GB" sz="2400" dirty="0">
              <a:latin typeface="Arial" pitchFamily="34" charset="0"/>
              <a:cs typeface="Arial" pitchFamily="34" charset="0"/>
            </a:endParaRPr>
          </a:p>
        </p:txBody>
      </p:sp>
      <p:pic>
        <p:nvPicPr>
          <p:cNvPr id="4" name="Picture 7" descr="C:\Users\mataylor\AppData\Local\Microsoft\Windows\Temporary Internet Files\Content.IE5\AOGHQLLY\600px-Panneau_attention.svg[1].png"/>
          <p:cNvPicPr>
            <a:picLocks noChangeAspect="1" noChangeArrowheads="1"/>
          </p:cNvPicPr>
          <p:nvPr/>
        </p:nvPicPr>
        <p:blipFill>
          <a:blip r:embed="rId3" cstate="print"/>
          <a:srcRect/>
          <a:stretch>
            <a:fillRect/>
          </a:stretch>
        </p:blipFill>
        <p:spPr bwMode="auto">
          <a:xfrm>
            <a:off x="4355976" y="1988840"/>
            <a:ext cx="2962913" cy="1872208"/>
          </a:xfrm>
          <a:prstGeom prst="rect">
            <a:avLst/>
          </a:prstGeom>
          <a:noFill/>
        </p:spPr>
      </p:pic>
    </p:spTree>
    <p:extLst>
      <p:ext uri="{BB962C8B-B14F-4D97-AF65-F5344CB8AC3E}">
        <p14:creationId xmlns:p14="http://schemas.microsoft.com/office/powerpoint/2010/main" val="3222380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864096"/>
          </a:xfrm>
        </p:spPr>
        <p:txBody>
          <a:bodyPr>
            <a:normAutofit fontScale="90000"/>
          </a:bodyPr>
          <a:lstStyle/>
          <a:p>
            <a:r>
              <a:rPr lang="en-GB" b="1" u="sng" dirty="0" smtClean="0">
                <a:solidFill>
                  <a:srgbClr val="7030A0"/>
                </a:solidFill>
                <a:latin typeface="Arial" pitchFamily="34" charset="0"/>
                <a:cs typeface="Arial" pitchFamily="34" charset="0"/>
              </a:rPr>
              <a:t>R I S K   A S S E S S M E N T</a:t>
            </a:r>
            <a:endParaRPr lang="en-GB" b="1" u="sng"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539552" y="1700808"/>
            <a:ext cx="8064896" cy="4752528"/>
          </a:xfrm>
        </p:spPr>
        <p:txBody>
          <a:bodyPr>
            <a:normAutofit fontScale="32500" lnSpcReduction="20000"/>
          </a:bodyPr>
          <a:lstStyle/>
          <a:p>
            <a:pPr>
              <a:lnSpc>
                <a:spcPct val="200000"/>
              </a:lnSpc>
              <a:spcBef>
                <a:spcPts val="0"/>
              </a:spcBef>
            </a:pPr>
            <a:r>
              <a:rPr lang="en-GB" sz="5500" dirty="0" smtClean="0">
                <a:latin typeface="Arial" pitchFamily="34" charset="0"/>
                <a:cs typeface="Arial" pitchFamily="34" charset="0"/>
              </a:rPr>
              <a:t>Consider using flowchart, safety plan</a:t>
            </a:r>
          </a:p>
          <a:p>
            <a:pPr>
              <a:lnSpc>
                <a:spcPct val="200000"/>
              </a:lnSpc>
              <a:spcBef>
                <a:spcPts val="0"/>
              </a:spcBef>
            </a:pPr>
            <a:r>
              <a:rPr lang="en-GB" sz="5500" dirty="0" smtClean="0">
                <a:latin typeface="Arial" pitchFamily="34" charset="0"/>
                <a:cs typeface="Arial" pitchFamily="34" charset="0"/>
              </a:rPr>
              <a:t>Nature and Frequency                        </a:t>
            </a:r>
          </a:p>
          <a:p>
            <a:pPr>
              <a:lnSpc>
                <a:spcPct val="200000"/>
              </a:lnSpc>
              <a:spcBef>
                <a:spcPts val="0"/>
              </a:spcBef>
            </a:pPr>
            <a:r>
              <a:rPr lang="en-GB" sz="5500" dirty="0" smtClean="0">
                <a:latin typeface="Arial" pitchFamily="34" charset="0"/>
                <a:cs typeface="Arial" pitchFamily="34" charset="0"/>
              </a:rPr>
              <a:t>Other Risk Taking Behaviours</a:t>
            </a:r>
          </a:p>
          <a:p>
            <a:pPr>
              <a:lnSpc>
                <a:spcPct val="200000"/>
              </a:lnSpc>
              <a:spcBef>
                <a:spcPts val="0"/>
              </a:spcBef>
            </a:pPr>
            <a:r>
              <a:rPr lang="en-GB" sz="5500" dirty="0" smtClean="0">
                <a:latin typeface="Arial" pitchFamily="34" charset="0"/>
                <a:cs typeface="Arial" pitchFamily="34" charset="0"/>
              </a:rPr>
              <a:t>Child Protection</a:t>
            </a:r>
          </a:p>
          <a:p>
            <a:pPr>
              <a:lnSpc>
                <a:spcPct val="200000"/>
              </a:lnSpc>
              <a:spcBef>
                <a:spcPts val="0"/>
              </a:spcBef>
            </a:pPr>
            <a:r>
              <a:rPr lang="en-GB" sz="5500" dirty="0" smtClean="0">
                <a:latin typeface="Arial" pitchFamily="34" charset="0"/>
                <a:cs typeface="Arial" pitchFamily="34" charset="0"/>
              </a:rPr>
              <a:t>Health</a:t>
            </a:r>
          </a:p>
          <a:p>
            <a:pPr>
              <a:lnSpc>
                <a:spcPct val="200000"/>
              </a:lnSpc>
              <a:spcBef>
                <a:spcPts val="0"/>
              </a:spcBef>
            </a:pPr>
            <a:r>
              <a:rPr lang="en-GB" sz="5500" dirty="0" smtClean="0">
                <a:latin typeface="Arial" pitchFamily="34" charset="0"/>
                <a:cs typeface="Arial" pitchFamily="34" charset="0"/>
              </a:rPr>
              <a:t>Underlying Issues</a:t>
            </a:r>
          </a:p>
          <a:p>
            <a:pPr>
              <a:lnSpc>
                <a:spcPct val="200000"/>
              </a:lnSpc>
              <a:spcBef>
                <a:spcPts val="0"/>
              </a:spcBef>
            </a:pPr>
            <a:r>
              <a:rPr lang="en-GB" sz="5500" dirty="0" smtClean="0">
                <a:latin typeface="Arial" pitchFamily="34" charset="0"/>
                <a:cs typeface="Arial" pitchFamily="34" charset="0"/>
              </a:rPr>
              <a:t>General Distress</a:t>
            </a:r>
          </a:p>
          <a:p>
            <a:pPr>
              <a:lnSpc>
                <a:spcPct val="200000"/>
              </a:lnSpc>
              <a:spcBef>
                <a:spcPts val="0"/>
              </a:spcBef>
            </a:pPr>
            <a:r>
              <a:rPr lang="en-GB" sz="5500" dirty="0" smtClean="0">
                <a:latin typeface="Arial" pitchFamily="34" charset="0"/>
                <a:cs typeface="Arial" pitchFamily="34" charset="0"/>
              </a:rPr>
              <a:t>Suicidal Intent</a:t>
            </a:r>
          </a:p>
          <a:p>
            <a:pPr>
              <a:lnSpc>
                <a:spcPct val="200000"/>
              </a:lnSpc>
              <a:spcBef>
                <a:spcPts val="0"/>
              </a:spcBef>
            </a:pPr>
            <a:r>
              <a:rPr lang="en-GB" sz="5500" dirty="0" smtClean="0">
                <a:latin typeface="Arial" pitchFamily="34" charset="0"/>
                <a:cs typeface="Arial" pitchFamily="34" charset="0"/>
              </a:rPr>
              <a:t>Future Support</a:t>
            </a:r>
          </a:p>
          <a:p>
            <a:endParaRPr lang="en-GB" sz="2200" dirty="0">
              <a:latin typeface="Arial" pitchFamily="34" charset="0"/>
              <a:cs typeface="Arial" pitchFamily="34" charset="0"/>
            </a:endParaRPr>
          </a:p>
        </p:txBody>
      </p:sp>
      <p:pic>
        <p:nvPicPr>
          <p:cNvPr id="5121" name="Picture 1" descr="C:\Users\mataylor\AppData\Local\Microsoft\Windows\Temporary Internet Files\Content.IE5\AOGHQLLY\checklist[1].gif"/>
          <p:cNvPicPr>
            <a:picLocks noChangeAspect="1" noChangeArrowheads="1"/>
          </p:cNvPicPr>
          <p:nvPr/>
        </p:nvPicPr>
        <p:blipFill>
          <a:blip r:embed="rId3"/>
          <a:srcRect/>
          <a:stretch>
            <a:fillRect/>
          </a:stretch>
        </p:blipFill>
        <p:spPr bwMode="auto">
          <a:xfrm>
            <a:off x="6223000" y="3208338"/>
            <a:ext cx="9525" cy="9525"/>
          </a:xfrm>
          <a:prstGeom prst="rect">
            <a:avLst/>
          </a:prstGeom>
          <a:noFill/>
        </p:spPr>
      </p:pic>
      <p:pic>
        <p:nvPicPr>
          <p:cNvPr id="5127" name="Picture 7" descr="C:\Users\mataylor\AppData\Local\Microsoft\Windows\Temporary Internet Files\Content.IE5\NSZU8L6V\check_list[1].jpg"/>
          <p:cNvPicPr>
            <a:picLocks noChangeAspect="1" noChangeArrowheads="1"/>
          </p:cNvPicPr>
          <p:nvPr/>
        </p:nvPicPr>
        <p:blipFill>
          <a:blip r:embed="rId4" cstate="print"/>
          <a:srcRect/>
          <a:stretch>
            <a:fillRect/>
          </a:stretch>
        </p:blipFill>
        <p:spPr bwMode="auto">
          <a:xfrm>
            <a:off x="4860032" y="2564904"/>
            <a:ext cx="2592288" cy="2520280"/>
          </a:xfrm>
          <a:prstGeom prst="rect">
            <a:avLst/>
          </a:prstGeom>
          <a:noFill/>
        </p:spPr>
      </p:pic>
    </p:spTree>
    <p:extLst>
      <p:ext uri="{BB962C8B-B14F-4D97-AF65-F5344CB8AC3E}">
        <p14:creationId xmlns:p14="http://schemas.microsoft.com/office/powerpoint/2010/main" val="1544689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nvPr>
        </p:nvGraphicFramePr>
        <p:xfrm>
          <a:off x="2259013" y="115888"/>
          <a:ext cx="4684712" cy="6626225"/>
        </p:xfrm>
        <a:graphic>
          <a:graphicData uri="http://schemas.openxmlformats.org/presentationml/2006/ole">
            <mc:AlternateContent xmlns:mc="http://schemas.openxmlformats.org/markup-compatibility/2006">
              <mc:Choice xmlns:v="urn:schemas-microsoft-com:vml" Requires="v">
                <p:oleObj spid="_x0000_s3075" name="Acrobat Document" r:id="rId4" imgW="8019048" imgH="11342857" progId="AcroExch.Document.DC">
                  <p:embed/>
                </p:oleObj>
              </mc:Choice>
              <mc:Fallback>
                <p:oleObj name="Acrobat Document" r:id="rId4" imgW="8019048" imgH="11342857" progId="AcroExch.Document.DC">
                  <p:embed/>
                  <p:pic>
                    <p:nvPicPr>
                      <p:cNvPr id="0" name="Content Placeholder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013" y="115888"/>
                        <a:ext cx="4684712" cy="662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nvPr>
        </p:nvGraphicFramePr>
        <p:xfrm>
          <a:off x="1598613" y="152400"/>
          <a:ext cx="5997575" cy="6608763"/>
        </p:xfrm>
        <a:graphic>
          <a:graphicData uri="http://schemas.openxmlformats.org/presentationml/2006/ole">
            <mc:AlternateContent xmlns:mc="http://schemas.openxmlformats.org/markup-compatibility/2006">
              <mc:Choice xmlns:v="urn:schemas-microsoft-com:vml" Requires="v">
                <p:oleObj spid="_x0000_s53251" name="Document" r:id="rId4" imgW="10691401" imgH="11782444" progId="Word.Document.12">
                  <p:embed/>
                </p:oleObj>
              </mc:Choice>
              <mc:Fallback>
                <p:oleObj name="Document" r:id="rId4" imgW="10691401" imgH="11782444" progId="Word.Document.12">
                  <p:embed/>
                  <p:pic>
                    <p:nvPicPr>
                      <p:cNvPr id="0" name="Content Placeholder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8613" y="152400"/>
                        <a:ext cx="5997575" cy="660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pPr algn="ctr"/>
            <a:r>
              <a:rPr lang="en-GB" b="1" u="sng" dirty="0" smtClean="0">
                <a:solidFill>
                  <a:srgbClr val="7030A0"/>
                </a:solidFill>
                <a:latin typeface="Arial" pitchFamily="34" charset="0"/>
                <a:cs typeface="Arial" pitchFamily="34" charset="0"/>
              </a:rPr>
              <a:t>Flowchart in Detail</a:t>
            </a:r>
            <a:endParaRPr lang="en-GB" b="1" u="sng" dirty="0">
              <a:solidFill>
                <a:srgbClr val="7030A0"/>
              </a:solidFill>
              <a:latin typeface="Arial" pitchFamily="34" charset="0"/>
              <a:cs typeface="Arial" pitchFamily="34" charset="0"/>
            </a:endParaRPr>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4206074591"/>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1B3C911F-F864-4037-9EF4-692B2E712F7E}"/>
                                            </p:graphicEl>
                                          </p:spTgt>
                                        </p:tgtEl>
                                        <p:attrNameLst>
                                          <p:attrName>style.visibility</p:attrName>
                                        </p:attrNameLst>
                                      </p:cBhvr>
                                      <p:to>
                                        <p:strVal val="visible"/>
                                      </p:to>
                                    </p:set>
                                    <p:animEffect transition="in" filter="fade">
                                      <p:cBhvr>
                                        <p:cTn id="7" dur="1000"/>
                                        <p:tgtEl>
                                          <p:spTgt spid="4">
                                            <p:graphicEl>
                                              <a:dgm id="{1B3C911F-F864-4037-9EF4-692B2E712F7E}"/>
                                            </p:graphicEl>
                                          </p:spTgt>
                                        </p:tgtEl>
                                      </p:cBhvr>
                                    </p:animEffect>
                                    <p:anim calcmode="lin" valueType="num">
                                      <p:cBhvr>
                                        <p:cTn id="8" dur="1000" fill="hold"/>
                                        <p:tgtEl>
                                          <p:spTgt spid="4">
                                            <p:graphicEl>
                                              <a:dgm id="{1B3C911F-F864-4037-9EF4-692B2E712F7E}"/>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B3C911F-F864-4037-9EF4-692B2E712F7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048FD879-2011-4526-9D55-9490B0494057}"/>
                                            </p:graphicEl>
                                          </p:spTgt>
                                        </p:tgtEl>
                                        <p:attrNameLst>
                                          <p:attrName>style.visibility</p:attrName>
                                        </p:attrNameLst>
                                      </p:cBhvr>
                                      <p:to>
                                        <p:strVal val="visible"/>
                                      </p:to>
                                    </p:set>
                                    <p:animEffect transition="in" filter="fade">
                                      <p:cBhvr>
                                        <p:cTn id="14" dur="1000"/>
                                        <p:tgtEl>
                                          <p:spTgt spid="4">
                                            <p:graphicEl>
                                              <a:dgm id="{048FD879-2011-4526-9D55-9490B0494057}"/>
                                            </p:graphicEl>
                                          </p:spTgt>
                                        </p:tgtEl>
                                      </p:cBhvr>
                                    </p:animEffect>
                                    <p:anim calcmode="lin" valueType="num">
                                      <p:cBhvr>
                                        <p:cTn id="15" dur="1000" fill="hold"/>
                                        <p:tgtEl>
                                          <p:spTgt spid="4">
                                            <p:graphicEl>
                                              <a:dgm id="{048FD879-2011-4526-9D55-9490B0494057}"/>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048FD879-2011-4526-9D55-9490B049405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pPr algn="ctr"/>
            <a:r>
              <a:rPr lang="en-GB" b="1" u="sng" dirty="0" smtClean="0">
                <a:solidFill>
                  <a:srgbClr val="7030A0"/>
                </a:solidFill>
                <a:latin typeface="Arial" pitchFamily="34" charset="0"/>
                <a:cs typeface="Arial" pitchFamily="34" charset="0"/>
              </a:rPr>
              <a:t>Flowchart in Detail</a:t>
            </a:r>
            <a:endParaRPr lang="en-GB" b="1" u="sng" dirty="0">
              <a:solidFill>
                <a:srgbClr val="7030A0"/>
              </a:solidFill>
              <a:latin typeface="Arial" pitchFamily="34" charset="0"/>
              <a:cs typeface="Arial" pitchFamily="34" charset="0"/>
            </a:endParaRPr>
          </a:p>
        </p:txBody>
      </p:sp>
      <p:graphicFrame>
        <p:nvGraphicFramePr>
          <p:cNvPr id="4" name="Content Placeholder 4"/>
          <p:cNvGraphicFramePr>
            <a:graphicFrameLocks noGrp="1"/>
          </p:cNvGraphicFramePr>
          <p:nvPr>
            <p:ph idx="1"/>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D2E396C5-2381-426E-8FB9-CC71E2DC3B21}"/>
                                            </p:graphicEl>
                                          </p:spTgt>
                                        </p:tgtEl>
                                        <p:attrNameLst>
                                          <p:attrName>style.visibility</p:attrName>
                                        </p:attrNameLst>
                                      </p:cBhvr>
                                      <p:to>
                                        <p:strVal val="visible"/>
                                      </p:to>
                                    </p:set>
                                    <p:animEffect transition="in" filter="fade">
                                      <p:cBhvr>
                                        <p:cTn id="7" dur="1000"/>
                                        <p:tgtEl>
                                          <p:spTgt spid="4">
                                            <p:graphicEl>
                                              <a:dgm id="{D2E396C5-2381-426E-8FB9-CC71E2DC3B21}"/>
                                            </p:graphicEl>
                                          </p:spTgt>
                                        </p:tgtEl>
                                      </p:cBhvr>
                                    </p:animEffect>
                                    <p:anim calcmode="lin" valueType="num">
                                      <p:cBhvr>
                                        <p:cTn id="8" dur="1000" fill="hold"/>
                                        <p:tgtEl>
                                          <p:spTgt spid="4">
                                            <p:graphicEl>
                                              <a:dgm id="{D2E396C5-2381-426E-8FB9-CC71E2DC3B21}"/>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D2E396C5-2381-426E-8FB9-CC71E2DC3B2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4400C1B2-5D6A-4EBE-842C-F82C0E137168}"/>
                                            </p:graphicEl>
                                          </p:spTgt>
                                        </p:tgtEl>
                                        <p:attrNameLst>
                                          <p:attrName>style.visibility</p:attrName>
                                        </p:attrNameLst>
                                      </p:cBhvr>
                                      <p:to>
                                        <p:strVal val="visible"/>
                                      </p:to>
                                    </p:set>
                                    <p:animEffect transition="in" filter="fade">
                                      <p:cBhvr>
                                        <p:cTn id="14" dur="1000"/>
                                        <p:tgtEl>
                                          <p:spTgt spid="4">
                                            <p:graphicEl>
                                              <a:dgm id="{4400C1B2-5D6A-4EBE-842C-F82C0E137168}"/>
                                            </p:graphicEl>
                                          </p:spTgt>
                                        </p:tgtEl>
                                      </p:cBhvr>
                                    </p:animEffect>
                                    <p:anim calcmode="lin" valueType="num">
                                      <p:cBhvr>
                                        <p:cTn id="15" dur="1000" fill="hold"/>
                                        <p:tgtEl>
                                          <p:spTgt spid="4">
                                            <p:graphicEl>
                                              <a:dgm id="{4400C1B2-5D6A-4EBE-842C-F82C0E137168}"/>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4400C1B2-5D6A-4EBE-842C-F82C0E13716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pPr algn="ctr"/>
            <a:r>
              <a:rPr lang="en-GB" b="1" u="sng" dirty="0" smtClean="0">
                <a:solidFill>
                  <a:srgbClr val="7030A0"/>
                </a:solidFill>
                <a:latin typeface="Arial" pitchFamily="34" charset="0"/>
                <a:cs typeface="Arial" pitchFamily="34" charset="0"/>
              </a:rPr>
              <a:t>Flowchart in Detail</a:t>
            </a:r>
            <a:endParaRPr lang="en-GB" b="1" u="sng" dirty="0">
              <a:solidFill>
                <a:srgbClr val="7030A0"/>
              </a:solidFill>
              <a:latin typeface="Arial" pitchFamily="34" charset="0"/>
              <a:cs typeface="Arial" pitchFamily="34" charset="0"/>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611736584"/>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3FC6750F-3802-46B1-8E15-D8D71B6DC608}"/>
                                            </p:graphicEl>
                                          </p:spTgt>
                                        </p:tgtEl>
                                        <p:attrNameLst>
                                          <p:attrName>style.visibility</p:attrName>
                                        </p:attrNameLst>
                                      </p:cBhvr>
                                      <p:to>
                                        <p:strVal val="visible"/>
                                      </p:to>
                                    </p:set>
                                    <p:animEffect transition="in" filter="fade">
                                      <p:cBhvr>
                                        <p:cTn id="7" dur="1000"/>
                                        <p:tgtEl>
                                          <p:spTgt spid="4">
                                            <p:graphicEl>
                                              <a:dgm id="{3FC6750F-3802-46B1-8E15-D8D71B6DC608}"/>
                                            </p:graphicEl>
                                          </p:spTgt>
                                        </p:tgtEl>
                                      </p:cBhvr>
                                    </p:animEffect>
                                    <p:anim calcmode="lin" valueType="num">
                                      <p:cBhvr>
                                        <p:cTn id="8" dur="1000" fill="hold"/>
                                        <p:tgtEl>
                                          <p:spTgt spid="4">
                                            <p:graphicEl>
                                              <a:dgm id="{3FC6750F-3802-46B1-8E15-D8D71B6DC608}"/>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3FC6750F-3802-46B1-8E15-D8D71B6DC60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4BA8D109-393E-4665-BB26-11E7A5FA36FD}"/>
                                            </p:graphicEl>
                                          </p:spTgt>
                                        </p:tgtEl>
                                        <p:attrNameLst>
                                          <p:attrName>style.visibility</p:attrName>
                                        </p:attrNameLst>
                                      </p:cBhvr>
                                      <p:to>
                                        <p:strVal val="visible"/>
                                      </p:to>
                                    </p:set>
                                    <p:animEffect transition="in" filter="fade">
                                      <p:cBhvr>
                                        <p:cTn id="14" dur="1000"/>
                                        <p:tgtEl>
                                          <p:spTgt spid="4">
                                            <p:graphicEl>
                                              <a:dgm id="{4BA8D109-393E-4665-BB26-11E7A5FA36FD}"/>
                                            </p:graphicEl>
                                          </p:spTgt>
                                        </p:tgtEl>
                                      </p:cBhvr>
                                    </p:animEffect>
                                    <p:anim calcmode="lin" valueType="num">
                                      <p:cBhvr>
                                        <p:cTn id="15" dur="1000" fill="hold"/>
                                        <p:tgtEl>
                                          <p:spTgt spid="4">
                                            <p:graphicEl>
                                              <a:dgm id="{4BA8D109-393E-4665-BB26-11E7A5FA36FD}"/>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4BA8D109-393E-4665-BB26-11E7A5FA36F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pPr algn="ctr"/>
            <a:r>
              <a:rPr lang="en-GB" b="1" u="sng" dirty="0" smtClean="0">
                <a:solidFill>
                  <a:srgbClr val="7030A0"/>
                </a:solidFill>
                <a:latin typeface="Arial" pitchFamily="34" charset="0"/>
                <a:cs typeface="Arial" pitchFamily="34" charset="0"/>
              </a:rPr>
              <a:t>Flowchart in Detail</a:t>
            </a:r>
            <a:endParaRPr lang="en-GB" b="1" u="sng" dirty="0">
              <a:solidFill>
                <a:srgbClr val="7030A0"/>
              </a:solidFill>
              <a:latin typeface="Arial" pitchFamily="34" charset="0"/>
              <a:cs typeface="Arial" pitchFamily="34" charset="0"/>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425930314"/>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A439541C-F506-4F7B-9A51-275C806B886B}"/>
                                            </p:graphicEl>
                                          </p:spTgt>
                                        </p:tgtEl>
                                        <p:attrNameLst>
                                          <p:attrName>style.visibility</p:attrName>
                                        </p:attrNameLst>
                                      </p:cBhvr>
                                      <p:to>
                                        <p:strVal val="visible"/>
                                      </p:to>
                                    </p:set>
                                    <p:animEffect transition="in" filter="fade">
                                      <p:cBhvr>
                                        <p:cTn id="7" dur="1000"/>
                                        <p:tgtEl>
                                          <p:spTgt spid="4">
                                            <p:graphicEl>
                                              <a:dgm id="{A439541C-F506-4F7B-9A51-275C806B886B}"/>
                                            </p:graphicEl>
                                          </p:spTgt>
                                        </p:tgtEl>
                                      </p:cBhvr>
                                    </p:animEffect>
                                    <p:anim calcmode="lin" valueType="num">
                                      <p:cBhvr>
                                        <p:cTn id="8" dur="1000" fill="hold"/>
                                        <p:tgtEl>
                                          <p:spTgt spid="4">
                                            <p:graphicEl>
                                              <a:dgm id="{A439541C-F506-4F7B-9A51-275C806B886B}"/>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A439541C-F506-4F7B-9A51-275C806B886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7C044F69-FEA4-48C9-B7A6-89A858C49E5E}"/>
                                            </p:graphicEl>
                                          </p:spTgt>
                                        </p:tgtEl>
                                        <p:attrNameLst>
                                          <p:attrName>style.visibility</p:attrName>
                                        </p:attrNameLst>
                                      </p:cBhvr>
                                      <p:to>
                                        <p:strVal val="visible"/>
                                      </p:to>
                                    </p:set>
                                    <p:animEffect transition="in" filter="fade">
                                      <p:cBhvr>
                                        <p:cTn id="14" dur="1000"/>
                                        <p:tgtEl>
                                          <p:spTgt spid="4">
                                            <p:graphicEl>
                                              <a:dgm id="{7C044F69-FEA4-48C9-B7A6-89A858C49E5E}"/>
                                            </p:graphicEl>
                                          </p:spTgt>
                                        </p:tgtEl>
                                      </p:cBhvr>
                                    </p:animEffect>
                                    <p:anim calcmode="lin" valueType="num">
                                      <p:cBhvr>
                                        <p:cTn id="15" dur="1000" fill="hold"/>
                                        <p:tgtEl>
                                          <p:spTgt spid="4">
                                            <p:graphicEl>
                                              <a:dgm id="{7C044F69-FEA4-48C9-B7A6-89A858C49E5E}"/>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7C044F69-FEA4-48C9-B7A6-89A858C49E5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pPr algn="ctr"/>
            <a:r>
              <a:rPr lang="en-GB" b="1" u="sng" dirty="0" smtClean="0">
                <a:solidFill>
                  <a:srgbClr val="7030A0"/>
                </a:solidFill>
                <a:latin typeface="Arial" pitchFamily="34" charset="0"/>
                <a:cs typeface="Arial" pitchFamily="34" charset="0"/>
              </a:rPr>
              <a:t>Flowchart in Detail</a:t>
            </a:r>
            <a:endParaRPr lang="en-GB" b="1" u="sng" dirty="0">
              <a:solidFill>
                <a:srgbClr val="7030A0"/>
              </a:solidFill>
              <a:latin typeface="Arial" pitchFamily="34" charset="0"/>
              <a:cs typeface="Arial" pitchFamily="34" charset="0"/>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897908830"/>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AB5D911E-FCD2-41F3-91D6-32076998B104}"/>
                                            </p:graphicEl>
                                          </p:spTgt>
                                        </p:tgtEl>
                                        <p:attrNameLst>
                                          <p:attrName>style.visibility</p:attrName>
                                        </p:attrNameLst>
                                      </p:cBhvr>
                                      <p:to>
                                        <p:strVal val="visible"/>
                                      </p:to>
                                    </p:set>
                                    <p:animEffect transition="in" filter="fade">
                                      <p:cBhvr>
                                        <p:cTn id="7" dur="1000"/>
                                        <p:tgtEl>
                                          <p:spTgt spid="4">
                                            <p:graphicEl>
                                              <a:dgm id="{AB5D911E-FCD2-41F3-91D6-32076998B104}"/>
                                            </p:graphicEl>
                                          </p:spTgt>
                                        </p:tgtEl>
                                      </p:cBhvr>
                                    </p:animEffect>
                                    <p:anim calcmode="lin" valueType="num">
                                      <p:cBhvr>
                                        <p:cTn id="8" dur="1000" fill="hold"/>
                                        <p:tgtEl>
                                          <p:spTgt spid="4">
                                            <p:graphicEl>
                                              <a:dgm id="{AB5D911E-FCD2-41F3-91D6-32076998B104}"/>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AB5D911E-FCD2-41F3-91D6-32076998B104}"/>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587B7CA0-2C8D-4EA1-BD5E-5BA49D63DB3F}"/>
                                            </p:graphicEl>
                                          </p:spTgt>
                                        </p:tgtEl>
                                        <p:attrNameLst>
                                          <p:attrName>style.visibility</p:attrName>
                                        </p:attrNameLst>
                                      </p:cBhvr>
                                      <p:to>
                                        <p:strVal val="visible"/>
                                      </p:to>
                                    </p:set>
                                    <p:animEffect transition="in" filter="fade">
                                      <p:cBhvr>
                                        <p:cTn id="14" dur="1000"/>
                                        <p:tgtEl>
                                          <p:spTgt spid="4">
                                            <p:graphicEl>
                                              <a:dgm id="{587B7CA0-2C8D-4EA1-BD5E-5BA49D63DB3F}"/>
                                            </p:graphicEl>
                                          </p:spTgt>
                                        </p:tgtEl>
                                      </p:cBhvr>
                                    </p:animEffect>
                                    <p:anim calcmode="lin" valueType="num">
                                      <p:cBhvr>
                                        <p:cTn id="15" dur="1000" fill="hold"/>
                                        <p:tgtEl>
                                          <p:spTgt spid="4">
                                            <p:graphicEl>
                                              <a:dgm id="{587B7CA0-2C8D-4EA1-BD5E-5BA49D63DB3F}"/>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587B7CA0-2C8D-4EA1-BD5E-5BA49D63DB3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lstStyle/>
          <a:p>
            <a:pPr algn="ctr"/>
            <a:r>
              <a:rPr lang="en-GB" b="1" u="sng" dirty="0" smtClean="0">
                <a:solidFill>
                  <a:srgbClr val="7030A0"/>
                </a:solidFill>
                <a:latin typeface="Arial" pitchFamily="34" charset="0"/>
                <a:cs typeface="Arial" pitchFamily="34" charset="0"/>
              </a:rPr>
              <a:t>Flowchart in Detail</a:t>
            </a:r>
            <a:endParaRPr lang="en-GB" b="1" u="sng" dirty="0">
              <a:solidFill>
                <a:srgbClr val="7030A0"/>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2440292"/>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26D33513-33D2-44D9-B24D-0E0D33C72C0C}"/>
                                            </p:graphicEl>
                                          </p:spTgt>
                                        </p:tgtEl>
                                        <p:attrNameLst>
                                          <p:attrName>style.visibility</p:attrName>
                                        </p:attrNameLst>
                                      </p:cBhvr>
                                      <p:to>
                                        <p:strVal val="visible"/>
                                      </p:to>
                                    </p:set>
                                    <p:animEffect transition="in" filter="fade">
                                      <p:cBhvr>
                                        <p:cTn id="7" dur="1000"/>
                                        <p:tgtEl>
                                          <p:spTgt spid="4">
                                            <p:graphicEl>
                                              <a:dgm id="{26D33513-33D2-44D9-B24D-0E0D33C72C0C}"/>
                                            </p:graphicEl>
                                          </p:spTgt>
                                        </p:tgtEl>
                                      </p:cBhvr>
                                    </p:animEffect>
                                    <p:anim calcmode="lin" valueType="num">
                                      <p:cBhvr>
                                        <p:cTn id="8" dur="1000" fill="hold"/>
                                        <p:tgtEl>
                                          <p:spTgt spid="4">
                                            <p:graphicEl>
                                              <a:dgm id="{26D33513-33D2-44D9-B24D-0E0D33C72C0C}"/>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26D33513-33D2-44D9-B24D-0E0D33C72C0C}"/>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272092C1-D9DA-4790-84D4-9E64181D56C0}"/>
                                            </p:graphicEl>
                                          </p:spTgt>
                                        </p:tgtEl>
                                        <p:attrNameLst>
                                          <p:attrName>style.visibility</p:attrName>
                                        </p:attrNameLst>
                                      </p:cBhvr>
                                      <p:to>
                                        <p:strVal val="visible"/>
                                      </p:to>
                                    </p:set>
                                    <p:animEffect transition="in" filter="fade">
                                      <p:cBhvr>
                                        <p:cTn id="14" dur="1000"/>
                                        <p:tgtEl>
                                          <p:spTgt spid="4">
                                            <p:graphicEl>
                                              <a:dgm id="{272092C1-D9DA-4790-84D4-9E64181D56C0}"/>
                                            </p:graphicEl>
                                          </p:spTgt>
                                        </p:tgtEl>
                                      </p:cBhvr>
                                    </p:animEffect>
                                    <p:anim calcmode="lin" valueType="num">
                                      <p:cBhvr>
                                        <p:cTn id="15" dur="1000" fill="hold"/>
                                        <p:tgtEl>
                                          <p:spTgt spid="4">
                                            <p:graphicEl>
                                              <a:dgm id="{272092C1-D9DA-4790-84D4-9E64181D56C0}"/>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272092C1-D9DA-4790-84D4-9E64181D56C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08112"/>
          </a:xfrm>
        </p:spPr>
        <p:txBody>
          <a:bodyPr>
            <a:normAutofit/>
          </a:bodyPr>
          <a:lstStyle/>
          <a:p>
            <a:pPr algn="ctr"/>
            <a:r>
              <a:rPr lang="en-GB" b="1" u="sng" dirty="0" smtClean="0">
                <a:solidFill>
                  <a:srgbClr val="7030A0"/>
                </a:solidFill>
                <a:latin typeface="Arial" pitchFamily="34" charset="0"/>
                <a:cs typeface="Arial" pitchFamily="34" charset="0"/>
              </a:rPr>
              <a:t>BACKGROUND</a:t>
            </a:r>
            <a:endParaRPr lang="en-GB" b="1" u="sng"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251520" y="1484784"/>
            <a:ext cx="8712968" cy="5040560"/>
          </a:xfrm>
        </p:spPr>
        <p:txBody>
          <a:bodyPr>
            <a:normAutofit/>
          </a:bodyPr>
          <a:lstStyle/>
          <a:p>
            <a:pPr marL="0" indent="0"/>
            <a:r>
              <a:rPr lang="en-GB" sz="2400" dirty="0" smtClean="0">
                <a:latin typeface="Arial" pitchFamily="34" charset="0"/>
                <a:cs typeface="Arial" pitchFamily="34" charset="0"/>
              </a:rPr>
              <a:t> National &amp; Local Choose Life Strategy from 2002 </a:t>
            </a:r>
          </a:p>
          <a:p>
            <a:pPr marL="0" indent="0"/>
            <a:r>
              <a:rPr lang="en-GB" sz="2400" dirty="0" smtClean="0">
                <a:latin typeface="Arial" pitchFamily="34" charset="0"/>
                <a:cs typeface="Arial" pitchFamily="34" charset="0"/>
              </a:rPr>
              <a:t> Initial target to reduced suicides by 20% in 10 years. Now   20% by 2022</a:t>
            </a:r>
          </a:p>
          <a:p>
            <a:pPr marL="0" indent="0"/>
            <a:r>
              <a:rPr lang="en-GB" sz="2400" dirty="0" smtClean="0">
                <a:latin typeface="Arial" pitchFamily="34" charset="0"/>
                <a:cs typeface="Arial" pitchFamily="34" charset="0"/>
              </a:rPr>
              <a:t> Between 2002 - 06 and 2013 - 17, there was a downward trend in suicide rates, with an overall decrease of 20%</a:t>
            </a:r>
          </a:p>
          <a:p>
            <a:pPr marL="0" indent="0"/>
            <a:r>
              <a:rPr lang="en-GB" sz="2400" dirty="0" smtClean="0">
                <a:latin typeface="Arial" pitchFamily="34" charset="0"/>
                <a:cs typeface="Arial" pitchFamily="34" charset="0"/>
              </a:rPr>
              <a:t> 2017 – 680 deaths in Scotland - 46 deaths across Ayrshire -    9 in South Ayrshire</a:t>
            </a:r>
          </a:p>
          <a:p>
            <a:pPr marL="0" indent="0"/>
            <a:r>
              <a:rPr lang="en-GB" sz="2400" dirty="0" smtClean="0">
                <a:latin typeface="Arial" pitchFamily="34" charset="0"/>
                <a:cs typeface="Arial" pitchFamily="34" charset="0"/>
              </a:rPr>
              <a:t> Strong relationship between suicide &amp; deprived areas</a:t>
            </a:r>
          </a:p>
          <a:p>
            <a:pPr marL="0" indent="0"/>
            <a:r>
              <a:rPr lang="en-GB" sz="2400" dirty="0" smtClean="0">
                <a:latin typeface="Arial" pitchFamily="34" charset="0"/>
                <a:cs typeface="Arial" pitchFamily="34" charset="0"/>
              </a:rPr>
              <a:t> Majority of suicides are by Men</a:t>
            </a:r>
          </a:p>
          <a:p>
            <a:pPr marL="0" indent="0"/>
            <a:r>
              <a:rPr lang="en-GB" sz="2400" dirty="0" smtClean="0">
                <a:latin typeface="Arial" pitchFamily="34" charset="0"/>
                <a:cs typeface="Arial" pitchFamily="34" charset="0"/>
              </a:rPr>
              <a:t> Most who complete suicide are age 35 – 54</a:t>
            </a:r>
          </a:p>
          <a:p>
            <a:pPr marL="0" indent="0"/>
            <a:r>
              <a:rPr lang="en-GB" sz="2400" dirty="0" smtClean="0">
                <a:latin typeface="Arial" pitchFamily="34" charset="0"/>
                <a:cs typeface="Arial" pitchFamily="34" charset="0"/>
              </a:rPr>
              <a:t> In the UK, suicide is the second biggest cause of death for those aged 15 – 24. The first is Road accidents</a:t>
            </a:r>
          </a:p>
          <a:p>
            <a:endParaRPr lang="en-GB" sz="2200" dirty="0">
              <a:latin typeface="Arial" pitchFamily="34" charset="0"/>
              <a:cs typeface="Arial" pitchFamily="34" charset="0"/>
            </a:endParaRPr>
          </a:p>
        </p:txBody>
      </p:sp>
    </p:spTree>
    <p:extLst>
      <p:ext uri="{BB962C8B-B14F-4D97-AF65-F5344CB8AC3E}">
        <p14:creationId xmlns:p14="http://schemas.microsoft.com/office/powerpoint/2010/main" val="1973465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nvPr>
        </p:nvGraphicFramePr>
        <p:xfrm>
          <a:off x="1941513" y="260350"/>
          <a:ext cx="4611687" cy="6526213"/>
        </p:xfrm>
        <a:graphic>
          <a:graphicData uri="http://schemas.openxmlformats.org/presentationml/2006/ole">
            <mc:AlternateContent xmlns:mc="http://schemas.openxmlformats.org/markup-compatibility/2006">
              <mc:Choice xmlns:v="urn:schemas-microsoft-com:vml" Requires="v">
                <p:oleObj spid="_x0000_s2051" name="Acrobat Document" r:id="rId3" imgW="5668166" imgH="8019048" progId="AcroExch.Document.DC">
                  <p:embed/>
                </p:oleObj>
              </mc:Choice>
              <mc:Fallback>
                <p:oleObj name="Acrobat Document" r:id="rId3" imgW="5668166" imgH="8019048" progId="AcroExch.Document.DC">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513" y="260350"/>
                        <a:ext cx="4611687" cy="6526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nvPr>
        </p:nvGraphicFramePr>
        <p:xfrm>
          <a:off x="2336800" y="115888"/>
          <a:ext cx="4630738" cy="6553200"/>
        </p:xfrm>
        <a:graphic>
          <a:graphicData uri="http://schemas.openxmlformats.org/presentationml/2006/ole">
            <mc:AlternateContent xmlns:mc="http://schemas.openxmlformats.org/markup-compatibility/2006">
              <mc:Choice xmlns:v="urn:schemas-microsoft-com:vml" Requires="v">
                <p:oleObj spid="_x0000_s1027" name="Acrobat Document" r:id="rId4" imgW="5668166" imgH="8019048" progId="AcroExch.Document.DC">
                  <p:embed/>
                </p:oleObj>
              </mc:Choice>
              <mc:Fallback>
                <p:oleObj name="Acrobat Document" r:id="rId4" imgW="5668166" imgH="8019048" progId="AcroExch.Document.DC">
                  <p:embed/>
                  <p:pic>
                    <p:nvPicPr>
                      <p:cNvPr id="0" name="Content Placeholder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800" y="115888"/>
                        <a:ext cx="4630738" cy="655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008112"/>
          </a:xfrm>
        </p:spPr>
        <p:txBody>
          <a:bodyPr>
            <a:normAutofit/>
          </a:bodyPr>
          <a:lstStyle/>
          <a:p>
            <a:pPr algn="ctr"/>
            <a:r>
              <a:rPr lang="en-GB" sz="6000" b="1" dirty="0" smtClean="0">
                <a:solidFill>
                  <a:srgbClr val="7030A0"/>
                </a:solidFill>
                <a:latin typeface="Arial" pitchFamily="34" charset="0"/>
                <a:cs typeface="Arial" pitchFamily="34" charset="0"/>
              </a:rPr>
              <a:t>Talking About Suicide</a:t>
            </a:r>
            <a:endParaRPr lang="en-GB" sz="6000" b="1" dirty="0">
              <a:solidFill>
                <a:srgbClr val="7030A0"/>
              </a:solidFill>
              <a:latin typeface="Arial" pitchFamily="34" charset="0"/>
              <a:cs typeface="Arial" pitchFamily="34" charset="0"/>
            </a:endParaRPr>
          </a:p>
        </p:txBody>
      </p:sp>
      <p:pic>
        <p:nvPicPr>
          <p:cNvPr id="3" name="Content Placeholder 2" descr="C:\Users\mataylor\AppData\Local\Microsoft\Windows\Temporary Internet Files\Content.IE5\NSZU8L6V\nicubunu_Abstract_people[1].png"/>
          <p:cNvPicPr>
            <a:picLocks noChangeAspect="1" noChangeArrowheads="1"/>
          </p:cNvPicPr>
          <p:nvPr/>
        </p:nvPicPr>
        <p:blipFill>
          <a:blip r:embed="rId2" cstate="print"/>
          <a:srcRect/>
          <a:stretch>
            <a:fillRect/>
          </a:stretch>
        </p:blipFill>
        <p:spPr bwMode="auto">
          <a:xfrm>
            <a:off x="1835696" y="2636912"/>
            <a:ext cx="5400600" cy="273630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lstStyle/>
          <a:p>
            <a:pPr algn="ctr"/>
            <a:r>
              <a:rPr lang="en-GB" b="1" u="sng" dirty="0" smtClean="0">
                <a:solidFill>
                  <a:srgbClr val="7030A0"/>
                </a:solidFill>
                <a:latin typeface="Arial" pitchFamily="34" charset="0"/>
                <a:cs typeface="Arial" pitchFamily="34" charset="0"/>
              </a:rPr>
              <a:t>What is Suicide</a:t>
            </a:r>
            <a:r>
              <a:rPr lang="en-GB" b="1" dirty="0" smtClean="0">
                <a:solidFill>
                  <a:srgbClr val="7030A0"/>
                </a:solidFill>
                <a:latin typeface="Arial" pitchFamily="34" charset="0"/>
                <a:cs typeface="Arial" pitchFamily="34" charset="0"/>
              </a:rPr>
              <a:t>?</a:t>
            </a:r>
            <a:endParaRPr lang="en-GB" b="1" dirty="0">
              <a:solidFill>
                <a:srgbClr val="7030A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sz="2800" u="sng" dirty="0" smtClean="0">
                <a:latin typeface="Arial" pitchFamily="34" charset="0"/>
                <a:cs typeface="Arial" pitchFamily="34" charset="0"/>
              </a:rPr>
              <a:t>Definition</a:t>
            </a:r>
            <a:r>
              <a:rPr lang="en-GB" sz="2800" dirty="0" smtClean="0">
                <a:latin typeface="Arial" pitchFamily="34" charset="0"/>
                <a:cs typeface="Arial" pitchFamily="34" charset="0"/>
              </a:rPr>
              <a:t>:</a:t>
            </a:r>
          </a:p>
          <a:p>
            <a:pPr marL="0" indent="0">
              <a:buNone/>
            </a:pPr>
            <a:endParaRPr lang="en-GB" sz="2800" u="sng" dirty="0" smtClean="0">
              <a:latin typeface="Arial" pitchFamily="34" charset="0"/>
              <a:cs typeface="Arial" pitchFamily="34" charset="0"/>
            </a:endParaRPr>
          </a:p>
          <a:p>
            <a:r>
              <a:rPr lang="en-GB" sz="2800" dirty="0" smtClean="0">
                <a:latin typeface="Arial" pitchFamily="34" charset="0"/>
                <a:cs typeface="Arial" pitchFamily="34" charset="0"/>
              </a:rPr>
              <a:t>An act of deliberate self-harm which results in death</a:t>
            </a:r>
          </a:p>
          <a:p>
            <a:r>
              <a:rPr lang="en-GB" sz="2800" dirty="0" smtClean="0">
                <a:latin typeface="Arial" pitchFamily="34" charset="0"/>
                <a:cs typeface="Arial" pitchFamily="34" charset="0"/>
              </a:rPr>
              <a:t>A death resulting from an intentional, self-inflicted act</a:t>
            </a:r>
          </a:p>
          <a:p>
            <a:pPr>
              <a:buNone/>
            </a:pPr>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Suicide is the formal term for taking one’s own life. It is often described as being something that happens when a persons painful circumstances exceed their resources for coping with that pain. They mostly do not want to die, they just want to end the pain they are suffering</a:t>
            </a:r>
            <a:endParaRPr lang="en-GB" sz="2800"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pPr algn="ctr"/>
            <a:r>
              <a:rPr lang="en-GB" b="1" u="sng" dirty="0" smtClean="0">
                <a:solidFill>
                  <a:srgbClr val="7030A0"/>
                </a:solidFill>
                <a:latin typeface="Arial" pitchFamily="34" charset="0"/>
                <a:cs typeface="Arial" pitchFamily="34" charset="0"/>
              </a:rPr>
              <a:t>Myths</a:t>
            </a:r>
            <a:endParaRPr lang="en-GB" b="1" u="sng"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323528" y="1700808"/>
            <a:ext cx="8229600" cy="4680520"/>
          </a:xfrm>
        </p:spPr>
        <p:txBody>
          <a:bodyPr>
            <a:normAutofit fontScale="85000" lnSpcReduction="20000"/>
          </a:bodyPr>
          <a:lstStyle/>
          <a:p>
            <a:pPr marL="0" indent="0">
              <a:buNone/>
            </a:pPr>
            <a:endParaRPr lang="en-GB" sz="2200" b="1" dirty="0" smtClean="0">
              <a:latin typeface="Arial" pitchFamily="34" charset="0"/>
              <a:cs typeface="Arial" pitchFamily="34" charset="0"/>
            </a:endParaRPr>
          </a:p>
          <a:p>
            <a:pPr>
              <a:lnSpc>
                <a:spcPct val="200000"/>
              </a:lnSpc>
              <a:spcBef>
                <a:spcPts val="0"/>
              </a:spcBef>
            </a:pPr>
            <a:r>
              <a:rPr lang="en-GB" sz="2200" dirty="0">
                <a:latin typeface="Arial" pitchFamily="34" charset="0"/>
                <a:cs typeface="Arial" pitchFamily="34" charset="0"/>
              </a:rPr>
              <a:t>“Those who talk about suicide are the least likely to attempt </a:t>
            </a:r>
            <a:r>
              <a:rPr lang="en-GB" sz="2200" dirty="0" smtClean="0">
                <a:latin typeface="Arial" pitchFamily="34" charset="0"/>
                <a:cs typeface="Arial" pitchFamily="34" charset="0"/>
              </a:rPr>
              <a:t>it”</a:t>
            </a:r>
          </a:p>
          <a:p>
            <a:pPr>
              <a:lnSpc>
                <a:spcPct val="200000"/>
              </a:lnSpc>
              <a:spcBef>
                <a:spcPts val="0"/>
              </a:spcBef>
            </a:pPr>
            <a:r>
              <a:rPr lang="en-GB" sz="2200" dirty="0">
                <a:latin typeface="Arial" pitchFamily="34" charset="0"/>
                <a:cs typeface="Arial" pitchFamily="34" charset="0"/>
              </a:rPr>
              <a:t>“Talking </a:t>
            </a:r>
            <a:r>
              <a:rPr lang="en-GB" sz="2200" dirty="0" smtClean="0">
                <a:latin typeface="Arial" pitchFamily="34" charset="0"/>
                <a:cs typeface="Arial" pitchFamily="34" charset="0"/>
              </a:rPr>
              <a:t>about </a:t>
            </a:r>
            <a:r>
              <a:rPr lang="en-GB" sz="2200" dirty="0">
                <a:latin typeface="Arial" pitchFamily="34" charset="0"/>
                <a:cs typeface="Arial" pitchFamily="34" charset="0"/>
              </a:rPr>
              <a:t>suicide </a:t>
            </a:r>
            <a:r>
              <a:rPr lang="en-GB" sz="2200" dirty="0" smtClean="0">
                <a:latin typeface="Arial" pitchFamily="34" charset="0"/>
                <a:cs typeface="Arial" pitchFamily="34" charset="0"/>
              </a:rPr>
              <a:t>encourages it</a:t>
            </a:r>
            <a:r>
              <a:rPr lang="en-GB" sz="2200" dirty="0">
                <a:latin typeface="Arial" pitchFamily="34" charset="0"/>
                <a:cs typeface="Arial" pitchFamily="34" charset="0"/>
              </a:rPr>
              <a:t>”</a:t>
            </a:r>
          </a:p>
          <a:p>
            <a:pPr>
              <a:lnSpc>
                <a:spcPct val="200000"/>
              </a:lnSpc>
              <a:spcBef>
                <a:spcPts val="0"/>
              </a:spcBef>
            </a:pPr>
            <a:r>
              <a:rPr lang="en-GB" sz="2200" dirty="0" smtClean="0">
                <a:latin typeface="Arial" pitchFamily="34" charset="0"/>
                <a:cs typeface="Arial" pitchFamily="34" charset="0"/>
              </a:rPr>
              <a:t>“</a:t>
            </a:r>
            <a:r>
              <a:rPr lang="en-GB" sz="2200" dirty="0">
                <a:latin typeface="Arial" pitchFamily="34" charset="0"/>
                <a:cs typeface="Arial" pitchFamily="34" charset="0"/>
              </a:rPr>
              <a:t>If a person has made previous attempts they won’t do it for real</a:t>
            </a:r>
            <a:r>
              <a:rPr lang="en-GB" sz="2200" dirty="0" smtClean="0">
                <a:latin typeface="Arial" pitchFamily="34" charset="0"/>
                <a:cs typeface="Arial" pitchFamily="34" charset="0"/>
              </a:rPr>
              <a:t>”</a:t>
            </a:r>
          </a:p>
          <a:p>
            <a:pPr>
              <a:lnSpc>
                <a:spcPct val="200000"/>
              </a:lnSpc>
              <a:spcBef>
                <a:spcPts val="0"/>
              </a:spcBef>
            </a:pPr>
            <a:r>
              <a:rPr lang="en-GB" sz="2200" dirty="0" smtClean="0">
                <a:latin typeface="Arial" pitchFamily="34" charset="0"/>
                <a:cs typeface="Arial" pitchFamily="34" charset="0"/>
              </a:rPr>
              <a:t>“If they want to take their life, they will, you can’t do anything about it”</a:t>
            </a:r>
          </a:p>
          <a:p>
            <a:pPr>
              <a:lnSpc>
                <a:spcPct val="200000"/>
              </a:lnSpc>
              <a:spcBef>
                <a:spcPts val="0"/>
              </a:spcBef>
            </a:pPr>
            <a:r>
              <a:rPr lang="en-GB" sz="2200" dirty="0" smtClean="0">
                <a:latin typeface="Arial" pitchFamily="34" charset="0"/>
                <a:cs typeface="Arial" pitchFamily="34" charset="0"/>
              </a:rPr>
              <a:t>“They must be mentally ill”</a:t>
            </a:r>
          </a:p>
          <a:p>
            <a:pPr>
              <a:lnSpc>
                <a:spcPct val="200000"/>
              </a:lnSpc>
              <a:spcBef>
                <a:spcPts val="0"/>
              </a:spcBef>
            </a:pPr>
            <a:r>
              <a:rPr lang="en-GB" sz="2200" dirty="0" smtClean="0">
                <a:latin typeface="Arial" pitchFamily="34" charset="0"/>
                <a:cs typeface="Arial" pitchFamily="34" charset="0"/>
              </a:rPr>
              <a:t>“Attempting suicide is attention seeking”</a:t>
            </a:r>
          </a:p>
          <a:p>
            <a:pPr>
              <a:lnSpc>
                <a:spcPct val="200000"/>
              </a:lnSpc>
              <a:spcBef>
                <a:spcPts val="0"/>
              </a:spcBef>
            </a:pPr>
            <a:r>
              <a:rPr lang="en-GB" sz="2200" dirty="0" smtClean="0">
                <a:latin typeface="Arial" pitchFamily="34" charset="0"/>
                <a:cs typeface="Arial" pitchFamily="34" charset="0"/>
              </a:rPr>
              <a:t>“Those around someone who’s been bereaved by suicide shouldn’t talk about it”</a:t>
            </a:r>
          </a:p>
          <a:p>
            <a:pPr>
              <a:lnSpc>
                <a:spcPct val="200000"/>
              </a:lnSpc>
              <a:spcBef>
                <a:spcPts val="0"/>
              </a:spcBef>
            </a:pPr>
            <a:endParaRPr lang="en-GB" sz="2200" dirty="0">
              <a:latin typeface="Arial" pitchFamily="34" charset="0"/>
              <a:cs typeface="Arial" pitchFamily="34" charset="0"/>
            </a:endParaRPr>
          </a:p>
        </p:txBody>
      </p:sp>
      <p:pic>
        <p:nvPicPr>
          <p:cNvPr id="4" name="Picture 2" descr="C:\Users\mataylor\AppData\Local\Microsoft\Windows\Temporary Internet Files\Content.IE5\UZZTUPA2\question-mark[1].jpg"/>
          <p:cNvPicPr>
            <a:picLocks noChangeAspect="1" noChangeArrowheads="1"/>
          </p:cNvPicPr>
          <p:nvPr/>
        </p:nvPicPr>
        <p:blipFill>
          <a:blip r:embed="rId3" cstate="print"/>
          <a:srcRect/>
          <a:stretch>
            <a:fillRect/>
          </a:stretch>
        </p:blipFill>
        <p:spPr bwMode="auto">
          <a:xfrm>
            <a:off x="7092280" y="836712"/>
            <a:ext cx="1777380" cy="1368152"/>
          </a:xfrm>
          <a:prstGeom prst="rect">
            <a:avLst/>
          </a:prstGeom>
          <a:noFill/>
        </p:spPr>
      </p:pic>
    </p:spTree>
    <p:extLst>
      <p:ext uri="{BB962C8B-B14F-4D97-AF65-F5344CB8AC3E}">
        <p14:creationId xmlns:p14="http://schemas.microsoft.com/office/powerpoint/2010/main" val="3461958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068960"/>
            <a:ext cx="8712968" cy="3600400"/>
          </a:xfrm>
        </p:spPr>
        <p:txBody>
          <a:bodyPr>
            <a:normAutofit fontScale="92500"/>
          </a:bodyPr>
          <a:lstStyle/>
          <a:p>
            <a:pPr marL="0" indent="0">
              <a:buNone/>
            </a:pPr>
            <a:r>
              <a:rPr lang="en-GB" sz="3200" dirty="0" smtClean="0">
                <a:latin typeface="Arial" pitchFamily="34" charset="0"/>
                <a:cs typeface="Arial" pitchFamily="34" charset="0"/>
              </a:rPr>
              <a:t>There are indications people may be thinking of suicide e.g. language, previous attempts, sense of hopelessness, changes in behaviour, life events </a:t>
            </a:r>
          </a:p>
          <a:p>
            <a:pPr marL="0" indent="0">
              <a:spcBef>
                <a:spcPts val="1800"/>
              </a:spcBef>
              <a:buNone/>
            </a:pPr>
            <a:r>
              <a:rPr lang="en-GB" sz="3200" dirty="0" smtClean="0">
                <a:latin typeface="Arial" pitchFamily="34" charset="0"/>
                <a:cs typeface="Arial" pitchFamily="34" charset="0"/>
              </a:rPr>
              <a:t>All of these (and more) may be a reason to ask someone if they are thinking of suicide -</a:t>
            </a:r>
          </a:p>
          <a:p>
            <a:pPr marL="0" indent="0" algn="ctr">
              <a:spcBef>
                <a:spcPts val="1800"/>
              </a:spcBef>
              <a:buNone/>
            </a:pPr>
            <a:r>
              <a:rPr lang="en-GB" sz="3200" b="1" u="sng" dirty="0" smtClean="0">
                <a:latin typeface="Arial" pitchFamily="34" charset="0"/>
                <a:cs typeface="Arial" pitchFamily="34" charset="0"/>
              </a:rPr>
              <a:t>But asking is the only way to be sure. </a:t>
            </a:r>
            <a:endParaRPr lang="en-GB" sz="3200" b="1" u="sng" dirty="0" smtClean="0">
              <a:solidFill>
                <a:srgbClr val="FF0000"/>
              </a:solidFill>
              <a:latin typeface="Arial" pitchFamily="34" charset="0"/>
              <a:cs typeface="Arial" pitchFamily="34" charset="0"/>
            </a:endParaRPr>
          </a:p>
          <a:p>
            <a:endParaRPr lang="en-GB" dirty="0"/>
          </a:p>
        </p:txBody>
      </p:sp>
      <p:pic>
        <p:nvPicPr>
          <p:cNvPr id="4" name="Picture 3" descr="C:\Users\mataylor\AppData\Local\Microsoft\Windows\Temporary Internet Files\Content.IE5\NSZU8L6V\Group_people_icon[1].jpg"/>
          <p:cNvPicPr>
            <a:picLocks noChangeAspect="1" noChangeArrowheads="1"/>
          </p:cNvPicPr>
          <p:nvPr/>
        </p:nvPicPr>
        <p:blipFill>
          <a:blip r:embed="rId2" cstate="print"/>
          <a:srcRect/>
          <a:stretch>
            <a:fillRect/>
          </a:stretch>
        </p:blipFill>
        <p:spPr bwMode="auto">
          <a:xfrm>
            <a:off x="467544" y="872716"/>
            <a:ext cx="8136904" cy="203422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lstStyle/>
          <a:p>
            <a:pPr algn="ctr"/>
            <a:r>
              <a:rPr lang="en-GB" b="1" u="sng" dirty="0" smtClean="0">
                <a:solidFill>
                  <a:srgbClr val="7030A0"/>
                </a:solidFill>
                <a:latin typeface="Arial" pitchFamily="34" charset="0"/>
                <a:cs typeface="Arial" pitchFamily="34" charset="0"/>
              </a:rPr>
              <a:t>RISK FACTORS</a:t>
            </a:r>
            <a:endParaRPr lang="en-GB" b="1" u="sng"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457200" y="1772816"/>
            <a:ext cx="8229600" cy="4896544"/>
          </a:xfrm>
        </p:spPr>
        <p:txBody>
          <a:bodyPr>
            <a:normAutofit/>
          </a:bodyPr>
          <a:lstStyle/>
          <a:p>
            <a:r>
              <a:rPr lang="en-GB" sz="2800" dirty="0" smtClean="0">
                <a:latin typeface="Arial" pitchFamily="34" charset="0"/>
                <a:cs typeface="Arial" pitchFamily="34" charset="0"/>
              </a:rPr>
              <a:t>No social support</a:t>
            </a:r>
          </a:p>
          <a:p>
            <a:r>
              <a:rPr lang="en-GB" sz="2800" dirty="0" smtClean="0">
                <a:latin typeface="Arial" pitchFamily="34" charset="0"/>
                <a:cs typeface="Arial" pitchFamily="34" charset="0"/>
              </a:rPr>
              <a:t>Alcohol, other substances</a:t>
            </a:r>
          </a:p>
          <a:p>
            <a:r>
              <a:rPr lang="en-GB" sz="2800" dirty="0" smtClean="0">
                <a:latin typeface="Arial" pitchFamily="34" charset="0"/>
                <a:cs typeface="Arial" pitchFamily="34" charset="0"/>
              </a:rPr>
              <a:t>Self harm</a:t>
            </a:r>
          </a:p>
          <a:p>
            <a:r>
              <a:rPr lang="en-GB" sz="2800" dirty="0" smtClean="0">
                <a:latin typeface="Arial" pitchFamily="34" charset="0"/>
                <a:cs typeface="Arial" pitchFamily="34" charset="0"/>
              </a:rPr>
              <a:t>Previous suicide</a:t>
            </a:r>
          </a:p>
          <a:p>
            <a:r>
              <a:rPr lang="en-GB" sz="2800" dirty="0" smtClean="0">
                <a:latin typeface="Arial" pitchFamily="34" charset="0"/>
                <a:cs typeface="Arial" pitchFamily="34" charset="0"/>
              </a:rPr>
              <a:t>Abuse or bullying</a:t>
            </a:r>
          </a:p>
          <a:p>
            <a:r>
              <a:rPr lang="en-GB" sz="2800" dirty="0" smtClean="0">
                <a:latin typeface="Arial" pitchFamily="34" charset="0"/>
                <a:cs typeface="Arial" pitchFamily="34" charset="0"/>
              </a:rPr>
              <a:t>Low confidence</a:t>
            </a:r>
          </a:p>
          <a:p>
            <a:r>
              <a:rPr lang="en-GB" sz="2800" dirty="0" smtClean="0">
                <a:latin typeface="Arial" pitchFamily="34" charset="0"/>
                <a:cs typeface="Arial" pitchFamily="34" charset="0"/>
              </a:rPr>
              <a:t>Poor life skills</a:t>
            </a:r>
          </a:p>
          <a:p>
            <a:r>
              <a:rPr lang="en-GB" sz="2800" dirty="0" smtClean="0">
                <a:latin typeface="Arial" pitchFamily="34" charset="0"/>
                <a:cs typeface="Arial" pitchFamily="34" charset="0"/>
              </a:rPr>
              <a:t>Life Crises</a:t>
            </a:r>
          </a:p>
          <a:p>
            <a:r>
              <a:rPr lang="en-GB" sz="2800" dirty="0" smtClean="0">
                <a:latin typeface="Arial" pitchFamily="34" charset="0"/>
                <a:cs typeface="Arial" pitchFamily="34" charset="0"/>
              </a:rPr>
              <a:t>Inability to access support</a:t>
            </a:r>
            <a:endParaRPr lang="en-GB" sz="2800" dirty="0">
              <a:latin typeface="Arial" pitchFamily="34" charset="0"/>
              <a:cs typeface="Arial" pitchFamily="34" charset="0"/>
            </a:endParaRPr>
          </a:p>
        </p:txBody>
      </p:sp>
      <p:pic>
        <p:nvPicPr>
          <p:cNvPr id="4" name="Picture 5" descr="C:\Users\mataylor\AppData\Local\Microsoft\Windows\Temporary Internet Files\Content.IE5\XI2IKY42\shutterstock_50450191[1].jpg"/>
          <p:cNvPicPr>
            <a:picLocks noChangeAspect="1" noChangeArrowheads="1"/>
          </p:cNvPicPr>
          <p:nvPr/>
        </p:nvPicPr>
        <p:blipFill>
          <a:blip r:embed="rId2" cstate="print"/>
          <a:srcRect/>
          <a:stretch>
            <a:fillRect/>
          </a:stretch>
        </p:blipFill>
        <p:spPr bwMode="auto">
          <a:xfrm rot="963013">
            <a:off x="5513143" y="1893142"/>
            <a:ext cx="2480733" cy="403244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pPr algn="ctr"/>
            <a:r>
              <a:rPr lang="en-GB" b="1" u="sng" dirty="0" smtClean="0">
                <a:solidFill>
                  <a:srgbClr val="7030A0"/>
                </a:solidFill>
                <a:latin typeface="Arial" pitchFamily="34" charset="0"/>
                <a:cs typeface="Arial" pitchFamily="34" charset="0"/>
              </a:rPr>
              <a:t>Risk Groups</a:t>
            </a:r>
            <a:endParaRPr lang="en-GB" b="1" u="sng"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395536" y="1700808"/>
            <a:ext cx="8208912" cy="4968552"/>
          </a:xfrm>
        </p:spPr>
        <p:txBody>
          <a:bodyPr>
            <a:normAutofit/>
          </a:bodyPr>
          <a:lstStyle/>
          <a:p>
            <a:pPr>
              <a:lnSpc>
                <a:spcPct val="150000"/>
              </a:lnSpc>
              <a:spcBef>
                <a:spcPts val="0"/>
              </a:spcBef>
            </a:pPr>
            <a:r>
              <a:rPr lang="en-GB" sz="2200" dirty="0" smtClean="0">
                <a:latin typeface="Arial" pitchFamily="34" charset="0"/>
                <a:cs typeface="Arial" pitchFamily="34" charset="0"/>
              </a:rPr>
              <a:t>Those who misuse drugs/alcohol</a:t>
            </a:r>
          </a:p>
          <a:p>
            <a:pPr>
              <a:lnSpc>
                <a:spcPct val="150000"/>
              </a:lnSpc>
              <a:spcBef>
                <a:spcPts val="0"/>
              </a:spcBef>
            </a:pPr>
            <a:r>
              <a:rPr lang="en-GB" sz="2200" dirty="0" smtClean="0">
                <a:latin typeface="Arial" pitchFamily="34" charset="0"/>
                <a:cs typeface="Arial" pitchFamily="34" charset="0"/>
              </a:rPr>
              <a:t>Looked after children/young people</a:t>
            </a:r>
            <a:endParaRPr lang="en-GB" sz="2200" dirty="0">
              <a:latin typeface="Arial" pitchFamily="34" charset="0"/>
              <a:cs typeface="Arial" pitchFamily="34" charset="0"/>
            </a:endParaRPr>
          </a:p>
          <a:p>
            <a:pPr>
              <a:lnSpc>
                <a:spcPct val="150000"/>
              </a:lnSpc>
              <a:spcBef>
                <a:spcPts val="0"/>
              </a:spcBef>
            </a:pPr>
            <a:r>
              <a:rPr lang="en-GB" sz="2200" dirty="0" smtClean="0">
                <a:latin typeface="Arial" pitchFamily="34" charset="0"/>
                <a:cs typeface="Arial" pitchFamily="34" charset="0"/>
              </a:rPr>
              <a:t>Men</a:t>
            </a:r>
          </a:p>
          <a:p>
            <a:pPr>
              <a:lnSpc>
                <a:spcPct val="150000"/>
              </a:lnSpc>
              <a:spcBef>
                <a:spcPts val="0"/>
              </a:spcBef>
            </a:pPr>
            <a:r>
              <a:rPr lang="en-GB" sz="2200" dirty="0" smtClean="0">
                <a:latin typeface="Arial" pitchFamily="34" charset="0"/>
                <a:cs typeface="Arial" pitchFamily="34" charset="0"/>
              </a:rPr>
              <a:t>People with mental health problems</a:t>
            </a:r>
          </a:p>
          <a:p>
            <a:pPr>
              <a:lnSpc>
                <a:spcPct val="150000"/>
              </a:lnSpc>
              <a:spcBef>
                <a:spcPts val="0"/>
              </a:spcBef>
            </a:pPr>
            <a:r>
              <a:rPr lang="en-GB" sz="2200" dirty="0" smtClean="0">
                <a:latin typeface="Arial" pitchFamily="34" charset="0"/>
                <a:cs typeface="Arial" pitchFamily="34" charset="0"/>
              </a:rPr>
              <a:t>Those who have previously attempted suicide</a:t>
            </a:r>
          </a:p>
          <a:p>
            <a:pPr>
              <a:lnSpc>
                <a:spcPct val="150000"/>
              </a:lnSpc>
              <a:spcBef>
                <a:spcPts val="0"/>
              </a:spcBef>
            </a:pPr>
            <a:r>
              <a:rPr lang="en-GB" sz="2200" dirty="0" smtClean="0">
                <a:latin typeface="Arial" pitchFamily="34" charset="0"/>
                <a:cs typeface="Arial" pitchFamily="34" charset="0"/>
              </a:rPr>
              <a:t>Homeless</a:t>
            </a:r>
          </a:p>
          <a:p>
            <a:pPr>
              <a:lnSpc>
                <a:spcPct val="150000"/>
              </a:lnSpc>
              <a:spcBef>
                <a:spcPts val="0"/>
              </a:spcBef>
            </a:pPr>
            <a:r>
              <a:rPr lang="en-GB" sz="2200" dirty="0" smtClean="0">
                <a:latin typeface="Arial" pitchFamily="34" charset="0"/>
                <a:cs typeface="Arial" pitchFamily="34" charset="0"/>
              </a:rPr>
              <a:t>LGBT groups</a:t>
            </a:r>
          </a:p>
          <a:p>
            <a:pPr marL="0" indent="0">
              <a:lnSpc>
                <a:spcPct val="150000"/>
              </a:lnSpc>
              <a:spcBef>
                <a:spcPts val="0"/>
              </a:spcBef>
              <a:buNone/>
            </a:pPr>
            <a:r>
              <a:rPr lang="en-GB" sz="2200" dirty="0" smtClean="0">
                <a:latin typeface="Arial" pitchFamily="34" charset="0"/>
                <a:cs typeface="Arial" pitchFamily="34" charset="0"/>
              </a:rPr>
              <a:t>There are other groups </a:t>
            </a:r>
            <a:r>
              <a:rPr lang="en-GB" sz="2200" b="1" dirty="0" smtClean="0">
                <a:latin typeface="Arial" pitchFamily="34" charset="0"/>
                <a:cs typeface="Arial" pitchFamily="34" charset="0"/>
              </a:rPr>
              <a:t>and</a:t>
            </a:r>
            <a:r>
              <a:rPr lang="en-GB" sz="2200" dirty="0" smtClean="0">
                <a:latin typeface="Arial" pitchFamily="34" charset="0"/>
                <a:cs typeface="Arial" pitchFamily="34" charset="0"/>
              </a:rPr>
              <a:t> not all those who fall into these groups are at risk.</a:t>
            </a:r>
          </a:p>
          <a:p>
            <a:pPr>
              <a:lnSpc>
                <a:spcPct val="150000"/>
              </a:lnSpc>
              <a:spcBef>
                <a:spcPts val="0"/>
              </a:spcBef>
            </a:pPr>
            <a:endParaRPr lang="en-GB" sz="2200" dirty="0" smtClean="0">
              <a:latin typeface="Arial" pitchFamily="34" charset="0"/>
              <a:cs typeface="Arial" pitchFamily="34" charset="0"/>
            </a:endParaRPr>
          </a:p>
        </p:txBody>
      </p:sp>
      <p:pic>
        <p:nvPicPr>
          <p:cNvPr id="4" name="Picture 3" descr="C:\Users\mataylor\AppData\Local\Microsoft\Windows\Temporary Internet Files\Content.IE5\XZKDPL0M\Ambox_warning_yellow.svg[1].png"/>
          <p:cNvPicPr>
            <a:picLocks noChangeAspect="1" noChangeArrowheads="1"/>
          </p:cNvPicPr>
          <p:nvPr/>
        </p:nvPicPr>
        <p:blipFill>
          <a:blip r:embed="rId3" cstate="print"/>
          <a:srcRect/>
          <a:stretch>
            <a:fillRect/>
          </a:stretch>
        </p:blipFill>
        <p:spPr bwMode="auto">
          <a:xfrm>
            <a:off x="6228184" y="1484784"/>
            <a:ext cx="2493616" cy="1944216"/>
          </a:xfrm>
          <a:prstGeom prst="rect">
            <a:avLst/>
          </a:prstGeom>
          <a:noFill/>
        </p:spPr>
      </p:pic>
    </p:spTree>
    <p:extLst>
      <p:ext uri="{BB962C8B-B14F-4D97-AF65-F5344CB8AC3E}">
        <p14:creationId xmlns:p14="http://schemas.microsoft.com/office/powerpoint/2010/main" val="3252013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pPr algn="ctr"/>
            <a:r>
              <a:rPr lang="en-GB" b="1" u="sng" dirty="0" smtClean="0">
                <a:solidFill>
                  <a:srgbClr val="7030A0"/>
                </a:solidFill>
                <a:latin typeface="Arial" pitchFamily="34" charset="0"/>
                <a:cs typeface="Arial" pitchFamily="34" charset="0"/>
              </a:rPr>
              <a:t>Protective Factors</a:t>
            </a:r>
            <a:endParaRPr lang="en-GB" b="1" u="sng"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457200" y="1772816"/>
            <a:ext cx="8229600" cy="4752528"/>
          </a:xfrm>
        </p:spPr>
        <p:txBody>
          <a:bodyPr>
            <a:normAutofit/>
          </a:bodyPr>
          <a:lstStyle/>
          <a:p>
            <a:pPr algn="r"/>
            <a:r>
              <a:rPr lang="en-GB" sz="3200" dirty="0" smtClean="0"/>
              <a:t>Coping Skills</a:t>
            </a:r>
          </a:p>
          <a:p>
            <a:pPr algn="r"/>
            <a:r>
              <a:rPr lang="en-GB" sz="3200" dirty="0" smtClean="0"/>
              <a:t>Optimism &amp; hopefulness</a:t>
            </a:r>
          </a:p>
          <a:p>
            <a:pPr algn="r"/>
            <a:r>
              <a:rPr lang="en-GB" sz="3200" dirty="0" smtClean="0"/>
              <a:t>Close family &amp; peers, social support</a:t>
            </a:r>
          </a:p>
          <a:p>
            <a:pPr algn="r"/>
            <a:r>
              <a:rPr lang="en-GB" sz="3200" dirty="0" smtClean="0"/>
              <a:t>Supportive School</a:t>
            </a:r>
          </a:p>
          <a:p>
            <a:pPr algn="r"/>
            <a:r>
              <a:rPr lang="en-GB" sz="3200" dirty="0" smtClean="0"/>
              <a:t>Religious faith/spirituality</a:t>
            </a:r>
          </a:p>
          <a:p>
            <a:pPr algn="r"/>
            <a:r>
              <a:rPr lang="en-GB" sz="3200" dirty="0" smtClean="0"/>
              <a:t>Access to health treatments</a:t>
            </a:r>
          </a:p>
          <a:p>
            <a:pPr algn="r"/>
            <a:r>
              <a:rPr lang="en-GB" sz="3200" dirty="0" smtClean="0"/>
              <a:t>Limited access to means</a:t>
            </a:r>
            <a:endParaRPr lang="en-GB" sz="3200" dirty="0"/>
          </a:p>
        </p:txBody>
      </p:sp>
      <p:pic>
        <p:nvPicPr>
          <p:cNvPr id="4" name="Picture 3" descr="C:\Users\mataylor\AppData\Local\Microsoft\Windows\Temporary Internet Files\Content.IE5\F1W1EQ2O\cutout-paper-chain-family-on-hands_249x166[1].png"/>
          <p:cNvPicPr>
            <a:picLocks noChangeAspect="1" noChangeArrowheads="1"/>
          </p:cNvPicPr>
          <p:nvPr/>
        </p:nvPicPr>
        <p:blipFill>
          <a:blip r:embed="rId2" cstate="print"/>
          <a:srcRect/>
          <a:stretch>
            <a:fillRect/>
          </a:stretch>
        </p:blipFill>
        <p:spPr bwMode="auto">
          <a:xfrm>
            <a:off x="683568" y="4005064"/>
            <a:ext cx="2371725" cy="15811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pPr algn="ctr"/>
            <a:r>
              <a:rPr lang="en-GB" b="1" u="sng" dirty="0" smtClean="0">
                <a:solidFill>
                  <a:srgbClr val="7030A0"/>
                </a:solidFill>
                <a:latin typeface="Arial" pitchFamily="34" charset="0"/>
                <a:cs typeface="Arial" pitchFamily="34" charset="0"/>
              </a:rPr>
              <a:t>FEAR OF RAISING THE ISSUE</a:t>
            </a:r>
            <a:endParaRPr lang="en-GB" b="1" u="sng"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457200" y="1484784"/>
            <a:ext cx="8229600" cy="5184576"/>
          </a:xfrm>
        </p:spPr>
        <p:txBody>
          <a:bodyPr>
            <a:normAutofit fontScale="92500" lnSpcReduction="20000"/>
          </a:bodyPr>
          <a:lstStyle/>
          <a:p>
            <a:endParaRPr lang="en-GB" sz="3200" u="sng" dirty="0" smtClean="0">
              <a:latin typeface="Arial" pitchFamily="34" charset="0"/>
              <a:cs typeface="Arial" pitchFamily="34" charset="0"/>
            </a:endParaRPr>
          </a:p>
          <a:p>
            <a:r>
              <a:rPr lang="en-GB" sz="3200" u="sng" dirty="0" smtClean="0">
                <a:latin typeface="Arial" pitchFamily="34" charset="0"/>
                <a:cs typeface="Arial" pitchFamily="34" charset="0"/>
              </a:rPr>
              <a:t>Missing</a:t>
            </a:r>
            <a:r>
              <a:rPr lang="en-GB" sz="3200" dirty="0" smtClean="0">
                <a:latin typeface="Arial" pitchFamily="34" charset="0"/>
                <a:cs typeface="Arial" pitchFamily="34" charset="0"/>
              </a:rPr>
              <a:t> – the signs are not recognised as being related to possible suicide</a:t>
            </a:r>
          </a:p>
          <a:p>
            <a:endParaRPr lang="en-GB" sz="3200" dirty="0" smtClean="0">
              <a:latin typeface="Arial" pitchFamily="34" charset="0"/>
              <a:cs typeface="Arial" pitchFamily="34" charset="0"/>
            </a:endParaRPr>
          </a:p>
          <a:p>
            <a:r>
              <a:rPr lang="en-GB" sz="3200" u="sng" dirty="0" smtClean="0">
                <a:latin typeface="Arial" pitchFamily="34" charset="0"/>
                <a:cs typeface="Arial" pitchFamily="34" charset="0"/>
              </a:rPr>
              <a:t>Dismissing</a:t>
            </a:r>
            <a:r>
              <a:rPr lang="en-GB" sz="3200" dirty="0" smtClean="0">
                <a:latin typeface="Arial" pitchFamily="34" charset="0"/>
                <a:cs typeface="Arial" pitchFamily="34" charset="0"/>
              </a:rPr>
              <a:t> – signs that something is wrong but it can’t seriously be about suicide</a:t>
            </a:r>
          </a:p>
          <a:p>
            <a:endParaRPr lang="en-GB" sz="3200" dirty="0" smtClean="0">
              <a:latin typeface="Arial" pitchFamily="34" charset="0"/>
              <a:cs typeface="Arial" pitchFamily="34" charset="0"/>
            </a:endParaRPr>
          </a:p>
          <a:p>
            <a:r>
              <a:rPr lang="en-GB" sz="3200" u="sng" dirty="0" smtClean="0">
                <a:latin typeface="Arial" pitchFamily="34" charset="0"/>
                <a:cs typeface="Arial" pitchFamily="34" charset="0"/>
              </a:rPr>
              <a:t>Avoiding</a:t>
            </a:r>
            <a:r>
              <a:rPr lang="en-GB" sz="3200" dirty="0" smtClean="0">
                <a:latin typeface="Arial" pitchFamily="34" charset="0"/>
                <a:cs typeface="Arial" pitchFamily="34" charset="0"/>
              </a:rPr>
              <a:t> – signs are definitely there but I’m not going to talk about it</a:t>
            </a:r>
          </a:p>
          <a:p>
            <a:pPr>
              <a:buNone/>
            </a:pPr>
            <a:endParaRPr lang="en-GB" sz="3200" dirty="0" smtClean="0">
              <a:latin typeface="Arial" pitchFamily="34" charset="0"/>
              <a:cs typeface="Arial" pitchFamily="34" charset="0"/>
            </a:endParaRPr>
          </a:p>
          <a:p>
            <a:pPr algn="ctr">
              <a:buNone/>
            </a:pPr>
            <a:r>
              <a:rPr lang="en-GB" sz="3200" dirty="0" smtClean="0">
                <a:latin typeface="Arial" pitchFamily="34" charset="0"/>
                <a:cs typeface="Arial" pitchFamily="34" charset="0"/>
              </a:rPr>
              <a:t>The only way you will know is to </a:t>
            </a:r>
            <a:r>
              <a:rPr lang="en-GB" sz="3200" b="1" u="sng" dirty="0" smtClean="0">
                <a:solidFill>
                  <a:srgbClr val="C50BAA"/>
                </a:solidFill>
                <a:latin typeface="Arial" pitchFamily="34" charset="0"/>
                <a:cs typeface="Arial" pitchFamily="34" charset="0"/>
              </a:rPr>
              <a:t>ASK</a:t>
            </a:r>
            <a:endParaRPr lang="en-GB" sz="3200" b="1" u="sng" dirty="0">
              <a:solidFill>
                <a:srgbClr val="C50BAA"/>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u="sng" dirty="0" smtClean="0">
                <a:solidFill>
                  <a:srgbClr val="7030A0"/>
                </a:solidFill>
                <a:latin typeface="Arial" pitchFamily="34" charset="0"/>
                <a:cs typeface="Arial" pitchFamily="34" charset="0"/>
              </a:rPr>
              <a:t>CONTENT</a:t>
            </a:r>
            <a:endParaRPr lang="en-GB" b="1" u="sng" dirty="0">
              <a:solidFill>
                <a:srgbClr val="7030A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endParaRPr lang="en-GB" sz="900" dirty="0" smtClean="0">
              <a:latin typeface="Arial" pitchFamily="34" charset="0"/>
              <a:cs typeface="Arial" pitchFamily="34" charset="0"/>
            </a:endParaRPr>
          </a:p>
          <a:p>
            <a:pPr>
              <a:buNone/>
            </a:pPr>
            <a:endParaRPr lang="en-GB" sz="900" dirty="0" smtClean="0">
              <a:latin typeface="Arial" pitchFamily="34" charset="0"/>
              <a:cs typeface="Arial" pitchFamily="34" charset="0"/>
            </a:endParaRPr>
          </a:p>
          <a:p>
            <a:pPr>
              <a:buNone/>
            </a:pPr>
            <a:endParaRPr lang="en-GB" sz="900" dirty="0" smtClean="0">
              <a:latin typeface="Arial" pitchFamily="34" charset="0"/>
              <a:cs typeface="Arial" pitchFamily="34" charset="0"/>
            </a:endParaRPr>
          </a:p>
          <a:p>
            <a:pPr>
              <a:buNone/>
            </a:pPr>
            <a:endParaRPr lang="en-GB" sz="900" dirty="0">
              <a:latin typeface="Arial" pitchFamily="34" charset="0"/>
              <a:cs typeface="Arial" pitchFamily="34" charset="0"/>
            </a:endParaRPr>
          </a:p>
        </p:txBody>
      </p:sp>
      <p:pic>
        <p:nvPicPr>
          <p:cNvPr id="18434" name="Picture 2" descr="C:\Users\mataylor\AppData\Local\Microsoft\Windows\Temporary Internet Files\Content.IE5\XZKDPL0M\check-list[1].gif"/>
          <p:cNvPicPr>
            <a:picLocks noChangeAspect="1" noChangeArrowheads="1"/>
          </p:cNvPicPr>
          <p:nvPr/>
        </p:nvPicPr>
        <p:blipFill>
          <a:blip r:embed="rId2"/>
          <a:srcRect/>
          <a:stretch>
            <a:fillRect/>
          </a:stretch>
        </p:blipFill>
        <p:spPr bwMode="auto">
          <a:xfrm>
            <a:off x="4567237" y="3424237"/>
            <a:ext cx="9525" cy="9525"/>
          </a:xfrm>
          <a:prstGeom prst="rect">
            <a:avLst/>
          </a:prstGeom>
          <a:noFill/>
        </p:spPr>
      </p:pic>
      <p:pic>
        <p:nvPicPr>
          <p:cNvPr id="18435" name="Picture 3" descr="C:\Users\mataylor\AppData\Local\Microsoft\Windows\Temporary Internet Files\Content.IE5\1IIH6O18\check-list[1].gif"/>
          <p:cNvPicPr>
            <a:picLocks noChangeAspect="1" noChangeArrowheads="1"/>
          </p:cNvPicPr>
          <p:nvPr/>
        </p:nvPicPr>
        <p:blipFill>
          <a:blip r:embed="rId2"/>
          <a:srcRect/>
          <a:stretch>
            <a:fillRect/>
          </a:stretch>
        </p:blipFill>
        <p:spPr bwMode="auto">
          <a:xfrm>
            <a:off x="4567237" y="3424237"/>
            <a:ext cx="9525" cy="9525"/>
          </a:xfrm>
          <a:prstGeom prst="rect">
            <a:avLst/>
          </a:prstGeom>
          <a:noFill/>
        </p:spPr>
      </p:pic>
      <p:pic>
        <p:nvPicPr>
          <p:cNvPr id="18436" name="Picture 4" descr="C:\Users\mataylor\AppData\Local\Microsoft\Windows\Temporary Internet Files\Content.IE5\XZKDPL0M\check-list[1].gif"/>
          <p:cNvPicPr>
            <a:picLocks noChangeAspect="1" noChangeArrowheads="1"/>
          </p:cNvPicPr>
          <p:nvPr/>
        </p:nvPicPr>
        <p:blipFill>
          <a:blip r:embed="rId2"/>
          <a:srcRect/>
          <a:stretch>
            <a:fillRect/>
          </a:stretch>
        </p:blipFill>
        <p:spPr bwMode="auto">
          <a:xfrm>
            <a:off x="4567237" y="3424237"/>
            <a:ext cx="9525" cy="9525"/>
          </a:xfrm>
          <a:prstGeom prst="rect">
            <a:avLst/>
          </a:prstGeom>
          <a:noFill/>
        </p:spPr>
      </p:pic>
      <p:pic>
        <p:nvPicPr>
          <p:cNvPr id="18437" name="Picture 5" descr="C:\Users\mataylor\AppData\Local\Microsoft\Windows\Temporary Internet Files\Content.IE5\1IIH6O18\check-list[1].gif"/>
          <p:cNvPicPr>
            <a:picLocks noChangeAspect="1" noChangeArrowheads="1"/>
          </p:cNvPicPr>
          <p:nvPr/>
        </p:nvPicPr>
        <p:blipFill>
          <a:blip r:embed="rId2"/>
          <a:srcRect/>
          <a:stretch>
            <a:fillRect/>
          </a:stretch>
        </p:blipFill>
        <p:spPr bwMode="auto">
          <a:xfrm>
            <a:off x="4567237" y="3424237"/>
            <a:ext cx="9525" cy="9525"/>
          </a:xfrm>
          <a:prstGeom prst="rect">
            <a:avLst/>
          </a:prstGeom>
          <a:noFill/>
        </p:spPr>
      </p:pic>
      <p:pic>
        <p:nvPicPr>
          <p:cNvPr id="18439" name="Picture 7" descr="C:\Users\mataylor\AppData\Local\Microsoft\Windows\Temporary Internet Files\Content.IE5\XI2IKY42\check-list[1].gif"/>
          <p:cNvPicPr>
            <a:picLocks noChangeAspect="1" noChangeArrowheads="1"/>
          </p:cNvPicPr>
          <p:nvPr/>
        </p:nvPicPr>
        <p:blipFill>
          <a:blip r:embed="rId2"/>
          <a:srcRect/>
          <a:stretch>
            <a:fillRect/>
          </a:stretch>
        </p:blipFill>
        <p:spPr bwMode="auto">
          <a:xfrm>
            <a:off x="4567237" y="3424237"/>
            <a:ext cx="9525" cy="9525"/>
          </a:xfrm>
          <a:prstGeom prst="rect">
            <a:avLst/>
          </a:prstGeom>
          <a:noFill/>
        </p:spPr>
      </p:pic>
      <p:sp>
        <p:nvSpPr>
          <p:cNvPr id="13" name="Rectangle 12"/>
          <p:cNvSpPr/>
          <p:nvPr/>
        </p:nvSpPr>
        <p:spPr>
          <a:xfrm>
            <a:off x="755576" y="2413338"/>
            <a:ext cx="7560840" cy="3108543"/>
          </a:xfrm>
          <a:prstGeom prst="rect">
            <a:avLst/>
          </a:prstGeom>
        </p:spPr>
        <p:txBody>
          <a:bodyPr wrap="square">
            <a:spAutoFit/>
          </a:bodyPr>
          <a:lstStyle/>
          <a:p>
            <a:r>
              <a:rPr lang="en-GB" sz="2800" b="1" dirty="0" smtClean="0">
                <a:solidFill>
                  <a:srgbClr val="7030A0"/>
                </a:solidFill>
                <a:latin typeface="Arial" pitchFamily="34" charset="0"/>
                <a:cs typeface="Arial" pitchFamily="34" charset="0"/>
              </a:rPr>
              <a:t>Self Harm:</a:t>
            </a:r>
          </a:p>
          <a:p>
            <a:pPr>
              <a:buNone/>
            </a:pPr>
            <a:r>
              <a:rPr lang="en-GB" sz="2800" dirty="0" smtClean="0">
                <a:latin typeface="Arial" pitchFamily="34" charset="0"/>
                <a:cs typeface="Arial" pitchFamily="34" charset="0"/>
              </a:rPr>
              <a:t>	Reasons, Types, Key Points, Assessing 	the situation - Tools</a:t>
            </a:r>
          </a:p>
          <a:p>
            <a:pPr>
              <a:buNone/>
            </a:pPr>
            <a:r>
              <a:rPr lang="en-GB" sz="2800" dirty="0" smtClean="0">
                <a:latin typeface="Arial" pitchFamily="34" charset="0"/>
                <a:cs typeface="Arial" pitchFamily="34" charset="0"/>
              </a:rPr>
              <a:t>                                   </a:t>
            </a:r>
          </a:p>
          <a:p>
            <a:r>
              <a:rPr lang="en-GB" sz="2800" b="1" dirty="0" smtClean="0">
                <a:solidFill>
                  <a:srgbClr val="7030A0"/>
                </a:solidFill>
                <a:latin typeface="Arial" pitchFamily="34" charset="0"/>
                <a:cs typeface="Arial" pitchFamily="34" charset="0"/>
              </a:rPr>
              <a:t>Suicide:</a:t>
            </a:r>
          </a:p>
          <a:p>
            <a:pPr>
              <a:buNone/>
            </a:pPr>
            <a:r>
              <a:rPr lang="en-GB" sz="2800" dirty="0" smtClean="0">
                <a:latin typeface="Arial" pitchFamily="34" charset="0"/>
                <a:cs typeface="Arial" pitchFamily="34" charset="0"/>
              </a:rPr>
              <a:t>	Myths, Risk Groups/Areas, Key Points, 	How to talk about it, Other Training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936104"/>
          </a:xfrm>
        </p:spPr>
        <p:txBody>
          <a:bodyPr>
            <a:normAutofit/>
          </a:bodyPr>
          <a:lstStyle/>
          <a:p>
            <a:pPr algn="ctr"/>
            <a:r>
              <a:rPr lang="en-GB" sz="4000" b="1" u="sng" dirty="0" smtClean="0">
                <a:solidFill>
                  <a:srgbClr val="7030A0"/>
                </a:solidFill>
                <a:latin typeface="Arial" pitchFamily="34" charset="0"/>
                <a:cs typeface="Arial" pitchFamily="34" charset="0"/>
              </a:rPr>
              <a:t>HOW TO TALK ABOUT SUICIDE</a:t>
            </a:r>
            <a:endParaRPr lang="en-GB" sz="4000" b="1" u="sng"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457200" y="1700808"/>
            <a:ext cx="8229600" cy="5040560"/>
          </a:xfrm>
        </p:spPr>
        <p:txBody>
          <a:bodyPr>
            <a:normAutofit/>
          </a:bodyPr>
          <a:lstStyle/>
          <a:p>
            <a:r>
              <a:rPr lang="en-GB" sz="2800" dirty="0" smtClean="0"/>
              <a:t>Talk openly &amp; don’t avoid the subject</a:t>
            </a:r>
          </a:p>
          <a:p>
            <a:r>
              <a:rPr lang="en-GB" sz="2800" dirty="0" smtClean="0"/>
              <a:t>Don’t promise secrecy or confidentiality</a:t>
            </a:r>
          </a:p>
          <a:p>
            <a:r>
              <a:rPr lang="en-GB" sz="2800" dirty="0" smtClean="0"/>
              <a:t>Be willing to listen &amp; accept</a:t>
            </a:r>
          </a:p>
          <a:p>
            <a:r>
              <a:rPr lang="en-GB" sz="2800" dirty="0" smtClean="0"/>
              <a:t>Be non-judgemental</a:t>
            </a:r>
          </a:p>
          <a:p>
            <a:r>
              <a:rPr lang="en-GB" sz="2800" dirty="0" smtClean="0"/>
              <a:t>Be there, be involved</a:t>
            </a:r>
          </a:p>
          <a:p>
            <a:r>
              <a:rPr lang="en-GB" sz="2800" dirty="0" smtClean="0"/>
              <a:t>Don’t act shocked</a:t>
            </a:r>
          </a:p>
          <a:p>
            <a:r>
              <a:rPr lang="en-GB" sz="2800" dirty="0" smtClean="0"/>
              <a:t>Offer hope that alternatives are available</a:t>
            </a:r>
          </a:p>
          <a:p>
            <a:r>
              <a:rPr lang="en-GB" sz="2800" dirty="0" smtClean="0"/>
              <a:t>Remove the means</a:t>
            </a:r>
          </a:p>
          <a:p>
            <a:r>
              <a:rPr lang="en-GB" sz="2800" dirty="0" smtClean="0"/>
              <a:t>Seek out support with the young person/person</a:t>
            </a:r>
            <a:endParaRPr lang="en-GB" sz="2800" dirty="0"/>
          </a:p>
        </p:txBody>
      </p:sp>
      <p:pic>
        <p:nvPicPr>
          <p:cNvPr id="4" name="Picture 2" descr="C:\Users\mataylor\AppData\Local\Microsoft\Windows\Temporary Internet Files\Content.IE5\NSZU8L6V\listening-feedback-communication[1].jpg"/>
          <p:cNvPicPr>
            <a:picLocks noChangeAspect="1" noChangeArrowheads="1"/>
          </p:cNvPicPr>
          <p:nvPr/>
        </p:nvPicPr>
        <p:blipFill>
          <a:blip r:embed="rId2" cstate="print"/>
          <a:srcRect/>
          <a:stretch>
            <a:fillRect/>
          </a:stretch>
        </p:blipFill>
        <p:spPr bwMode="auto">
          <a:xfrm>
            <a:off x="5220072" y="3068960"/>
            <a:ext cx="3284587" cy="144016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rmAutofit/>
          </a:bodyPr>
          <a:lstStyle/>
          <a:p>
            <a:pPr algn="ctr"/>
            <a:r>
              <a:rPr lang="en-GB" b="1" u="sng" dirty="0" smtClean="0">
                <a:solidFill>
                  <a:srgbClr val="7030A0"/>
                </a:solidFill>
                <a:latin typeface="Arial" pitchFamily="34" charset="0"/>
                <a:cs typeface="Arial" pitchFamily="34" charset="0"/>
              </a:rPr>
              <a:t>REMEMBER</a:t>
            </a:r>
            <a:endParaRPr lang="en-GB" b="1" u="sng"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251520" y="1844824"/>
            <a:ext cx="8712968" cy="4896544"/>
          </a:xfrm>
        </p:spPr>
        <p:txBody>
          <a:bodyPr>
            <a:normAutofit lnSpcReduction="10000"/>
          </a:bodyPr>
          <a:lstStyle/>
          <a:p>
            <a:pPr marL="0" indent="0">
              <a:buNone/>
            </a:pPr>
            <a:r>
              <a:rPr lang="en-GB" sz="2200" dirty="0" smtClean="0">
                <a:latin typeface="Arial" pitchFamily="34" charset="0"/>
                <a:cs typeface="Arial" pitchFamily="34" charset="0"/>
              </a:rPr>
              <a:t>If someone is expressing suicidal thoughts;</a:t>
            </a:r>
          </a:p>
          <a:p>
            <a:r>
              <a:rPr lang="en-GB" sz="2200" dirty="0" smtClean="0">
                <a:latin typeface="Arial" pitchFamily="34" charset="0"/>
                <a:cs typeface="Arial" pitchFamily="34" charset="0"/>
              </a:rPr>
              <a:t>Don’t panic</a:t>
            </a:r>
          </a:p>
          <a:p>
            <a:r>
              <a:rPr lang="en-GB" sz="2200" dirty="0" smtClean="0">
                <a:latin typeface="Arial" pitchFamily="34" charset="0"/>
                <a:cs typeface="Arial" pitchFamily="34" charset="0"/>
              </a:rPr>
              <a:t>Listen to them</a:t>
            </a:r>
          </a:p>
          <a:p>
            <a:r>
              <a:rPr lang="en-GB" sz="2200" dirty="0" smtClean="0">
                <a:latin typeface="Arial" pitchFamily="34" charset="0"/>
                <a:cs typeface="Arial" pitchFamily="34" charset="0"/>
              </a:rPr>
              <a:t>Keep them safe</a:t>
            </a:r>
          </a:p>
          <a:p>
            <a:r>
              <a:rPr lang="en-GB" sz="2200" dirty="0" smtClean="0">
                <a:latin typeface="Arial" pitchFamily="34" charset="0"/>
                <a:cs typeface="Arial" pitchFamily="34" charset="0"/>
              </a:rPr>
              <a:t>Involve them in decisions </a:t>
            </a:r>
          </a:p>
          <a:p>
            <a:pPr>
              <a:buNone/>
            </a:pPr>
            <a:endParaRPr lang="en-GB" sz="2200" dirty="0" smtClean="0">
              <a:latin typeface="Arial" pitchFamily="34" charset="0"/>
              <a:cs typeface="Arial" pitchFamily="34" charset="0"/>
            </a:endParaRPr>
          </a:p>
          <a:p>
            <a:pPr marL="0" indent="0">
              <a:buNone/>
            </a:pPr>
            <a:r>
              <a:rPr lang="en-GB" sz="2200" dirty="0" smtClean="0">
                <a:latin typeface="Arial" pitchFamily="34" charset="0"/>
                <a:cs typeface="Arial" pitchFamily="34" charset="0"/>
              </a:rPr>
              <a:t>If they are in the </a:t>
            </a:r>
            <a:r>
              <a:rPr lang="en-GB" sz="2200" dirty="0">
                <a:latin typeface="Arial" pitchFamily="34" charset="0"/>
                <a:cs typeface="Arial" pitchFamily="34" charset="0"/>
              </a:rPr>
              <a:t>a</a:t>
            </a:r>
            <a:r>
              <a:rPr lang="en-GB" sz="2200" dirty="0" smtClean="0">
                <a:latin typeface="Arial" pitchFamily="34" charset="0"/>
                <a:cs typeface="Arial" pitchFamily="34" charset="0"/>
              </a:rPr>
              <a:t>ct of trying to take their life</a:t>
            </a:r>
          </a:p>
          <a:p>
            <a:r>
              <a:rPr lang="en-GB" sz="2200" dirty="0" smtClean="0">
                <a:latin typeface="Arial" pitchFamily="34" charset="0"/>
                <a:cs typeface="Arial" pitchFamily="34" charset="0"/>
              </a:rPr>
              <a:t>Keep them safe</a:t>
            </a:r>
          </a:p>
          <a:p>
            <a:r>
              <a:rPr lang="en-GB" sz="2200" dirty="0" smtClean="0">
                <a:latin typeface="Arial" pitchFamily="34" charset="0"/>
                <a:cs typeface="Arial" pitchFamily="34" charset="0"/>
              </a:rPr>
              <a:t>If their life is in danger-phone 999 or take to A and E</a:t>
            </a:r>
          </a:p>
          <a:p>
            <a:r>
              <a:rPr lang="en-GB" sz="2200" dirty="0" smtClean="0">
                <a:latin typeface="Arial" pitchFamily="34" charset="0"/>
                <a:cs typeface="Arial" pitchFamily="34" charset="0"/>
              </a:rPr>
              <a:t>Remove the means </a:t>
            </a:r>
          </a:p>
          <a:p>
            <a:r>
              <a:rPr lang="en-GB" sz="2200" dirty="0" smtClean="0">
                <a:latin typeface="Arial" pitchFamily="34" charset="0"/>
                <a:cs typeface="Arial" pitchFamily="34" charset="0"/>
              </a:rPr>
              <a:t>Encourage talking and listening</a:t>
            </a:r>
          </a:p>
          <a:p>
            <a:pPr marL="0" indent="0" algn="ctr">
              <a:buNone/>
            </a:pPr>
            <a:endParaRPr lang="en-GB" sz="2200" dirty="0" smtClean="0">
              <a:latin typeface="Arial" pitchFamily="34" charset="0"/>
              <a:cs typeface="Arial" pitchFamily="34" charset="0"/>
            </a:endParaRPr>
          </a:p>
          <a:p>
            <a:pPr marL="0" indent="0" algn="ctr">
              <a:buNone/>
            </a:pPr>
            <a:r>
              <a:rPr lang="en-GB" sz="2200" b="1" dirty="0" smtClean="0">
                <a:latin typeface="Arial" pitchFamily="34" charset="0"/>
                <a:cs typeface="Arial" pitchFamily="34" charset="0"/>
              </a:rPr>
              <a:t>But do </a:t>
            </a:r>
            <a:r>
              <a:rPr lang="en-GB" sz="2200" b="1" u="sng" dirty="0" smtClean="0">
                <a:latin typeface="Arial" pitchFamily="34" charset="0"/>
                <a:cs typeface="Arial" pitchFamily="34" charset="0"/>
              </a:rPr>
              <a:t>not</a:t>
            </a:r>
            <a:r>
              <a:rPr lang="en-GB" sz="2200" b="1" dirty="0" smtClean="0">
                <a:latin typeface="Arial" pitchFamily="34" charset="0"/>
                <a:cs typeface="Arial" pitchFamily="34" charset="0"/>
              </a:rPr>
              <a:t> put yourself in danger</a:t>
            </a:r>
            <a:endParaRPr lang="en-GB" sz="2200" b="1" dirty="0">
              <a:latin typeface="Arial" pitchFamily="34" charset="0"/>
              <a:cs typeface="Arial" pitchFamily="34" charset="0"/>
            </a:endParaRPr>
          </a:p>
        </p:txBody>
      </p:sp>
      <p:pic>
        <p:nvPicPr>
          <p:cNvPr id="4" name="Picture 8" descr="C:\Users\mataylor\AppData\Local\Microsoft\Windows\Temporary Internet Files\Content.IE5\XI2IKY42\important-message[1].jpg"/>
          <p:cNvPicPr>
            <a:picLocks noChangeAspect="1" noChangeArrowheads="1"/>
          </p:cNvPicPr>
          <p:nvPr/>
        </p:nvPicPr>
        <p:blipFill>
          <a:blip r:embed="rId2" cstate="print"/>
          <a:srcRect/>
          <a:stretch>
            <a:fillRect/>
          </a:stretch>
        </p:blipFill>
        <p:spPr bwMode="auto">
          <a:xfrm>
            <a:off x="6444208" y="2060848"/>
            <a:ext cx="2213620" cy="2016224"/>
          </a:xfrm>
          <a:prstGeom prst="rect">
            <a:avLst/>
          </a:prstGeom>
          <a:noFill/>
        </p:spPr>
      </p:pic>
      <p:pic>
        <p:nvPicPr>
          <p:cNvPr id="5" name="Picture 7" descr="C:\Users\mataylor\AppData\Local\Microsoft\Windows\Temporary Internet Files\Content.IE5\AOGHQLLY\600px-Panneau_attention.svg[1].png"/>
          <p:cNvPicPr>
            <a:picLocks noChangeAspect="1" noChangeArrowheads="1"/>
          </p:cNvPicPr>
          <p:nvPr/>
        </p:nvPicPr>
        <p:blipFill>
          <a:blip r:embed="rId3" cstate="print"/>
          <a:srcRect/>
          <a:stretch>
            <a:fillRect/>
          </a:stretch>
        </p:blipFill>
        <p:spPr bwMode="auto">
          <a:xfrm>
            <a:off x="1043608" y="764704"/>
            <a:ext cx="1417340" cy="895590"/>
          </a:xfrm>
          <a:prstGeom prst="rect">
            <a:avLst/>
          </a:prstGeom>
          <a:noFill/>
        </p:spPr>
      </p:pic>
    </p:spTree>
    <p:extLst>
      <p:ext uri="{BB962C8B-B14F-4D97-AF65-F5344CB8AC3E}">
        <p14:creationId xmlns:p14="http://schemas.microsoft.com/office/powerpoint/2010/main" val="56007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544616"/>
          </a:xfrm>
        </p:spPr>
        <p:txBody>
          <a:bodyPr>
            <a:normAutofit/>
          </a:bodyPr>
          <a:lstStyle/>
          <a:p>
            <a:pPr>
              <a:buNone/>
            </a:pPr>
            <a:r>
              <a:rPr lang="en-GB" sz="7200" dirty="0" smtClean="0">
                <a:solidFill>
                  <a:srgbClr val="C50BAA"/>
                </a:solidFill>
              </a:rPr>
              <a:t>T</a:t>
            </a:r>
            <a:r>
              <a:rPr lang="en-GB" sz="7200" dirty="0" smtClean="0"/>
              <a:t>ell</a:t>
            </a:r>
          </a:p>
          <a:p>
            <a:pPr>
              <a:buNone/>
            </a:pPr>
            <a:r>
              <a:rPr lang="en-GB" sz="7200" dirty="0" smtClean="0">
                <a:solidFill>
                  <a:srgbClr val="FF0000"/>
                </a:solidFill>
              </a:rPr>
              <a:t>A</a:t>
            </a:r>
            <a:r>
              <a:rPr lang="en-GB" sz="7200" dirty="0" smtClean="0"/>
              <a:t>sk</a:t>
            </a:r>
          </a:p>
          <a:p>
            <a:pPr>
              <a:buNone/>
            </a:pPr>
            <a:r>
              <a:rPr lang="en-GB" sz="7200" dirty="0" smtClean="0">
                <a:solidFill>
                  <a:srgbClr val="FFC000"/>
                </a:solidFill>
              </a:rPr>
              <a:t>L</a:t>
            </a:r>
            <a:r>
              <a:rPr lang="en-GB" sz="7200" dirty="0" smtClean="0"/>
              <a:t>isten</a:t>
            </a:r>
          </a:p>
          <a:p>
            <a:pPr>
              <a:buNone/>
            </a:pPr>
            <a:r>
              <a:rPr lang="en-GB" sz="7200" dirty="0" smtClean="0">
                <a:solidFill>
                  <a:schemeClr val="tx2">
                    <a:lumMod val="60000"/>
                    <a:lumOff val="40000"/>
                  </a:schemeClr>
                </a:solidFill>
              </a:rPr>
              <a:t>K</a:t>
            </a:r>
            <a:r>
              <a:rPr lang="en-GB" sz="7200" dirty="0" smtClean="0"/>
              <a:t>eep Safe</a:t>
            </a:r>
            <a:endParaRPr lang="en-GB" sz="7200" dirty="0"/>
          </a:p>
        </p:txBody>
      </p:sp>
      <p:sp>
        <p:nvSpPr>
          <p:cNvPr id="7" name="Rounded Rectangular Callout 6"/>
          <p:cNvSpPr/>
          <p:nvPr/>
        </p:nvSpPr>
        <p:spPr>
          <a:xfrm>
            <a:off x="3779912" y="1340768"/>
            <a:ext cx="4536504" cy="295232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b="1" dirty="0" smtClean="0"/>
              <a:t>TALK</a:t>
            </a:r>
            <a:endParaRPr lang="en-GB" sz="96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noAutofit/>
          </a:bodyPr>
          <a:lstStyle/>
          <a:p>
            <a:pPr algn="ctr"/>
            <a:r>
              <a:rPr lang="en-GB" sz="4000" b="1" u="sng" dirty="0" smtClean="0">
                <a:solidFill>
                  <a:srgbClr val="7030A0"/>
                </a:solidFill>
                <a:latin typeface="Arial" pitchFamily="34" charset="0"/>
                <a:cs typeface="Arial" pitchFamily="34" charset="0"/>
              </a:rPr>
              <a:t>C O M P L E T E D   S U I C I D E</a:t>
            </a:r>
            <a:endParaRPr lang="en-GB" sz="4000" b="1" u="sng"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323528" y="1935480"/>
            <a:ext cx="8496944" cy="4661872"/>
          </a:xfrm>
        </p:spPr>
        <p:txBody>
          <a:bodyPr>
            <a:normAutofit fontScale="92500"/>
          </a:bodyPr>
          <a:lstStyle/>
          <a:p>
            <a:pPr marL="0" indent="0">
              <a:buNone/>
            </a:pPr>
            <a:r>
              <a:rPr lang="en-GB" sz="2200" dirty="0" smtClean="0">
                <a:latin typeface="Arial" pitchFamily="34" charset="0"/>
                <a:cs typeface="Arial" pitchFamily="34" charset="0"/>
              </a:rPr>
              <a:t>If someone has completed suicide there some things to remember:</a:t>
            </a:r>
          </a:p>
          <a:p>
            <a:r>
              <a:rPr lang="en-GB" sz="2200" dirty="0" smtClean="0">
                <a:latin typeface="Arial" pitchFamily="34" charset="0"/>
                <a:cs typeface="Arial" pitchFamily="34" charset="0"/>
              </a:rPr>
              <a:t>Death by suicide is a tragic event</a:t>
            </a:r>
          </a:p>
          <a:p>
            <a:r>
              <a:rPr lang="en-GB" sz="2200" dirty="0" smtClean="0">
                <a:latin typeface="Arial" pitchFamily="34" charset="0"/>
                <a:cs typeface="Arial" pitchFamily="34" charset="0"/>
              </a:rPr>
              <a:t>Remember other vulnerable people/young people may need extra support at this time</a:t>
            </a:r>
          </a:p>
          <a:p>
            <a:r>
              <a:rPr lang="en-GB" sz="2200" dirty="0" smtClean="0">
                <a:latin typeface="Arial" pitchFamily="34" charset="0"/>
                <a:cs typeface="Arial" pitchFamily="34" charset="0"/>
              </a:rPr>
              <a:t>Anyone who has previously been affected by suicide may feel old feelings coming to the surface</a:t>
            </a:r>
          </a:p>
          <a:p>
            <a:r>
              <a:rPr lang="en-GB" sz="2200" dirty="0" smtClean="0">
                <a:latin typeface="Arial" pitchFamily="34" charset="0"/>
                <a:cs typeface="Arial" pitchFamily="34" charset="0"/>
              </a:rPr>
              <a:t>All staff, service users and parents will need support-provide a safe grieving environment</a:t>
            </a:r>
          </a:p>
          <a:p>
            <a:r>
              <a:rPr lang="en-GB" sz="2200" dirty="0" smtClean="0">
                <a:latin typeface="Arial" pitchFamily="34" charset="0"/>
                <a:cs typeface="Arial" pitchFamily="34" charset="0"/>
              </a:rPr>
              <a:t>Be aware of copycat responses from others who are vulnerable </a:t>
            </a:r>
          </a:p>
          <a:p>
            <a:r>
              <a:rPr lang="en-GB" sz="2200" dirty="0" smtClean="0">
                <a:latin typeface="Arial" pitchFamily="34" charset="0"/>
                <a:cs typeface="Arial" pitchFamily="34" charset="0"/>
              </a:rPr>
              <a:t>Normal routines should continue as much as possible with support available</a:t>
            </a:r>
          </a:p>
          <a:p>
            <a:r>
              <a:rPr lang="en-GB" sz="2200" dirty="0" smtClean="0">
                <a:latin typeface="Arial" pitchFamily="34" charset="0"/>
                <a:cs typeface="Arial" pitchFamily="34" charset="0"/>
              </a:rPr>
              <a:t>Agree who and how any media responses are dealt with</a:t>
            </a:r>
          </a:p>
          <a:p>
            <a:r>
              <a:rPr lang="en-GB" sz="2200" dirty="0" smtClean="0">
                <a:latin typeface="Arial" pitchFamily="34" charset="0"/>
                <a:cs typeface="Arial" pitchFamily="34" charset="0"/>
              </a:rPr>
              <a:t>Be clear that no-one is to blame for the death. Suicide is complex</a:t>
            </a:r>
          </a:p>
          <a:p>
            <a:endParaRPr lang="en-GB" sz="2200" dirty="0" smtClean="0">
              <a:latin typeface="Arial" pitchFamily="34" charset="0"/>
              <a:cs typeface="Arial" pitchFamily="34" charset="0"/>
            </a:endParaRPr>
          </a:p>
          <a:p>
            <a:endParaRPr lang="en-GB" sz="2200" dirty="0" smtClean="0">
              <a:latin typeface="Arial" pitchFamily="34" charset="0"/>
              <a:cs typeface="Arial" pitchFamily="34" charset="0"/>
            </a:endParaRPr>
          </a:p>
          <a:p>
            <a:pPr marL="0" indent="0">
              <a:buNone/>
            </a:pPr>
            <a:endParaRPr lang="en-GB" sz="2200" dirty="0">
              <a:latin typeface="Arial" pitchFamily="34" charset="0"/>
              <a:cs typeface="Arial" pitchFamily="34" charset="0"/>
            </a:endParaRPr>
          </a:p>
          <a:p>
            <a:pPr marL="457200" lvl="1" indent="0">
              <a:buNone/>
            </a:pPr>
            <a:endParaRPr lang="en-GB" sz="2200" dirty="0">
              <a:latin typeface="Arial" pitchFamily="34" charset="0"/>
              <a:cs typeface="Arial" pitchFamily="34" charset="0"/>
            </a:endParaRPr>
          </a:p>
        </p:txBody>
      </p:sp>
    </p:spTree>
    <p:extLst>
      <p:ext uri="{BB962C8B-B14F-4D97-AF65-F5344CB8AC3E}">
        <p14:creationId xmlns:p14="http://schemas.microsoft.com/office/powerpoint/2010/main" val="8941958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normAutofit/>
          </a:bodyPr>
          <a:lstStyle/>
          <a:p>
            <a:r>
              <a:rPr lang="en-GB" b="1" u="sng" dirty="0" smtClean="0">
                <a:solidFill>
                  <a:srgbClr val="7030A0"/>
                </a:solidFill>
                <a:latin typeface="Arial" pitchFamily="34" charset="0"/>
                <a:cs typeface="Arial" pitchFamily="34" charset="0"/>
              </a:rPr>
              <a:t>S U P P O R T</a:t>
            </a:r>
            <a:endParaRPr lang="en-GB" b="1" u="sng"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467544" y="2276872"/>
            <a:ext cx="8229600" cy="3589859"/>
          </a:xfrm>
        </p:spPr>
        <p:txBody>
          <a:bodyPr>
            <a:normAutofit fontScale="92500" lnSpcReduction="10000"/>
          </a:bodyPr>
          <a:lstStyle/>
          <a:p>
            <a:pPr marL="0" indent="0">
              <a:buNone/>
            </a:pPr>
            <a:r>
              <a:rPr lang="en-GB" sz="2200" b="1" dirty="0" smtClean="0">
                <a:latin typeface="Arial" pitchFamily="34" charset="0"/>
                <a:cs typeface="Arial" pitchFamily="34" charset="0"/>
              </a:rPr>
              <a:t>Staff Support</a:t>
            </a:r>
          </a:p>
          <a:p>
            <a:pPr marL="0" indent="0">
              <a:spcBef>
                <a:spcPts val="0"/>
              </a:spcBef>
              <a:buNone/>
            </a:pPr>
            <a:r>
              <a:rPr lang="en-GB" sz="2200" dirty="0" smtClean="0">
                <a:latin typeface="Arial" pitchFamily="34" charset="0"/>
                <a:cs typeface="Arial" pitchFamily="34" charset="0"/>
              </a:rPr>
              <a:t>Staff members need to monitor and care for their own mental wellbeing on an on-going basis.</a:t>
            </a:r>
          </a:p>
          <a:p>
            <a:pPr marL="0" indent="0">
              <a:spcBef>
                <a:spcPts val="0"/>
              </a:spcBef>
              <a:buNone/>
            </a:pPr>
            <a:endParaRPr lang="en-GB" sz="2200" dirty="0">
              <a:latin typeface="Arial" pitchFamily="34" charset="0"/>
              <a:cs typeface="Arial" pitchFamily="34" charset="0"/>
            </a:endParaRPr>
          </a:p>
          <a:p>
            <a:pPr marL="0" indent="0">
              <a:buNone/>
            </a:pPr>
            <a:r>
              <a:rPr lang="en-GB" sz="2200" b="1" dirty="0" smtClean="0">
                <a:latin typeface="Arial" pitchFamily="34" charset="0"/>
                <a:cs typeface="Arial" pitchFamily="34" charset="0"/>
              </a:rPr>
              <a:t>Parental Support</a:t>
            </a:r>
          </a:p>
          <a:p>
            <a:pPr marL="0" indent="0">
              <a:spcBef>
                <a:spcPts val="0"/>
              </a:spcBef>
              <a:buNone/>
            </a:pPr>
            <a:r>
              <a:rPr lang="en-GB" sz="2200" dirty="0" smtClean="0">
                <a:latin typeface="Arial" pitchFamily="34" charset="0"/>
                <a:cs typeface="Arial" pitchFamily="34" charset="0"/>
              </a:rPr>
              <a:t>The Age of Legal Capacity (Scotland) 1991 and Data Protection Action 1998 make it very clear that the views of all children and young people must be both listened to, respected and their views taken into account</a:t>
            </a:r>
          </a:p>
          <a:p>
            <a:pPr marL="0" indent="0">
              <a:spcBef>
                <a:spcPts val="0"/>
              </a:spcBef>
              <a:buNone/>
            </a:pPr>
            <a:endParaRPr lang="en-GB" sz="2200" dirty="0">
              <a:latin typeface="Arial" pitchFamily="34" charset="0"/>
              <a:cs typeface="Arial" pitchFamily="34" charset="0"/>
            </a:endParaRPr>
          </a:p>
          <a:p>
            <a:pPr marL="0" indent="0">
              <a:spcBef>
                <a:spcPts val="0"/>
              </a:spcBef>
              <a:buNone/>
            </a:pPr>
            <a:r>
              <a:rPr lang="en-GB" sz="2200" dirty="0" smtClean="0">
                <a:latin typeface="Arial" pitchFamily="34" charset="0"/>
                <a:cs typeface="Arial" pitchFamily="34" charset="0"/>
              </a:rPr>
              <a:t>It is very important to identify whether the child or young person wants their family to be a source of support for them.  They may prefer to identify another adult family member</a:t>
            </a:r>
            <a:endParaRPr lang="en-GB" sz="2200" dirty="0">
              <a:latin typeface="Arial" pitchFamily="34" charset="0"/>
              <a:cs typeface="Arial" pitchFamily="34" charset="0"/>
            </a:endParaRPr>
          </a:p>
        </p:txBody>
      </p:sp>
      <p:pic>
        <p:nvPicPr>
          <p:cNvPr id="4" name="Picture 3" descr="C:\Users\mataylor\AppData\Local\Microsoft\Windows\Temporary Internet Files\Content.IE5\AOGHQLLY\clip-art0020[1].jpg"/>
          <p:cNvPicPr>
            <a:picLocks noChangeAspect="1" noChangeArrowheads="1"/>
          </p:cNvPicPr>
          <p:nvPr/>
        </p:nvPicPr>
        <p:blipFill>
          <a:blip r:embed="rId3" cstate="print"/>
          <a:srcRect/>
          <a:stretch>
            <a:fillRect/>
          </a:stretch>
        </p:blipFill>
        <p:spPr bwMode="auto">
          <a:xfrm>
            <a:off x="5652120" y="908720"/>
            <a:ext cx="1782537" cy="1296144"/>
          </a:xfrm>
          <a:prstGeom prst="rect">
            <a:avLst/>
          </a:prstGeom>
          <a:noFill/>
        </p:spPr>
      </p:pic>
    </p:spTree>
    <p:extLst>
      <p:ext uri="{BB962C8B-B14F-4D97-AF65-F5344CB8AC3E}">
        <p14:creationId xmlns:p14="http://schemas.microsoft.com/office/powerpoint/2010/main" val="107659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96720"/>
          </a:xfrm>
        </p:spPr>
        <p:txBody>
          <a:bodyPr>
            <a:normAutofit/>
          </a:bodyPr>
          <a:lstStyle/>
          <a:p>
            <a:pPr algn="ctr"/>
            <a:r>
              <a:rPr lang="en-GB" b="1" u="sng" dirty="0" smtClean="0">
                <a:solidFill>
                  <a:srgbClr val="7030A0"/>
                </a:solidFill>
                <a:latin typeface="Arial" pitchFamily="34" charset="0"/>
                <a:cs typeface="Arial" pitchFamily="34" charset="0"/>
              </a:rPr>
              <a:t>T R A I N I N G</a:t>
            </a:r>
            <a:endParaRPr lang="en-GB" b="1" u="sng"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457200" y="1935480"/>
            <a:ext cx="8003232" cy="4389120"/>
          </a:xfrm>
        </p:spPr>
        <p:txBody>
          <a:bodyPr>
            <a:normAutofit/>
          </a:bodyPr>
          <a:lstStyle/>
          <a:p>
            <a:pPr marL="0" indent="0" algn="r">
              <a:lnSpc>
                <a:spcPct val="200000"/>
              </a:lnSpc>
              <a:spcBef>
                <a:spcPts val="0"/>
              </a:spcBef>
            </a:pPr>
            <a:r>
              <a:rPr lang="en-GB" sz="2000" dirty="0" smtClean="0">
                <a:latin typeface="Arial" pitchFamily="34" charset="0"/>
                <a:cs typeface="Arial" pitchFamily="34" charset="0"/>
              </a:rPr>
              <a:t>Suicide Prevention Training</a:t>
            </a:r>
          </a:p>
          <a:p>
            <a:pPr marL="0" indent="0" algn="r">
              <a:lnSpc>
                <a:spcPct val="200000"/>
              </a:lnSpc>
              <a:spcBef>
                <a:spcPts val="0"/>
              </a:spcBef>
            </a:pPr>
            <a:r>
              <a:rPr lang="en-GB" sz="2000" dirty="0" smtClean="0">
                <a:latin typeface="Arial" pitchFamily="34" charset="0"/>
                <a:cs typeface="Arial" pitchFamily="34" charset="0"/>
              </a:rPr>
              <a:t>Self–Harm Training </a:t>
            </a:r>
          </a:p>
          <a:p>
            <a:pPr marL="0" indent="0" algn="r">
              <a:lnSpc>
                <a:spcPct val="200000"/>
              </a:lnSpc>
              <a:spcBef>
                <a:spcPts val="0"/>
              </a:spcBef>
            </a:pPr>
            <a:r>
              <a:rPr lang="en-GB" sz="2000" dirty="0" smtClean="0">
                <a:latin typeface="Arial" pitchFamily="34" charset="0"/>
                <a:cs typeface="Arial" pitchFamily="34" charset="0"/>
              </a:rPr>
              <a:t>Mental Health First Aid, MHFA for children </a:t>
            </a:r>
          </a:p>
          <a:p>
            <a:pPr marL="0" indent="0" algn="r">
              <a:lnSpc>
                <a:spcPct val="200000"/>
              </a:lnSpc>
              <a:spcBef>
                <a:spcPts val="0"/>
              </a:spcBef>
              <a:buNone/>
            </a:pPr>
            <a:r>
              <a:rPr lang="en-GB" sz="2000" dirty="0" smtClean="0">
                <a:latin typeface="Arial" pitchFamily="34" charset="0"/>
                <a:cs typeface="Arial" pitchFamily="34" charset="0"/>
              </a:rPr>
              <a:t>&amp; young people</a:t>
            </a:r>
          </a:p>
          <a:p>
            <a:pPr marL="0" indent="0" algn="r">
              <a:lnSpc>
                <a:spcPct val="200000"/>
              </a:lnSpc>
              <a:spcBef>
                <a:spcPts val="0"/>
              </a:spcBef>
            </a:pPr>
            <a:r>
              <a:rPr lang="en-GB" sz="2000" dirty="0" smtClean="0">
                <a:latin typeface="Arial" pitchFamily="34" charset="0"/>
                <a:cs typeface="Arial" pitchFamily="34" charset="0"/>
              </a:rPr>
              <a:t>Others</a:t>
            </a:r>
          </a:p>
          <a:p>
            <a:pPr marL="0" indent="0" algn="r">
              <a:lnSpc>
                <a:spcPct val="200000"/>
              </a:lnSpc>
              <a:spcBef>
                <a:spcPts val="0"/>
              </a:spcBef>
            </a:pPr>
            <a:r>
              <a:rPr lang="en-GB" sz="2000" b="1" dirty="0" smtClean="0">
                <a:latin typeface="Arial" pitchFamily="34" charset="0"/>
                <a:cs typeface="Arial" pitchFamily="34" charset="0"/>
              </a:rPr>
              <a:t>Related Training:</a:t>
            </a:r>
            <a:r>
              <a:rPr lang="en-GB" sz="2000" dirty="0" smtClean="0">
                <a:latin typeface="Arial" pitchFamily="34" charset="0"/>
                <a:cs typeface="Arial" pitchFamily="34" charset="0"/>
              </a:rPr>
              <a:t>  Adult Support &amp; </a:t>
            </a:r>
          </a:p>
          <a:p>
            <a:pPr marL="0" indent="0" algn="r">
              <a:lnSpc>
                <a:spcPct val="200000"/>
              </a:lnSpc>
              <a:spcBef>
                <a:spcPts val="0"/>
              </a:spcBef>
              <a:buNone/>
            </a:pPr>
            <a:r>
              <a:rPr lang="en-GB" sz="2000" dirty="0" smtClean="0">
                <a:latin typeface="Arial" pitchFamily="34" charset="0"/>
                <a:cs typeface="Arial" pitchFamily="34" charset="0"/>
              </a:rPr>
              <a:t>Protection, Child Protection, </a:t>
            </a:r>
          </a:p>
          <a:p>
            <a:pPr marL="0" indent="0">
              <a:lnSpc>
                <a:spcPct val="200000"/>
              </a:lnSpc>
              <a:spcBef>
                <a:spcPts val="0"/>
              </a:spcBef>
              <a:buNone/>
            </a:pPr>
            <a:endParaRPr lang="en-GB" sz="2000" dirty="0" smtClean="0">
              <a:latin typeface="Arial" pitchFamily="34" charset="0"/>
              <a:cs typeface="Arial" pitchFamily="34" charset="0"/>
            </a:endParaRPr>
          </a:p>
          <a:p>
            <a:pPr marL="0" indent="0">
              <a:lnSpc>
                <a:spcPct val="200000"/>
              </a:lnSpc>
              <a:spcBef>
                <a:spcPts val="0"/>
              </a:spcBef>
              <a:buNone/>
            </a:pPr>
            <a:endParaRPr lang="en-GB" sz="2000" dirty="0" smtClean="0">
              <a:latin typeface="Arial" pitchFamily="34" charset="0"/>
              <a:cs typeface="Arial" pitchFamily="34" charset="0"/>
            </a:endParaRPr>
          </a:p>
          <a:p>
            <a:pPr marL="0" indent="0">
              <a:lnSpc>
                <a:spcPct val="200000"/>
              </a:lnSpc>
              <a:spcBef>
                <a:spcPts val="0"/>
              </a:spcBef>
              <a:buNone/>
            </a:pPr>
            <a:endParaRPr lang="en-GB" sz="2800" dirty="0" smtClean="0">
              <a:latin typeface="Arial" pitchFamily="34" charset="0"/>
              <a:cs typeface="Arial" pitchFamily="34" charset="0"/>
            </a:endParaRPr>
          </a:p>
        </p:txBody>
      </p:sp>
      <p:pic>
        <p:nvPicPr>
          <p:cNvPr id="4" name="Picture 2" descr="C:\Users\mataylor\AppData\Local\Microsoft\Windows\Temporary Internet Files\Content.IE5\XI2IKY42\Training[1].jpg"/>
          <p:cNvPicPr>
            <a:picLocks noChangeAspect="1" noChangeArrowheads="1"/>
          </p:cNvPicPr>
          <p:nvPr/>
        </p:nvPicPr>
        <p:blipFill>
          <a:blip r:embed="rId3" cstate="print"/>
          <a:srcRect/>
          <a:stretch>
            <a:fillRect/>
          </a:stretch>
        </p:blipFill>
        <p:spPr bwMode="auto">
          <a:xfrm>
            <a:off x="755576" y="2492896"/>
            <a:ext cx="2340864" cy="3121152"/>
          </a:xfrm>
          <a:prstGeom prst="rect">
            <a:avLst/>
          </a:prstGeom>
          <a:noFill/>
        </p:spPr>
      </p:pic>
    </p:spTree>
    <p:extLst>
      <p:ext uri="{BB962C8B-B14F-4D97-AF65-F5344CB8AC3E}">
        <p14:creationId xmlns:p14="http://schemas.microsoft.com/office/powerpoint/2010/main" val="36024823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pPr algn="ctr"/>
            <a:r>
              <a:rPr lang="en-GB" b="1" u="sng" dirty="0" smtClean="0">
                <a:solidFill>
                  <a:srgbClr val="7030A0"/>
                </a:solidFill>
                <a:latin typeface="Arial" pitchFamily="34" charset="0"/>
                <a:cs typeface="Arial" pitchFamily="34" charset="0"/>
              </a:rPr>
              <a:t>S E R V I C E S</a:t>
            </a:r>
            <a:endParaRPr lang="en-GB" b="1" u="sng"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251520" y="1556792"/>
            <a:ext cx="8712968" cy="5112568"/>
          </a:xfrm>
        </p:spPr>
        <p:txBody>
          <a:bodyPr>
            <a:normAutofit/>
          </a:bodyPr>
          <a:lstStyle/>
          <a:p>
            <a:pPr marL="0" indent="0"/>
            <a:r>
              <a:rPr lang="en-GB" sz="2400" dirty="0" smtClean="0">
                <a:latin typeface="Arial" pitchFamily="34" charset="0"/>
                <a:cs typeface="Arial" pitchFamily="34" charset="0"/>
              </a:rPr>
              <a:t>CAMHS</a:t>
            </a:r>
          </a:p>
          <a:p>
            <a:pPr marL="0" indent="0"/>
            <a:r>
              <a:rPr lang="en-GB" sz="2400" dirty="0" smtClean="0">
                <a:latin typeface="Arial" pitchFamily="34" charset="0"/>
                <a:cs typeface="Arial" pitchFamily="34" charset="0"/>
              </a:rPr>
              <a:t>LAAC Nurses</a:t>
            </a:r>
          </a:p>
          <a:p>
            <a:pPr marL="0" indent="0"/>
            <a:r>
              <a:rPr lang="en-GB" sz="2400" dirty="0" smtClean="0">
                <a:latin typeface="Arial" pitchFamily="34" charset="0"/>
                <a:cs typeface="Arial" pitchFamily="34" charset="0"/>
              </a:rPr>
              <a:t>Penumbra Self-Harm Project (North Only)</a:t>
            </a:r>
          </a:p>
          <a:p>
            <a:pPr marL="0" indent="0"/>
            <a:r>
              <a:rPr lang="en-GB" sz="2400" dirty="0" smtClean="0">
                <a:latin typeface="Arial" pitchFamily="34" charset="0"/>
                <a:cs typeface="Arial" pitchFamily="34" charset="0"/>
              </a:rPr>
              <a:t>Penumbra (National)</a:t>
            </a:r>
          </a:p>
          <a:p>
            <a:pPr marL="0" indent="0"/>
            <a:r>
              <a:rPr lang="en-GB" sz="2400" dirty="0" smtClean="0">
                <a:latin typeface="Arial" pitchFamily="34" charset="0"/>
                <a:cs typeface="Arial" pitchFamily="34" charset="0"/>
              </a:rPr>
              <a:t>Choose Life</a:t>
            </a:r>
          </a:p>
          <a:p>
            <a:pPr marL="0" indent="0"/>
            <a:r>
              <a:rPr lang="en-GB" sz="2400" dirty="0" smtClean="0">
                <a:latin typeface="Arial" pitchFamily="34" charset="0"/>
                <a:cs typeface="Arial" pitchFamily="34" charset="0"/>
              </a:rPr>
              <a:t>Breathing Space</a:t>
            </a:r>
          </a:p>
          <a:p>
            <a:pPr marL="0" indent="0"/>
            <a:r>
              <a:rPr lang="en-GB" sz="2400" dirty="0" smtClean="0">
                <a:latin typeface="Arial" pitchFamily="34" charset="0"/>
                <a:cs typeface="Arial" pitchFamily="34" charset="0"/>
              </a:rPr>
              <a:t>Childline</a:t>
            </a:r>
          </a:p>
          <a:p>
            <a:pPr marL="0" indent="0"/>
            <a:r>
              <a:rPr lang="en-GB" sz="2400" dirty="0" smtClean="0">
                <a:latin typeface="Arial" pitchFamily="34" charset="0"/>
                <a:cs typeface="Arial" pitchFamily="34" charset="0"/>
              </a:rPr>
              <a:t>Young Minds</a:t>
            </a:r>
          </a:p>
          <a:p>
            <a:pPr marL="0" indent="0"/>
            <a:r>
              <a:rPr lang="en-GB" sz="2400" dirty="0" smtClean="0">
                <a:latin typeface="Arial" pitchFamily="34" charset="0"/>
                <a:cs typeface="Arial" pitchFamily="34" charset="0"/>
              </a:rPr>
              <a:t>Samaritans – Step by Step Service – ‘Help When We Needed it Most’ Guide, for before &amp; after a suicide</a:t>
            </a:r>
          </a:p>
          <a:p>
            <a:pPr marL="0" indent="0"/>
            <a:r>
              <a:rPr lang="en-GB" sz="2400" dirty="0" smtClean="0">
                <a:latin typeface="Arial" pitchFamily="34" charset="0"/>
                <a:cs typeface="Arial" pitchFamily="34" charset="0"/>
              </a:rPr>
              <a:t>Touched by Suicide Scotland, Beautiful Inside &amp; Out</a:t>
            </a:r>
          </a:p>
          <a:p>
            <a:pPr marL="0" indent="0">
              <a:buNone/>
            </a:pPr>
            <a:endParaRPr lang="en-GB" sz="2200" dirty="0">
              <a:latin typeface="Arial" pitchFamily="34" charset="0"/>
              <a:cs typeface="Arial" pitchFamily="34" charset="0"/>
            </a:endParaRPr>
          </a:p>
        </p:txBody>
      </p:sp>
      <p:pic>
        <p:nvPicPr>
          <p:cNvPr id="4" name="Picture 2" descr="C:\Users\mataylor\AppData\Local\Microsoft\Windows\Temporary Internet Files\Content.IE5\F1W1EQ2O\Help.Support.Advice.Guidance.Assistance[1].jpg"/>
          <p:cNvPicPr>
            <a:picLocks noChangeAspect="1" noChangeArrowheads="1"/>
          </p:cNvPicPr>
          <p:nvPr/>
        </p:nvPicPr>
        <p:blipFill>
          <a:blip r:embed="rId3" cstate="print"/>
          <a:srcRect/>
          <a:stretch>
            <a:fillRect/>
          </a:stretch>
        </p:blipFill>
        <p:spPr bwMode="auto">
          <a:xfrm>
            <a:off x="4572000" y="3212976"/>
            <a:ext cx="3085356" cy="1296144"/>
          </a:xfrm>
          <a:prstGeom prst="rect">
            <a:avLst/>
          </a:prstGeom>
          <a:noFill/>
        </p:spPr>
      </p:pic>
    </p:spTree>
    <p:extLst>
      <p:ext uri="{BB962C8B-B14F-4D97-AF65-F5344CB8AC3E}">
        <p14:creationId xmlns:p14="http://schemas.microsoft.com/office/powerpoint/2010/main" val="369148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4104456" cy="5256584"/>
          </a:xfrm>
          <a:solidFill>
            <a:schemeClr val="accent1">
              <a:alpha val="26000"/>
            </a:schemeClr>
          </a:solidFill>
        </p:spPr>
        <p:txBody>
          <a:bodyPr>
            <a:normAutofit/>
          </a:bodyPr>
          <a:lstStyle/>
          <a:p>
            <a:pPr algn="ctr"/>
            <a:r>
              <a:rPr lang="en-GB" b="1" u="sng" dirty="0" smtClean="0">
                <a:solidFill>
                  <a:srgbClr val="7030A0"/>
                </a:solidFill>
                <a:latin typeface="Arial" pitchFamily="34" charset="0"/>
                <a:cs typeface="Arial" pitchFamily="34" charset="0"/>
              </a:rPr>
              <a:t>TALK</a:t>
            </a:r>
            <a:br>
              <a:rPr lang="en-GB" b="1" u="sng" dirty="0" smtClean="0">
                <a:solidFill>
                  <a:srgbClr val="7030A0"/>
                </a:solidFill>
                <a:latin typeface="Arial" pitchFamily="34" charset="0"/>
                <a:cs typeface="Arial" pitchFamily="34" charset="0"/>
              </a:rPr>
            </a:br>
            <a:r>
              <a:rPr lang="en-GB" b="1" u="sng" dirty="0" smtClean="0">
                <a:solidFill>
                  <a:srgbClr val="7030A0"/>
                </a:solidFill>
                <a:latin typeface="Arial" pitchFamily="34" charset="0"/>
                <a:cs typeface="Arial" pitchFamily="34" charset="0"/>
              </a:rPr>
              <a:t/>
            </a:r>
            <a:br>
              <a:rPr lang="en-GB" b="1" u="sng" dirty="0" smtClean="0">
                <a:solidFill>
                  <a:srgbClr val="7030A0"/>
                </a:solidFill>
                <a:latin typeface="Arial" pitchFamily="34" charset="0"/>
                <a:cs typeface="Arial" pitchFamily="34" charset="0"/>
              </a:rPr>
            </a:br>
            <a:r>
              <a:rPr lang="en-GB" b="1" u="sng" dirty="0" smtClean="0">
                <a:solidFill>
                  <a:srgbClr val="7030A0"/>
                </a:solidFill>
                <a:latin typeface="Arial" pitchFamily="34" charset="0"/>
                <a:cs typeface="Arial" pitchFamily="34" charset="0"/>
              </a:rPr>
              <a:t>LISTEN</a:t>
            </a:r>
            <a:br>
              <a:rPr lang="en-GB" b="1" u="sng" dirty="0" smtClean="0">
                <a:solidFill>
                  <a:srgbClr val="7030A0"/>
                </a:solidFill>
                <a:latin typeface="Arial" pitchFamily="34" charset="0"/>
                <a:cs typeface="Arial" pitchFamily="34" charset="0"/>
              </a:rPr>
            </a:br>
            <a:r>
              <a:rPr lang="en-GB" b="1" u="sng" dirty="0" smtClean="0">
                <a:solidFill>
                  <a:srgbClr val="7030A0"/>
                </a:solidFill>
                <a:latin typeface="Arial" pitchFamily="34" charset="0"/>
                <a:cs typeface="Arial" pitchFamily="34" charset="0"/>
              </a:rPr>
              <a:t/>
            </a:r>
            <a:br>
              <a:rPr lang="en-GB" b="1" u="sng" dirty="0" smtClean="0">
                <a:solidFill>
                  <a:srgbClr val="7030A0"/>
                </a:solidFill>
                <a:latin typeface="Arial" pitchFamily="34" charset="0"/>
                <a:cs typeface="Arial" pitchFamily="34" charset="0"/>
              </a:rPr>
            </a:br>
            <a:r>
              <a:rPr lang="en-GB" b="1" u="sng" dirty="0" smtClean="0">
                <a:solidFill>
                  <a:srgbClr val="7030A0"/>
                </a:solidFill>
                <a:latin typeface="Arial" pitchFamily="34" charset="0"/>
                <a:cs typeface="Arial" pitchFamily="34" charset="0"/>
              </a:rPr>
              <a:t>SAVE LIVES</a:t>
            </a:r>
            <a:br>
              <a:rPr lang="en-GB" b="1" u="sng" dirty="0" smtClean="0">
                <a:solidFill>
                  <a:srgbClr val="7030A0"/>
                </a:solidFill>
                <a:latin typeface="Arial" pitchFamily="34" charset="0"/>
                <a:cs typeface="Arial" pitchFamily="34" charset="0"/>
              </a:rPr>
            </a:br>
            <a:endParaRPr lang="en-GB" b="1" u="sng" dirty="0">
              <a:solidFill>
                <a:srgbClr val="7030A0"/>
              </a:solidFill>
              <a:latin typeface="Arial" pitchFamily="34" charset="0"/>
              <a:cs typeface="Arial" pitchFamily="34" charset="0"/>
            </a:endParaRPr>
          </a:p>
        </p:txBody>
      </p:sp>
      <p:pic>
        <p:nvPicPr>
          <p:cNvPr id="3" name="Picture 8" descr="C:\Users\mataylor\AppData\Local\Microsoft\Windows\Temporary Internet Files\Content.IE5\6FJITTBP\12883_watermark[1].jpg"/>
          <p:cNvPicPr>
            <a:picLocks noChangeAspect="1" noChangeArrowheads="1"/>
          </p:cNvPicPr>
          <p:nvPr/>
        </p:nvPicPr>
        <p:blipFill>
          <a:blip r:embed="rId2" cstate="print"/>
          <a:srcRect/>
          <a:stretch>
            <a:fillRect/>
          </a:stretch>
        </p:blipFill>
        <p:spPr bwMode="auto">
          <a:xfrm>
            <a:off x="4788024" y="1412776"/>
            <a:ext cx="3960440" cy="439248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normAutofit/>
          </a:bodyPr>
          <a:lstStyle/>
          <a:p>
            <a:pPr algn="ctr"/>
            <a:r>
              <a:rPr lang="en-GB" b="1" u="sng" dirty="0" smtClean="0">
                <a:solidFill>
                  <a:srgbClr val="7030A0"/>
                </a:solidFill>
                <a:latin typeface="Arial" pitchFamily="34" charset="0"/>
                <a:cs typeface="Arial" pitchFamily="34" charset="0"/>
              </a:rPr>
              <a:t>Contact Us:</a:t>
            </a:r>
            <a:endParaRPr lang="en-GB" b="1" u="sng" dirty="0">
              <a:solidFill>
                <a:srgbClr val="7030A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r">
              <a:buNone/>
            </a:pPr>
            <a:r>
              <a:rPr lang="en-GB" b="1" dirty="0" smtClean="0">
                <a:solidFill>
                  <a:srgbClr val="7030A0"/>
                </a:solidFill>
                <a:latin typeface="Arial" pitchFamily="34" charset="0"/>
                <a:cs typeface="Arial" pitchFamily="34" charset="0"/>
              </a:rPr>
              <a:t>Margo Taylor</a:t>
            </a:r>
          </a:p>
          <a:p>
            <a:pPr algn="r">
              <a:buNone/>
            </a:pPr>
            <a:r>
              <a:rPr lang="en-GB" dirty="0" smtClean="0">
                <a:latin typeface="Arial" pitchFamily="34" charset="0"/>
                <a:cs typeface="Arial" pitchFamily="34" charset="0"/>
              </a:rPr>
              <a:t>Choose Life Development Officer</a:t>
            </a:r>
          </a:p>
          <a:p>
            <a:pPr algn="r">
              <a:buNone/>
            </a:pPr>
            <a:r>
              <a:rPr lang="en-GB" dirty="0" smtClean="0">
                <a:latin typeface="Arial" pitchFamily="34" charset="0"/>
                <a:cs typeface="Arial" pitchFamily="34" charset="0"/>
              </a:rPr>
              <a:t>mtaylor14@nhs.net  or  (01292) 513146</a:t>
            </a:r>
          </a:p>
          <a:p>
            <a:pPr algn="r">
              <a:buNone/>
            </a:pPr>
            <a:endParaRPr lang="en-GB" dirty="0" smtClean="0">
              <a:latin typeface="Arial" pitchFamily="34" charset="0"/>
              <a:cs typeface="Arial" pitchFamily="34" charset="0"/>
            </a:endParaRPr>
          </a:p>
          <a:p>
            <a:pPr algn="r">
              <a:buNone/>
            </a:pPr>
            <a:r>
              <a:rPr lang="en-GB" b="1" dirty="0" smtClean="0">
                <a:solidFill>
                  <a:srgbClr val="7030A0"/>
                </a:solidFill>
                <a:latin typeface="Arial" pitchFamily="34" charset="0"/>
                <a:cs typeface="Arial" pitchFamily="34" charset="0"/>
              </a:rPr>
              <a:t>Fiona Longmuir</a:t>
            </a:r>
          </a:p>
          <a:p>
            <a:pPr algn="r">
              <a:buNone/>
            </a:pPr>
            <a:r>
              <a:rPr lang="en-GB" dirty="0" smtClean="0">
                <a:latin typeface="Arial" pitchFamily="34" charset="0"/>
                <a:cs typeface="Arial" pitchFamily="34" charset="0"/>
              </a:rPr>
              <a:t>Choose Life Coordinator/ Primary Care Mental</a:t>
            </a:r>
          </a:p>
          <a:p>
            <a:pPr algn="r">
              <a:buNone/>
            </a:pPr>
            <a:r>
              <a:rPr lang="en-GB" dirty="0" smtClean="0">
                <a:latin typeface="Arial" pitchFamily="34" charset="0"/>
                <a:cs typeface="Arial" pitchFamily="34" charset="0"/>
              </a:rPr>
              <a:t>Health Charge Nurse</a:t>
            </a:r>
          </a:p>
          <a:p>
            <a:pPr algn="r">
              <a:buNone/>
            </a:pPr>
            <a:r>
              <a:rPr lang="en-GB" dirty="0" smtClean="0">
                <a:latin typeface="Arial" pitchFamily="34" charset="0"/>
                <a:cs typeface="Arial" pitchFamily="34" charset="0"/>
              </a:rPr>
              <a:t>fiona.longmuir@aapct.scot.nhs.uk  or  </a:t>
            </a:r>
          </a:p>
          <a:p>
            <a:pPr algn="r">
              <a:buNone/>
            </a:pPr>
            <a:r>
              <a:rPr lang="en-GB" dirty="0" smtClean="0">
                <a:latin typeface="Arial" pitchFamily="34" charset="0"/>
                <a:cs typeface="Arial" pitchFamily="34" charset="0"/>
              </a:rPr>
              <a:t>(01292) 559710 </a:t>
            </a:r>
            <a:endParaRPr lang="en-GB" dirty="0">
              <a:latin typeface="Arial" pitchFamily="34" charset="0"/>
              <a:cs typeface="Arial" pitchFamily="34" charset="0"/>
            </a:endParaRPr>
          </a:p>
        </p:txBody>
      </p:sp>
      <p:pic>
        <p:nvPicPr>
          <p:cNvPr id="4" name="Picture 2" descr="C:\Users\mataylor\AppData\Local\Microsoft\Windows\Temporary Internet Files\Content.IE5\F1W1EQ2O\User[1].png"/>
          <p:cNvPicPr>
            <a:picLocks noChangeAspect="1" noChangeArrowheads="1"/>
          </p:cNvPicPr>
          <p:nvPr/>
        </p:nvPicPr>
        <p:blipFill>
          <a:blip r:embed="rId2" cstate="print"/>
          <a:srcRect/>
          <a:stretch>
            <a:fillRect/>
          </a:stretch>
        </p:blipFill>
        <p:spPr bwMode="auto">
          <a:xfrm>
            <a:off x="1115616" y="2132856"/>
            <a:ext cx="1036322" cy="152400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6"/>
            <a:ext cx="8784976" cy="1008112"/>
          </a:xfrm>
        </p:spPr>
        <p:txBody>
          <a:bodyPr/>
          <a:lstStyle/>
          <a:p>
            <a:pPr algn="ctr"/>
            <a:r>
              <a:rPr lang="en-GB" b="1" dirty="0" smtClean="0">
                <a:solidFill>
                  <a:srgbClr val="7030A0"/>
                </a:solidFill>
                <a:latin typeface="Arial" pitchFamily="34" charset="0"/>
                <a:cs typeface="Arial" pitchFamily="34" charset="0"/>
              </a:rPr>
              <a:t>Talking About Self Harm</a:t>
            </a:r>
            <a:endParaRPr lang="en-GB" b="1" dirty="0">
              <a:solidFill>
                <a:srgbClr val="7030A0"/>
              </a:solidFill>
              <a:latin typeface="Arial" pitchFamily="34" charset="0"/>
              <a:cs typeface="Arial" pitchFamily="34" charset="0"/>
            </a:endParaRPr>
          </a:p>
        </p:txBody>
      </p:sp>
      <p:pic>
        <p:nvPicPr>
          <p:cNvPr id="3" name="Content Placeholder 2" descr="C:\Users\mataylor\AppData\Local\Microsoft\Windows\Temporary Internet Files\Content.IE5\NSZU8L6V\nicubunu_Abstract_people[1].png"/>
          <p:cNvPicPr>
            <a:picLocks noGrp="1" noChangeAspect="1" noChangeArrowheads="1"/>
          </p:cNvPicPr>
          <p:nvPr>
            <p:ph idx="1"/>
          </p:nvPr>
        </p:nvPicPr>
        <p:blipFill>
          <a:blip r:embed="rId2" cstate="print"/>
          <a:srcRect/>
          <a:stretch>
            <a:fillRect/>
          </a:stretch>
        </p:blipFill>
        <p:spPr bwMode="auto">
          <a:xfrm>
            <a:off x="1835696" y="2636912"/>
            <a:ext cx="5400600" cy="273630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229600" cy="5184576"/>
          </a:xfrm>
        </p:spPr>
        <p:txBody>
          <a:bodyPr>
            <a:noAutofit/>
          </a:bodyPr>
          <a:lstStyle/>
          <a:p>
            <a:pPr marL="0" indent="0">
              <a:buNone/>
            </a:pPr>
            <a:r>
              <a:rPr lang="en-GB" sz="2400" b="1" dirty="0" smtClean="0">
                <a:solidFill>
                  <a:srgbClr val="7030A0"/>
                </a:solidFill>
                <a:latin typeface="Arial" pitchFamily="34" charset="0"/>
                <a:cs typeface="Arial" pitchFamily="34" charset="0"/>
              </a:rPr>
              <a:t>Definition:</a:t>
            </a:r>
          </a:p>
          <a:p>
            <a:pPr>
              <a:buNone/>
            </a:pPr>
            <a:r>
              <a:rPr lang="en-GB" sz="2400" dirty="0" smtClean="0">
                <a:latin typeface="Arial" pitchFamily="34" charset="0"/>
                <a:cs typeface="Arial" pitchFamily="34" charset="0"/>
              </a:rPr>
              <a:t>	Self poisoning or self-injury, irrespective of the apparent purpose of the act</a:t>
            </a:r>
          </a:p>
          <a:p>
            <a:pPr>
              <a:buNone/>
            </a:pPr>
            <a:endParaRPr lang="en-GB" sz="2400" dirty="0" smtClean="0">
              <a:latin typeface="Arial" pitchFamily="34" charset="0"/>
              <a:cs typeface="Arial" pitchFamily="34" charset="0"/>
            </a:endParaRPr>
          </a:p>
          <a:p>
            <a:pPr marL="0" indent="0">
              <a:lnSpc>
                <a:spcPct val="50000"/>
              </a:lnSpc>
              <a:spcBef>
                <a:spcPts val="0"/>
              </a:spcBef>
              <a:buNone/>
            </a:pPr>
            <a:endParaRPr lang="en-GB" sz="2400" dirty="0">
              <a:latin typeface="Arial" pitchFamily="34" charset="0"/>
              <a:cs typeface="Arial" pitchFamily="34" charset="0"/>
            </a:endParaRPr>
          </a:p>
          <a:p>
            <a:pPr marL="0" indent="0">
              <a:buNone/>
            </a:pPr>
            <a:r>
              <a:rPr lang="en-GB" sz="2400" b="1" dirty="0" smtClean="0">
                <a:solidFill>
                  <a:srgbClr val="7030A0"/>
                </a:solidFill>
                <a:latin typeface="Arial" pitchFamily="34" charset="0"/>
                <a:cs typeface="Arial" pitchFamily="34" charset="0"/>
              </a:rPr>
              <a:t>Suicide and Self-Harm Links:</a:t>
            </a:r>
          </a:p>
          <a:p>
            <a:pPr>
              <a:buNone/>
            </a:pPr>
            <a:r>
              <a:rPr lang="en-GB" sz="2400" dirty="0" smtClean="0">
                <a:latin typeface="Arial" pitchFamily="34" charset="0"/>
                <a:cs typeface="Arial" pitchFamily="34" charset="0"/>
              </a:rPr>
              <a:t>	Self-harm is generally a way of coping with overwhelming emotional distress.  </a:t>
            </a:r>
            <a:r>
              <a:rPr lang="en-GB" sz="2400" u="sng" dirty="0" smtClean="0">
                <a:latin typeface="Arial" pitchFamily="34" charset="0"/>
                <a:cs typeface="Arial" pitchFamily="34" charset="0"/>
              </a:rPr>
              <a:t>Many young people self-harm where there is no suicidal intent</a:t>
            </a:r>
            <a:r>
              <a:rPr lang="en-GB" sz="2400" dirty="0" smtClean="0">
                <a:latin typeface="Arial" pitchFamily="34" charset="0"/>
                <a:cs typeface="Arial" pitchFamily="34" charset="0"/>
              </a:rPr>
              <a:t>.  Research, however, shows that young people who self-harm can be at higher risk of suicide.  The risk of suicide is higher for those who repeat self-harm</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209349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152128"/>
          </a:xfrm>
        </p:spPr>
        <p:txBody>
          <a:bodyPr>
            <a:normAutofit/>
          </a:bodyPr>
          <a:lstStyle/>
          <a:p>
            <a:pPr algn="ctr"/>
            <a:r>
              <a:rPr lang="en-GB" sz="2800" b="1" u="sng" dirty="0" smtClean="0">
                <a:solidFill>
                  <a:srgbClr val="7030A0"/>
                </a:solidFill>
                <a:latin typeface="Arial" pitchFamily="34" charset="0"/>
                <a:cs typeface="Arial" pitchFamily="34" charset="0"/>
              </a:rPr>
              <a:t>E M O T I O N A L  &amp;  P S Y C H O L O G I C A L  </a:t>
            </a:r>
            <a:br>
              <a:rPr lang="en-GB" sz="2800" b="1" u="sng" dirty="0" smtClean="0">
                <a:solidFill>
                  <a:srgbClr val="7030A0"/>
                </a:solidFill>
                <a:latin typeface="Arial" pitchFamily="34" charset="0"/>
                <a:cs typeface="Arial" pitchFamily="34" charset="0"/>
              </a:rPr>
            </a:br>
            <a:r>
              <a:rPr lang="en-GB" sz="2800" b="1" u="sng" dirty="0" smtClean="0">
                <a:solidFill>
                  <a:srgbClr val="7030A0"/>
                </a:solidFill>
                <a:latin typeface="Arial" pitchFamily="34" charset="0"/>
                <a:cs typeface="Arial" pitchFamily="34" charset="0"/>
              </a:rPr>
              <a:t>D I S T R E S S</a:t>
            </a:r>
            <a:endParaRPr lang="en-GB" sz="2800" b="1" u="sng"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467544" y="2060848"/>
            <a:ext cx="8229600" cy="4536504"/>
          </a:xfrm>
        </p:spPr>
        <p:txBody>
          <a:bodyPr>
            <a:normAutofit/>
          </a:bodyPr>
          <a:lstStyle/>
          <a:p>
            <a:r>
              <a:rPr lang="en-GB" sz="2400" dirty="0" smtClean="0">
                <a:latin typeface="Arial" pitchFamily="34" charset="0"/>
                <a:cs typeface="Arial" pitchFamily="34" charset="0"/>
              </a:rPr>
              <a:t>Self-harm is generally a response to underlying emotional and psychological distress.  </a:t>
            </a:r>
          </a:p>
          <a:p>
            <a:r>
              <a:rPr lang="en-GB" sz="2400" dirty="0" smtClean="0">
                <a:latin typeface="Arial" pitchFamily="34" charset="0"/>
                <a:cs typeface="Arial" pitchFamily="34" charset="0"/>
              </a:rPr>
              <a:t>Factors may include problems with family/relationships, school, sexuality, substance misuse, bereavement, mental health issues</a:t>
            </a:r>
          </a:p>
          <a:p>
            <a:r>
              <a:rPr lang="en-GB" sz="2400" dirty="0">
                <a:latin typeface="Arial" pitchFamily="34" charset="0"/>
                <a:cs typeface="Arial" pitchFamily="34" charset="0"/>
              </a:rPr>
              <a:t>The list of factors is not exhaustive and neither these factors nor emotional distress </a:t>
            </a:r>
            <a:r>
              <a:rPr lang="en-GB" sz="2400" dirty="0" smtClean="0">
                <a:latin typeface="Arial" pitchFamily="34" charset="0"/>
                <a:cs typeface="Arial" pitchFamily="34" charset="0"/>
              </a:rPr>
              <a:t>are </a:t>
            </a:r>
            <a:r>
              <a:rPr lang="en-GB" sz="2400" b="1" dirty="0">
                <a:latin typeface="Arial" pitchFamily="34" charset="0"/>
                <a:cs typeface="Arial" pitchFamily="34" charset="0"/>
              </a:rPr>
              <a:t>automatically </a:t>
            </a:r>
            <a:r>
              <a:rPr lang="en-GB" sz="2400" dirty="0">
                <a:latin typeface="Arial" pitchFamily="34" charset="0"/>
                <a:cs typeface="Arial" pitchFamily="34" charset="0"/>
              </a:rPr>
              <a:t>proof of self-harm or suicide risk. </a:t>
            </a:r>
            <a:endParaRPr lang="en-GB" sz="2400" dirty="0" smtClean="0">
              <a:latin typeface="Arial" pitchFamily="34" charset="0"/>
              <a:cs typeface="Arial" pitchFamily="34" charset="0"/>
            </a:endParaRPr>
          </a:p>
          <a:p>
            <a:r>
              <a:rPr lang="en-GB" sz="2400" dirty="0">
                <a:latin typeface="Arial" pitchFamily="34" charset="0"/>
                <a:cs typeface="Arial" pitchFamily="34" charset="0"/>
              </a:rPr>
              <a:t>However knowledge of distress at an early stage may help prevent possible future </a:t>
            </a:r>
            <a:r>
              <a:rPr lang="en-GB" sz="2400" dirty="0" smtClean="0">
                <a:latin typeface="Arial" pitchFamily="34" charset="0"/>
                <a:cs typeface="Arial" pitchFamily="34" charset="0"/>
              </a:rPr>
              <a:t>self-harm i.e. early intervention to address underlying issues</a:t>
            </a:r>
            <a:endParaRPr lang="en-GB" sz="2400" dirty="0">
              <a:latin typeface="Arial" pitchFamily="34" charset="0"/>
              <a:cs typeface="Arial" pitchFamily="34" charset="0"/>
            </a:endParaRPr>
          </a:p>
          <a:p>
            <a:endParaRPr lang="en-GB" sz="2200" dirty="0" smtClean="0">
              <a:latin typeface="Arial" pitchFamily="34" charset="0"/>
              <a:cs typeface="Arial" pitchFamily="34" charset="0"/>
            </a:endParaRPr>
          </a:p>
          <a:p>
            <a:endParaRPr lang="en-GB" sz="2200" dirty="0">
              <a:latin typeface="Arial" pitchFamily="34" charset="0"/>
              <a:cs typeface="Arial" pitchFamily="34" charset="0"/>
            </a:endParaRPr>
          </a:p>
          <a:p>
            <a:endParaRPr lang="en-GB" sz="2200" dirty="0" smtClean="0">
              <a:latin typeface="Arial" pitchFamily="34" charset="0"/>
              <a:cs typeface="Arial" pitchFamily="34" charset="0"/>
            </a:endParaRPr>
          </a:p>
          <a:p>
            <a:endParaRPr lang="en-GB" sz="1800" dirty="0" smtClean="0">
              <a:latin typeface="Arial" pitchFamily="34" charset="0"/>
              <a:cs typeface="Arial" pitchFamily="34" charset="0"/>
            </a:endParaRPr>
          </a:p>
          <a:p>
            <a:pPr marL="0" indent="0">
              <a:lnSpc>
                <a:spcPct val="50000"/>
              </a:lnSpc>
              <a:spcBef>
                <a:spcPts val="0"/>
              </a:spcBef>
              <a:buNone/>
            </a:pPr>
            <a:endParaRPr lang="en-GB" sz="2200" dirty="0" smtClean="0">
              <a:latin typeface="Arial" pitchFamily="34" charset="0"/>
              <a:cs typeface="Arial" pitchFamily="34" charset="0"/>
            </a:endParaRPr>
          </a:p>
        </p:txBody>
      </p:sp>
    </p:spTree>
    <p:extLst>
      <p:ext uri="{BB962C8B-B14F-4D97-AF65-F5344CB8AC3E}">
        <p14:creationId xmlns:p14="http://schemas.microsoft.com/office/powerpoint/2010/main" val="2739986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92664"/>
          </a:xfrm>
        </p:spPr>
        <p:txBody>
          <a:bodyPr>
            <a:noAutofit/>
          </a:bodyPr>
          <a:lstStyle/>
          <a:p>
            <a:pPr algn="ctr"/>
            <a:r>
              <a:rPr lang="en-GB" sz="4000" b="1" u="sng" dirty="0" smtClean="0">
                <a:solidFill>
                  <a:srgbClr val="7030A0"/>
                </a:solidFill>
                <a:latin typeface="Arial" pitchFamily="34" charset="0"/>
                <a:cs typeface="Arial" pitchFamily="34" charset="0"/>
              </a:rPr>
              <a:t>Dean’s Story</a:t>
            </a:r>
            <a:endParaRPr lang="en-GB" sz="4000" b="1" u="sng" dirty="0">
              <a:solidFill>
                <a:srgbClr val="7030A0"/>
              </a:solidFill>
              <a:latin typeface="Arial" pitchFamily="34" charset="0"/>
              <a:cs typeface="Arial" pitchFamily="34" charset="0"/>
            </a:endParaRPr>
          </a:p>
        </p:txBody>
      </p:sp>
      <p:pic>
        <p:nvPicPr>
          <p:cNvPr id="6" name="On edge. Learning about self harm. Dean's Story.m4v">
            <a:hlinkClick r:id="" action="ppaction://media"/>
          </p:cNvPr>
          <p:cNvPicPr>
            <a:picLocks noGrp="1" noRot="1" noChangeAspect="1"/>
          </p:cNvPicPr>
          <p:nvPr>
            <p:ph idx="1"/>
            <a:videoFile r:link="rId1"/>
          </p:nvPr>
        </p:nvPicPr>
        <p:blipFill>
          <a:blip r:embed="rId3" cstate="print"/>
          <a:stretch>
            <a:fillRect/>
          </a:stretch>
        </p:blipFill>
        <p:spPr>
          <a:xfrm>
            <a:off x="179512" y="1268760"/>
            <a:ext cx="8784976" cy="5400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52736"/>
            <a:ext cx="8784976" cy="5544616"/>
          </a:xfrm>
        </p:spPr>
        <p:txBody>
          <a:bodyPr>
            <a:normAutofit/>
          </a:bodyPr>
          <a:lstStyle/>
          <a:p>
            <a:pPr>
              <a:buNone/>
            </a:pPr>
            <a:endParaRPr lang="en-GB" sz="2400" dirty="0" smtClean="0">
              <a:latin typeface="Arial" pitchFamily="34" charset="0"/>
              <a:cs typeface="Arial" pitchFamily="34" charset="0"/>
            </a:endParaRPr>
          </a:p>
          <a:p>
            <a:r>
              <a:rPr lang="en-GB" sz="2000" dirty="0" smtClean="0">
                <a:latin typeface="Arial" pitchFamily="34" charset="0"/>
                <a:cs typeface="Arial" pitchFamily="34" charset="0"/>
              </a:rPr>
              <a:t>Research suggests 1 in 4 young people have self-harmed or knows someone who has (“Truth Hurts” report)</a:t>
            </a:r>
            <a:r>
              <a:rPr lang="en-GB" sz="2000" baseline="30000" dirty="0" smtClean="0">
                <a:latin typeface="Arial" pitchFamily="34" charset="0"/>
                <a:cs typeface="Arial" pitchFamily="34" charset="0"/>
              </a:rPr>
              <a:t> </a:t>
            </a:r>
          </a:p>
          <a:p>
            <a:r>
              <a:rPr lang="en-GB" sz="2000" dirty="0" smtClean="0">
                <a:latin typeface="Arial" pitchFamily="34" charset="0"/>
                <a:cs typeface="Arial" pitchFamily="34" charset="0"/>
              </a:rPr>
              <a:t>The average age of onset is 12 years old</a:t>
            </a:r>
          </a:p>
          <a:p>
            <a:r>
              <a:rPr lang="en-GB" sz="2000" dirty="0" smtClean="0">
                <a:latin typeface="Arial" pitchFamily="34" charset="0"/>
                <a:cs typeface="Arial" pitchFamily="34" charset="0"/>
              </a:rPr>
              <a:t>Types of self-harm may include cutting, biting, burning, picking skin, punching, hair pulling, head-banging, overdosing</a:t>
            </a:r>
          </a:p>
          <a:p>
            <a:pPr>
              <a:buNone/>
            </a:pPr>
            <a:endParaRPr lang="en-GB" sz="2000" dirty="0" smtClean="0">
              <a:latin typeface="Arial" pitchFamily="34" charset="0"/>
              <a:cs typeface="Arial" pitchFamily="34" charset="0"/>
            </a:endParaRPr>
          </a:p>
          <a:p>
            <a:pPr marL="0" indent="0" algn="ctr">
              <a:buNone/>
            </a:pPr>
            <a:endParaRPr lang="en-GB" sz="2000" u="sng" dirty="0" smtClean="0">
              <a:latin typeface="Arial" pitchFamily="34" charset="0"/>
              <a:cs typeface="Arial" pitchFamily="34" charset="0"/>
            </a:endParaRPr>
          </a:p>
          <a:p>
            <a:pPr marL="0" indent="0">
              <a:buNone/>
            </a:pPr>
            <a:r>
              <a:rPr lang="en-GB" sz="2000" u="sng" dirty="0" smtClean="0">
                <a:latin typeface="Arial" pitchFamily="34" charset="0"/>
                <a:cs typeface="Arial" pitchFamily="34" charset="0"/>
              </a:rPr>
              <a:t>Why do Young People Self-Harm?</a:t>
            </a:r>
          </a:p>
          <a:p>
            <a:pPr marL="0" indent="0">
              <a:buNone/>
            </a:pPr>
            <a:r>
              <a:rPr lang="en-GB" sz="2000" dirty="0" smtClean="0">
                <a:latin typeface="Arial" pitchFamily="34" charset="0"/>
                <a:cs typeface="Arial" pitchFamily="34" charset="0"/>
              </a:rPr>
              <a:t>Self-harm is a coping mechanism which enables a person to express difficult emotions.  They may feel physical pain is easier to deal with than emotional pain but the behaviour only provides temporary relief and fails to deal with the underlying issues that a young person is facing</a:t>
            </a:r>
            <a:endParaRPr lang="en-GB" sz="2000" dirty="0">
              <a:latin typeface="Arial" pitchFamily="34" charset="0"/>
              <a:cs typeface="Arial" pitchFamily="34" charset="0"/>
            </a:endParaRPr>
          </a:p>
        </p:txBody>
      </p:sp>
      <p:pic>
        <p:nvPicPr>
          <p:cNvPr id="11265" name="Picture 1" descr="C:\Users\mataylor\AppData\Local\Microsoft\Windows\Temporary Internet Files\Content.IE5\F1W1EQ2O\question_makrs_cutie_mark_by_rildraw-d4byewl[1].gif"/>
          <p:cNvPicPr>
            <a:picLocks noChangeAspect="1" noChangeArrowheads="1"/>
          </p:cNvPicPr>
          <p:nvPr/>
        </p:nvPicPr>
        <p:blipFill>
          <a:blip r:embed="rId3"/>
          <a:srcRect/>
          <a:stretch>
            <a:fillRect/>
          </a:stretch>
        </p:blipFill>
        <p:spPr bwMode="auto">
          <a:xfrm>
            <a:off x="6938963" y="3678238"/>
            <a:ext cx="9525" cy="9525"/>
          </a:xfrm>
          <a:prstGeom prst="rect">
            <a:avLst/>
          </a:prstGeom>
          <a:noFill/>
        </p:spPr>
      </p:pic>
      <p:pic>
        <p:nvPicPr>
          <p:cNvPr id="11268" name="Picture 4" descr="C:\Users\mataylor\AppData\Local\Microsoft\Windows\Temporary Internet Files\Content.IE5\AOGHQLLY\question_mark_serious_thinker_500_clr[1].gif"/>
          <p:cNvPicPr>
            <a:picLocks noChangeAspect="1" noChangeArrowheads="1"/>
          </p:cNvPicPr>
          <p:nvPr/>
        </p:nvPicPr>
        <p:blipFill>
          <a:blip r:embed="rId3"/>
          <a:srcRect/>
          <a:stretch>
            <a:fillRect/>
          </a:stretch>
        </p:blipFill>
        <p:spPr bwMode="auto">
          <a:xfrm>
            <a:off x="4567237" y="3424237"/>
            <a:ext cx="9525" cy="9525"/>
          </a:xfrm>
          <a:prstGeom prst="rect">
            <a:avLst/>
          </a:prstGeom>
          <a:noFill/>
        </p:spPr>
      </p:pic>
      <p:pic>
        <p:nvPicPr>
          <p:cNvPr id="11271" name="Picture 7" descr="C:\Users\mataylor\AppData\Local\Microsoft\Windows\Temporary Internet Files\Content.IE5\F1W1EQ2O\question_mark_serious_thinker_500_clr[1].gif"/>
          <p:cNvPicPr>
            <a:picLocks noChangeAspect="1" noChangeArrowheads="1"/>
          </p:cNvPicPr>
          <p:nvPr/>
        </p:nvPicPr>
        <p:blipFill>
          <a:blip r:embed="rId3"/>
          <a:srcRect/>
          <a:stretch>
            <a:fillRect/>
          </a:stretch>
        </p:blipFill>
        <p:spPr bwMode="auto">
          <a:xfrm>
            <a:off x="1614488" y="2800350"/>
            <a:ext cx="9525" cy="9525"/>
          </a:xfrm>
          <a:prstGeom prst="rect">
            <a:avLst/>
          </a:prstGeom>
          <a:noFill/>
        </p:spPr>
      </p:pic>
      <p:pic>
        <p:nvPicPr>
          <p:cNvPr id="11273" name="Picture 9" descr="C:\Users\mataylor\AppData\Local\Microsoft\Windows\Temporary Internet Files\Content.IE5\F1W1EQ2O\SLE+clipart-illustration-orange-man-holding-question-mark[1].gif"/>
          <p:cNvPicPr>
            <a:picLocks noChangeAspect="1" noChangeArrowheads="1"/>
          </p:cNvPicPr>
          <p:nvPr/>
        </p:nvPicPr>
        <p:blipFill>
          <a:blip r:embed="rId3"/>
          <a:srcRect/>
          <a:stretch>
            <a:fillRect/>
          </a:stretch>
        </p:blipFill>
        <p:spPr bwMode="auto">
          <a:xfrm>
            <a:off x="3665538" y="3443288"/>
            <a:ext cx="9525" cy="9525"/>
          </a:xfrm>
          <a:prstGeom prst="rect">
            <a:avLst/>
          </a:prstGeom>
          <a:noFill/>
        </p:spPr>
      </p:pic>
      <p:pic>
        <p:nvPicPr>
          <p:cNvPr id="11281" name="Picture 17" descr="C:\Users\mataylor\AppData\Local\Microsoft\Windows\Temporary Internet Files\Content.IE5\XI2IKY42\question-mark-red2[1].png"/>
          <p:cNvPicPr>
            <a:picLocks noChangeAspect="1" noChangeArrowheads="1"/>
          </p:cNvPicPr>
          <p:nvPr/>
        </p:nvPicPr>
        <p:blipFill>
          <a:blip r:embed="rId4" cstate="print"/>
          <a:srcRect/>
          <a:stretch>
            <a:fillRect/>
          </a:stretch>
        </p:blipFill>
        <p:spPr bwMode="auto">
          <a:xfrm>
            <a:off x="6156176" y="3645024"/>
            <a:ext cx="504056" cy="576064"/>
          </a:xfrm>
          <a:prstGeom prst="rect">
            <a:avLst/>
          </a:prstGeom>
          <a:noFill/>
        </p:spPr>
      </p:pic>
      <p:pic>
        <p:nvPicPr>
          <p:cNvPr id="9" name="Picture 17" descr="C:\Users\mataylor\AppData\Local\Microsoft\Windows\Temporary Internet Files\Content.IE5\XI2IKY42\question-mark-red2[1].png"/>
          <p:cNvPicPr>
            <a:picLocks noChangeAspect="1" noChangeArrowheads="1"/>
          </p:cNvPicPr>
          <p:nvPr/>
        </p:nvPicPr>
        <p:blipFill>
          <a:blip r:embed="rId4" cstate="print"/>
          <a:srcRect/>
          <a:stretch>
            <a:fillRect/>
          </a:stretch>
        </p:blipFill>
        <p:spPr bwMode="auto">
          <a:xfrm>
            <a:off x="6804248" y="3356992"/>
            <a:ext cx="504056" cy="576064"/>
          </a:xfrm>
          <a:prstGeom prst="rect">
            <a:avLst/>
          </a:prstGeom>
          <a:noFill/>
        </p:spPr>
      </p:pic>
    </p:spTree>
    <p:extLst>
      <p:ext uri="{BB962C8B-B14F-4D97-AF65-F5344CB8AC3E}">
        <p14:creationId xmlns:p14="http://schemas.microsoft.com/office/powerpoint/2010/main" val="1857655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r>
              <a:rPr lang="en-GB" sz="3200" b="1" u="sng" dirty="0" smtClean="0">
                <a:solidFill>
                  <a:srgbClr val="7030A0"/>
                </a:solidFill>
                <a:latin typeface="Arial" pitchFamily="34" charset="0"/>
                <a:cs typeface="Arial" pitchFamily="34" charset="0"/>
              </a:rPr>
              <a:t>R E A S O N S   F O R  S E L F – H A R M  </a:t>
            </a:r>
            <a:endParaRPr lang="en-GB" sz="3200" b="1" u="sng"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467544" y="1628800"/>
            <a:ext cx="8229600" cy="4824536"/>
          </a:xfrm>
        </p:spPr>
        <p:txBody>
          <a:bodyPr>
            <a:normAutofit lnSpcReduction="10000"/>
          </a:bodyPr>
          <a:lstStyle/>
          <a:p>
            <a:pPr marL="0" indent="0">
              <a:buNone/>
            </a:pPr>
            <a:r>
              <a:rPr lang="en-GB" sz="2200" dirty="0" smtClean="0">
                <a:latin typeface="Arial" pitchFamily="34" charset="0"/>
                <a:cs typeface="Arial" pitchFamily="34" charset="0"/>
              </a:rPr>
              <a:t>The reasons people gave for self-harming are varied and include:</a:t>
            </a:r>
          </a:p>
          <a:p>
            <a:r>
              <a:rPr lang="en-GB" sz="2200" dirty="0" smtClean="0">
                <a:latin typeface="Arial" pitchFamily="34" charset="0"/>
                <a:cs typeface="Arial" pitchFamily="34" charset="0"/>
              </a:rPr>
              <a:t>Self-harm temporarily relieves intense feelings</a:t>
            </a:r>
          </a:p>
          <a:p>
            <a:r>
              <a:rPr lang="en-GB" sz="2200" dirty="0" smtClean="0">
                <a:latin typeface="Arial" pitchFamily="34" charset="0"/>
                <a:cs typeface="Arial" pitchFamily="34" charset="0"/>
              </a:rPr>
              <a:t>Self-harm provides a sense of being real</a:t>
            </a:r>
          </a:p>
          <a:p>
            <a:r>
              <a:rPr lang="en-GB" sz="2200" dirty="0" smtClean="0">
                <a:latin typeface="Arial" pitchFamily="34" charset="0"/>
                <a:cs typeface="Arial" pitchFamily="34" charset="0"/>
              </a:rPr>
              <a:t>To feel pain on the outside instead of the inside</a:t>
            </a:r>
          </a:p>
          <a:p>
            <a:r>
              <a:rPr lang="en-GB" sz="2200" dirty="0" smtClean="0">
                <a:latin typeface="Arial" pitchFamily="34" charset="0"/>
                <a:cs typeface="Arial" pitchFamily="34" charset="0"/>
              </a:rPr>
              <a:t>Self-harm is a way to control and manage pain</a:t>
            </a:r>
          </a:p>
          <a:p>
            <a:r>
              <a:rPr lang="en-GB" sz="2200" dirty="0" smtClean="0">
                <a:latin typeface="Arial" pitchFamily="34" charset="0"/>
                <a:cs typeface="Arial" pitchFamily="34" charset="0"/>
              </a:rPr>
              <a:t>Some people who self-harm are punishing themselves for having strong feelings</a:t>
            </a:r>
          </a:p>
          <a:p>
            <a:r>
              <a:rPr lang="en-GB" sz="2200" dirty="0" smtClean="0">
                <a:latin typeface="Arial" pitchFamily="34" charset="0"/>
                <a:cs typeface="Arial" pitchFamily="34" charset="0"/>
              </a:rPr>
              <a:t>Self-harm followed by tending to wounds is a way to be self-nurturing</a:t>
            </a:r>
          </a:p>
          <a:p>
            <a:r>
              <a:rPr lang="en-GB" sz="2200" dirty="0" smtClean="0">
                <a:latin typeface="Arial" pitchFamily="34" charset="0"/>
                <a:cs typeface="Arial" pitchFamily="34" charset="0"/>
              </a:rPr>
              <a:t>To ask for assistance in an indirect way</a:t>
            </a:r>
          </a:p>
          <a:p>
            <a:r>
              <a:rPr lang="en-GB" sz="2200" dirty="0" smtClean="0">
                <a:latin typeface="Arial" pitchFamily="34" charset="0"/>
                <a:cs typeface="Arial" pitchFamily="34" charset="0"/>
              </a:rPr>
              <a:t>On rare occasions self-harm is used to manipulate others</a:t>
            </a:r>
          </a:p>
          <a:p>
            <a:r>
              <a:rPr lang="en-GB" sz="2200" dirty="0" smtClean="0">
                <a:latin typeface="Arial" pitchFamily="34" charset="0"/>
                <a:cs typeface="Arial" pitchFamily="34" charset="0"/>
              </a:rPr>
              <a:t>Self-harm can be influenced by alcohol and drug misuse</a:t>
            </a:r>
            <a:endParaRPr lang="en-GB" sz="2200" dirty="0">
              <a:latin typeface="Arial" pitchFamily="34" charset="0"/>
              <a:cs typeface="Arial" pitchFamily="34" charset="0"/>
            </a:endParaRPr>
          </a:p>
        </p:txBody>
      </p:sp>
    </p:spTree>
    <p:extLst>
      <p:ext uri="{BB962C8B-B14F-4D97-AF65-F5344CB8AC3E}">
        <p14:creationId xmlns:p14="http://schemas.microsoft.com/office/powerpoint/2010/main" val="6993631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1009</TotalTime>
  <Words>1761</Words>
  <Application>Microsoft Office PowerPoint</Application>
  <PresentationFormat>On-screen Show (4:3)</PresentationFormat>
  <Paragraphs>258</Paragraphs>
  <Slides>38</Slides>
  <Notes>15</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Flow</vt:lpstr>
      <vt:lpstr>Acrobat Document</vt:lpstr>
      <vt:lpstr>Document</vt:lpstr>
      <vt:lpstr>  Awareness Session: Self Harm &amp; Suicide</vt:lpstr>
      <vt:lpstr>BACKGROUND</vt:lpstr>
      <vt:lpstr>CONTENT</vt:lpstr>
      <vt:lpstr>Talking About Self Harm</vt:lpstr>
      <vt:lpstr>PowerPoint Presentation</vt:lpstr>
      <vt:lpstr>E M O T I O N A L  &amp;  P S Y C H O L O G I C A L   D I S T R E S S</vt:lpstr>
      <vt:lpstr>Dean’s Story</vt:lpstr>
      <vt:lpstr>PowerPoint Presentation</vt:lpstr>
      <vt:lpstr>R E A S O N S   F O R  S E L F – H A R M  </vt:lpstr>
      <vt:lpstr>T H I N G S   T O   R E M E M B E R</vt:lpstr>
      <vt:lpstr>R I S K   A S S E S S M E N T</vt:lpstr>
      <vt:lpstr>PowerPoint Presentation</vt:lpstr>
      <vt:lpstr>PowerPoint Presentation</vt:lpstr>
      <vt:lpstr>Flowchart in Detail</vt:lpstr>
      <vt:lpstr>Flowchart in Detail</vt:lpstr>
      <vt:lpstr>Flowchart in Detail</vt:lpstr>
      <vt:lpstr>Flowchart in Detail</vt:lpstr>
      <vt:lpstr>Flowchart in Detail</vt:lpstr>
      <vt:lpstr>Flowchart in Detail</vt:lpstr>
      <vt:lpstr>PowerPoint Presentation</vt:lpstr>
      <vt:lpstr>PowerPoint Presentation</vt:lpstr>
      <vt:lpstr>Talking About Suicide</vt:lpstr>
      <vt:lpstr>What is Suicide?</vt:lpstr>
      <vt:lpstr>Myths</vt:lpstr>
      <vt:lpstr>PowerPoint Presentation</vt:lpstr>
      <vt:lpstr>RISK FACTORS</vt:lpstr>
      <vt:lpstr>Risk Groups</vt:lpstr>
      <vt:lpstr>Protective Factors</vt:lpstr>
      <vt:lpstr>FEAR OF RAISING THE ISSUE</vt:lpstr>
      <vt:lpstr>HOW TO TALK ABOUT SUICIDE</vt:lpstr>
      <vt:lpstr>REMEMBER</vt:lpstr>
      <vt:lpstr>PowerPoint Presentation</vt:lpstr>
      <vt:lpstr>C O M P L E T E D   S U I C I D E</vt:lpstr>
      <vt:lpstr>S U P P O R T</vt:lpstr>
      <vt:lpstr>T R A I N I N G</vt:lpstr>
      <vt:lpstr>S E R V I C E S</vt:lpstr>
      <vt:lpstr>TALK  LISTEN  SAVE LIVES </vt:lpstr>
      <vt:lpstr>Contact Us:</vt:lpstr>
    </vt:vector>
  </TitlesOfParts>
  <Company>NAC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HARM AND SUICIDE PREVENTION GUIDANCE</dc:title>
  <dc:creator>Ellen Milne</dc:creator>
  <cp:lastModifiedBy>MacDonald, Kate</cp:lastModifiedBy>
  <cp:revision>210</cp:revision>
  <cp:lastPrinted>2013-09-05T10:14:23Z</cp:lastPrinted>
  <dcterms:created xsi:type="dcterms:W3CDTF">2013-08-19T12:56:54Z</dcterms:created>
  <dcterms:modified xsi:type="dcterms:W3CDTF">2020-07-22T09:03:47Z</dcterms:modified>
</cp:coreProperties>
</file>