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7"/>
  </p:notesMasterIdLst>
  <p:sldIdLst>
    <p:sldId id="256" r:id="rId5"/>
    <p:sldId id="257" r:id="rId6"/>
  </p:sldIdLst>
  <p:sldSz cx="18288000" cy="10287000"/>
  <p:notesSz cx="6858000" cy="9144000"/>
  <p:embeddedFontLst>
    <p:embeddedFont>
      <p:font typeface="Glacial Indifference" panose="020B0604020202020204" charset="0"/>
      <p:regular r:id="rId8"/>
    </p:embeddedFont>
    <p:embeddedFont>
      <p:font typeface="Glacial Indifference Bold" panose="020B0604020202020204" charset="0"/>
      <p:regular r:id="rId9"/>
    </p:embeddedFont>
    <p:embeddedFont>
      <p:font typeface="Lora Bold" panose="020B0604020202020204" charset="0"/>
      <p:regular r:id="rId10"/>
      <p:bold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7" d="100"/>
          <a:sy n="47" d="100"/>
        </p:scale>
        <p:origin x="500" y="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font" Target="fonts/font4.fntdata"/><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Master" Target="slideMasters/slideMaster1.xml"/><Relationship Id="rId9" Type="http://schemas.openxmlformats.org/officeDocument/2006/relationships/font" Target="fonts/font2.fntdata"/><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1F8130-0723-465D-8A15-F204D18DE17B}" type="datetimeFigureOut">
              <a:rPr lang="en-GB" smtClean="0"/>
              <a:t>21/09/2026</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46A0D5-1678-472F-8496-5E59FFB427B2}" type="slidenum">
              <a:rPr lang="en-GB" smtClean="0"/>
              <a:t>‹#›</a:t>
            </a:fld>
            <a:endParaRPr lang="en-GB" dirty="0"/>
          </a:p>
        </p:txBody>
      </p:sp>
    </p:spTree>
    <p:extLst>
      <p:ext uri="{BB962C8B-B14F-4D97-AF65-F5344CB8AC3E}">
        <p14:creationId xmlns:p14="http://schemas.microsoft.com/office/powerpoint/2010/main" val="2702573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746A0D5-1678-472F-8496-5E59FFB427B2}" type="slidenum">
              <a:rPr lang="en-GB" smtClean="0"/>
              <a:t>2</a:t>
            </a:fld>
            <a:endParaRPr lang="en-GB" dirty="0"/>
          </a:p>
        </p:txBody>
      </p:sp>
    </p:spTree>
    <p:extLst>
      <p:ext uri="{BB962C8B-B14F-4D97-AF65-F5344CB8AC3E}">
        <p14:creationId xmlns:p14="http://schemas.microsoft.com/office/powerpoint/2010/main" val="28134825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9/21/2026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9/21/2026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9/21/2026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www.flickr.com/photos/cafemama/3711762488" TargetMode="External"/><Relationship Id="rId3" Type="http://schemas.openxmlformats.org/officeDocument/2006/relationships/image" Target="../media/image2.jpeg"/><Relationship Id="rId7" Type="http://schemas.openxmlformats.org/officeDocument/2006/relationships/image" Target="../media/image4.jpeg"/><Relationship Id="rId12" Type="http://schemas.openxmlformats.org/officeDocument/2006/relationships/hyperlink" Target="https://pxhere.com/en/photo/939455" TargetMode="Externa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hyperlink" Target="https://oscar-colegio.blogspot.com/2012/03/" TargetMode="External"/><Relationship Id="rId11" Type="http://schemas.openxmlformats.org/officeDocument/2006/relationships/image" Target="../media/image6.jpeg"/><Relationship Id="rId5" Type="http://schemas.openxmlformats.org/officeDocument/2006/relationships/image" Target="../media/image3.jpg"/><Relationship Id="rId10" Type="http://schemas.openxmlformats.org/officeDocument/2006/relationships/hyperlink" Target="https://www.hippopx.com/en/dad-boy-beach-walk-love-family-child-110514" TargetMode="External"/><Relationship Id="rId4" Type="http://schemas.openxmlformats.org/officeDocument/2006/relationships/hyperlink" Target="https://pxhere.com/en/photo/934535" TargetMode="External"/><Relationship Id="rId9" Type="http://schemas.openxmlformats.org/officeDocument/2006/relationships/image" Target="../media/image5.jp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hyperlink" Target="https://en.wikipedia.org/wiki/Forest_School_Camps" TargetMode="External"/><Relationship Id="rId5" Type="http://schemas.openxmlformats.org/officeDocument/2006/relationships/image" Target="../media/image8.gif"/><Relationship Id="rId4" Type="http://schemas.openxmlformats.org/officeDocument/2006/relationships/hyperlink" Target="https://www.flickr.com/photos/johnbullas/593457576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grpSp>
        <p:nvGrpSpPr>
          <p:cNvPr id="2" name="Group 2"/>
          <p:cNvGrpSpPr/>
          <p:nvPr/>
        </p:nvGrpSpPr>
        <p:grpSpPr>
          <a:xfrm>
            <a:off x="400859" y="180277"/>
            <a:ext cx="5764146" cy="9960376"/>
            <a:chOff x="0" y="0"/>
            <a:chExt cx="1518129" cy="2623309"/>
          </a:xfrm>
        </p:grpSpPr>
        <p:sp>
          <p:nvSpPr>
            <p:cNvPr id="3" name="Freeform 3"/>
            <p:cNvSpPr/>
            <p:nvPr/>
          </p:nvSpPr>
          <p:spPr>
            <a:xfrm>
              <a:off x="0" y="0"/>
              <a:ext cx="1518129" cy="2623309"/>
            </a:xfrm>
            <a:custGeom>
              <a:avLst/>
              <a:gdLst/>
              <a:ahLst/>
              <a:cxnLst/>
              <a:rect l="l" t="t" r="r" b="b"/>
              <a:pathLst>
                <a:path w="1518129" h="2623309">
                  <a:moveTo>
                    <a:pt x="0" y="0"/>
                  </a:moveTo>
                  <a:lnTo>
                    <a:pt x="1518129" y="0"/>
                  </a:lnTo>
                  <a:lnTo>
                    <a:pt x="1518129" y="2623309"/>
                  </a:lnTo>
                  <a:lnTo>
                    <a:pt x="0" y="2623309"/>
                  </a:lnTo>
                  <a:close/>
                </a:path>
              </a:pathLst>
            </a:custGeom>
            <a:solidFill>
              <a:srgbClr val="000000">
                <a:alpha val="0"/>
              </a:srgbClr>
            </a:solidFill>
            <a:ln w="285750" cap="sq">
              <a:solidFill>
                <a:srgbClr val="C00000"/>
              </a:solidFill>
              <a:prstDash val="solid"/>
              <a:miter/>
            </a:ln>
          </p:spPr>
          <p:txBody>
            <a:bodyPr/>
            <a:lstStyle/>
            <a:p>
              <a:endParaRPr lang="en-GB" dirty="0"/>
            </a:p>
          </p:txBody>
        </p:sp>
        <p:sp>
          <p:nvSpPr>
            <p:cNvPr id="4" name="TextBox 4"/>
            <p:cNvSpPr txBox="1"/>
            <p:nvPr/>
          </p:nvSpPr>
          <p:spPr>
            <a:xfrm>
              <a:off x="0" y="-38100"/>
              <a:ext cx="1518129" cy="2661409"/>
            </a:xfrm>
            <a:prstGeom prst="rect">
              <a:avLst/>
            </a:prstGeom>
            <a:ln>
              <a:solidFill>
                <a:srgbClr val="C00000"/>
              </a:solidFill>
            </a:ln>
          </p:spPr>
          <p:txBody>
            <a:bodyPr lIns="50800" tIns="50800" rIns="50800" bIns="50800" rtlCol="0" anchor="ctr"/>
            <a:lstStyle/>
            <a:p>
              <a:pPr algn="ctr">
                <a:lnSpc>
                  <a:spcPts val="2659"/>
                </a:lnSpc>
                <a:spcBef>
                  <a:spcPct val="0"/>
                </a:spcBef>
              </a:pPr>
              <a:endParaRPr dirty="0"/>
            </a:p>
          </p:txBody>
        </p:sp>
      </p:grpSp>
      <p:sp>
        <p:nvSpPr>
          <p:cNvPr id="6" name="TextBox 6"/>
          <p:cNvSpPr txBox="1"/>
          <p:nvPr/>
        </p:nvSpPr>
        <p:spPr>
          <a:xfrm>
            <a:off x="624339" y="456647"/>
            <a:ext cx="5317186" cy="2029851"/>
          </a:xfrm>
          <a:prstGeom prst="rect">
            <a:avLst/>
          </a:prstGeom>
        </p:spPr>
        <p:txBody>
          <a:bodyPr lIns="0" tIns="0" rIns="0" bIns="0" rtlCol="0" anchor="t">
            <a:spAutoFit/>
          </a:bodyPr>
          <a:lstStyle/>
          <a:p>
            <a:pPr algn="ctr">
              <a:lnSpc>
                <a:spcPts val="3427"/>
              </a:lnSpc>
              <a:spcBef>
                <a:spcPct val="0"/>
              </a:spcBef>
            </a:pPr>
            <a:r>
              <a:rPr lang="en-US" sz="2800" b="1" dirty="0">
                <a:latin typeface="Glacial Indifference Bold"/>
                <a:ea typeface="Glacial Indifference Bold"/>
                <a:cs typeface="Glacial Indifference Bold"/>
                <a:sym typeface="Glacial Indifference Bold"/>
              </a:rPr>
              <a:t>Our Learning journey so far.....​</a:t>
            </a:r>
          </a:p>
          <a:p>
            <a:pPr algn="ctr">
              <a:spcBef>
                <a:spcPct val="0"/>
              </a:spcBef>
            </a:pPr>
            <a:endParaRPr lang="en-US" sz="1200" dirty="0">
              <a:latin typeface="Glacial Indifference"/>
              <a:ea typeface="Glacial Indifference"/>
              <a:cs typeface="Glacial Indifference"/>
              <a:sym typeface="Glacial Indifference"/>
            </a:endParaRPr>
          </a:p>
          <a:p>
            <a:pPr algn="ctr">
              <a:spcBef>
                <a:spcPct val="0"/>
              </a:spcBef>
            </a:pPr>
            <a:r>
              <a:rPr lang="en-US" dirty="0">
                <a:latin typeface="Glacial Indifference"/>
                <a:ea typeface="Glacial Indifference"/>
                <a:cs typeface="Glacial Indifference"/>
                <a:sym typeface="Glacial Indifference"/>
              </a:rPr>
              <a:t>At Monkton EYC, we have been</a:t>
            </a:r>
          </a:p>
          <a:p>
            <a:pPr algn="ctr">
              <a:spcBef>
                <a:spcPct val="0"/>
              </a:spcBef>
            </a:pPr>
            <a:r>
              <a:rPr lang="en-US" dirty="0">
                <a:latin typeface="Glacial Indifference"/>
                <a:ea typeface="Glacial Indifference"/>
                <a:cs typeface="Glacial Indifference"/>
                <a:sym typeface="Glacial Indifference"/>
              </a:rPr>
              <a:t>enjoying making friends and building relationships. We have also been learning / reminding ourselves of all the EYC routines including snack, lunchtime and handwashing</a:t>
            </a:r>
            <a:r>
              <a:rPr lang="en-US" sz="1957" dirty="0">
                <a:latin typeface="Glacial Indifference"/>
                <a:ea typeface="Glacial Indifference"/>
                <a:cs typeface="Glacial Indifference"/>
                <a:sym typeface="Glacial Indifference"/>
              </a:rPr>
              <a:t>. ​​</a:t>
            </a:r>
          </a:p>
        </p:txBody>
      </p:sp>
      <p:sp>
        <p:nvSpPr>
          <p:cNvPr id="11" name="Freeform 11"/>
          <p:cNvSpPr/>
          <p:nvPr/>
        </p:nvSpPr>
        <p:spPr>
          <a:xfrm>
            <a:off x="10815786" y="1046285"/>
            <a:ext cx="1447590" cy="1678494"/>
          </a:xfrm>
          <a:custGeom>
            <a:avLst/>
            <a:gdLst/>
            <a:ahLst/>
            <a:cxnLst/>
            <a:rect l="l" t="t" r="r" b="b"/>
            <a:pathLst>
              <a:path w="1447590" h="1678494">
                <a:moveTo>
                  <a:pt x="0" y="0"/>
                </a:moveTo>
                <a:lnTo>
                  <a:pt x="1447591" y="0"/>
                </a:lnTo>
                <a:lnTo>
                  <a:pt x="1447591" y="1678494"/>
                </a:lnTo>
                <a:lnTo>
                  <a:pt x="0" y="1678494"/>
                </a:lnTo>
                <a:lnTo>
                  <a:pt x="0" y="0"/>
                </a:lnTo>
                <a:close/>
              </a:path>
            </a:pathLst>
          </a:custGeom>
          <a:blipFill>
            <a:blip r:embed="rId2"/>
            <a:stretch>
              <a:fillRect/>
            </a:stretch>
          </a:blipFill>
        </p:spPr>
        <p:txBody>
          <a:bodyPr/>
          <a:lstStyle/>
          <a:p>
            <a:endParaRPr lang="en-GB" dirty="0"/>
          </a:p>
        </p:txBody>
      </p:sp>
      <p:sp>
        <p:nvSpPr>
          <p:cNvPr id="12" name="TextBox 12"/>
          <p:cNvSpPr txBox="1"/>
          <p:nvPr/>
        </p:nvSpPr>
        <p:spPr>
          <a:xfrm>
            <a:off x="11249673" y="-127422"/>
            <a:ext cx="6826046" cy="4446271"/>
          </a:xfrm>
          <a:prstGeom prst="rect">
            <a:avLst/>
          </a:prstGeom>
        </p:spPr>
        <p:txBody>
          <a:bodyPr wrap="square" lIns="0" tIns="0" rIns="0" bIns="0" rtlCol="0" anchor="t">
            <a:spAutoFit/>
          </a:bodyPr>
          <a:lstStyle/>
          <a:p>
            <a:pPr algn="ctr">
              <a:lnSpc>
                <a:spcPts val="9659"/>
              </a:lnSpc>
              <a:spcBef>
                <a:spcPct val="0"/>
              </a:spcBef>
            </a:pPr>
            <a:r>
              <a:rPr lang="en-US" sz="6000" b="1" dirty="0">
                <a:latin typeface="Lora Bold"/>
                <a:ea typeface="Lora Bold"/>
                <a:cs typeface="Lora Bold"/>
                <a:sym typeface="Lora Bold"/>
              </a:rPr>
              <a:t>Monkton EYC Newsletter​</a:t>
            </a:r>
          </a:p>
          <a:p>
            <a:pPr algn="ctr">
              <a:lnSpc>
                <a:spcPts val="9659"/>
              </a:lnSpc>
              <a:spcBef>
                <a:spcPct val="0"/>
              </a:spcBef>
            </a:pPr>
            <a:r>
              <a:rPr lang="en-US" sz="6000" b="1" dirty="0">
                <a:latin typeface="Lora Bold"/>
                <a:ea typeface="Lora Bold"/>
                <a:cs typeface="Lora Bold"/>
                <a:sym typeface="Lora Bold"/>
              </a:rPr>
              <a:t>September 2026</a:t>
            </a:r>
            <a:r>
              <a:rPr lang="en-US" sz="6899" b="1" dirty="0">
                <a:solidFill>
                  <a:srgbClr val="FFFFFF"/>
                </a:solidFill>
                <a:latin typeface="Lora Bold"/>
                <a:ea typeface="Lora Bold"/>
                <a:cs typeface="Lora Bold"/>
                <a:sym typeface="Lora Bold"/>
              </a:rPr>
              <a:t>​</a:t>
            </a:r>
          </a:p>
          <a:p>
            <a:pPr algn="ctr">
              <a:lnSpc>
                <a:spcPts val="6299"/>
              </a:lnSpc>
              <a:spcBef>
                <a:spcPct val="0"/>
              </a:spcBef>
            </a:pPr>
            <a:r>
              <a:rPr lang="en-US" sz="4500" b="1" dirty="0">
                <a:solidFill>
                  <a:srgbClr val="FFFFFF"/>
                </a:solidFill>
                <a:latin typeface="Lora Bold"/>
                <a:ea typeface="Lora Bold"/>
                <a:cs typeface="Lora Bold"/>
                <a:sym typeface="Lora Bold"/>
              </a:rPr>
              <a:t>​</a:t>
            </a:r>
          </a:p>
        </p:txBody>
      </p:sp>
      <p:grpSp>
        <p:nvGrpSpPr>
          <p:cNvPr id="13" name="Group 13"/>
          <p:cNvGrpSpPr/>
          <p:nvPr/>
        </p:nvGrpSpPr>
        <p:grpSpPr>
          <a:xfrm>
            <a:off x="5897318" y="180277"/>
            <a:ext cx="4654699" cy="3459231"/>
            <a:chOff x="0" y="0"/>
            <a:chExt cx="1199763" cy="987029"/>
          </a:xfrm>
        </p:grpSpPr>
        <p:sp>
          <p:nvSpPr>
            <p:cNvPr id="14" name="Freeform 14"/>
            <p:cNvSpPr/>
            <p:nvPr/>
          </p:nvSpPr>
          <p:spPr>
            <a:xfrm>
              <a:off x="0" y="0"/>
              <a:ext cx="1199763" cy="987029"/>
            </a:xfrm>
            <a:custGeom>
              <a:avLst/>
              <a:gdLst/>
              <a:ahLst/>
              <a:cxnLst/>
              <a:rect l="l" t="t" r="r" b="b"/>
              <a:pathLst>
                <a:path w="1199763" h="987029">
                  <a:moveTo>
                    <a:pt x="0" y="0"/>
                  </a:moveTo>
                  <a:lnTo>
                    <a:pt x="1199763" y="0"/>
                  </a:lnTo>
                  <a:lnTo>
                    <a:pt x="1199763" y="987029"/>
                  </a:lnTo>
                  <a:lnTo>
                    <a:pt x="0" y="987029"/>
                  </a:lnTo>
                  <a:close/>
                </a:path>
              </a:pathLst>
            </a:custGeom>
            <a:solidFill>
              <a:srgbClr val="000000">
                <a:alpha val="0"/>
              </a:srgbClr>
            </a:solidFill>
            <a:ln w="285750" cap="sq">
              <a:solidFill>
                <a:srgbClr val="C00000"/>
              </a:solidFill>
              <a:prstDash val="solid"/>
              <a:miter/>
            </a:ln>
          </p:spPr>
          <p:txBody>
            <a:bodyPr/>
            <a:lstStyle/>
            <a:p>
              <a:endParaRPr lang="en-GB" dirty="0"/>
            </a:p>
          </p:txBody>
        </p:sp>
        <p:sp>
          <p:nvSpPr>
            <p:cNvPr id="15" name="TextBox 15"/>
            <p:cNvSpPr txBox="1"/>
            <p:nvPr/>
          </p:nvSpPr>
          <p:spPr>
            <a:xfrm>
              <a:off x="0" y="-38100"/>
              <a:ext cx="1199763" cy="1025129"/>
            </a:xfrm>
            <a:prstGeom prst="rect">
              <a:avLst/>
            </a:prstGeom>
            <a:ln>
              <a:solidFill>
                <a:srgbClr val="C00000"/>
              </a:solidFill>
            </a:ln>
          </p:spPr>
          <p:txBody>
            <a:bodyPr lIns="50800" tIns="50800" rIns="50800" bIns="50800" rtlCol="0" anchor="ctr"/>
            <a:lstStyle/>
            <a:p>
              <a:pPr algn="ctr">
                <a:lnSpc>
                  <a:spcPts val="2659"/>
                </a:lnSpc>
                <a:spcBef>
                  <a:spcPct val="0"/>
                </a:spcBef>
              </a:pPr>
              <a:endParaRPr dirty="0"/>
            </a:p>
          </p:txBody>
        </p:sp>
      </p:grpSp>
      <p:grpSp>
        <p:nvGrpSpPr>
          <p:cNvPr id="16" name="Group 16"/>
          <p:cNvGrpSpPr/>
          <p:nvPr/>
        </p:nvGrpSpPr>
        <p:grpSpPr>
          <a:xfrm>
            <a:off x="5908763" y="3639508"/>
            <a:ext cx="5890025" cy="3922714"/>
            <a:chOff x="0" y="0"/>
            <a:chExt cx="1551282" cy="1077212"/>
          </a:xfrm>
        </p:grpSpPr>
        <p:sp>
          <p:nvSpPr>
            <p:cNvPr id="17" name="Freeform 17"/>
            <p:cNvSpPr/>
            <p:nvPr/>
          </p:nvSpPr>
          <p:spPr>
            <a:xfrm>
              <a:off x="0" y="0"/>
              <a:ext cx="1551282" cy="1077212"/>
            </a:xfrm>
            <a:custGeom>
              <a:avLst/>
              <a:gdLst/>
              <a:ahLst/>
              <a:cxnLst/>
              <a:rect l="l" t="t" r="r" b="b"/>
              <a:pathLst>
                <a:path w="1551282" h="1077212">
                  <a:moveTo>
                    <a:pt x="0" y="0"/>
                  </a:moveTo>
                  <a:lnTo>
                    <a:pt x="1551282" y="0"/>
                  </a:lnTo>
                  <a:lnTo>
                    <a:pt x="1551282" y="1077212"/>
                  </a:lnTo>
                  <a:lnTo>
                    <a:pt x="0" y="1077212"/>
                  </a:lnTo>
                  <a:close/>
                </a:path>
              </a:pathLst>
            </a:custGeom>
            <a:solidFill>
              <a:srgbClr val="000000">
                <a:alpha val="0"/>
              </a:srgbClr>
            </a:solidFill>
            <a:ln w="285750" cap="sq">
              <a:solidFill>
                <a:srgbClr val="C00000"/>
              </a:solidFill>
              <a:prstDash val="solid"/>
              <a:miter/>
            </a:ln>
          </p:spPr>
          <p:txBody>
            <a:bodyPr/>
            <a:lstStyle/>
            <a:p>
              <a:endParaRPr lang="en-GB" dirty="0"/>
            </a:p>
          </p:txBody>
        </p:sp>
        <p:sp>
          <p:nvSpPr>
            <p:cNvPr id="18" name="TextBox 18"/>
            <p:cNvSpPr txBox="1"/>
            <p:nvPr/>
          </p:nvSpPr>
          <p:spPr>
            <a:xfrm>
              <a:off x="0" y="-38100"/>
              <a:ext cx="1551282" cy="1115312"/>
            </a:xfrm>
            <a:prstGeom prst="rect">
              <a:avLst/>
            </a:prstGeom>
            <a:ln>
              <a:solidFill>
                <a:srgbClr val="C00000"/>
              </a:solidFill>
            </a:ln>
          </p:spPr>
          <p:txBody>
            <a:bodyPr lIns="50800" tIns="50800" rIns="50800" bIns="50800" rtlCol="0" anchor="ctr"/>
            <a:lstStyle/>
            <a:p>
              <a:pPr algn="ctr">
                <a:lnSpc>
                  <a:spcPts val="2659"/>
                </a:lnSpc>
                <a:spcBef>
                  <a:spcPct val="0"/>
                </a:spcBef>
              </a:pPr>
              <a:endParaRPr dirty="0"/>
            </a:p>
          </p:txBody>
        </p:sp>
      </p:grpSp>
      <p:grpSp>
        <p:nvGrpSpPr>
          <p:cNvPr id="19" name="Group 19"/>
          <p:cNvGrpSpPr/>
          <p:nvPr/>
        </p:nvGrpSpPr>
        <p:grpSpPr>
          <a:xfrm>
            <a:off x="11661463" y="3500765"/>
            <a:ext cx="6225677" cy="4061457"/>
            <a:chOff x="0" y="-38100"/>
            <a:chExt cx="1656213" cy="1115312"/>
          </a:xfrm>
        </p:grpSpPr>
        <p:sp>
          <p:nvSpPr>
            <p:cNvPr id="20" name="Freeform 20"/>
            <p:cNvSpPr/>
            <p:nvPr/>
          </p:nvSpPr>
          <p:spPr>
            <a:xfrm>
              <a:off x="42528" y="0"/>
              <a:ext cx="1613685" cy="1077212"/>
            </a:xfrm>
            <a:custGeom>
              <a:avLst/>
              <a:gdLst/>
              <a:ahLst/>
              <a:cxnLst/>
              <a:rect l="l" t="t" r="r" b="b"/>
              <a:pathLst>
                <a:path w="1656213" h="1077212">
                  <a:moveTo>
                    <a:pt x="0" y="0"/>
                  </a:moveTo>
                  <a:lnTo>
                    <a:pt x="1656213" y="0"/>
                  </a:lnTo>
                  <a:lnTo>
                    <a:pt x="1656213" y="1077212"/>
                  </a:lnTo>
                  <a:lnTo>
                    <a:pt x="0" y="1077212"/>
                  </a:lnTo>
                  <a:close/>
                </a:path>
              </a:pathLst>
            </a:custGeom>
            <a:solidFill>
              <a:srgbClr val="000000">
                <a:alpha val="0"/>
              </a:srgbClr>
            </a:solidFill>
            <a:ln w="285750" cap="sq">
              <a:solidFill>
                <a:srgbClr val="C00000"/>
              </a:solidFill>
              <a:prstDash val="solid"/>
              <a:miter/>
            </a:ln>
          </p:spPr>
          <p:txBody>
            <a:bodyPr/>
            <a:lstStyle/>
            <a:p>
              <a:endParaRPr lang="en-GB" dirty="0"/>
            </a:p>
          </p:txBody>
        </p:sp>
        <p:sp>
          <p:nvSpPr>
            <p:cNvPr id="21" name="TextBox 21"/>
            <p:cNvSpPr txBox="1"/>
            <p:nvPr/>
          </p:nvSpPr>
          <p:spPr>
            <a:xfrm>
              <a:off x="0" y="-38100"/>
              <a:ext cx="1656213" cy="1115312"/>
            </a:xfrm>
            <a:prstGeom prst="rect">
              <a:avLst/>
            </a:prstGeom>
            <a:ln>
              <a:solidFill>
                <a:srgbClr val="C00000"/>
              </a:solidFill>
            </a:ln>
          </p:spPr>
          <p:txBody>
            <a:bodyPr lIns="50800" tIns="50800" rIns="50800" bIns="50800" rtlCol="0" anchor="ctr"/>
            <a:lstStyle/>
            <a:p>
              <a:pPr algn="ctr">
                <a:lnSpc>
                  <a:spcPts val="2659"/>
                </a:lnSpc>
                <a:spcBef>
                  <a:spcPct val="0"/>
                </a:spcBef>
              </a:pPr>
              <a:endParaRPr dirty="0"/>
            </a:p>
          </p:txBody>
        </p:sp>
      </p:grpSp>
      <p:grpSp>
        <p:nvGrpSpPr>
          <p:cNvPr id="22" name="Group 22"/>
          <p:cNvGrpSpPr/>
          <p:nvPr/>
        </p:nvGrpSpPr>
        <p:grpSpPr>
          <a:xfrm>
            <a:off x="5897319" y="7444439"/>
            <a:ext cx="11989822" cy="2835458"/>
            <a:chOff x="0" y="0"/>
            <a:chExt cx="3165889" cy="746787"/>
          </a:xfrm>
        </p:grpSpPr>
        <p:sp>
          <p:nvSpPr>
            <p:cNvPr id="23" name="Freeform 23"/>
            <p:cNvSpPr/>
            <p:nvPr/>
          </p:nvSpPr>
          <p:spPr>
            <a:xfrm>
              <a:off x="0" y="0"/>
              <a:ext cx="3165889" cy="710114"/>
            </a:xfrm>
            <a:custGeom>
              <a:avLst/>
              <a:gdLst/>
              <a:ahLst/>
              <a:cxnLst/>
              <a:rect l="l" t="t" r="r" b="b"/>
              <a:pathLst>
                <a:path w="3165889" h="710114">
                  <a:moveTo>
                    <a:pt x="0" y="0"/>
                  </a:moveTo>
                  <a:lnTo>
                    <a:pt x="3165889" y="0"/>
                  </a:lnTo>
                  <a:lnTo>
                    <a:pt x="3165889" y="710114"/>
                  </a:lnTo>
                  <a:lnTo>
                    <a:pt x="0" y="710114"/>
                  </a:lnTo>
                  <a:close/>
                </a:path>
              </a:pathLst>
            </a:custGeom>
            <a:solidFill>
              <a:srgbClr val="000000">
                <a:alpha val="0"/>
              </a:srgbClr>
            </a:solidFill>
            <a:ln w="285750" cap="sq">
              <a:solidFill>
                <a:srgbClr val="C00000"/>
              </a:solidFill>
              <a:prstDash val="solid"/>
              <a:miter/>
            </a:ln>
          </p:spPr>
          <p:txBody>
            <a:bodyPr/>
            <a:lstStyle/>
            <a:p>
              <a:endParaRPr lang="en-GB" dirty="0"/>
            </a:p>
          </p:txBody>
        </p:sp>
        <p:sp>
          <p:nvSpPr>
            <p:cNvPr id="24" name="TextBox 24"/>
            <p:cNvSpPr txBox="1"/>
            <p:nvPr/>
          </p:nvSpPr>
          <p:spPr>
            <a:xfrm>
              <a:off x="132582" y="67694"/>
              <a:ext cx="2971407" cy="679093"/>
            </a:xfrm>
            <a:prstGeom prst="rect">
              <a:avLst/>
            </a:prstGeom>
            <a:ln>
              <a:noFill/>
            </a:ln>
          </p:spPr>
          <p:txBody>
            <a:bodyPr lIns="50800" tIns="50800" rIns="50800" bIns="50800" rtlCol="0" anchor="ctr"/>
            <a:lstStyle/>
            <a:p>
              <a:pPr algn="ctr">
                <a:lnSpc>
                  <a:spcPts val="2659"/>
                </a:lnSpc>
              </a:pPr>
              <a:r>
                <a:rPr lang="en-US" sz="2000" b="1" dirty="0">
                  <a:latin typeface="Glacial Indifference Bold" panose="020B0604020202020204" charset="0"/>
                  <a:ea typeface="Glacial Indifference Bold"/>
                  <a:cs typeface="Glacial Indifference Bold"/>
                  <a:sym typeface="Glacial Indifference Bold"/>
                </a:rPr>
                <a:t>Reminders</a:t>
              </a:r>
              <a:r>
                <a:rPr lang="en-US" sz="2000" b="1" dirty="0">
                  <a:latin typeface="Glacial Indifference Bold" panose="020B0604020202020204" charset="0"/>
                  <a:ea typeface="Glacial Indifference"/>
                  <a:cs typeface="Glacial Indifference"/>
                  <a:sym typeface="Glacial Indifference"/>
                </a:rPr>
                <a:t>​</a:t>
              </a:r>
            </a:p>
            <a:p>
              <a:pPr marL="285750" indent="-285750">
                <a:lnSpc>
                  <a:spcPct val="150000"/>
                </a:lnSpc>
                <a:buFont typeface="Arial" panose="020B0604020202020204" pitchFamily="34" charset="0"/>
                <a:buChar char="•"/>
              </a:pPr>
              <a:r>
                <a:rPr lang="en-US" sz="1400" dirty="0">
                  <a:latin typeface="Glacial Indifference" panose="020B0604020202020204" charset="0"/>
                  <a:ea typeface="Glacial Indifference"/>
                  <a:cs typeface="Glacial Indifference"/>
                  <a:sym typeface="Glacial Indifference"/>
                </a:rPr>
                <a:t>Children do not need to bring water bottles / drinks or snacks to the EYC as milk, water, snacks and hot lunches are provided. ​</a:t>
              </a:r>
            </a:p>
            <a:p>
              <a:pPr marL="285750" indent="-285750">
                <a:lnSpc>
                  <a:spcPct val="150000"/>
                </a:lnSpc>
                <a:buFont typeface="Arial" panose="020B0604020202020204" pitchFamily="34" charset="0"/>
                <a:buChar char="•"/>
              </a:pPr>
              <a:r>
                <a:rPr lang="en-US" sz="1400" dirty="0">
                  <a:latin typeface="Glacial Indifference" panose="020B0604020202020204" charset="0"/>
                  <a:ea typeface="Glacial Indifference"/>
                  <a:cs typeface="Glacial Indifference"/>
                  <a:sym typeface="Glacial Indifference"/>
                </a:rPr>
                <a:t>Please encourage your child to leave toys and personal items at home as if they bring them into the EYC with them, they may get lost or broken.</a:t>
              </a:r>
            </a:p>
            <a:p>
              <a:pPr marL="285750" indent="-285750">
                <a:lnSpc>
                  <a:spcPct val="150000"/>
                </a:lnSpc>
                <a:buFont typeface="Arial" panose="020B0604020202020204" pitchFamily="34" charset="0"/>
                <a:buChar char="•"/>
              </a:pPr>
              <a:r>
                <a:rPr lang="en-US" sz="1400" dirty="0">
                  <a:latin typeface="Glacial Indifference" panose="020B0604020202020204" charset="0"/>
                  <a:ea typeface="Glacial Indifference"/>
                  <a:cs typeface="Glacial Indifference"/>
                  <a:sym typeface="Glacial Indifference"/>
                </a:rPr>
                <a:t>We like to be creative in the EYC so would appreciate if you could hand in any of the items below for our ‘junk modeling’ activities.  We are looking for kitchen roll tubes, clear plastic fruit tubs, empty fabric conditioner / washing up liquid / detergent bottles, small boxes (any shape), loose packaging like polystyrene chips, paper, bubble wrap, shredded paper etc.</a:t>
              </a:r>
            </a:p>
            <a:p>
              <a:pPr algn="ctr">
                <a:lnSpc>
                  <a:spcPts val="2659"/>
                </a:lnSpc>
                <a:spcBef>
                  <a:spcPct val="0"/>
                </a:spcBef>
              </a:pPr>
              <a:endParaRPr lang="en-US" sz="1899" dirty="0">
                <a:solidFill>
                  <a:srgbClr val="FFFFFF"/>
                </a:solidFill>
                <a:latin typeface="Glacial Indifference"/>
                <a:ea typeface="Glacial Indifference"/>
                <a:cs typeface="Glacial Indifference"/>
                <a:sym typeface="Glacial Indifference"/>
              </a:endParaRPr>
            </a:p>
          </p:txBody>
        </p:sp>
      </p:grpSp>
      <p:sp>
        <p:nvSpPr>
          <p:cNvPr id="27" name="TextBox 27"/>
          <p:cNvSpPr txBox="1"/>
          <p:nvPr/>
        </p:nvSpPr>
        <p:spPr>
          <a:xfrm>
            <a:off x="635287" y="4137448"/>
            <a:ext cx="5057989" cy="5868466"/>
          </a:xfrm>
          <a:prstGeom prst="rect">
            <a:avLst/>
          </a:prstGeom>
        </p:spPr>
        <p:txBody>
          <a:bodyPr lIns="0" tIns="0" rIns="0" bIns="0" rtlCol="0" anchor="t">
            <a:spAutoFit/>
          </a:bodyPr>
          <a:lstStyle/>
          <a:p>
            <a:pPr algn="ctr">
              <a:spcBef>
                <a:spcPct val="0"/>
              </a:spcBef>
            </a:pPr>
            <a:r>
              <a:rPr lang="en-US" dirty="0">
                <a:latin typeface="Glacial Indifference"/>
                <a:ea typeface="Glacial Indifference"/>
                <a:cs typeface="Glacial Indifference"/>
                <a:sym typeface="Glacial Indifference"/>
              </a:rPr>
              <a:t>We have started going out for a ‘Monday Mile’ walk each week.  The children have been enjoying exploring our local area and eating snack out in the community. </a:t>
            </a:r>
          </a:p>
          <a:p>
            <a:pPr algn="ctr">
              <a:spcBef>
                <a:spcPct val="0"/>
              </a:spcBef>
            </a:pPr>
            <a:endParaRPr lang="en-US" dirty="0">
              <a:latin typeface="Glacial Indifference"/>
              <a:ea typeface="Glacial Indifference"/>
              <a:cs typeface="Glacial Indifference"/>
              <a:sym typeface="Glacial Indifference"/>
            </a:endParaRPr>
          </a:p>
          <a:p>
            <a:pPr algn="ctr">
              <a:spcBef>
                <a:spcPct val="0"/>
              </a:spcBef>
            </a:pPr>
            <a:endParaRPr lang="en-US" dirty="0">
              <a:latin typeface="Glacial Indifference"/>
              <a:ea typeface="Glacial Indifference"/>
              <a:cs typeface="Glacial Indifference"/>
              <a:sym typeface="Glacial Indifference"/>
            </a:endParaRPr>
          </a:p>
          <a:p>
            <a:pPr algn="ctr">
              <a:spcBef>
                <a:spcPct val="0"/>
              </a:spcBef>
            </a:pPr>
            <a:r>
              <a:rPr lang="en-US" sz="2362" dirty="0">
                <a:solidFill>
                  <a:srgbClr val="FFFFFF"/>
                </a:solidFill>
                <a:latin typeface="Glacial Indifference"/>
                <a:ea typeface="Glacial Indifference"/>
                <a:cs typeface="Glacial Indifference"/>
                <a:sym typeface="Glacial Indifference"/>
              </a:rPr>
              <a:t>​</a:t>
            </a:r>
          </a:p>
          <a:p>
            <a:pPr algn="ctr">
              <a:spcBef>
                <a:spcPct val="0"/>
              </a:spcBef>
            </a:pPr>
            <a:endParaRPr lang="en-US" sz="2362" dirty="0">
              <a:solidFill>
                <a:srgbClr val="FFFFFF"/>
              </a:solidFill>
              <a:latin typeface="Glacial Indifference"/>
              <a:ea typeface="Glacial Indifference"/>
              <a:cs typeface="Glacial Indifference"/>
              <a:sym typeface="Glacial Indifference"/>
            </a:endParaRPr>
          </a:p>
          <a:p>
            <a:pPr algn="ctr">
              <a:spcBef>
                <a:spcPct val="0"/>
              </a:spcBef>
            </a:pPr>
            <a:r>
              <a:rPr lang="en-US" dirty="0">
                <a:latin typeface="Glacial Indifference"/>
                <a:ea typeface="Glacial Indifference"/>
                <a:cs typeface="Glacial Indifference"/>
                <a:sym typeface="Glacial Indifference"/>
              </a:rPr>
              <a:t>Children will start going to the woods for 'Forest Kindergarten' on a Tuesday morning (see further information below).​ The EYC class will be split into 2 groups so each child will attend every fortnight.</a:t>
            </a:r>
          </a:p>
          <a:p>
            <a:pPr algn="ctr">
              <a:spcBef>
                <a:spcPct val="0"/>
              </a:spcBef>
            </a:pPr>
            <a:endParaRPr lang="en-US" sz="2362" dirty="0">
              <a:solidFill>
                <a:srgbClr val="FFFFFF"/>
              </a:solidFill>
              <a:latin typeface="Glacial Indifference"/>
              <a:ea typeface="Glacial Indifference"/>
              <a:cs typeface="Glacial Indifference"/>
              <a:sym typeface="Glacial Indifference"/>
            </a:endParaRPr>
          </a:p>
          <a:p>
            <a:pPr algn="ctr">
              <a:spcBef>
                <a:spcPct val="0"/>
              </a:spcBef>
            </a:pPr>
            <a:endParaRPr lang="en-US" sz="2362" dirty="0">
              <a:solidFill>
                <a:srgbClr val="FFFFFF"/>
              </a:solidFill>
              <a:latin typeface="Glacial Indifference"/>
              <a:ea typeface="Glacial Indifference"/>
              <a:cs typeface="Glacial Indifference"/>
              <a:sym typeface="Glacial Indifference"/>
            </a:endParaRPr>
          </a:p>
          <a:p>
            <a:pPr algn="ctr">
              <a:spcBef>
                <a:spcPct val="0"/>
              </a:spcBef>
            </a:pPr>
            <a:endParaRPr lang="en-US" sz="2362" dirty="0">
              <a:solidFill>
                <a:srgbClr val="FFFFFF"/>
              </a:solidFill>
              <a:latin typeface="Glacial Indifference"/>
              <a:ea typeface="Glacial Indifference"/>
              <a:cs typeface="Glacial Indifference"/>
              <a:sym typeface="Glacial Indifference"/>
            </a:endParaRPr>
          </a:p>
          <a:p>
            <a:pPr algn="ctr">
              <a:spcBef>
                <a:spcPct val="0"/>
              </a:spcBef>
            </a:pPr>
            <a:endParaRPr lang="en-US" sz="2362" dirty="0">
              <a:solidFill>
                <a:srgbClr val="FFFFFF"/>
              </a:solidFill>
              <a:latin typeface="Glacial Indifference"/>
              <a:ea typeface="Glacial Indifference"/>
              <a:cs typeface="Glacial Indifference"/>
              <a:sym typeface="Glacial Indifference"/>
            </a:endParaRPr>
          </a:p>
          <a:p>
            <a:pPr algn="ctr">
              <a:spcBef>
                <a:spcPct val="0"/>
              </a:spcBef>
            </a:pPr>
            <a:endParaRPr lang="en-US" sz="2000" dirty="0">
              <a:solidFill>
                <a:srgbClr val="FFFFFF"/>
              </a:solidFill>
              <a:latin typeface="Glacial Indifference"/>
              <a:ea typeface="Glacial Indifference"/>
              <a:cs typeface="Glacial Indifference"/>
              <a:sym typeface="Glacial Indifference"/>
            </a:endParaRPr>
          </a:p>
          <a:p>
            <a:pPr algn="ctr">
              <a:spcBef>
                <a:spcPct val="0"/>
              </a:spcBef>
            </a:pPr>
            <a:r>
              <a:rPr lang="en-US" dirty="0">
                <a:latin typeface="Glacial Indifference"/>
                <a:ea typeface="Glacial Indifference"/>
                <a:cs typeface="Glacial Indifference"/>
                <a:sym typeface="Glacial Indifference"/>
              </a:rPr>
              <a:t>Keep an eye on our notice board and Seesaw for further information about our learning and events.​</a:t>
            </a:r>
          </a:p>
        </p:txBody>
      </p:sp>
      <p:sp>
        <p:nvSpPr>
          <p:cNvPr id="28" name="TextBox 28"/>
          <p:cNvSpPr txBox="1"/>
          <p:nvPr/>
        </p:nvSpPr>
        <p:spPr>
          <a:xfrm>
            <a:off x="11987367" y="3889803"/>
            <a:ext cx="5665346" cy="4575420"/>
          </a:xfrm>
          <a:prstGeom prst="rect">
            <a:avLst/>
          </a:prstGeom>
        </p:spPr>
        <p:txBody>
          <a:bodyPr wrap="square" lIns="0" tIns="0" rIns="0" bIns="0" rtlCol="0" anchor="t">
            <a:spAutoFit/>
          </a:bodyPr>
          <a:lstStyle/>
          <a:p>
            <a:pPr algn="ctr">
              <a:spcBef>
                <a:spcPct val="0"/>
              </a:spcBef>
            </a:pPr>
            <a:r>
              <a:rPr lang="en-US" sz="2000" b="1" dirty="0">
                <a:latin typeface="Glacial Indifference Bold" panose="020B0604020202020204" charset="0"/>
                <a:ea typeface="Glacial Indifference Bold"/>
                <a:cs typeface="Glacial Indifference Bold"/>
                <a:sym typeface="Glacial Indifference Bold"/>
              </a:rPr>
              <a:t>Dates for the Diary​</a:t>
            </a:r>
          </a:p>
          <a:p>
            <a:pPr>
              <a:spcBef>
                <a:spcPct val="0"/>
              </a:spcBef>
            </a:pPr>
            <a:r>
              <a:rPr lang="en-US" dirty="0">
                <a:latin typeface="Glacial Indifference" panose="020B0604020202020204" charset="0"/>
                <a:ea typeface="Glacial Indifference"/>
                <a:cs typeface="Glacial Indifference"/>
                <a:sym typeface="Glacial Indifference"/>
              </a:rPr>
              <a:t>Thursday 17th September 2026 – South Ayrshire Reads Parent Workshop.</a:t>
            </a:r>
          </a:p>
          <a:p>
            <a:pPr>
              <a:spcBef>
                <a:spcPct val="0"/>
              </a:spcBef>
            </a:pPr>
            <a:r>
              <a:rPr lang="en-US" dirty="0">
                <a:latin typeface="Glacial Indifference" panose="020B0604020202020204" charset="0"/>
                <a:ea typeface="Glacial Indifference"/>
                <a:cs typeface="Glacial Indifference"/>
                <a:sym typeface="Glacial Indifference"/>
              </a:rPr>
              <a:t>Friday 18th and Monday 21st September 2026 – EYC closed.</a:t>
            </a:r>
          </a:p>
          <a:p>
            <a:pPr>
              <a:spcBef>
                <a:spcPct val="0"/>
              </a:spcBef>
            </a:pPr>
            <a:r>
              <a:rPr lang="en-US" dirty="0">
                <a:latin typeface="Glacial Indifference" panose="020B0604020202020204" charset="0"/>
                <a:ea typeface="Glacial Indifference"/>
                <a:cs typeface="Glacial Indifference"/>
                <a:sym typeface="Glacial Indifference"/>
              </a:rPr>
              <a:t>​End Sept / beginning Oct 2026– Personal Plans to be completed and shared with parents.​</a:t>
            </a:r>
          </a:p>
          <a:p>
            <a:pPr>
              <a:spcBef>
                <a:spcPct val="0"/>
              </a:spcBef>
            </a:pPr>
            <a:r>
              <a:rPr lang="en-US" dirty="0">
                <a:latin typeface="Glacial Indifference" panose="020B0604020202020204" charset="0"/>
                <a:ea typeface="Glacial Indifference"/>
                <a:cs typeface="Glacial Indifference"/>
                <a:sym typeface="Glacial Indifference"/>
              </a:rPr>
              <a:t>Monday 5</a:t>
            </a:r>
            <a:r>
              <a:rPr lang="en-US" baseline="30000" dirty="0">
                <a:latin typeface="Glacial Indifference" panose="020B0604020202020204" charset="0"/>
                <a:ea typeface="Glacial Indifference"/>
                <a:cs typeface="Glacial Indifference"/>
                <a:sym typeface="Glacial Indifference"/>
              </a:rPr>
              <a:t>th</a:t>
            </a:r>
            <a:r>
              <a:rPr lang="en-US" dirty="0">
                <a:latin typeface="Glacial Indifference" panose="020B0604020202020204" charset="0"/>
                <a:ea typeface="Glacial Indifference"/>
                <a:cs typeface="Glacial Indifference"/>
                <a:sym typeface="Glacial Indifference"/>
              </a:rPr>
              <a:t> October 2026 - </a:t>
            </a:r>
            <a:r>
              <a:rPr lang="en-GB" dirty="0">
                <a:latin typeface="Glacial Indifference" panose="020B0604020202020204" charset="0"/>
                <a:ea typeface="Glacial Indifference"/>
                <a:cs typeface="Glacial Indifference"/>
                <a:sym typeface="Glacial Indifference"/>
              </a:rPr>
              <a:t>EYC PEEP Welcome Book Bug session at 9:15am.</a:t>
            </a:r>
            <a:endParaRPr lang="en-US" dirty="0">
              <a:latin typeface="Glacial Indifference" panose="020B0604020202020204" charset="0"/>
              <a:ea typeface="Glacial Indifference"/>
              <a:cs typeface="Glacial Indifference"/>
              <a:sym typeface="Glacial Indifference"/>
            </a:endParaRPr>
          </a:p>
          <a:p>
            <a:pPr>
              <a:spcBef>
                <a:spcPct val="0"/>
              </a:spcBef>
            </a:pPr>
            <a:r>
              <a:rPr lang="en-US" dirty="0">
                <a:latin typeface="Glacial Indifference" panose="020B0604020202020204" charset="0"/>
                <a:ea typeface="Glacial Indifference"/>
                <a:cs typeface="Glacial Indifference"/>
                <a:sym typeface="Glacial Indifference"/>
              </a:rPr>
              <a:t>Thursday 8th October 2026 – Stay and Play at 2:20pm. </a:t>
            </a:r>
          </a:p>
          <a:p>
            <a:pPr>
              <a:spcBef>
                <a:spcPct val="0"/>
              </a:spcBef>
            </a:pPr>
            <a:endParaRPr lang="en-US" dirty="0">
              <a:latin typeface="Glacial Indifference" panose="020B0604020202020204" charset="0"/>
              <a:ea typeface="Glacial Indifference"/>
              <a:cs typeface="Glacial Indifference"/>
              <a:sym typeface="Glacial Indifference"/>
            </a:endParaRPr>
          </a:p>
          <a:p>
            <a:pPr algn="ctr">
              <a:spcBef>
                <a:spcPct val="0"/>
              </a:spcBef>
            </a:pPr>
            <a:r>
              <a:rPr lang="en-US" dirty="0">
                <a:latin typeface="Glacial Indifference" panose="020B0604020202020204" charset="0"/>
                <a:ea typeface="Glacial Indifference"/>
                <a:cs typeface="Glacial Indifference"/>
                <a:sym typeface="Glacial Indifference"/>
              </a:rPr>
              <a:t>Keep a look out for more PEEP sessions in November!</a:t>
            </a:r>
          </a:p>
          <a:p>
            <a:pPr algn="ctr">
              <a:lnSpc>
                <a:spcPts val="2315"/>
              </a:lnSpc>
              <a:spcBef>
                <a:spcPct val="0"/>
              </a:spcBef>
            </a:pPr>
            <a:endParaRPr lang="en-US" sz="1654" dirty="0">
              <a:solidFill>
                <a:srgbClr val="FFFFFF"/>
              </a:solidFill>
              <a:latin typeface="Glacial Indifference"/>
              <a:ea typeface="Glacial Indifference"/>
              <a:cs typeface="Glacial Indifference"/>
              <a:sym typeface="Glacial Indifference"/>
            </a:endParaRPr>
          </a:p>
          <a:p>
            <a:pPr algn="ctr">
              <a:lnSpc>
                <a:spcPts val="2315"/>
              </a:lnSpc>
              <a:spcBef>
                <a:spcPct val="0"/>
              </a:spcBef>
            </a:pPr>
            <a:endParaRPr lang="en-US" sz="1654" dirty="0">
              <a:solidFill>
                <a:srgbClr val="FFFFFF"/>
              </a:solidFill>
              <a:latin typeface="Glacial Indifference"/>
              <a:ea typeface="Glacial Indifference"/>
              <a:cs typeface="Glacial Indifference"/>
              <a:sym typeface="Glacial Indifference"/>
            </a:endParaRPr>
          </a:p>
          <a:p>
            <a:pPr algn="ctr">
              <a:lnSpc>
                <a:spcPts val="2315"/>
              </a:lnSpc>
              <a:spcBef>
                <a:spcPct val="0"/>
              </a:spcBef>
            </a:pPr>
            <a:endParaRPr lang="en-US" sz="1654" dirty="0">
              <a:solidFill>
                <a:srgbClr val="FFFFFF"/>
              </a:solidFill>
              <a:latin typeface="Glacial Indifference"/>
              <a:ea typeface="Glacial Indifference"/>
              <a:cs typeface="Glacial Indifference"/>
              <a:sym typeface="Glacial Indifference"/>
            </a:endParaRPr>
          </a:p>
          <a:p>
            <a:pPr algn="ctr">
              <a:lnSpc>
                <a:spcPts val="2315"/>
              </a:lnSpc>
              <a:spcBef>
                <a:spcPct val="0"/>
              </a:spcBef>
            </a:pPr>
            <a:endParaRPr lang="en-US" sz="1654" dirty="0">
              <a:solidFill>
                <a:srgbClr val="FFFFFF"/>
              </a:solidFill>
              <a:latin typeface="Glacial Indifference"/>
              <a:ea typeface="Glacial Indifference"/>
              <a:cs typeface="Glacial Indifference"/>
              <a:sym typeface="Glacial Indifference"/>
            </a:endParaRPr>
          </a:p>
        </p:txBody>
      </p:sp>
      <p:sp>
        <p:nvSpPr>
          <p:cNvPr id="29" name="TextBox 29"/>
          <p:cNvSpPr txBox="1"/>
          <p:nvPr/>
        </p:nvSpPr>
        <p:spPr>
          <a:xfrm>
            <a:off x="6328699" y="355295"/>
            <a:ext cx="3839685" cy="2568011"/>
          </a:xfrm>
          <a:prstGeom prst="rect">
            <a:avLst/>
          </a:prstGeom>
        </p:spPr>
        <p:txBody>
          <a:bodyPr lIns="0" tIns="0" rIns="0" bIns="0" rtlCol="0" anchor="t">
            <a:spAutoFit/>
          </a:bodyPr>
          <a:lstStyle/>
          <a:p>
            <a:pPr algn="ctr">
              <a:lnSpc>
                <a:spcPts val="2662"/>
              </a:lnSpc>
              <a:spcBef>
                <a:spcPct val="0"/>
              </a:spcBef>
            </a:pPr>
            <a:r>
              <a:rPr lang="en-US" sz="2000" b="1" dirty="0">
                <a:latin typeface="Glacial Indifference Bold"/>
                <a:ea typeface="Glacial Indifference Bold"/>
                <a:cs typeface="Glacial Indifference Bold"/>
                <a:sym typeface="Glacial Indifference Bold"/>
              </a:rPr>
              <a:t>Home Learning​</a:t>
            </a:r>
          </a:p>
          <a:p>
            <a:pPr algn="ctr">
              <a:lnSpc>
                <a:spcPts val="2522"/>
              </a:lnSpc>
              <a:spcBef>
                <a:spcPct val="0"/>
              </a:spcBef>
            </a:pPr>
            <a:r>
              <a:rPr lang="en-US" dirty="0">
                <a:latin typeface="Glacial Indifference"/>
                <a:ea typeface="Glacial Indifference"/>
                <a:cs typeface="Glacial Indifference"/>
                <a:sym typeface="Glacial Indifference"/>
              </a:rPr>
              <a:t>We plan every fortnight as a team and share our planning on Seesaw and on the noticeboard – please talk to your child about their learning.  There is a lending library in the foyer area. Please feel free to take a book from there to borrow then return when finished. </a:t>
            </a:r>
          </a:p>
        </p:txBody>
      </p:sp>
      <p:sp>
        <p:nvSpPr>
          <p:cNvPr id="30" name="TextBox 30"/>
          <p:cNvSpPr txBox="1"/>
          <p:nvPr/>
        </p:nvSpPr>
        <p:spPr>
          <a:xfrm>
            <a:off x="6399432" y="3962717"/>
            <a:ext cx="5145187" cy="2278957"/>
          </a:xfrm>
          <a:prstGeom prst="rect">
            <a:avLst/>
          </a:prstGeom>
        </p:spPr>
        <p:txBody>
          <a:bodyPr wrap="square" lIns="0" tIns="0" rIns="0" bIns="0" rtlCol="0" anchor="t">
            <a:spAutoFit/>
          </a:bodyPr>
          <a:lstStyle/>
          <a:p>
            <a:pPr algn="ctr">
              <a:lnSpc>
                <a:spcPts val="2974"/>
              </a:lnSpc>
              <a:spcBef>
                <a:spcPct val="0"/>
              </a:spcBef>
            </a:pPr>
            <a:r>
              <a:rPr lang="en-US" sz="2400" b="1" dirty="0">
                <a:latin typeface="Glacial Indifference" panose="020B0604020202020204" charset="0"/>
                <a:ea typeface="Glacial Indifference Bold"/>
                <a:cs typeface="Glacial Indifference Bold"/>
                <a:sym typeface="Glacial Indifference Bold"/>
              </a:rPr>
              <a:t>Keeping Healthy ​</a:t>
            </a:r>
          </a:p>
          <a:p>
            <a:pPr algn="ctr">
              <a:lnSpc>
                <a:spcPts val="2974"/>
              </a:lnSpc>
              <a:spcBef>
                <a:spcPct val="0"/>
              </a:spcBef>
            </a:pPr>
            <a:r>
              <a:rPr lang="en-US" dirty="0">
                <a:latin typeface="Glacial Indifference" panose="020B0604020202020204" charset="0"/>
                <a:ea typeface="Glacial Indifference"/>
                <a:cs typeface="Glacial Indifference"/>
                <a:sym typeface="Glacial Indifference"/>
              </a:rPr>
              <a:t>On a Wednesday and a Friday, we go to the Gym Hall for our P.E. sessions. We are learning to take part in dancing, action songs, gymnastics and relaxation activities.</a:t>
            </a:r>
          </a:p>
          <a:p>
            <a:pPr algn="ctr">
              <a:lnSpc>
                <a:spcPts val="2974"/>
              </a:lnSpc>
              <a:spcBef>
                <a:spcPct val="0"/>
              </a:spcBef>
            </a:pPr>
            <a:r>
              <a:rPr lang="en-US" sz="2124" dirty="0">
                <a:latin typeface="Glacial Indifference" panose="020B0604020202020204" charset="0"/>
                <a:ea typeface="Glacial Indifference"/>
                <a:cs typeface="Glacial Indifference"/>
                <a:sym typeface="Glacial Indifference"/>
              </a:rPr>
              <a:t>​</a:t>
            </a:r>
          </a:p>
        </p:txBody>
      </p:sp>
      <p:pic>
        <p:nvPicPr>
          <p:cNvPr id="32" name="Picture 31">
            <a:extLst>
              <a:ext uri="{FF2B5EF4-FFF2-40B4-BE49-F238E27FC236}">
                <a16:creationId xmlns:a16="http://schemas.microsoft.com/office/drawing/2014/main" id="{B41A4694-3A70-320E-4499-C709024118CC}"/>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691267" y="2857252"/>
            <a:ext cx="919333" cy="666516"/>
          </a:xfrm>
          <a:prstGeom prst="rect">
            <a:avLst/>
          </a:prstGeom>
        </p:spPr>
      </p:pic>
      <p:pic>
        <p:nvPicPr>
          <p:cNvPr id="34" name="Picture 33">
            <a:extLst>
              <a:ext uri="{FF2B5EF4-FFF2-40B4-BE49-F238E27FC236}">
                <a16:creationId xmlns:a16="http://schemas.microsoft.com/office/drawing/2014/main" id="{8925E5BB-A1F5-AA40-0E4D-97CDD4CD5327}"/>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8340012" y="5959064"/>
            <a:ext cx="1524115" cy="1165948"/>
          </a:xfrm>
          <a:prstGeom prst="rect">
            <a:avLst/>
          </a:prstGeom>
        </p:spPr>
      </p:pic>
      <p:pic>
        <p:nvPicPr>
          <p:cNvPr id="37" name="Picture 36">
            <a:extLst>
              <a:ext uri="{FF2B5EF4-FFF2-40B4-BE49-F238E27FC236}">
                <a16:creationId xmlns:a16="http://schemas.microsoft.com/office/drawing/2014/main" id="{FE1D2A2F-B9FD-A7EC-B51F-92D088A54084}"/>
              </a:ext>
            </a:extLst>
          </p:cNvPr>
          <p:cNvPicPr>
            <a:picLocks noChangeAspect="1"/>
          </p:cNvPicPr>
          <p:nvPr/>
        </p:nvPicPr>
        <p:blipFill>
          <a:blip r:embed="rId7" cstate="print">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2089331" y="2588632"/>
            <a:ext cx="2164432" cy="1435205"/>
          </a:xfrm>
          <a:prstGeom prst="rect">
            <a:avLst/>
          </a:prstGeom>
        </p:spPr>
      </p:pic>
      <p:pic>
        <p:nvPicPr>
          <p:cNvPr id="40" name="Picture 39">
            <a:extLst>
              <a:ext uri="{FF2B5EF4-FFF2-40B4-BE49-F238E27FC236}">
                <a16:creationId xmlns:a16="http://schemas.microsoft.com/office/drawing/2014/main" id="{78FB8A35-4BB4-667C-D787-A75D12082435}"/>
              </a:ext>
            </a:extLst>
          </p:cNvPr>
          <p:cNvPicPr>
            <a:picLocks noChangeAspect="1"/>
          </p:cNvPicPr>
          <p:nvPr/>
        </p:nvPicPr>
        <p:blipFill>
          <a:blip r:embed="rId9" cstate="print">
            <a:extLst>
              <a:ext uri="{28A0092B-C50C-407E-A947-70E740481C1C}">
                <a14:useLocalDpi xmlns:a14="http://schemas.microsoft.com/office/drawing/2010/main" val="0"/>
              </a:ext>
              <a:ext uri="{837473B0-CC2E-450A-ABE3-18F120FF3D39}">
                <a1611:picAttrSrcUrl xmlns:a1611="http://schemas.microsoft.com/office/drawing/2016/11/main" r:id="rId10"/>
              </a:ext>
            </a:extLst>
          </a:blip>
          <a:stretch>
            <a:fillRect/>
          </a:stretch>
        </p:blipFill>
        <p:spPr>
          <a:xfrm>
            <a:off x="2175083" y="5282798"/>
            <a:ext cx="1949269" cy="1076944"/>
          </a:xfrm>
          <a:prstGeom prst="rect">
            <a:avLst/>
          </a:prstGeom>
        </p:spPr>
      </p:pic>
      <p:pic>
        <p:nvPicPr>
          <p:cNvPr id="42" name="Picture 41">
            <a:extLst>
              <a:ext uri="{FF2B5EF4-FFF2-40B4-BE49-F238E27FC236}">
                <a16:creationId xmlns:a16="http://schemas.microsoft.com/office/drawing/2014/main" id="{3F4E4955-33EC-7A24-B859-EA2BDD3CDA8E}"/>
              </a:ext>
            </a:extLst>
          </p:cNvPr>
          <p:cNvPicPr>
            <a:picLocks noChangeAspect="1"/>
          </p:cNvPicPr>
          <p:nvPr/>
        </p:nvPicPr>
        <p:blipFill>
          <a:blip r:embed="rId11" cstate="print">
            <a:extLst>
              <a:ext uri="{28A0092B-C50C-407E-A947-70E740481C1C}">
                <a14:useLocalDpi xmlns:a14="http://schemas.microsoft.com/office/drawing/2010/main" val="0"/>
              </a:ext>
              <a:ext uri="{837473B0-CC2E-450A-ABE3-18F120FF3D39}">
                <a1611:picAttrSrcUrl xmlns:a1611="http://schemas.microsoft.com/office/drawing/2016/11/main" r:id="rId12"/>
              </a:ext>
            </a:extLst>
          </a:blip>
          <a:stretch>
            <a:fillRect/>
          </a:stretch>
        </p:blipFill>
        <p:spPr>
          <a:xfrm>
            <a:off x="2029351" y="7708086"/>
            <a:ext cx="2184084" cy="139781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grpSp>
        <p:nvGrpSpPr>
          <p:cNvPr id="2" name="Group 2"/>
          <p:cNvGrpSpPr/>
          <p:nvPr/>
        </p:nvGrpSpPr>
        <p:grpSpPr>
          <a:xfrm>
            <a:off x="293763" y="309585"/>
            <a:ext cx="17599998" cy="9693592"/>
            <a:chOff x="0" y="0"/>
            <a:chExt cx="4635391" cy="2553045"/>
          </a:xfrm>
        </p:grpSpPr>
        <p:sp>
          <p:nvSpPr>
            <p:cNvPr id="3" name="Freeform 3"/>
            <p:cNvSpPr/>
            <p:nvPr/>
          </p:nvSpPr>
          <p:spPr>
            <a:xfrm>
              <a:off x="0" y="0"/>
              <a:ext cx="4635391" cy="2553045"/>
            </a:xfrm>
            <a:custGeom>
              <a:avLst/>
              <a:gdLst/>
              <a:ahLst/>
              <a:cxnLst/>
              <a:rect l="l" t="t" r="r" b="b"/>
              <a:pathLst>
                <a:path w="4635391" h="2553045">
                  <a:moveTo>
                    <a:pt x="0" y="0"/>
                  </a:moveTo>
                  <a:lnTo>
                    <a:pt x="4635391" y="0"/>
                  </a:lnTo>
                  <a:lnTo>
                    <a:pt x="4635391" y="2553045"/>
                  </a:lnTo>
                  <a:lnTo>
                    <a:pt x="0" y="2553045"/>
                  </a:lnTo>
                  <a:close/>
                </a:path>
              </a:pathLst>
            </a:custGeom>
            <a:solidFill>
              <a:srgbClr val="000000">
                <a:alpha val="0"/>
              </a:srgbClr>
            </a:solidFill>
            <a:ln w="285750" cap="sq">
              <a:solidFill>
                <a:srgbClr val="C00000"/>
              </a:solidFill>
              <a:prstDash val="solid"/>
              <a:miter/>
            </a:ln>
          </p:spPr>
          <p:txBody>
            <a:bodyPr/>
            <a:lstStyle/>
            <a:p>
              <a:endParaRPr lang="en-GB" dirty="0"/>
            </a:p>
          </p:txBody>
        </p:sp>
        <p:sp>
          <p:nvSpPr>
            <p:cNvPr id="4" name="TextBox 4"/>
            <p:cNvSpPr txBox="1"/>
            <p:nvPr/>
          </p:nvSpPr>
          <p:spPr>
            <a:xfrm>
              <a:off x="0" y="-38100"/>
              <a:ext cx="4635391" cy="2591145"/>
            </a:xfrm>
            <a:prstGeom prst="rect">
              <a:avLst/>
            </a:prstGeom>
            <a:ln>
              <a:solidFill>
                <a:srgbClr val="C00000"/>
              </a:solidFill>
            </a:ln>
          </p:spPr>
          <p:txBody>
            <a:bodyPr lIns="50800" tIns="50800" rIns="50800" bIns="50800" rtlCol="0" anchor="ctr"/>
            <a:lstStyle/>
            <a:p>
              <a:pPr algn="ctr">
                <a:lnSpc>
                  <a:spcPts val="2659"/>
                </a:lnSpc>
                <a:spcBef>
                  <a:spcPct val="0"/>
                </a:spcBef>
              </a:pPr>
              <a:endParaRPr dirty="0"/>
            </a:p>
          </p:txBody>
        </p:sp>
      </p:grpSp>
      <p:sp>
        <p:nvSpPr>
          <p:cNvPr id="7" name="TextBox 7"/>
          <p:cNvSpPr txBox="1"/>
          <p:nvPr/>
        </p:nvSpPr>
        <p:spPr>
          <a:xfrm>
            <a:off x="714550" y="981075"/>
            <a:ext cx="7134159" cy="8128892"/>
          </a:xfrm>
          <a:prstGeom prst="rect">
            <a:avLst/>
          </a:prstGeom>
        </p:spPr>
        <p:txBody>
          <a:bodyPr lIns="0" tIns="0" rIns="0" bIns="0" rtlCol="0" anchor="t">
            <a:spAutoFit/>
          </a:bodyPr>
          <a:lstStyle/>
          <a:p>
            <a:pPr algn="ctr">
              <a:lnSpc>
                <a:spcPts val="3580"/>
              </a:lnSpc>
              <a:spcBef>
                <a:spcPct val="0"/>
              </a:spcBef>
            </a:pPr>
            <a:r>
              <a:rPr lang="en-US" sz="2557" b="1" u="sng" dirty="0">
                <a:latin typeface="Glacial Indifference Bold"/>
                <a:ea typeface="Glacial Indifference Bold"/>
                <a:cs typeface="Glacial Indifference Bold"/>
                <a:sym typeface="Glacial Indifference Bold"/>
              </a:rPr>
              <a:t>Forest Kindergarten – Information for Parents</a:t>
            </a:r>
          </a:p>
          <a:p>
            <a:pPr algn="ctr">
              <a:lnSpc>
                <a:spcPts val="3012"/>
              </a:lnSpc>
              <a:spcBef>
                <a:spcPct val="0"/>
              </a:spcBef>
            </a:pPr>
            <a:endParaRPr lang="en-US" sz="2557" b="1" u="sng" dirty="0">
              <a:latin typeface="Glacial Indifference Bold"/>
              <a:ea typeface="Glacial Indifference Bold"/>
              <a:cs typeface="Glacial Indifference Bold"/>
              <a:sym typeface="Glacial Indifference Bold"/>
            </a:endParaRPr>
          </a:p>
          <a:p>
            <a:pPr algn="ctr">
              <a:lnSpc>
                <a:spcPts val="3012"/>
              </a:lnSpc>
              <a:spcBef>
                <a:spcPct val="0"/>
              </a:spcBef>
            </a:pPr>
            <a:r>
              <a:rPr lang="en-US" sz="2151" dirty="0">
                <a:latin typeface="Glacial Indifference"/>
                <a:ea typeface="Glacial Indifference"/>
                <a:cs typeface="Glacial Indifference"/>
                <a:sym typeface="Glacial Indifference"/>
              </a:rPr>
              <a:t>Each Tuesday we will be running Forest Kindergarten sessions in the local woods. To begin with, we are taking children in small groups but we are hoping to build this up so that eventually we will take the whole EYC out on a Tuesday (subject to weather). You will be sent a message to say that you child is going to the woods the afternoon before. Please dress your child in their puddle suit and wellies for arrival at the EYC or help change them once inside in the morning before their forest Kindergarten session. We have spare wellies and waterproof clothing so there is no need for you to go and buy these for your child. </a:t>
            </a:r>
          </a:p>
          <a:p>
            <a:pPr algn="ctr">
              <a:lnSpc>
                <a:spcPts val="3012"/>
              </a:lnSpc>
              <a:spcBef>
                <a:spcPct val="0"/>
              </a:spcBef>
            </a:pPr>
            <a:endParaRPr lang="en-US" sz="2151" dirty="0">
              <a:latin typeface="Glacial Indifference"/>
              <a:ea typeface="Glacial Indifference"/>
              <a:cs typeface="Glacial Indifference"/>
              <a:sym typeface="Glacial Indifference"/>
            </a:endParaRPr>
          </a:p>
          <a:p>
            <a:pPr algn="ctr">
              <a:lnSpc>
                <a:spcPts val="3012"/>
              </a:lnSpc>
              <a:spcBef>
                <a:spcPct val="0"/>
              </a:spcBef>
            </a:pPr>
            <a:r>
              <a:rPr lang="en-US" sz="2151" u="sng" dirty="0">
                <a:latin typeface="Glacial Indifference"/>
                <a:ea typeface="Glacial Indifference"/>
                <a:cs typeface="Glacial Indifference"/>
                <a:sym typeface="Glacial Indifference"/>
              </a:rPr>
              <a:t>What is the Forest Kindergarten programme?</a:t>
            </a:r>
          </a:p>
          <a:p>
            <a:pPr algn="ctr">
              <a:lnSpc>
                <a:spcPts val="3012"/>
              </a:lnSpc>
              <a:spcBef>
                <a:spcPct val="0"/>
              </a:spcBef>
            </a:pPr>
            <a:r>
              <a:rPr lang="en-US" sz="2151" dirty="0">
                <a:latin typeface="Glacial Indifference"/>
                <a:ea typeface="Glacial Indifference"/>
                <a:cs typeface="Glacial Indifference"/>
                <a:sym typeface="Glacial Indifference"/>
              </a:rPr>
              <a:t>Our Forest Kindergarten programme models a forest school approach for the early years and is based around child-centred learning through play. </a:t>
            </a:r>
          </a:p>
          <a:p>
            <a:pPr algn="ctr">
              <a:lnSpc>
                <a:spcPts val="3012"/>
              </a:lnSpc>
              <a:spcBef>
                <a:spcPct val="0"/>
              </a:spcBef>
            </a:pPr>
            <a:r>
              <a:rPr lang="en-US" sz="2151" dirty="0">
                <a:latin typeface="Glacial Indifference"/>
                <a:ea typeface="Glacial Indifference"/>
                <a:cs typeface="Glacial Indifference"/>
                <a:sym typeface="Glacial Indifference"/>
              </a:rPr>
              <a:t>Forest Kindergarten offers young children frequent, regular play opportunities outdoors in a natural setting, often woodland, in almost all weathers throughout the year.</a:t>
            </a:r>
          </a:p>
        </p:txBody>
      </p:sp>
      <p:sp>
        <p:nvSpPr>
          <p:cNvPr id="8" name="TextBox 8"/>
          <p:cNvSpPr txBox="1"/>
          <p:nvPr/>
        </p:nvSpPr>
        <p:spPr>
          <a:xfrm>
            <a:off x="10876269" y="1083033"/>
            <a:ext cx="6696194" cy="8508740"/>
          </a:xfrm>
          <a:prstGeom prst="rect">
            <a:avLst/>
          </a:prstGeom>
        </p:spPr>
        <p:txBody>
          <a:bodyPr lIns="0" tIns="0" rIns="0" bIns="0" rtlCol="0" anchor="t">
            <a:spAutoFit/>
          </a:bodyPr>
          <a:lstStyle/>
          <a:p>
            <a:pPr algn="ctr">
              <a:lnSpc>
                <a:spcPts val="2799"/>
              </a:lnSpc>
              <a:spcBef>
                <a:spcPct val="0"/>
              </a:spcBef>
            </a:pPr>
            <a:r>
              <a:rPr lang="en-US" sz="1999" u="sng" dirty="0">
                <a:latin typeface="Glacial Indifference"/>
                <a:ea typeface="Glacial Indifference"/>
                <a:cs typeface="Glacial Indifference"/>
                <a:sym typeface="Glacial Indifference"/>
              </a:rPr>
              <a:t>What is involved?</a:t>
            </a:r>
          </a:p>
          <a:p>
            <a:pPr algn="ctr">
              <a:lnSpc>
                <a:spcPts val="2799"/>
              </a:lnSpc>
              <a:spcBef>
                <a:spcPct val="0"/>
              </a:spcBef>
            </a:pPr>
            <a:r>
              <a:rPr lang="en-US" sz="1999" dirty="0">
                <a:latin typeface="Glacial Indifference"/>
                <a:ea typeface="Glacial Indifference"/>
                <a:cs typeface="Glacial Indifference"/>
                <a:sym typeface="Glacial Indifference"/>
              </a:rPr>
              <a:t>Young children learn most effectively through play experiences. During outdoor sessions, they’re free to play, explore, have fun and learn.</a:t>
            </a:r>
          </a:p>
          <a:p>
            <a:pPr algn="ctr">
              <a:lnSpc>
                <a:spcPts val="2799"/>
              </a:lnSpc>
              <a:spcBef>
                <a:spcPct val="0"/>
              </a:spcBef>
            </a:pPr>
            <a:r>
              <a:rPr lang="en-US" sz="1999" dirty="0">
                <a:latin typeface="Glacial Indifference"/>
                <a:ea typeface="Glacial Indifference"/>
                <a:cs typeface="Glacial Indifference"/>
                <a:sym typeface="Glacial Indifference"/>
              </a:rPr>
              <a:t>Sessions are led by the creativity, imagination and problem-solving skills of the learner. Staff extend learning through thoughtful interactions, materials, resources and other appropriate support.</a:t>
            </a:r>
          </a:p>
          <a:p>
            <a:pPr algn="ctr">
              <a:lnSpc>
                <a:spcPts val="2799"/>
              </a:lnSpc>
              <a:spcBef>
                <a:spcPct val="0"/>
              </a:spcBef>
            </a:pPr>
            <a:r>
              <a:rPr lang="en-US" sz="1999" dirty="0">
                <a:latin typeface="Glacial Indifference"/>
                <a:ea typeface="Glacial Indifference"/>
                <a:cs typeface="Glacial Indifference"/>
                <a:sym typeface="Glacial Indifference"/>
              </a:rPr>
              <a:t>Using local woodlands or outdoor green space for play and learning can help deliver the Curriculum for Excellence.</a:t>
            </a:r>
          </a:p>
          <a:p>
            <a:pPr algn="ctr">
              <a:lnSpc>
                <a:spcPts val="2799"/>
              </a:lnSpc>
              <a:spcBef>
                <a:spcPct val="0"/>
              </a:spcBef>
            </a:pPr>
            <a:endParaRPr lang="en-US" sz="1999" dirty="0">
              <a:latin typeface="Glacial Indifference"/>
              <a:ea typeface="Glacial Indifference"/>
              <a:cs typeface="Glacial Indifference"/>
              <a:sym typeface="Glacial Indifference"/>
            </a:endParaRPr>
          </a:p>
          <a:p>
            <a:pPr algn="ctr">
              <a:lnSpc>
                <a:spcPts val="2799"/>
              </a:lnSpc>
              <a:spcBef>
                <a:spcPct val="0"/>
              </a:spcBef>
            </a:pPr>
            <a:r>
              <a:rPr lang="en-US" sz="1999" u="sng" dirty="0">
                <a:latin typeface="Glacial Indifference"/>
                <a:ea typeface="Glacial Indifference"/>
                <a:cs typeface="Glacial Indifference"/>
                <a:sym typeface="Glacial Indifference"/>
              </a:rPr>
              <a:t>What are the benefits?</a:t>
            </a:r>
          </a:p>
          <a:p>
            <a:pPr algn="ctr">
              <a:lnSpc>
                <a:spcPts val="2799"/>
              </a:lnSpc>
              <a:spcBef>
                <a:spcPct val="0"/>
              </a:spcBef>
            </a:pPr>
            <a:r>
              <a:rPr lang="en-US" sz="1999" dirty="0">
                <a:latin typeface="Glacial Indifference"/>
                <a:ea typeface="Glacial Indifference"/>
                <a:cs typeface="Glacial Indifference"/>
                <a:sym typeface="Glacial Indifference"/>
              </a:rPr>
              <a:t>Forest Kindergarten connects children with the natural world, leading to long term environmental awareness and understanding. It has many benefits:</a:t>
            </a:r>
          </a:p>
          <a:p>
            <a:pPr algn="ctr">
              <a:lnSpc>
                <a:spcPts val="2799"/>
              </a:lnSpc>
              <a:spcBef>
                <a:spcPct val="0"/>
              </a:spcBef>
            </a:pPr>
            <a:r>
              <a:rPr lang="en-US" sz="1999" dirty="0">
                <a:latin typeface="Glacial Indifference"/>
                <a:ea typeface="Glacial Indifference"/>
                <a:cs typeface="Glacial Indifference"/>
                <a:sym typeface="Glacial Indifference"/>
              </a:rPr>
              <a:t>· It’s suitable for all learning styles</a:t>
            </a:r>
          </a:p>
          <a:p>
            <a:pPr algn="ctr">
              <a:lnSpc>
                <a:spcPts val="2799"/>
              </a:lnSpc>
              <a:spcBef>
                <a:spcPct val="0"/>
              </a:spcBef>
            </a:pPr>
            <a:r>
              <a:rPr lang="en-US" sz="1999" dirty="0">
                <a:latin typeface="Glacial Indifference"/>
                <a:ea typeface="Glacial Indifference"/>
                <a:cs typeface="Glacial Indifference"/>
                <a:sym typeface="Glacial Indifference"/>
              </a:rPr>
              <a:t>· It provides a stimulating environment</a:t>
            </a:r>
          </a:p>
          <a:p>
            <a:pPr algn="ctr">
              <a:lnSpc>
                <a:spcPts val="2799"/>
              </a:lnSpc>
              <a:spcBef>
                <a:spcPct val="0"/>
              </a:spcBef>
            </a:pPr>
            <a:r>
              <a:rPr lang="en-US" sz="1999" dirty="0">
                <a:latin typeface="Glacial Indifference"/>
                <a:ea typeface="Glacial Indifference"/>
                <a:cs typeface="Glacial Indifference"/>
                <a:sym typeface="Glacial Indifference"/>
              </a:rPr>
              <a:t>· It helps children thrive and learn through a real-life context</a:t>
            </a:r>
          </a:p>
          <a:p>
            <a:pPr algn="ctr">
              <a:lnSpc>
                <a:spcPts val="2799"/>
              </a:lnSpc>
              <a:spcBef>
                <a:spcPct val="0"/>
              </a:spcBef>
            </a:pPr>
            <a:r>
              <a:rPr lang="en-US" sz="1999" dirty="0">
                <a:latin typeface="Glacial Indifference"/>
                <a:ea typeface="Glacial Indifference"/>
                <a:cs typeface="Glacial Indifference"/>
                <a:sym typeface="Glacial Indifference"/>
              </a:rPr>
              <a:t>Sessions positively impact:</a:t>
            </a:r>
          </a:p>
          <a:p>
            <a:pPr algn="ctr">
              <a:lnSpc>
                <a:spcPts val="2799"/>
              </a:lnSpc>
              <a:spcBef>
                <a:spcPct val="0"/>
              </a:spcBef>
            </a:pPr>
            <a:r>
              <a:rPr lang="en-US" sz="1999" dirty="0">
                <a:latin typeface="Glacial Indifference"/>
                <a:ea typeface="Glacial Indifference"/>
                <a:cs typeface="Glacial Indifference"/>
                <a:sym typeface="Glacial Indifference"/>
              </a:rPr>
              <a:t>· physical, cognitive, social and emotional development</a:t>
            </a:r>
          </a:p>
          <a:p>
            <a:pPr algn="ctr">
              <a:lnSpc>
                <a:spcPts val="2799"/>
              </a:lnSpc>
              <a:spcBef>
                <a:spcPct val="0"/>
              </a:spcBef>
            </a:pPr>
            <a:r>
              <a:rPr lang="en-US" sz="1999" dirty="0">
                <a:latin typeface="Glacial Indifference"/>
                <a:ea typeface="Glacial Indifference"/>
                <a:cs typeface="Glacial Indifference"/>
                <a:sym typeface="Glacial Indifference"/>
              </a:rPr>
              <a:t>· health and wellbeing</a:t>
            </a:r>
          </a:p>
          <a:p>
            <a:pPr algn="ctr">
              <a:lnSpc>
                <a:spcPts val="2799"/>
              </a:lnSpc>
              <a:spcBef>
                <a:spcPct val="0"/>
              </a:spcBef>
            </a:pPr>
            <a:r>
              <a:rPr lang="en-US" sz="1999" dirty="0">
                <a:latin typeface="Glacial Indifference"/>
                <a:ea typeface="Glacial Indifference"/>
                <a:cs typeface="Glacial Indifference"/>
                <a:sym typeface="Glacial Indifference"/>
              </a:rPr>
              <a:t>· self-esteem and confidence</a:t>
            </a:r>
          </a:p>
          <a:p>
            <a:pPr algn="ctr">
              <a:lnSpc>
                <a:spcPts val="2799"/>
              </a:lnSpc>
              <a:spcBef>
                <a:spcPct val="0"/>
              </a:spcBef>
            </a:pPr>
            <a:endParaRPr lang="en-US" sz="1999" dirty="0">
              <a:latin typeface="Glacial Indifference"/>
              <a:ea typeface="Glacial Indifference"/>
              <a:cs typeface="Glacial Indifference"/>
              <a:sym typeface="Glacial Indifference"/>
            </a:endParaRPr>
          </a:p>
          <a:p>
            <a:pPr algn="ctr">
              <a:lnSpc>
                <a:spcPts val="2100"/>
              </a:lnSpc>
              <a:spcBef>
                <a:spcPct val="0"/>
              </a:spcBef>
            </a:pPr>
            <a:r>
              <a:rPr lang="en-US" sz="1500" dirty="0">
                <a:latin typeface="Glacial Indifference"/>
                <a:ea typeface="Glacial Indifference"/>
                <a:cs typeface="Glacial Indifference"/>
                <a:sym typeface="Glacial Indifference"/>
              </a:rPr>
              <a:t>* Information taken from the Scottish Forestry and Scottish Government website.</a:t>
            </a:r>
          </a:p>
        </p:txBody>
      </p:sp>
      <p:pic>
        <p:nvPicPr>
          <p:cNvPr id="10" name="Picture 9">
            <a:extLst>
              <a:ext uri="{FF2B5EF4-FFF2-40B4-BE49-F238E27FC236}">
                <a16:creationId xmlns:a16="http://schemas.microsoft.com/office/drawing/2014/main" id="{A89EB014-2DCE-A156-DA3A-BA99F13678E5}"/>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857241" y="6429103"/>
            <a:ext cx="3019028" cy="2007772"/>
          </a:xfrm>
          <a:prstGeom prst="rect">
            <a:avLst/>
          </a:prstGeom>
        </p:spPr>
      </p:pic>
      <p:pic>
        <p:nvPicPr>
          <p:cNvPr id="13" name="Picture 12">
            <a:extLst>
              <a:ext uri="{FF2B5EF4-FFF2-40B4-BE49-F238E27FC236}">
                <a16:creationId xmlns:a16="http://schemas.microsoft.com/office/drawing/2014/main" id="{AB28F887-BBE9-CC35-F226-2DE60879A14B}"/>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8071093" y="2000589"/>
            <a:ext cx="2796644" cy="267303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8293519b-523b-4827-a9e6-31ffca891630" xsi:nil="true"/>
    <lcf76f155ced4ddcb4097134ff3c332f xmlns="c8467567-3532-434c-a7dc-7edda9de0706">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FBA3B0DBD964045AEF99DE43D947334" ma:contentTypeVersion="13" ma:contentTypeDescription="Create a new document." ma:contentTypeScope="" ma:versionID="ce02d953e1e5c7dfa95e7b7df2b317f5">
  <xsd:schema xmlns:xsd="http://www.w3.org/2001/XMLSchema" xmlns:xs="http://www.w3.org/2001/XMLSchema" xmlns:p="http://schemas.microsoft.com/office/2006/metadata/properties" xmlns:ns2="c8467567-3532-434c-a7dc-7edda9de0706" xmlns:ns3="8293519b-523b-4827-a9e6-31ffca891630" targetNamespace="http://schemas.microsoft.com/office/2006/metadata/properties" ma:root="true" ma:fieldsID="7c7df28c9d1fbbfc87c43380d220441c" ns2:_="" ns3:_="">
    <xsd:import namespace="c8467567-3532-434c-a7dc-7edda9de0706"/>
    <xsd:import namespace="8293519b-523b-4827-a9e6-31ffca89163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467567-3532-434c-a7dc-7edda9de070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ca8110b4-7946-418e-8ab0-d3d0ec8bffd7"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293519b-523b-4827-a9e6-31ffca891630"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a727be1b-bbc7-4fa9-8677-b2807bb67b0a}" ma:internalName="TaxCatchAll" ma:showField="CatchAllData" ma:web="8293519b-523b-4827-a9e6-31ffca89163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FF68097-D120-4A74-857F-E2A8D8B66CFE}">
  <ds:schemaRefs>
    <ds:schemaRef ds:uri="http://schemas.microsoft.com/sharepoint/v3/contenttype/forms"/>
  </ds:schemaRefs>
</ds:datastoreItem>
</file>

<file path=customXml/itemProps2.xml><?xml version="1.0" encoding="utf-8"?>
<ds:datastoreItem xmlns:ds="http://schemas.openxmlformats.org/officeDocument/2006/customXml" ds:itemID="{75A73F6D-E414-48B2-ACBA-F0C870BEFBA5}">
  <ds:schemaRefs>
    <ds:schemaRef ds:uri="http://schemas.microsoft.com/office/infopath/2007/PartnerControls"/>
    <ds:schemaRef ds:uri="http://www.w3.org/XML/1998/namespace"/>
    <ds:schemaRef ds:uri="http://schemas.microsoft.com/office/2006/documentManagement/types"/>
    <ds:schemaRef ds:uri="http://schemas.microsoft.com/office/2006/metadata/properties"/>
    <ds:schemaRef ds:uri="http://purl.org/dc/elements/1.1/"/>
    <ds:schemaRef ds:uri="http://purl.org/dc/terms/"/>
    <ds:schemaRef ds:uri="http://schemas.openxmlformats.org/package/2006/metadata/core-properties"/>
    <ds:schemaRef ds:uri="8293519b-523b-4827-a9e6-31ffca891630"/>
    <ds:schemaRef ds:uri="c8467567-3532-434c-a7dc-7edda9de0706"/>
    <ds:schemaRef ds:uri="http://purl.org/dc/dcmitype/"/>
  </ds:schemaRefs>
</ds:datastoreItem>
</file>

<file path=customXml/itemProps3.xml><?xml version="1.0" encoding="utf-8"?>
<ds:datastoreItem xmlns:ds="http://schemas.openxmlformats.org/officeDocument/2006/customXml" ds:itemID="{6B3B76DE-0CFD-4874-8322-98E42E7573A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467567-3532-434c-a7dc-7edda9de0706"/>
    <ds:schemaRef ds:uri="8293519b-523b-4827-a9e6-31ffca89163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294</TotalTime>
  <Words>805</Words>
  <Application>Microsoft Office PowerPoint</Application>
  <PresentationFormat>Custom</PresentationFormat>
  <Paragraphs>62</Paragraphs>
  <Slides>2</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vt:i4>
      </vt:variant>
    </vt:vector>
  </HeadingPairs>
  <TitlesOfParts>
    <vt:vector size="9" baseType="lpstr">
      <vt:lpstr>Glacial Indifference</vt:lpstr>
      <vt:lpstr>Glacial Indifference Bold</vt:lpstr>
      <vt:lpstr>Lora Bold</vt:lpstr>
      <vt:lpstr>Arial</vt:lpstr>
      <vt:lpstr>Calibri</vt:lpstr>
      <vt:lpstr>Aptos</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Our Learning journey sofar.....​ At Monkton EYC, we have beenenjoying making friends andbuilding relationships. We havealso been learning / remindingourselves of all the EYC routinesincluding snack, lunchtime andtoothbrushing. ​ Staff have been focusing</dc:title>
  <cp:lastModifiedBy>Ms Gargan</cp:lastModifiedBy>
  <cp:revision>6</cp:revision>
  <dcterms:created xsi:type="dcterms:W3CDTF">2006-08-16T00:00:00Z</dcterms:created>
  <dcterms:modified xsi:type="dcterms:W3CDTF">2026-09-21T18:04:56Z</dcterms:modified>
  <dc:identifier>DAGygM4Om60</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0x0101000FBA3B0DBD964045AEF99DE43D947334</vt:lpwstr>
  </property>
  <property fmtid="{D5CDD505-2E9C-101B-9397-08002B2CF9AE}" pid="3" name="MediaServiceImageTags">
    <vt:lpwstr/>
  </property>
</Properties>
</file>