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Glacial Indifference" panose="020B0604020202020204" charset="0"/>
      <p:regular r:id="rId11"/>
    </p:embeddedFont>
    <p:embeddedFont>
      <p:font typeface="Glacial Indifference Bold" panose="020B0604020202020204" charset="0"/>
      <p:regular r:id="rId12"/>
    </p:embeddedFont>
    <p:embeddedFont>
      <p:font typeface="Lora Bold" panose="020B0604020202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B8FF"/>
        </a:solidFill>
        <a:effectLst/>
      </p:bgPr>
    </p:bg>
    <p:spTree>
      <p:nvGrpSpPr>
        <p:cNvPr id="1" name=""/>
        <p:cNvGrpSpPr/>
        <p:nvPr/>
      </p:nvGrpSpPr>
      <p:grpSpPr>
        <a:xfrm>
          <a:off x="0" y="0"/>
          <a:ext cx="0" cy="0"/>
          <a:chOff x="0" y="0"/>
          <a:chExt cx="0" cy="0"/>
        </a:xfrm>
      </p:grpSpPr>
      <p:grpSp>
        <p:nvGrpSpPr>
          <p:cNvPr id="2" name="Group 2"/>
          <p:cNvGrpSpPr/>
          <p:nvPr/>
        </p:nvGrpSpPr>
        <p:grpSpPr>
          <a:xfrm>
            <a:off x="400859" y="180277"/>
            <a:ext cx="5764146" cy="9960376"/>
            <a:chOff x="0" y="0"/>
            <a:chExt cx="1518129" cy="2623309"/>
          </a:xfrm>
        </p:grpSpPr>
        <p:sp>
          <p:nvSpPr>
            <p:cNvPr id="3" name="Freeform 3"/>
            <p:cNvSpPr/>
            <p:nvPr/>
          </p:nvSpPr>
          <p:spPr>
            <a:xfrm>
              <a:off x="0" y="0"/>
              <a:ext cx="1518129" cy="2623309"/>
            </a:xfrm>
            <a:custGeom>
              <a:avLst/>
              <a:gdLst/>
              <a:ahLst/>
              <a:cxnLst/>
              <a:rect l="l" t="t" r="r" b="b"/>
              <a:pathLst>
                <a:path w="1518129" h="2623309">
                  <a:moveTo>
                    <a:pt x="0" y="0"/>
                  </a:moveTo>
                  <a:lnTo>
                    <a:pt x="1518129" y="0"/>
                  </a:lnTo>
                  <a:lnTo>
                    <a:pt x="1518129" y="2623309"/>
                  </a:lnTo>
                  <a:lnTo>
                    <a:pt x="0" y="2623309"/>
                  </a:lnTo>
                  <a:close/>
                </a:path>
              </a:pathLst>
            </a:custGeom>
            <a:solidFill>
              <a:srgbClr val="000000">
                <a:alpha val="0"/>
              </a:srgbClr>
            </a:solidFill>
            <a:ln w="285750" cap="sq">
              <a:solidFill>
                <a:srgbClr val="FFD966"/>
              </a:solidFill>
              <a:prstDash val="solid"/>
              <a:miter/>
            </a:ln>
          </p:spPr>
        </p:sp>
        <p:sp>
          <p:nvSpPr>
            <p:cNvPr id="4" name="TextBox 4"/>
            <p:cNvSpPr txBox="1"/>
            <p:nvPr/>
          </p:nvSpPr>
          <p:spPr>
            <a:xfrm>
              <a:off x="0" y="-38100"/>
              <a:ext cx="1518129" cy="2661409"/>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74560" flipH="1">
            <a:off x="945354" y="18600"/>
            <a:ext cx="1727721" cy="1141479"/>
          </a:xfrm>
          <a:custGeom>
            <a:avLst/>
            <a:gdLst/>
            <a:ahLst/>
            <a:cxnLst/>
            <a:rect l="l" t="t" r="r" b="b"/>
            <a:pathLst>
              <a:path w="1727721" h="1141479">
                <a:moveTo>
                  <a:pt x="1727721" y="0"/>
                </a:moveTo>
                <a:lnTo>
                  <a:pt x="0" y="0"/>
                </a:lnTo>
                <a:lnTo>
                  <a:pt x="0" y="1141480"/>
                </a:lnTo>
                <a:lnTo>
                  <a:pt x="1727721" y="1141480"/>
                </a:lnTo>
                <a:lnTo>
                  <a:pt x="1727721" y="0"/>
                </a:lnTo>
                <a:close/>
              </a:path>
            </a:pathLst>
          </a:custGeom>
          <a:blipFill>
            <a:blip r:embed="rId2"/>
            <a:stretch>
              <a:fillRect/>
            </a:stretch>
          </a:blipFill>
        </p:spPr>
      </p:sp>
      <p:sp>
        <p:nvSpPr>
          <p:cNvPr id="6" name="TextBox 6"/>
          <p:cNvSpPr txBox="1"/>
          <p:nvPr/>
        </p:nvSpPr>
        <p:spPr>
          <a:xfrm>
            <a:off x="580132" y="838040"/>
            <a:ext cx="5317186" cy="4192205"/>
          </a:xfrm>
          <a:prstGeom prst="rect">
            <a:avLst/>
          </a:prstGeom>
        </p:spPr>
        <p:txBody>
          <a:bodyPr lIns="0" tIns="0" rIns="0" bIns="0" rtlCol="0" anchor="t">
            <a:spAutoFit/>
          </a:bodyPr>
          <a:lstStyle/>
          <a:p>
            <a:pPr algn="ctr">
              <a:lnSpc>
                <a:spcPts val="3427"/>
              </a:lnSpc>
              <a:spcBef>
                <a:spcPct val="0"/>
              </a:spcBef>
            </a:pPr>
            <a:r>
              <a:rPr lang="en-US" sz="2447" b="1">
                <a:solidFill>
                  <a:srgbClr val="FFFFFF"/>
                </a:solidFill>
                <a:latin typeface="Glacial Indifference Bold"/>
                <a:ea typeface="Glacial Indifference Bold"/>
                <a:cs typeface="Glacial Indifference Bold"/>
                <a:sym typeface="Glacial Indifference Bold"/>
              </a:rPr>
              <a:t>Our Learning journey so far.....​</a:t>
            </a:r>
          </a:p>
          <a:p>
            <a:pPr algn="ctr">
              <a:lnSpc>
                <a:spcPts val="2740"/>
              </a:lnSpc>
              <a:spcBef>
                <a:spcPct val="0"/>
              </a:spcBef>
            </a:pPr>
            <a:r>
              <a:rPr lang="en-US" sz="1957">
                <a:solidFill>
                  <a:srgbClr val="FFFFFF"/>
                </a:solidFill>
                <a:latin typeface="Glacial Indifference"/>
                <a:ea typeface="Glacial Indifference"/>
                <a:cs typeface="Glacial Indifference"/>
                <a:sym typeface="Glacial Indifference"/>
              </a:rPr>
              <a:t>At Monkton EYC, we have been</a:t>
            </a:r>
          </a:p>
          <a:p>
            <a:pPr algn="ctr">
              <a:lnSpc>
                <a:spcPts val="2740"/>
              </a:lnSpc>
              <a:spcBef>
                <a:spcPct val="0"/>
              </a:spcBef>
            </a:pPr>
            <a:r>
              <a:rPr lang="en-US" sz="1957">
                <a:solidFill>
                  <a:srgbClr val="FFFFFF"/>
                </a:solidFill>
                <a:latin typeface="Glacial Indifference"/>
                <a:ea typeface="Glacial Indifference"/>
                <a:cs typeface="Glacial Indifference"/>
                <a:sym typeface="Glacial Indifference"/>
              </a:rPr>
              <a:t>enjoying making friends and building relationships. We have also been learning / reminding ourselves of all the EYC routines including snack, lunchtime and tooth brushing. ​</a:t>
            </a:r>
          </a:p>
          <a:p>
            <a:pPr algn="ctr">
              <a:lnSpc>
                <a:spcPts val="2740"/>
              </a:lnSpc>
              <a:spcBef>
                <a:spcPct val="0"/>
              </a:spcBef>
            </a:pPr>
            <a:r>
              <a:rPr lang="en-US" sz="1957">
                <a:solidFill>
                  <a:srgbClr val="FFFFFF"/>
                </a:solidFill>
                <a:latin typeface="Glacial Indifference"/>
                <a:ea typeface="Glacial Indifference"/>
                <a:cs typeface="Glacial Indifference"/>
                <a:sym typeface="Glacial Indifference"/>
              </a:rPr>
              <a:t>Staff have been focusing on responsive planning where children lead the learning and provide ideas that they are interested in to explore further. As a result, the children have been enjoying learning about forces and friction – brought about from talking about the airshow. ​</a:t>
            </a:r>
          </a:p>
        </p:txBody>
      </p:sp>
      <p:sp>
        <p:nvSpPr>
          <p:cNvPr id="7" name="Freeform 7"/>
          <p:cNvSpPr/>
          <p:nvPr/>
        </p:nvSpPr>
        <p:spPr>
          <a:xfrm rot="-1458444" flipH="1">
            <a:off x="103862" y="997487"/>
            <a:ext cx="1133191" cy="748682"/>
          </a:xfrm>
          <a:custGeom>
            <a:avLst/>
            <a:gdLst/>
            <a:ahLst/>
            <a:cxnLst/>
            <a:rect l="l" t="t" r="r" b="b"/>
            <a:pathLst>
              <a:path w="1133191" h="748682">
                <a:moveTo>
                  <a:pt x="1133191" y="0"/>
                </a:moveTo>
                <a:lnTo>
                  <a:pt x="0" y="0"/>
                </a:lnTo>
                <a:lnTo>
                  <a:pt x="0" y="748682"/>
                </a:lnTo>
                <a:lnTo>
                  <a:pt x="1133191" y="748682"/>
                </a:lnTo>
                <a:lnTo>
                  <a:pt x="1133191" y="0"/>
                </a:lnTo>
                <a:close/>
              </a:path>
            </a:pathLst>
          </a:custGeom>
          <a:blipFill>
            <a:blip r:embed="rId2"/>
            <a:stretch>
              <a:fillRect/>
            </a:stretch>
          </a:blipFill>
        </p:spPr>
      </p:sp>
      <p:sp>
        <p:nvSpPr>
          <p:cNvPr id="8" name="Freeform 8"/>
          <p:cNvSpPr/>
          <p:nvPr/>
        </p:nvSpPr>
        <p:spPr>
          <a:xfrm rot="-243654" flipH="1">
            <a:off x="-256596" y="-33348"/>
            <a:ext cx="2021067" cy="1335289"/>
          </a:xfrm>
          <a:custGeom>
            <a:avLst/>
            <a:gdLst/>
            <a:ahLst/>
            <a:cxnLst/>
            <a:rect l="l" t="t" r="r" b="b"/>
            <a:pathLst>
              <a:path w="2021067" h="1335289">
                <a:moveTo>
                  <a:pt x="2021067" y="0"/>
                </a:moveTo>
                <a:lnTo>
                  <a:pt x="0" y="0"/>
                </a:lnTo>
                <a:lnTo>
                  <a:pt x="0" y="1335289"/>
                </a:lnTo>
                <a:lnTo>
                  <a:pt x="2021067" y="1335289"/>
                </a:lnTo>
                <a:lnTo>
                  <a:pt x="2021067" y="0"/>
                </a:lnTo>
                <a:close/>
              </a:path>
            </a:pathLst>
          </a:custGeom>
          <a:blipFill>
            <a:blip r:embed="rId2"/>
            <a:stretch>
              <a:fillRect/>
            </a:stretch>
          </a:blipFill>
        </p:spPr>
      </p:sp>
      <p:sp>
        <p:nvSpPr>
          <p:cNvPr id="9" name="Freeform 9"/>
          <p:cNvSpPr/>
          <p:nvPr/>
        </p:nvSpPr>
        <p:spPr>
          <a:xfrm>
            <a:off x="670457" y="8926383"/>
            <a:ext cx="2628343" cy="990609"/>
          </a:xfrm>
          <a:custGeom>
            <a:avLst/>
            <a:gdLst/>
            <a:ahLst/>
            <a:cxnLst/>
            <a:rect l="l" t="t" r="r" b="b"/>
            <a:pathLst>
              <a:path w="2628343" h="990609">
                <a:moveTo>
                  <a:pt x="0" y="0"/>
                </a:moveTo>
                <a:lnTo>
                  <a:pt x="2628344" y="0"/>
                </a:lnTo>
                <a:lnTo>
                  <a:pt x="2628344" y="990609"/>
                </a:lnTo>
                <a:lnTo>
                  <a:pt x="0" y="9906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3382281" y="8929014"/>
            <a:ext cx="2614386" cy="985348"/>
          </a:xfrm>
          <a:custGeom>
            <a:avLst/>
            <a:gdLst/>
            <a:ahLst/>
            <a:cxnLst/>
            <a:rect l="l" t="t" r="r" b="b"/>
            <a:pathLst>
              <a:path w="2614386" h="985348">
                <a:moveTo>
                  <a:pt x="0" y="0"/>
                </a:moveTo>
                <a:lnTo>
                  <a:pt x="2614385" y="0"/>
                </a:lnTo>
                <a:lnTo>
                  <a:pt x="2614385" y="985348"/>
                </a:lnTo>
                <a:lnTo>
                  <a:pt x="0" y="9853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0552017" y="1028700"/>
            <a:ext cx="1447590" cy="1678494"/>
          </a:xfrm>
          <a:custGeom>
            <a:avLst/>
            <a:gdLst/>
            <a:ahLst/>
            <a:cxnLst/>
            <a:rect l="l" t="t" r="r" b="b"/>
            <a:pathLst>
              <a:path w="1447590" h="1678494">
                <a:moveTo>
                  <a:pt x="0" y="0"/>
                </a:moveTo>
                <a:lnTo>
                  <a:pt x="1447591" y="0"/>
                </a:lnTo>
                <a:lnTo>
                  <a:pt x="1447591" y="1678494"/>
                </a:lnTo>
                <a:lnTo>
                  <a:pt x="0" y="1678494"/>
                </a:lnTo>
                <a:lnTo>
                  <a:pt x="0" y="0"/>
                </a:lnTo>
                <a:close/>
              </a:path>
            </a:pathLst>
          </a:custGeom>
          <a:blipFill>
            <a:blip r:embed="rId5"/>
            <a:stretch>
              <a:fillRect/>
            </a:stretch>
          </a:blipFill>
        </p:spPr>
      </p:sp>
      <p:sp>
        <p:nvSpPr>
          <p:cNvPr id="12" name="TextBox 12"/>
          <p:cNvSpPr txBox="1"/>
          <p:nvPr/>
        </p:nvSpPr>
        <p:spPr>
          <a:xfrm>
            <a:off x="11275813" y="46927"/>
            <a:ext cx="6826046" cy="4446271"/>
          </a:xfrm>
          <a:prstGeom prst="rect">
            <a:avLst/>
          </a:prstGeom>
        </p:spPr>
        <p:txBody>
          <a:bodyPr lIns="0" tIns="0" rIns="0" bIns="0" rtlCol="0" anchor="t">
            <a:spAutoFit/>
          </a:bodyPr>
          <a:lstStyle/>
          <a:p>
            <a:pPr algn="ctr">
              <a:lnSpc>
                <a:spcPts val="9659"/>
              </a:lnSpc>
              <a:spcBef>
                <a:spcPct val="0"/>
              </a:spcBef>
            </a:pPr>
            <a:r>
              <a:rPr lang="en-US" sz="6899" b="1">
                <a:solidFill>
                  <a:srgbClr val="FFFFFF"/>
                </a:solidFill>
                <a:latin typeface="Lora Bold"/>
                <a:ea typeface="Lora Bold"/>
                <a:cs typeface="Lora Bold"/>
                <a:sym typeface="Lora Bold"/>
              </a:rPr>
              <a:t>Monkton EYC Newsletter​</a:t>
            </a:r>
          </a:p>
          <a:p>
            <a:pPr algn="ctr">
              <a:lnSpc>
                <a:spcPts val="9659"/>
              </a:lnSpc>
              <a:spcBef>
                <a:spcPct val="0"/>
              </a:spcBef>
            </a:pPr>
            <a:r>
              <a:rPr lang="en-US" sz="6899" b="1">
                <a:solidFill>
                  <a:srgbClr val="FFFFFF"/>
                </a:solidFill>
                <a:latin typeface="Lora Bold"/>
                <a:ea typeface="Lora Bold"/>
                <a:cs typeface="Lora Bold"/>
                <a:sym typeface="Lora Bold"/>
              </a:rPr>
              <a:t>September 2025​</a:t>
            </a:r>
          </a:p>
          <a:p>
            <a:pPr algn="ctr">
              <a:lnSpc>
                <a:spcPts val="6299"/>
              </a:lnSpc>
              <a:spcBef>
                <a:spcPct val="0"/>
              </a:spcBef>
            </a:pPr>
            <a:r>
              <a:rPr lang="en-US" sz="4500" b="1">
                <a:solidFill>
                  <a:srgbClr val="FFFFFF"/>
                </a:solidFill>
                <a:latin typeface="Lora Bold"/>
                <a:ea typeface="Lora Bold"/>
                <a:cs typeface="Lora Bold"/>
                <a:sym typeface="Lora Bold"/>
              </a:rPr>
              <a:t>​</a:t>
            </a:r>
          </a:p>
        </p:txBody>
      </p:sp>
      <p:grpSp>
        <p:nvGrpSpPr>
          <p:cNvPr id="13" name="Group 13"/>
          <p:cNvGrpSpPr/>
          <p:nvPr/>
        </p:nvGrpSpPr>
        <p:grpSpPr>
          <a:xfrm>
            <a:off x="5897318" y="180277"/>
            <a:ext cx="4654699" cy="3474713"/>
            <a:chOff x="0" y="0"/>
            <a:chExt cx="1199763" cy="987029"/>
          </a:xfrm>
        </p:grpSpPr>
        <p:sp>
          <p:nvSpPr>
            <p:cNvPr id="14" name="Freeform 14"/>
            <p:cNvSpPr/>
            <p:nvPr/>
          </p:nvSpPr>
          <p:spPr>
            <a:xfrm>
              <a:off x="0" y="0"/>
              <a:ext cx="1199763" cy="987029"/>
            </a:xfrm>
            <a:custGeom>
              <a:avLst/>
              <a:gdLst/>
              <a:ahLst/>
              <a:cxnLst/>
              <a:rect l="l" t="t" r="r" b="b"/>
              <a:pathLst>
                <a:path w="1199763" h="987029">
                  <a:moveTo>
                    <a:pt x="0" y="0"/>
                  </a:moveTo>
                  <a:lnTo>
                    <a:pt x="1199763" y="0"/>
                  </a:lnTo>
                  <a:lnTo>
                    <a:pt x="1199763" y="987029"/>
                  </a:lnTo>
                  <a:lnTo>
                    <a:pt x="0" y="987029"/>
                  </a:lnTo>
                  <a:close/>
                </a:path>
              </a:pathLst>
            </a:custGeom>
            <a:solidFill>
              <a:srgbClr val="000000">
                <a:alpha val="0"/>
              </a:srgbClr>
            </a:solidFill>
            <a:ln w="285750" cap="sq">
              <a:solidFill>
                <a:srgbClr val="FFD966"/>
              </a:solidFill>
              <a:prstDash val="solid"/>
              <a:miter/>
            </a:ln>
          </p:spPr>
        </p:sp>
        <p:sp>
          <p:nvSpPr>
            <p:cNvPr id="15" name="TextBox 15"/>
            <p:cNvSpPr txBox="1"/>
            <p:nvPr/>
          </p:nvSpPr>
          <p:spPr>
            <a:xfrm>
              <a:off x="0" y="-38100"/>
              <a:ext cx="1199763" cy="1025129"/>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5897318" y="3654990"/>
            <a:ext cx="5890025" cy="3924817"/>
            <a:chOff x="0" y="0"/>
            <a:chExt cx="1551282" cy="1077212"/>
          </a:xfrm>
        </p:grpSpPr>
        <p:sp>
          <p:nvSpPr>
            <p:cNvPr id="17" name="Freeform 17"/>
            <p:cNvSpPr/>
            <p:nvPr/>
          </p:nvSpPr>
          <p:spPr>
            <a:xfrm>
              <a:off x="0" y="0"/>
              <a:ext cx="1551282" cy="1077212"/>
            </a:xfrm>
            <a:custGeom>
              <a:avLst/>
              <a:gdLst/>
              <a:ahLst/>
              <a:cxnLst/>
              <a:rect l="l" t="t" r="r" b="b"/>
              <a:pathLst>
                <a:path w="1551282" h="1077212">
                  <a:moveTo>
                    <a:pt x="0" y="0"/>
                  </a:moveTo>
                  <a:lnTo>
                    <a:pt x="1551282" y="0"/>
                  </a:lnTo>
                  <a:lnTo>
                    <a:pt x="1551282" y="1077212"/>
                  </a:lnTo>
                  <a:lnTo>
                    <a:pt x="0" y="1077212"/>
                  </a:lnTo>
                  <a:close/>
                </a:path>
              </a:pathLst>
            </a:custGeom>
            <a:solidFill>
              <a:srgbClr val="000000">
                <a:alpha val="0"/>
              </a:srgbClr>
            </a:solidFill>
            <a:ln w="285750" cap="sq">
              <a:solidFill>
                <a:srgbClr val="FFD966"/>
              </a:solidFill>
              <a:prstDash val="solid"/>
              <a:miter/>
            </a:ln>
          </p:spPr>
        </p:sp>
        <p:sp>
          <p:nvSpPr>
            <p:cNvPr id="18" name="TextBox 18"/>
            <p:cNvSpPr txBox="1"/>
            <p:nvPr/>
          </p:nvSpPr>
          <p:spPr>
            <a:xfrm>
              <a:off x="0" y="-38100"/>
              <a:ext cx="1551282" cy="1115312"/>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1661463" y="3500143"/>
            <a:ext cx="6225677" cy="4079664"/>
            <a:chOff x="0" y="-38100"/>
            <a:chExt cx="1656213" cy="1115312"/>
          </a:xfrm>
        </p:grpSpPr>
        <p:sp>
          <p:nvSpPr>
            <p:cNvPr id="20" name="Freeform 20"/>
            <p:cNvSpPr/>
            <p:nvPr/>
          </p:nvSpPr>
          <p:spPr>
            <a:xfrm>
              <a:off x="42528" y="0"/>
              <a:ext cx="1613685" cy="1077212"/>
            </a:xfrm>
            <a:custGeom>
              <a:avLst/>
              <a:gdLst/>
              <a:ahLst/>
              <a:cxnLst/>
              <a:rect l="l" t="t" r="r" b="b"/>
              <a:pathLst>
                <a:path w="1656213" h="1077212">
                  <a:moveTo>
                    <a:pt x="0" y="0"/>
                  </a:moveTo>
                  <a:lnTo>
                    <a:pt x="1656213" y="0"/>
                  </a:lnTo>
                  <a:lnTo>
                    <a:pt x="1656213" y="1077212"/>
                  </a:lnTo>
                  <a:lnTo>
                    <a:pt x="0" y="1077212"/>
                  </a:lnTo>
                  <a:close/>
                </a:path>
              </a:pathLst>
            </a:custGeom>
            <a:solidFill>
              <a:srgbClr val="000000">
                <a:alpha val="0"/>
              </a:srgbClr>
            </a:solidFill>
            <a:ln w="285750" cap="sq">
              <a:solidFill>
                <a:srgbClr val="FFD966"/>
              </a:solidFill>
              <a:prstDash val="solid"/>
              <a:miter/>
            </a:ln>
          </p:spPr>
        </p:sp>
        <p:sp>
          <p:nvSpPr>
            <p:cNvPr id="21" name="TextBox 21"/>
            <p:cNvSpPr txBox="1"/>
            <p:nvPr/>
          </p:nvSpPr>
          <p:spPr>
            <a:xfrm>
              <a:off x="0" y="-38100"/>
              <a:ext cx="1656213" cy="1115312"/>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5897318" y="7299778"/>
            <a:ext cx="12020487" cy="2840876"/>
            <a:chOff x="0" y="-38100"/>
            <a:chExt cx="3165889" cy="748214"/>
          </a:xfrm>
        </p:grpSpPr>
        <p:sp>
          <p:nvSpPr>
            <p:cNvPr id="23" name="Freeform 23"/>
            <p:cNvSpPr/>
            <p:nvPr/>
          </p:nvSpPr>
          <p:spPr>
            <a:xfrm>
              <a:off x="0" y="0"/>
              <a:ext cx="3165889" cy="710114"/>
            </a:xfrm>
            <a:custGeom>
              <a:avLst/>
              <a:gdLst/>
              <a:ahLst/>
              <a:cxnLst/>
              <a:rect l="l" t="t" r="r" b="b"/>
              <a:pathLst>
                <a:path w="3165889" h="710114">
                  <a:moveTo>
                    <a:pt x="0" y="0"/>
                  </a:moveTo>
                  <a:lnTo>
                    <a:pt x="3165889" y="0"/>
                  </a:lnTo>
                  <a:lnTo>
                    <a:pt x="3165889" y="710114"/>
                  </a:lnTo>
                  <a:lnTo>
                    <a:pt x="0" y="710114"/>
                  </a:lnTo>
                  <a:close/>
                </a:path>
              </a:pathLst>
            </a:custGeom>
            <a:solidFill>
              <a:srgbClr val="000000">
                <a:alpha val="0"/>
              </a:srgbClr>
            </a:solidFill>
            <a:ln w="285750" cap="sq">
              <a:solidFill>
                <a:srgbClr val="FFD966"/>
              </a:solidFill>
              <a:prstDash val="solid"/>
              <a:miter/>
            </a:ln>
          </p:spPr>
        </p:sp>
        <p:sp>
          <p:nvSpPr>
            <p:cNvPr id="24" name="TextBox 24"/>
            <p:cNvSpPr txBox="1"/>
            <p:nvPr/>
          </p:nvSpPr>
          <p:spPr>
            <a:xfrm>
              <a:off x="92489" y="-38100"/>
              <a:ext cx="2994319" cy="748214"/>
            </a:xfrm>
            <a:prstGeom prst="rect">
              <a:avLst/>
            </a:prstGeom>
          </p:spPr>
          <p:txBody>
            <a:bodyPr lIns="50800" tIns="50800" rIns="50800" bIns="50800" rtlCol="0" anchor="ctr"/>
            <a:lstStyle/>
            <a:p>
              <a:pPr algn="ctr">
                <a:lnSpc>
                  <a:spcPts val="2659"/>
                </a:lnSpc>
              </a:pPr>
              <a:r>
                <a:rPr lang="en-US" sz="1899" b="1" dirty="0">
                  <a:solidFill>
                    <a:srgbClr val="FFFFFF"/>
                  </a:solidFill>
                  <a:latin typeface="Glacial Indifference Bold"/>
                  <a:ea typeface="Glacial Indifference Bold"/>
                  <a:cs typeface="Glacial Indifference Bold"/>
                  <a:sym typeface="Glacial Indifference Bold"/>
                </a:rPr>
                <a:t>Reminders</a:t>
              </a:r>
              <a:r>
                <a:rPr lang="en-US" sz="1899" dirty="0">
                  <a:solidFill>
                    <a:srgbClr val="FFFFFF"/>
                  </a:solidFill>
                  <a:latin typeface="Glacial Indifference"/>
                  <a:ea typeface="Glacial Indifference"/>
                  <a:cs typeface="Glacial Indifference"/>
                  <a:sym typeface="Glacial Indifference"/>
                </a:rPr>
                <a:t>​</a:t>
              </a:r>
            </a:p>
            <a:p>
              <a:pPr algn="ctr">
                <a:lnSpc>
                  <a:spcPts val="2659"/>
                </a:lnSpc>
              </a:pPr>
              <a:r>
                <a:rPr lang="en-US" sz="1899" dirty="0">
                  <a:solidFill>
                    <a:srgbClr val="FFFFFF"/>
                  </a:solidFill>
                  <a:latin typeface="Glacial Indifference"/>
                  <a:ea typeface="Glacial Indifference"/>
                  <a:cs typeface="Glacial Indifference"/>
                  <a:sym typeface="Glacial Indifference"/>
                </a:rPr>
                <a:t>Children do not need to bring water bottles / drinks or snacks to the EYC as milk, water, snacks and hot lunches are provided. ​</a:t>
              </a:r>
            </a:p>
            <a:p>
              <a:pPr algn="ctr">
                <a:lnSpc>
                  <a:spcPts val="2659"/>
                </a:lnSpc>
              </a:pPr>
              <a:r>
                <a:rPr lang="en-US" sz="1899" dirty="0">
                  <a:solidFill>
                    <a:srgbClr val="FFFFFF"/>
                  </a:solidFill>
                  <a:latin typeface="Glacial Indifference"/>
                  <a:ea typeface="Glacial Indifference"/>
                  <a:cs typeface="Glacial Indifference"/>
                  <a:sym typeface="Glacial Indifference"/>
                </a:rPr>
                <a:t>Please encourage your child to leave toys and personal items at home as if they bring them into the EYC with them, they may get lost or broken.</a:t>
              </a:r>
            </a:p>
            <a:p>
              <a:pPr algn="ctr">
                <a:lnSpc>
                  <a:spcPts val="2659"/>
                </a:lnSpc>
                <a:spcBef>
                  <a:spcPct val="0"/>
                </a:spcBef>
              </a:pPr>
              <a:endParaRPr lang="en-US" sz="1899" dirty="0">
                <a:solidFill>
                  <a:srgbClr val="FFFFFF"/>
                </a:solidFill>
                <a:latin typeface="Glacial Indifference"/>
                <a:ea typeface="Glacial Indifference"/>
                <a:cs typeface="Glacial Indifference"/>
                <a:sym typeface="Glacial Indifference"/>
              </a:endParaRPr>
            </a:p>
          </p:txBody>
        </p:sp>
      </p:grpSp>
      <p:sp>
        <p:nvSpPr>
          <p:cNvPr id="25" name="Freeform 25"/>
          <p:cNvSpPr/>
          <p:nvPr/>
        </p:nvSpPr>
        <p:spPr>
          <a:xfrm>
            <a:off x="9175094" y="191665"/>
            <a:ext cx="802541" cy="694000"/>
          </a:xfrm>
          <a:custGeom>
            <a:avLst/>
            <a:gdLst/>
            <a:ahLst/>
            <a:cxnLst/>
            <a:rect l="l" t="t" r="r" b="b"/>
            <a:pathLst>
              <a:path w="802541" h="694000">
                <a:moveTo>
                  <a:pt x="0" y="0"/>
                </a:moveTo>
                <a:lnTo>
                  <a:pt x="802541" y="0"/>
                </a:lnTo>
                <a:lnTo>
                  <a:pt x="802541" y="694000"/>
                </a:lnTo>
                <a:lnTo>
                  <a:pt x="0" y="694000"/>
                </a:lnTo>
                <a:lnTo>
                  <a:pt x="0" y="0"/>
                </a:lnTo>
                <a:close/>
              </a:path>
            </a:pathLst>
          </a:custGeom>
          <a:blipFill>
            <a:blip r:embed="rId6"/>
            <a:stretch>
              <a:fillRect/>
            </a:stretch>
          </a:blipFill>
        </p:spPr>
      </p:sp>
      <p:sp>
        <p:nvSpPr>
          <p:cNvPr id="26" name="Freeform 26"/>
          <p:cNvSpPr/>
          <p:nvPr/>
        </p:nvSpPr>
        <p:spPr>
          <a:xfrm>
            <a:off x="7527173" y="6496142"/>
            <a:ext cx="2450461" cy="872096"/>
          </a:xfrm>
          <a:custGeom>
            <a:avLst/>
            <a:gdLst/>
            <a:ahLst/>
            <a:cxnLst/>
            <a:rect l="l" t="t" r="r" b="b"/>
            <a:pathLst>
              <a:path w="2450461" h="872096">
                <a:moveTo>
                  <a:pt x="0" y="0"/>
                </a:moveTo>
                <a:lnTo>
                  <a:pt x="2450462" y="0"/>
                </a:lnTo>
                <a:lnTo>
                  <a:pt x="2450462" y="872097"/>
                </a:lnTo>
                <a:lnTo>
                  <a:pt x="0" y="872097"/>
                </a:lnTo>
                <a:lnTo>
                  <a:pt x="0" y="0"/>
                </a:lnTo>
                <a:close/>
              </a:path>
            </a:pathLst>
          </a:custGeom>
          <a:blipFill>
            <a:blip r:embed="rId7"/>
            <a:stretch>
              <a:fillRect l="-21139" t="-17716" b="-52475"/>
            </a:stretch>
          </a:blipFill>
        </p:spPr>
      </p:sp>
      <p:sp>
        <p:nvSpPr>
          <p:cNvPr id="27" name="TextBox 27"/>
          <p:cNvSpPr txBox="1"/>
          <p:nvPr/>
        </p:nvSpPr>
        <p:spPr>
          <a:xfrm>
            <a:off x="753938" y="5642716"/>
            <a:ext cx="5057989" cy="2930849"/>
          </a:xfrm>
          <a:prstGeom prst="rect">
            <a:avLst/>
          </a:prstGeom>
        </p:spPr>
        <p:txBody>
          <a:bodyPr lIns="0" tIns="0" rIns="0" bIns="0" rtlCol="0" anchor="t">
            <a:spAutoFit/>
          </a:bodyPr>
          <a:lstStyle/>
          <a:p>
            <a:pPr algn="ctr">
              <a:lnSpc>
                <a:spcPts val="3307"/>
              </a:lnSpc>
              <a:spcBef>
                <a:spcPct val="0"/>
              </a:spcBef>
            </a:pPr>
            <a:r>
              <a:rPr lang="en-US" sz="2362">
                <a:solidFill>
                  <a:srgbClr val="FFFFFF"/>
                </a:solidFill>
                <a:latin typeface="Glacial Indifference"/>
                <a:ea typeface="Glacial Indifference"/>
                <a:cs typeface="Glacial Indifference"/>
                <a:sym typeface="Glacial Indifference"/>
              </a:rPr>
              <a:t>Children will go to the woods for 'Forest Kindergarten' on a Tuesday morning (see information below).​</a:t>
            </a:r>
          </a:p>
          <a:p>
            <a:pPr algn="ctr">
              <a:lnSpc>
                <a:spcPts val="3307"/>
              </a:lnSpc>
              <a:spcBef>
                <a:spcPct val="0"/>
              </a:spcBef>
            </a:pPr>
            <a:r>
              <a:rPr lang="en-US" sz="2362">
                <a:solidFill>
                  <a:srgbClr val="FFFFFF"/>
                </a:solidFill>
                <a:latin typeface="Glacial Indifference"/>
                <a:ea typeface="Glacial Indifference"/>
                <a:cs typeface="Glacial Indifference"/>
                <a:sym typeface="Glacial Indifference"/>
              </a:rPr>
              <a:t>​</a:t>
            </a:r>
          </a:p>
          <a:p>
            <a:pPr algn="ctr">
              <a:lnSpc>
                <a:spcPts val="3307"/>
              </a:lnSpc>
              <a:spcBef>
                <a:spcPct val="0"/>
              </a:spcBef>
            </a:pPr>
            <a:r>
              <a:rPr lang="en-US" sz="2362">
                <a:solidFill>
                  <a:srgbClr val="FFFFFF"/>
                </a:solidFill>
                <a:latin typeface="Glacial Indifference"/>
                <a:ea typeface="Glacial Indifference"/>
                <a:cs typeface="Glacial Indifference"/>
                <a:sym typeface="Glacial Indifference"/>
              </a:rPr>
              <a:t>Keep an eye on our notice board and Seesaw for further information about our learning and events.​</a:t>
            </a:r>
          </a:p>
        </p:txBody>
      </p:sp>
      <p:sp>
        <p:nvSpPr>
          <p:cNvPr id="28" name="TextBox 28"/>
          <p:cNvSpPr txBox="1"/>
          <p:nvPr/>
        </p:nvSpPr>
        <p:spPr>
          <a:xfrm>
            <a:off x="11987367" y="3889803"/>
            <a:ext cx="5531847" cy="4442050"/>
          </a:xfrm>
          <a:prstGeom prst="rect">
            <a:avLst/>
          </a:prstGeom>
        </p:spPr>
        <p:txBody>
          <a:bodyPr lIns="0" tIns="0" rIns="0" bIns="0" rtlCol="0" anchor="t">
            <a:spAutoFit/>
          </a:bodyPr>
          <a:lstStyle/>
          <a:p>
            <a:pPr algn="ctr">
              <a:lnSpc>
                <a:spcPts val="2598"/>
              </a:lnSpc>
              <a:spcBef>
                <a:spcPct val="0"/>
              </a:spcBef>
            </a:pPr>
            <a:r>
              <a:rPr lang="en-US" sz="1855" b="1" dirty="0">
                <a:solidFill>
                  <a:srgbClr val="FFFFFF"/>
                </a:solidFill>
                <a:latin typeface="Glacial Indifference Bold"/>
                <a:ea typeface="Glacial Indifference Bold"/>
                <a:cs typeface="Glacial Indifference Bold"/>
                <a:sym typeface="Glacial Indifference Bold"/>
              </a:rPr>
              <a:t>Dates for the Diary​</a:t>
            </a: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Thursday 18th September 2025 – Sponsored Bouncy Castle </a:t>
            </a: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a:t>
            </a: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Friday 19th and Monday 22nd September 2025 – EYC closed </a:t>
            </a: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a:t>
            </a: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End Sept / beginning Oct 2025– Personal Plans to be completed and shared with parents.​</a:t>
            </a:r>
          </a:p>
          <a:p>
            <a:pPr algn="ctr">
              <a:lnSpc>
                <a:spcPts val="2315"/>
              </a:lnSpc>
              <a:spcBef>
                <a:spcPct val="0"/>
              </a:spcBef>
            </a:pPr>
            <a:endParaRPr lang="en-US" sz="1654" dirty="0">
              <a:solidFill>
                <a:srgbClr val="FFFFFF"/>
              </a:solidFill>
              <a:latin typeface="Glacial Indifference"/>
              <a:ea typeface="Glacial Indifference"/>
              <a:cs typeface="Glacial Indifference"/>
              <a:sym typeface="Glacial Indifference"/>
            </a:endParaRP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​Thursday 9th October 2025 – Stay and Play 2:30pm. </a:t>
            </a: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a:t>
            </a:r>
          </a:p>
          <a:p>
            <a:pPr algn="ctr">
              <a:lnSpc>
                <a:spcPts val="2315"/>
              </a:lnSpc>
              <a:spcBef>
                <a:spcPct val="0"/>
              </a:spcBef>
            </a:pPr>
            <a:r>
              <a:rPr lang="en-US" sz="1654" dirty="0">
                <a:solidFill>
                  <a:srgbClr val="FFFFFF"/>
                </a:solidFill>
                <a:latin typeface="Glacial Indifference"/>
                <a:ea typeface="Glacial Indifference"/>
                <a:cs typeface="Glacial Indifference"/>
                <a:sym typeface="Glacial Indifference"/>
              </a:rPr>
              <a:t>Keep a look out for more PEEP sessions in November!</a:t>
            </a:r>
          </a:p>
          <a:p>
            <a:pPr algn="ctr">
              <a:lnSpc>
                <a:spcPts val="2315"/>
              </a:lnSpc>
              <a:spcBef>
                <a:spcPct val="0"/>
              </a:spcBef>
            </a:pPr>
            <a:endParaRPr lang="en-US" sz="1654" dirty="0">
              <a:solidFill>
                <a:srgbClr val="FFFFFF"/>
              </a:solidFill>
              <a:latin typeface="Glacial Indifference"/>
              <a:ea typeface="Glacial Indifference"/>
              <a:cs typeface="Glacial Indifference"/>
              <a:sym typeface="Glacial Indifference"/>
            </a:endParaRPr>
          </a:p>
          <a:p>
            <a:pPr algn="ctr">
              <a:lnSpc>
                <a:spcPts val="2315"/>
              </a:lnSpc>
              <a:spcBef>
                <a:spcPct val="0"/>
              </a:spcBef>
            </a:pPr>
            <a:endParaRPr lang="en-US" sz="1654" dirty="0">
              <a:solidFill>
                <a:srgbClr val="FFFFFF"/>
              </a:solidFill>
              <a:latin typeface="Glacial Indifference"/>
              <a:ea typeface="Glacial Indifference"/>
              <a:cs typeface="Glacial Indifference"/>
              <a:sym typeface="Glacial Indifference"/>
            </a:endParaRPr>
          </a:p>
          <a:p>
            <a:pPr algn="ctr">
              <a:lnSpc>
                <a:spcPts val="2315"/>
              </a:lnSpc>
              <a:spcBef>
                <a:spcPct val="0"/>
              </a:spcBef>
            </a:pPr>
            <a:endParaRPr lang="en-US" sz="1654" dirty="0">
              <a:solidFill>
                <a:srgbClr val="FFFFFF"/>
              </a:solidFill>
              <a:latin typeface="Glacial Indifference"/>
              <a:ea typeface="Glacial Indifference"/>
              <a:cs typeface="Glacial Indifference"/>
              <a:sym typeface="Glacial Indifference"/>
            </a:endParaRPr>
          </a:p>
          <a:p>
            <a:pPr algn="ctr">
              <a:lnSpc>
                <a:spcPts val="2315"/>
              </a:lnSpc>
              <a:spcBef>
                <a:spcPct val="0"/>
              </a:spcBef>
            </a:pPr>
            <a:endParaRPr lang="en-US" sz="1654" dirty="0">
              <a:solidFill>
                <a:srgbClr val="FFFFFF"/>
              </a:solidFill>
              <a:latin typeface="Glacial Indifference"/>
              <a:ea typeface="Glacial Indifference"/>
              <a:cs typeface="Glacial Indifference"/>
              <a:sym typeface="Glacial Indifference"/>
            </a:endParaRPr>
          </a:p>
        </p:txBody>
      </p:sp>
      <p:sp>
        <p:nvSpPr>
          <p:cNvPr id="29" name="TextBox 29"/>
          <p:cNvSpPr txBox="1"/>
          <p:nvPr/>
        </p:nvSpPr>
        <p:spPr>
          <a:xfrm>
            <a:off x="6255151" y="467244"/>
            <a:ext cx="3839685" cy="2882199"/>
          </a:xfrm>
          <a:prstGeom prst="rect">
            <a:avLst/>
          </a:prstGeom>
        </p:spPr>
        <p:txBody>
          <a:bodyPr lIns="0" tIns="0" rIns="0" bIns="0" rtlCol="0" anchor="t">
            <a:spAutoFit/>
          </a:bodyPr>
          <a:lstStyle/>
          <a:p>
            <a:pPr algn="ctr">
              <a:lnSpc>
                <a:spcPts val="2662"/>
              </a:lnSpc>
              <a:spcBef>
                <a:spcPct val="0"/>
              </a:spcBef>
            </a:pPr>
            <a:r>
              <a:rPr lang="en-US" sz="1600" b="1" dirty="0">
                <a:solidFill>
                  <a:srgbClr val="FFFFFF"/>
                </a:solidFill>
                <a:latin typeface="Glacial Indifference Bold"/>
                <a:ea typeface="Glacial Indifference Bold"/>
                <a:cs typeface="Glacial Indifference Bold"/>
                <a:sym typeface="Glacial Indifference Bold"/>
              </a:rPr>
              <a:t>Home Learning​</a:t>
            </a:r>
          </a:p>
          <a:p>
            <a:pPr algn="ctr">
              <a:lnSpc>
                <a:spcPts val="2522"/>
              </a:lnSpc>
              <a:spcBef>
                <a:spcPct val="0"/>
              </a:spcBef>
            </a:pPr>
            <a:r>
              <a:rPr lang="en-US" sz="1600" dirty="0">
                <a:solidFill>
                  <a:srgbClr val="FFFFFF"/>
                </a:solidFill>
                <a:latin typeface="Glacial Indifference"/>
                <a:ea typeface="Glacial Indifference"/>
                <a:cs typeface="Glacial Indifference"/>
                <a:sym typeface="Glacial Indifference"/>
              </a:rPr>
              <a:t>Later this term, we will all be getting a chance to bring a book home to share with our family. We can keep the book overnight, then return it the next day so it can be passed on to the next child. There is also a lending library in the foyer area. Please feel free to take a book from there to borrow then return when finished. </a:t>
            </a:r>
          </a:p>
        </p:txBody>
      </p:sp>
      <p:sp>
        <p:nvSpPr>
          <p:cNvPr id="30" name="TextBox 30"/>
          <p:cNvSpPr txBox="1"/>
          <p:nvPr/>
        </p:nvSpPr>
        <p:spPr>
          <a:xfrm>
            <a:off x="6198988" y="3962717"/>
            <a:ext cx="5345632" cy="2955941"/>
          </a:xfrm>
          <a:prstGeom prst="rect">
            <a:avLst/>
          </a:prstGeom>
        </p:spPr>
        <p:txBody>
          <a:bodyPr lIns="0" tIns="0" rIns="0" bIns="0" rtlCol="0" anchor="t">
            <a:spAutoFit/>
          </a:bodyPr>
          <a:lstStyle/>
          <a:p>
            <a:pPr algn="ctr">
              <a:lnSpc>
                <a:spcPts val="2974"/>
              </a:lnSpc>
              <a:spcBef>
                <a:spcPct val="0"/>
              </a:spcBef>
            </a:pPr>
            <a:r>
              <a:rPr lang="en-US" sz="2124" b="1" dirty="0">
                <a:solidFill>
                  <a:srgbClr val="FFFFFF"/>
                </a:solidFill>
                <a:latin typeface="Glacial Indifference Bold"/>
                <a:ea typeface="Glacial Indifference Bold"/>
                <a:cs typeface="Glacial Indifference Bold"/>
                <a:sym typeface="Glacial Indifference Bold"/>
              </a:rPr>
              <a:t>Keeping Healthy ​</a:t>
            </a:r>
          </a:p>
          <a:p>
            <a:pPr algn="ctr">
              <a:lnSpc>
                <a:spcPts val="2974"/>
              </a:lnSpc>
              <a:spcBef>
                <a:spcPct val="0"/>
              </a:spcBef>
            </a:pPr>
            <a:r>
              <a:rPr lang="en-US" sz="2124" dirty="0">
                <a:solidFill>
                  <a:srgbClr val="FFFFFF"/>
                </a:solidFill>
                <a:latin typeface="Glacial Indifference"/>
                <a:ea typeface="Glacial Indifference"/>
                <a:cs typeface="Glacial Indifference"/>
                <a:sym typeface="Glacial Indifference"/>
              </a:rPr>
              <a:t>On a Monday and a Thursday, we go to the Gym Hall for our P.E. sessions. So far, we have been enjoying group games, races, dancing, relaxing and parachute games.  We have also been </a:t>
            </a:r>
            <a:r>
              <a:rPr lang="en-US" sz="2124" dirty="0" err="1">
                <a:solidFill>
                  <a:srgbClr val="FFFFFF"/>
                </a:solidFill>
                <a:latin typeface="Glacial Indifference"/>
                <a:ea typeface="Glacial Indifference"/>
                <a:cs typeface="Glacial Indifference"/>
                <a:sym typeface="Glacial Indifference"/>
              </a:rPr>
              <a:t>practising</a:t>
            </a:r>
            <a:r>
              <a:rPr lang="en-US" sz="2124" dirty="0">
                <a:solidFill>
                  <a:srgbClr val="FFFFFF"/>
                </a:solidFill>
                <a:latin typeface="Glacial Indifference"/>
                <a:ea typeface="Glacial Indifference"/>
                <a:cs typeface="Glacial Indifference"/>
                <a:sym typeface="Glacial Indifference"/>
              </a:rPr>
              <a:t> our throwing and catching skills. </a:t>
            </a:r>
          </a:p>
          <a:p>
            <a:pPr algn="ctr">
              <a:lnSpc>
                <a:spcPts val="2974"/>
              </a:lnSpc>
              <a:spcBef>
                <a:spcPct val="0"/>
              </a:spcBef>
            </a:pPr>
            <a:r>
              <a:rPr lang="en-US" sz="2124" dirty="0">
                <a:solidFill>
                  <a:srgbClr val="FFFFFF"/>
                </a:solidFill>
                <a:latin typeface="Glacial Indifference"/>
                <a:ea typeface="Glacial Indifference"/>
                <a:cs typeface="Glacial Indifference"/>
                <a:sym typeface="Glacial Indifference"/>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B8FF"/>
        </a:solidFill>
        <a:effectLst/>
      </p:bgPr>
    </p:bg>
    <p:spTree>
      <p:nvGrpSpPr>
        <p:cNvPr id="1" name=""/>
        <p:cNvGrpSpPr/>
        <p:nvPr/>
      </p:nvGrpSpPr>
      <p:grpSpPr>
        <a:xfrm>
          <a:off x="0" y="0"/>
          <a:ext cx="0" cy="0"/>
          <a:chOff x="0" y="0"/>
          <a:chExt cx="0" cy="0"/>
        </a:xfrm>
      </p:grpSpPr>
      <p:grpSp>
        <p:nvGrpSpPr>
          <p:cNvPr id="2" name="Group 2"/>
          <p:cNvGrpSpPr/>
          <p:nvPr/>
        </p:nvGrpSpPr>
        <p:grpSpPr>
          <a:xfrm>
            <a:off x="293763" y="309585"/>
            <a:ext cx="17599998" cy="9693592"/>
            <a:chOff x="0" y="0"/>
            <a:chExt cx="4635391" cy="2553045"/>
          </a:xfrm>
        </p:grpSpPr>
        <p:sp>
          <p:nvSpPr>
            <p:cNvPr id="3" name="Freeform 3"/>
            <p:cNvSpPr/>
            <p:nvPr/>
          </p:nvSpPr>
          <p:spPr>
            <a:xfrm>
              <a:off x="0" y="0"/>
              <a:ext cx="4635391" cy="2553045"/>
            </a:xfrm>
            <a:custGeom>
              <a:avLst/>
              <a:gdLst/>
              <a:ahLst/>
              <a:cxnLst/>
              <a:rect l="l" t="t" r="r" b="b"/>
              <a:pathLst>
                <a:path w="4635391" h="2553045">
                  <a:moveTo>
                    <a:pt x="0" y="0"/>
                  </a:moveTo>
                  <a:lnTo>
                    <a:pt x="4635391" y="0"/>
                  </a:lnTo>
                  <a:lnTo>
                    <a:pt x="4635391" y="2553045"/>
                  </a:lnTo>
                  <a:lnTo>
                    <a:pt x="0" y="2553045"/>
                  </a:lnTo>
                  <a:close/>
                </a:path>
              </a:pathLst>
            </a:custGeom>
            <a:solidFill>
              <a:srgbClr val="000000">
                <a:alpha val="0"/>
              </a:srgbClr>
            </a:solidFill>
            <a:ln w="285750" cap="sq">
              <a:solidFill>
                <a:srgbClr val="FFD966"/>
              </a:solidFill>
              <a:prstDash val="solid"/>
              <a:miter/>
            </a:ln>
          </p:spPr>
        </p:sp>
        <p:sp>
          <p:nvSpPr>
            <p:cNvPr id="4" name="TextBox 4"/>
            <p:cNvSpPr txBox="1"/>
            <p:nvPr/>
          </p:nvSpPr>
          <p:spPr>
            <a:xfrm>
              <a:off x="0" y="-38100"/>
              <a:ext cx="4635391" cy="259114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848710" y="6034307"/>
            <a:ext cx="3127354" cy="2084902"/>
          </a:xfrm>
          <a:custGeom>
            <a:avLst/>
            <a:gdLst/>
            <a:ahLst/>
            <a:cxnLst/>
            <a:rect l="l" t="t" r="r" b="b"/>
            <a:pathLst>
              <a:path w="3127354" h="2084902">
                <a:moveTo>
                  <a:pt x="0" y="0"/>
                </a:moveTo>
                <a:lnTo>
                  <a:pt x="3127353" y="0"/>
                </a:lnTo>
                <a:lnTo>
                  <a:pt x="3127353" y="2084903"/>
                </a:lnTo>
                <a:lnTo>
                  <a:pt x="0" y="2084903"/>
                </a:lnTo>
                <a:lnTo>
                  <a:pt x="0" y="0"/>
                </a:lnTo>
                <a:close/>
              </a:path>
            </a:pathLst>
          </a:custGeom>
          <a:blipFill>
            <a:blip r:embed="rId2"/>
            <a:stretch>
              <a:fillRect/>
            </a:stretch>
          </a:blipFill>
        </p:spPr>
      </p:sp>
      <p:sp>
        <p:nvSpPr>
          <p:cNvPr id="6" name="Freeform 6"/>
          <p:cNvSpPr/>
          <p:nvPr/>
        </p:nvSpPr>
        <p:spPr>
          <a:xfrm>
            <a:off x="8100177" y="1496636"/>
            <a:ext cx="2524624" cy="3366165"/>
          </a:xfrm>
          <a:custGeom>
            <a:avLst/>
            <a:gdLst/>
            <a:ahLst/>
            <a:cxnLst/>
            <a:rect l="l" t="t" r="r" b="b"/>
            <a:pathLst>
              <a:path w="2524624" h="3366165">
                <a:moveTo>
                  <a:pt x="0" y="0"/>
                </a:moveTo>
                <a:lnTo>
                  <a:pt x="2524625" y="0"/>
                </a:lnTo>
                <a:lnTo>
                  <a:pt x="2524625" y="3366165"/>
                </a:lnTo>
                <a:lnTo>
                  <a:pt x="0" y="3366165"/>
                </a:lnTo>
                <a:lnTo>
                  <a:pt x="0" y="0"/>
                </a:lnTo>
                <a:close/>
              </a:path>
            </a:pathLst>
          </a:custGeom>
          <a:blipFill>
            <a:blip r:embed="rId3"/>
            <a:stretch>
              <a:fillRect/>
            </a:stretch>
          </a:blipFill>
        </p:spPr>
      </p:sp>
      <p:sp>
        <p:nvSpPr>
          <p:cNvPr id="7" name="TextBox 7"/>
          <p:cNvSpPr txBox="1"/>
          <p:nvPr/>
        </p:nvSpPr>
        <p:spPr>
          <a:xfrm>
            <a:off x="714550" y="981075"/>
            <a:ext cx="7134159" cy="7976740"/>
          </a:xfrm>
          <a:prstGeom prst="rect">
            <a:avLst/>
          </a:prstGeom>
        </p:spPr>
        <p:txBody>
          <a:bodyPr lIns="0" tIns="0" rIns="0" bIns="0" rtlCol="0" anchor="t">
            <a:spAutoFit/>
          </a:bodyPr>
          <a:lstStyle/>
          <a:p>
            <a:pPr algn="ctr">
              <a:lnSpc>
                <a:spcPts val="3580"/>
              </a:lnSpc>
              <a:spcBef>
                <a:spcPct val="0"/>
              </a:spcBef>
            </a:pPr>
            <a:r>
              <a:rPr lang="en-US" sz="2557" b="1" u="sng">
                <a:solidFill>
                  <a:srgbClr val="FFFFFF"/>
                </a:solidFill>
                <a:latin typeface="Glacial Indifference Bold"/>
                <a:ea typeface="Glacial Indifference Bold"/>
                <a:cs typeface="Glacial Indifference Bold"/>
                <a:sym typeface="Glacial Indifference Bold"/>
              </a:rPr>
              <a:t>Forest Kindergarten – Information for Parents</a:t>
            </a:r>
          </a:p>
          <a:p>
            <a:pPr algn="ctr">
              <a:lnSpc>
                <a:spcPts val="3012"/>
              </a:lnSpc>
              <a:spcBef>
                <a:spcPct val="0"/>
              </a:spcBef>
            </a:pPr>
            <a:endParaRPr lang="en-US" sz="2557" b="1" u="sng">
              <a:solidFill>
                <a:srgbClr val="FFFFFF"/>
              </a:solidFill>
              <a:latin typeface="Glacial Indifference Bold"/>
              <a:ea typeface="Glacial Indifference Bold"/>
              <a:cs typeface="Glacial Indifference Bold"/>
              <a:sym typeface="Glacial Indifference Bold"/>
            </a:endParaRPr>
          </a:p>
          <a:p>
            <a:pPr algn="ctr">
              <a:lnSpc>
                <a:spcPts val="3012"/>
              </a:lnSpc>
              <a:spcBef>
                <a:spcPct val="0"/>
              </a:spcBef>
            </a:pPr>
            <a:r>
              <a:rPr lang="en-US" sz="2151">
                <a:solidFill>
                  <a:srgbClr val="FFFFFF"/>
                </a:solidFill>
                <a:latin typeface="Glacial Indifference"/>
                <a:ea typeface="Glacial Indifference"/>
                <a:cs typeface="Glacial Indifference"/>
                <a:sym typeface="Glacial Indifference"/>
              </a:rPr>
              <a:t>Each Tuesday we will be running Forest Kindergarten sessions in the local woods. To begin with, we are taking children in small groups but we are hoping to build this up so that eventually we will take the whole EYC out on a Tuesday (subject to weather). You will be sent a message to say that you child is going to the woods the afternoon before. Please dress your child in their puddle suit and wellies for arrival at the EYC or help change them once inside in the morning before their forest Kindergarten session. We have spare wellies and waterproof clothing so there is no need for you to go and buy these for your child. </a:t>
            </a:r>
          </a:p>
          <a:p>
            <a:pPr algn="ctr">
              <a:lnSpc>
                <a:spcPts val="3012"/>
              </a:lnSpc>
              <a:spcBef>
                <a:spcPct val="0"/>
              </a:spcBef>
            </a:pPr>
            <a:endParaRPr lang="en-US" sz="2151">
              <a:solidFill>
                <a:srgbClr val="FFFFFF"/>
              </a:solidFill>
              <a:latin typeface="Glacial Indifference"/>
              <a:ea typeface="Glacial Indifference"/>
              <a:cs typeface="Glacial Indifference"/>
              <a:sym typeface="Glacial Indifference"/>
            </a:endParaRPr>
          </a:p>
          <a:p>
            <a:pPr algn="ctr">
              <a:lnSpc>
                <a:spcPts val="3012"/>
              </a:lnSpc>
              <a:spcBef>
                <a:spcPct val="0"/>
              </a:spcBef>
            </a:pPr>
            <a:r>
              <a:rPr lang="en-US" sz="2151">
                <a:solidFill>
                  <a:srgbClr val="FFFFFF"/>
                </a:solidFill>
                <a:latin typeface="Glacial Indifference"/>
                <a:ea typeface="Glacial Indifference"/>
                <a:cs typeface="Glacial Indifference"/>
                <a:sym typeface="Glacial Indifference"/>
              </a:rPr>
              <a:t>What is the Forest Kindergarten programme?</a:t>
            </a:r>
          </a:p>
          <a:p>
            <a:pPr algn="ctr">
              <a:lnSpc>
                <a:spcPts val="3012"/>
              </a:lnSpc>
              <a:spcBef>
                <a:spcPct val="0"/>
              </a:spcBef>
            </a:pPr>
            <a:r>
              <a:rPr lang="en-US" sz="2151">
                <a:solidFill>
                  <a:srgbClr val="FFFFFF"/>
                </a:solidFill>
                <a:latin typeface="Glacial Indifference"/>
                <a:ea typeface="Glacial Indifference"/>
                <a:cs typeface="Glacial Indifference"/>
                <a:sym typeface="Glacial Indifference"/>
              </a:rPr>
              <a:t>Our Forest Kindergarten programme models a forest school approach for the early years, and is based around child-centred learning through play. </a:t>
            </a:r>
          </a:p>
          <a:p>
            <a:pPr algn="ctr">
              <a:lnSpc>
                <a:spcPts val="3012"/>
              </a:lnSpc>
              <a:spcBef>
                <a:spcPct val="0"/>
              </a:spcBef>
            </a:pPr>
            <a:r>
              <a:rPr lang="en-US" sz="2151">
                <a:solidFill>
                  <a:srgbClr val="FFFFFF"/>
                </a:solidFill>
                <a:latin typeface="Glacial Indifference"/>
                <a:ea typeface="Glacial Indifference"/>
                <a:cs typeface="Glacial Indifference"/>
                <a:sym typeface="Glacial Indifference"/>
              </a:rPr>
              <a:t>Forest Kindergarten offers young children frequent, regular play opportunities outdoors in a natural setting, often woodland, in almost all weathers throughout the year.</a:t>
            </a:r>
          </a:p>
        </p:txBody>
      </p:sp>
      <p:sp>
        <p:nvSpPr>
          <p:cNvPr id="8" name="TextBox 8"/>
          <p:cNvSpPr txBox="1"/>
          <p:nvPr/>
        </p:nvSpPr>
        <p:spPr>
          <a:xfrm>
            <a:off x="10876269" y="1083033"/>
            <a:ext cx="6696194" cy="8375650"/>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What is involved?</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Young children learn most effectively through play experiences. During outdoor sessions, they’re free to play, explore, have fun and learn.</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Sessions are led by the creativity, imagination and problem solving skills of the learner. Staff extend learning through thoughtful interactions, materials, resources and other appropriate support.</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Using local woodlands or outdoor green space for play and learning can help deliver the Curriculum for Excellence.</a:t>
            </a:r>
          </a:p>
          <a:p>
            <a:pPr algn="ctr">
              <a:lnSpc>
                <a:spcPts val="2799"/>
              </a:lnSpc>
              <a:spcBef>
                <a:spcPct val="0"/>
              </a:spcBef>
            </a:pPr>
            <a:endParaRPr lang="en-US" sz="1999">
              <a:solidFill>
                <a:srgbClr val="FFFFFF"/>
              </a:solidFill>
              <a:latin typeface="Glacial Indifference"/>
              <a:ea typeface="Glacial Indifference"/>
              <a:cs typeface="Glacial Indifference"/>
              <a:sym typeface="Glacial Indifference"/>
            </a:endParaRP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What are the benefits?</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Forest Kindergarten connects children with the natural world, leading to long term environmental awareness and understanding. It has many benefits:</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 It’s suitable for all learning styles</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 It provides a stimulating environment</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 It helps children thrive and learn through a real life context</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Sessions positively impact:</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 physical, cognitive, social and emotional development</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 health and wellbeing</a:t>
            </a:r>
          </a:p>
          <a:p>
            <a:pPr algn="ctr">
              <a:lnSpc>
                <a:spcPts val="2799"/>
              </a:lnSpc>
              <a:spcBef>
                <a:spcPct val="0"/>
              </a:spcBef>
            </a:pPr>
            <a:r>
              <a:rPr lang="en-US" sz="1999">
                <a:solidFill>
                  <a:srgbClr val="FFFFFF"/>
                </a:solidFill>
                <a:latin typeface="Glacial Indifference"/>
                <a:ea typeface="Glacial Indifference"/>
                <a:cs typeface="Glacial Indifference"/>
                <a:sym typeface="Glacial Indifference"/>
              </a:rPr>
              <a:t>· self-esteem and confidence</a:t>
            </a:r>
          </a:p>
          <a:p>
            <a:pPr algn="ctr">
              <a:lnSpc>
                <a:spcPts val="2799"/>
              </a:lnSpc>
              <a:spcBef>
                <a:spcPct val="0"/>
              </a:spcBef>
            </a:pPr>
            <a:endParaRPr lang="en-US" sz="1999">
              <a:solidFill>
                <a:srgbClr val="FFFFFF"/>
              </a:solidFill>
              <a:latin typeface="Glacial Indifference"/>
              <a:ea typeface="Glacial Indifference"/>
              <a:cs typeface="Glacial Indifference"/>
              <a:sym typeface="Glacial Indifference"/>
            </a:endParaRPr>
          </a:p>
          <a:p>
            <a:pPr algn="ctr">
              <a:lnSpc>
                <a:spcPts val="2100"/>
              </a:lnSpc>
              <a:spcBef>
                <a:spcPct val="0"/>
              </a:spcBef>
            </a:pPr>
            <a:r>
              <a:rPr lang="en-US" sz="1500">
                <a:solidFill>
                  <a:srgbClr val="FFFFFF"/>
                </a:solidFill>
                <a:latin typeface="Glacial Indifference"/>
                <a:ea typeface="Glacial Indifference"/>
                <a:cs typeface="Glacial Indifference"/>
                <a:sym typeface="Glacial Indifference"/>
              </a:rPr>
              <a:t>* Information taken from the Scottish Forestry and Scottish Government website.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224b53-e8cd-486a-8c5a-9da3bf9d552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703F8CB186DF4B91802E7BBCFB38E2" ma:contentTypeVersion="12" ma:contentTypeDescription="Create a new document." ma:contentTypeScope="" ma:versionID="e4879fd8488496193a8189cb166fcaeb">
  <xsd:schema xmlns:xsd="http://www.w3.org/2001/XMLSchema" xmlns:xs="http://www.w3.org/2001/XMLSchema" xmlns:p="http://schemas.microsoft.com/office/2006/metadata/properties" xmlns:ns2="cc224b53-e8cd-486a-8c5a-9da3bf9d552b" targetNamespace="http://schemas.microsoft.com/office/2006/metadata/properties" ma:root="true" ma:fieldsID="bc182dfc3e3cf97df848c8395069217a" ns2:_="">
    <xsd:import namespace="cc224b53-e8cd-486a-8c5a-9da3bf9d552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24b53-e8cd-486a-8c5a-9da3bf9d55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e673333-76d4-4305-ac4c-1be93cd646e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A73F6D-E414-48B2-ACBA-F0C870BEFBA5}">
  <ds:schemaRefs>
    <ds:schemaRef ds:uri="http://purl.org/dc/dcmitype/"/>
    <ds:schemaRef ds:uri="63f03244-d74a-4eef-a5a5-e601bb0c300a"/>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01bb3d6f-5c42-449e-8838-7f9cf053142e"/>
    <ds:schemaRef ds:uri="http://purl.org/dc/terms/"/>
    <ds:schemaRef ds:uri="8293519b-523b-4827-a9e6-31ffca891630"/>
    <ds:schemaRef ds:uri="c8467567-3532-434c-a7dc-7edda9de0706"/>
  </ds:schemaRefs>
</ds:datastoreItem>
</file>

<file path=customXml/itemProps2.xml><?xml version="1.0" encoding="utf-8"?>
<ds:datastoreItem xmlns:ds="http://schemas.openxmlformats.org/officeDocument/2006/customXml" ds:itemID="{EFF68097-D120-4A74-857F-E2A8D8B66CFE}">
  <ds:schemaRefs>
    <ds:schemaRef ds:uri="http://schemas.microsoft.com/sharepoint/v3/contenttype/forms"/>
  </ds:schemaRefs>
</ds:datastoreItem>
</file>

<file path=customXml/itemProps3.xml><?xml version="1.0" encoding="utf-8"?>
<ds:datastoreItem xmlns:ds="http://schemas.openxmlformats.org/officeDocument/2006/customXml" ds:itemID="{7B209267-4EC2-434A-8BF3-F7A9499F191C}"/>
</file>

<file path=docProps/app.xml><?xml version="1.0" encoding="utf-8"?>
<Properties xmlns="http://schemas.openxmlformats.org/officeDocument/2006/extended-properties" xmlns:vt="http://schemas.openxmlformats.org/officeDocument/2006/docPropsVTypes">
  <TotalTime>3</TotalTime>
  <Words>748</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Glacial Indifference</vt:lpstr>
      <vt:lpstr>Arial</vt:lpstr>
      <vt:lpstr>Calibri</vt:lpstr>
      <vt:lpstr>Lora Bold</vt:lpstr>
      <vt:lpstr>Glacial Indifference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Learning journey sofar.....​ At Monkton EYC, we have beenenjoying making friends andbuilding relationships. We havealso been learning / remindingourselves of all the EYC routinesincluding snack, lunchtime andtoothbrushing. ​ Staff have been focusing</dc:title>
  <dc:creator>Kenny, Tracey</dc:creator>
  <cp:lastModifiedBy>Kenny, Tracey</cp:lastModifiedBy>
  <cp:revision>6</cp:revision>
  <dcterms:created xsi:type="dcterms:W3CDTF">2006-08-16T00:00:00Z</dcterms:created>
  <dcterms:modified xsi:type="dcterms:W3CDTF">2025-09-18T07:47:59Z</dcterms:modified>
  <dc:identifier>DAGygM4Om60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0x010100E2703F8CB186DF4B91802E7BBCFB38E2</vt:lpwstr>
  </property>
</Properties>
</file>