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1.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336" r:id="rId3"/>
    <p:sldId id="321" r:id="rId4"/>
    <p:sldId id="283" r:id="rId5"/>
    <p:sldId id="289" r:id="rId6"/>
    <p:sldId id="290" r:id="rId7"/>
    <p:sldId id="329" r:id="rId8"/>
    <p:sldId id="335" r:id="rId9"/>
    <p:sldId id="328" r:id="rId10"/>
    <p:sldId id="340" r:id="rId11"/>
    <p:sldId id="323" r:id="rId12"/>
    <p:sldId id="259" r:id="rId13"/>
    <p:sldId id="260" r:id="rId14"/>
    <p:sldId id="285" r:id="rId15"/>
    <p:sldId id="312" r:id="rId16"/>
    <p:sldId id="288" r:id="rId17"/>
    <p:sldId id="324" r:id="rId18"/>
    <p:sldId id="315" r:id="rId19"/>
    <p:sldId id="325" r:id="rId20"/>
    <p:sldId id="326" r:id="rId21"/>
    <p:sldId id="280" r:id="rId22"/>
    <p:sldId id="341" r:id="rId23"/>
    <p:sldId id="342" r:id="rId24"/>
    <p:sldId id="293" r:id="rId25"/>
    <p:sldId id="333" r:id="rId26"/>
    <p:sldId id="261" r:id="rId27"/>
    <p:sldId id="307" r:id="rId28"/>
    <p:sldId id="343" r:id="rId29"/>
    <p:sldId id="275" r:id="rId30"/>
    <p:sldId id="297" r:id="rId31"/>
    <p:sldId id="262" r:id="rId32"/>
    <p:sldId id="304" r:id="rId33"/>
    <p:sldId id="265" r:id="rId34"/>
    <p:sldId id="334" r:id="rId35"/>
    <p:sldId id="317" r:id="rId36"/>
    <p:sldId id="267" r:id="rId37"/>
    <p:sldId id="330" r:id="rId38"/>
    <p:sldId id="298" r:id="rId39"/>
    <p:sldId id="339" r:id="rId40"/>
    <p:sldId id="337" r:id="rId41"/>
    <p:sldId id="338" r:id="rId42"/>
    <p:sldId id="268" r:id="rId43"/>
    <p:sldId id="345" r:id="rId44"/>
    <p:sldId id="274" r:id="rId4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8" autoAdjust="0"/>
    <p:restoredTop sz="67889" autoAdjust="0"/>
  </p:normalViewPr>
  <p:slideViewPr>
    <p:cSldViewPr snapToGrid="0">
      <p:cViewPr varScale="1">
        <p:scale>
          <a:sx n="76" d="100"/>
          <a:sy n="76" d="100"/>
        </p:scale>
        <p:origin x="1860" y="96"/>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94D2318-A462-477A-BA26-54E1B6B42059}" type="datetimeFigureOut">
              <a:rPr lang="en-GB" smtClean="0"/>
              <a:t>02/06/2025</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0BD33E6-6178-4E7F-89F0-7F03530E3AFC}" type="slidenum">
              <a:rPr lang="en-GB" smtClean="0"/>
              <a:t>‹#›</a:t>
            </a:fld>
            <a:endParaRPr lang="en-GB"/>
          </a:p>
        </p:txBody>
      </p:sp>
    </p:spTree>
    <p:extLst>
      <p:ext uri="{BB962C8B-B14F-4D97-AF65-F5344CB8AC3E}">
        <p14:creationId xmlns:p14="http://schemas.microsoft.com/office/powerpoint/2010/main" val="2350967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34DC581-4F1F-4DCA-A7A4-A71DCCA27E46}" type="datetimeFigureOut">
              <a:rPr lang="en-GB" smtClean="0"/>
              <a:t>02/06/2025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C7E3475-8F1A-446A-923A-6788E9D58287}" type="slidenum">
              <a:rPr lang="en-GB" smtClean="0"/>
              <a:t>‹#›</a:t>
            </a:fld>
            <a:endParaRPr lang="en-GB"/>
          </a:p>
        </p:txBody>
      </p:sp>
    </p:spTree>
    <p:extLst>
      <p:ext uri="{BB962C8B-B14F-4D97-AF65-F5344CB8AC3E}">
        <p14:creationId xmlns:p14="http://schemas.microsoft.com/office/powerpoint/2010/main" val="2810058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t>
            </a:r>
          </a:p>
        </p:txBody>
      </p:sp>
      <p:sp>
        <p:nvSpPr>
          <p:cNvPr id="4" name="Slide Number Placeholder 3"/>
          <p:cNvSpPr>
            <a:spLocks noGrp="1"/>
          </p:cNvSpPr>
          <p:nvPr>
            <p:ph type="sldNum" sz="quarter" idx="10"/>
          </p:nvPr>
        </p:nvSpPr>
        <p:spPr/>
        <p:txBody>
          <a:bodyPr/>
          <a:lstStyle/>
          <a:p>
            <a:fld id="{7C7E3475-8F1A-446A-923A-6788E9D58287}" type="slidenum">
              <a:rPr lang="en-GB" smtClean="0"/>
              <a:t>1</a:t>
            </a:fld>
            <a:endParaRPr lang="en-GB"/>
          </a:p>
        </p:txBody>
      </p:sp>
    </p:spTree>
    <p:extLst>
      <p:ext uri="{BB962C8B-B14F-4D97-AF65-F5344CB8AC3E}">
        <p14:creationId xmlns:p14="http://schemas.microsoft.com/office/powerpoint/2010/main" val="217046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p:txBody>
      </p:sp>
      <p:sp>
        <p:nvSpPr>
          <p:cNvPr id="4" name="Slide Number Placeholder 3"/>
          <p:cNvSpPr>
            <a:spLocks noGrp="1"/>
          </p:cNvSpPr>
          <p:nvPr>
            <p:ph type="sldNum" sz="quarter" idx="10"/>
          </p:nvPr>
        </p:nvSpPr>
        <p:spPr/>
        <p:txBody>
          <a:bodyPr/>
          <a:lstStyle/>
          <a:p>
            <a:fld id="{7C7E3475-8F1A-446A-923A-6788E9D58287}" type="slidenum">
              <a:rPr lang="en-GB" smtClean="0"/>
              <a:t>11</a:t>
            </a:fld>
            <a:endParaRPr lang="en-GB"/>
          </a:p>
        </p:txBody>
      </p:sp>
    </p:spTree>
    <p:extLst>
      <p:ext uri="{BB962C8B-B14F-4D97-AF65-F5344CB8AC3E}">
        <p14:creationId xmlns:p14="http://schemas.microsoft.com/office/powerpoint/2010/main" val="1585649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 –</a:t>
            </a:r>
            <a:r>
              <a:rPr lang="en-GB" baseline="0" dirty="0"/>
              <a:t> 10 MINS IN (50 TO GO).</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12</a:t>
            </a:fld>
            <a:endParaRPr lang="en-GB"/>
          </a:p>
        </p:txBody>
      </p:sp>
    </p:spTree>
    <p:extLst>
      <p:ext uri="{BB962C8B-B14F-4D97-AF65-F5344CB8AC3E}">
        <p14:creationId xmlns:p14="http://schemas.microsoft.com/office/powerpoint/2010/main" val="1117890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p:txBody>
      </p:sp>
      <p:sp>
        <p:nvSpPr>
          <p:cNvPr id="4" name="Slide Number Placeholder 3"/>
          <p:cNvSpPr>
            <a:spLocks noGrp="1"/>
          </p:cNvSpPr>
          <p:nvPr>
            <p:ph type="sldNum" sz="quarter" idx="10"/>
          </p:nvPr>
        </p:nvSpPr>
        <p:spPr/>
        <p:txBody>
          <a:bodyPr/>
          <a:lstStyle/>
          <a:p>
            <a:fld id="{7C7E3475-8F1A-446A-923A-6788E9D58287}" type="slidenum">
              <a:rPr lang="en-GB" smtClean="0"/>
              <a:t>13</a:t>
            </a:fld>
            <a:endParaRPr lang="en-GB"/>
          </a:p>
        </p:txBody>
      </p:sp>
    </p:spTree>
    <p:extLst>
      <p:ext uri="{BB962C8B-B14F-4D97-AF65-F5344CB8AC3E}">
        <p14:creationId xmlns:p14="http://schemas.microsoft.com/office/powerpoint/2010/main" val="3568173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p:txBody>
      </p:sp>
      <p:sp>
        <p:nvSpPr>
          <p:cNvPr id="4" name="Slide Number Placeholder 3"/>
          <p:cNvSpPr>
            <a:spLocks noGrp="1"/>
          </p:cNvSpPr>
          <p:nvPr>
            <p:ph type="sldNum" sz="quarter" idx="10"/>
          </p:nvPr>
        </p:nvSpPr>
        <p:spPr/>
        <p:txBody>
          <a:bodyPr/>
          <a:lstStyle/>
          <a:p>
            <a:fld id="{7C7E3475-8F1A-446A-923A-6788E9D58287}" type="slidenum">
              <a:rPr lang="en-GB" smtClean="0"/>
              <a:t>14</a:t>
            </a:fld>
            <a:endParaRPr lang="en-GB"/>
          </a:p>
        </p:txBody>
      </p:sp>
    </p:spTree>
    <p:extLst>
      <p:ext uri="{BB962C8B-B14F-4D97-AF65-F5344CB8AC3E}">
        <p14:creationId xmlns:p14="http://schemas.microsoft.com/office/powerpoint/2010/main" val="3180233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p:txBody>
      </p:sp>
      <p:sp>
        <p:nvSpPr>
          <p:cNvPr id="4" name="Slide Number Placeholder 3"/>
          <p:cNvSpPr>
            <a:spLocks noGrp="1"/>
          </p:cNvSpPr>
          <p:nvPr>
            <p:ph type="sldNum" sz="quarter" idx="10"/>
          </p:nvPr>
        </p:nvSpPr>
        <p:spPr/>
        <p:txBody>
          <a:bodyPr/>
          <a:lstStyle/>
          <a:p>
            <a:fld id="{7C7E3475-8F1A-446A-923A-6788E9D58287}" type="slidenum">
              <a:rPr lang="en-GB" smtClean="0"/>
              <a:t>15</a:t>
            </a:fld>
            <a:endParaRPr lang="en-GB"/>
          </a:p>
        </p:txBody>
      </p:sp>
    </p:spTree>
    <p:extLst>
      <p:ext uri="{BB962C8B-B14F-4D97-AF65-F5344CB8AC3E}">
        <p14:creationId xmlns:p14="http://schemas.microsoft.com/office/powerpoint/2010/main" val="152276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a:p>
            <a:r>
              <a:rPr lang="en-GB" dirty="0"/>
              <a:t>There is compelling evidence across many longitudinal studies that show that greater screen use is associated with lower language skills and developmental delays in communication.</a:t>
            </a:r>
          </a:p>
          <a:p>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16</a:t>
            </a:fld>
            <a:endParaRPr lang="en-GB"/>
          </a:p>
        </p:txBody>
      </p:sp>
    </p:spTree>
    <p:extLst>
      <p:ext uri="{BB962C8B-B14F-4D97-AF65-F5344CB8AC3E}">
        <p14:creationId xmlns:p14="http://schemas.microsoft.com/office/powerpoint/2010/main" val="369437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a:p>
            <a:r>
              <a:rPr lang="en-GB" dirty="0"/>
              <a:t>There is compelling evidence across many longitudinal studies that show that greater screen use is associated with lower language skills and developmental delays in communication.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know the impact that this can have on lifelong</a:t>
            </a:r>
            <a:r>
              <a:rPr lang="en-GB" baseline="0" dirty="0"/>
              <a:t> outcomes and literacy. </a:t>
            </a:r>
            <a:r>
              <a:rPr lang="en-GB" sz="1200" dirty="0">
                <a:solidFill>
                  <a:srgbClr val="C00000"/>
                </a:solidFill>
                <a:latin typeface="Comic Sans MS" panose="030F0702030302020204" pitchFamily="66" charset="0"/>
              </a:rPr>
              <a:t>Early spoken language is the most important factor impacting literacy at age 11.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omic Sans MS" panose="030F0702030302020204" pitchFamily="66" charset="0"/>
              </a:rPr>
              <a:t>Studies show that children with higher screen usage are less ready for school, particularly regarding language and cognitive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omic Sans MS" panose="030F0702030302020204" pitchFamily="66" charset="0"/>
              </a:rPr>
              <a:t>development. </a:t>
            </a:r>
          </a:p>
          <a:p>
            <a:endParaRPr lang="en-GB" baseline="0" dirty="0"/>
          </a:p>
        </p:txBody>
      </p:sp>
      <p:sp>
        <p:nvSpPr>
          <p:cNvPr id="4" name="Slide Number Placeholder 3"/>
          <p:cNvSpPr>
            <a:spLocks noGrp="1"/>
          </p:cNvSpPr>
          <p:nvPr>
            <p:ph type="sldNum" sz="quarter" idx="10"/>
          </p:nvPr>
        </p:nvSpPr>
        <p:spPr/>
        <p:txBody>
          <a:bodyPr/>
          <a:lstStyle/>
          <a:p>
            <a:fld id="{7C7E3475-8F1A-446A-923A-6788E9D58287}" type="slidenum">
              <a:rPr lang="en-GB" smtClean="0"/>
              <a:t>17</a:t>
            </a:fld>
            <a:endParaRPr lang="en-GB"/>
          </a:p>
        </p:txBody>
      </p:sp>
    </p:spTree>
    <p:extLst>
      <p:ext uri="{BB962C8B-B14F-4D97-AF65-F5344CB8AC3E}">
        <p14:creationId xmlns:p14="http://schemas.microsoft.com/office/powerpoint/2010/main" val="813690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 – 20 MINS IN (40 TO GO).</a:t>
            </a:r>
          </a:p>
        </p:txBody>
      </p:sp>
      <p:sp>
        <p:nvSpPr>
          <p:cNvPr id="4" name="Slide Number Placeholder 3"/>
          <p:cNvSpPr>
            <a:spLocks noGrp="1"/>
          </p:cNvSpPr>
          <p:nvPr>
            <p:ph type="sldNum" sz="quarter" idx="10"/>
          </p:nvPr>
        </p:nvSpPr>
        <p:spPr/>
        <p:txBody>
          <a:bodyPr/>
          <a:lstStyle/>
          <a:p>
            <a:fld id="{7C7E3475-8F1A-446A-923A-6788E9D58287}" type="slidenum">
              <a:rPr lang="en-GB" smtClean="0"/>
              <a:t>18</a:t>
            </a:fld>
            <a:endParaRPr lang="en-GB"/>
          </a:p>
        </p:txBody>
      </p:sp>
    </p:spTree>
    <p:extLst>
      <p:ext uri="{BB962C8B-B14F-4D97-AF65-F5344CB8AC3E}">
        <p14:creationId xmlns:p14="http://schemas.microsoft.com/office/powerpoint/2010/main" val="2348376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p:txBody>
      </p:sp>
      <p:sp>
        <p:nvSpPr>
          <p:cNvPr id="4" name="Slide Number Placeholder 3"/>
          <p:cNvSpPr>
            <a:spLocks noGrp="1"/>
          </p:cNvSpPr>
          <p:nvPr>
            <p:ph type="sldNum" sz="quarter" idx="10"/>
          </p:nvPr>
        </p:nvSpPr>
        <p:spPr/>
        <p:txBody>
          <a:bodyPr/>
          <a:lstStyle/>
          <a:p>
            <a:fld id="{7C7E3475-8F1A-446A-923A-6788E9D58287}" type="slidenum">
              <a:rPr lang="en-GB" smtClean="0"/>
              <a:t>19</a:t>
            </a:fld>
            <a:endParaRPr lang="en-GB"/>
          </a:p>
        </p:txBody>
      </p:sp>
    </p:spTree>
    <p:extLst>
      <p:ext uri="{BB962C8B-B14F-4D97-AF65-F5344CB8AC3E}">
        <p14:creationId xmlns:p14="http://schemas.microsoft.com/office/powerpoint/2010/main" val="1295031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r>
              <a:rPr lang="en-GB" dirty="0"/>
              <a:t>Using screen reduces control and leads to more tantrums. Particularly important for younger kids. </a:t>
            </a:r>
          </a:p>
          <a:p>
            <a:r>
              <a:rPr lang="en-GB" dirty="0"/>
              <a:t>The earlier children start using screens and more time they spend</a:t>
            </a:r>
            <a:r>
              <a:rPr lang="en-GB" baseline="0" dirty="0"/>
              <a:t> on it, the lower their self regulation skills may be. </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20</a:t>
            </a:fld>
            <a:endParaRPr lang="en-GB"/>
          </a:p>
        </p:txBody>
      </p:sp>
    </p:spTree>
    <p:extLst>
      <p:ext uri="{BB962C8B-B14F-4D97-AF65-F5344CB8AC3E}">
        <p14:creationId xmlns:p14="http://schemas.microsoft.com/office/powerpoint/2010/main" val="185143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 – disclaimer before we start…some of the facts</a:t>
            </a:r>
            <a:r>
              <a:rPr lang="en-GB" baseline="0" dirty="0"/>
              <a:t> &amp; research we talk about today may shock or surprise you...explain unrealistic to cut out completely etc. Wouldn’t be able to get SLT degree or create this </a:t>
            </a:r>
            <a:r>
              <a:rPr lang="en-GB" baseline="0" dirty="0" err="1"/>
              <a:t>Powerpoint</a:t>
            </a:r>
            <a:r>
              <a:rPr lang="en-GB" baseline="0" dirty="0"/>
              <a:t> without screens!</a:t>
            </a:r>
          </a:p>
          <a:p>
            <a:endParaRPr lang="en-GB" baseline="0" dirty="0"/>
          </a:p>
          <a:p>
            <a:r>
              <a:rPr lang="en-GB" baseline="0" dirty="0"/>
              <a:t>We use technology/screens to stay in touch with people, plan things, answer emails, make arrangements </a:t>
            </a:r>
            <a:r>
              <a:rPr lang="en-GB" baseline="0" dirty="0" err="1"/>
              <a:t>etc</a:t>
            </a:r>
            <a:r>
              <a:rPr lang="en-GB" baseline="0" dirty="0"/>
              <a:t> so they are useful tools.</a:t>
            </a:r>
          </a:p>
          <a:p>
            <a:endParaRPr lang="en-GB" baseline="0" dirty="0"/>
          </a:p>
          <a:p>
            <a:r>
              <a:rPr lang="en-GB" baseline="0" dirty="0"/>
              <a:t>Remember </a:t>
            </a:r>
            <a:r>
              <a:rPr lang="en-GB" baseline="0" dirty="0" err="1"/>
              <a:t>Cbeebies</a:t>
            </a:r>
            <a:r>
              <a:rPr lang="en-GB" baseline="0" dirty="0"/>
              <a:t> motto – ‘there when you need us’ (all about moderation - useful when need to get things done e.g. do ironing, make dinner </a:t>
            </a:r>
            <a:r>
              <a:rPr lang="en-GB" baseline="0" dirty="0" err="1"/>
              <a:t>etc</a:t>
            </a:r>
            <a:r>
              <a:rPr lang="en-GB" baseline="0" dirty="0"/>
              <a:t>).</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2</a:t>
            </a:fld>
            <a:endParaRPr lang="en-GB"/>
          </a:p>
        </p:txBody>
      </p:sp>
    </p:spTree>
    <p:extLst>
      <p:ext uri="{BB962C8B-B14F-4D97-AF65-F5344CB8AC3E}">
        <p14:creationId xmlns:p14="http://schemas.microsoft.com/office/powerpoint/2010/main" val="251613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p:txBody>
      </p:sp>
      <p:sp>
        <p:nvSpPr>
          <p:cNvPr id="4" name="Slide Number Placeholder 3"/>
          <p:cNvSpPr>
            <a:spLocks noGrp="1"/>
          </p:cNvSpPr>
          <p:nvPr>
            <p:ph type="sldNum" sz="quarter" idx="10"/>
          </p:nvPr>
        </p:nvSpPr>
        <p:spPr/>
        <p:txBody>
          <a:bodyPr/>
          <a:lstStyle/>
          <a:p>
            <a:fld id="{7C7E3475-8F1A-446A-923A-6788E9D58287}" type="slidenum">
              <a:rPr lang="en-GB" smtClean="0"/>
              <a:t>21</a:t>
            </a:fld>
            <a:endParaRPr lang="en-GB"/>
          </a:p>
        </p:txBody>
      </p:sp>
    </p:spTree>
    <p:extLst>
      <p:ext uri="{BB962C8B-B14F-4D97-AF65-F5344CB8AC3E}">
        <p14:creationId xmlns:p14="http://schemas.microsoft.com/office/powerpoint/2010/main" val="302072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r>
              <a:rPr lang="en-GB" dirty="0"/>
              <a:t>This was a quote</a:t>
            </a:r>
            <a:r>
              <a:rPr lang="en-GB" baseline="0" dirty="0"/>
              <a:t> from a GP</a:t>
            </a:r>
            <a:endParaRPr lang="en-GB" dirty="0"/>
          </a:p>
          <a:p>
            <a:r>
              <a:rPr lang="en-GB" dirty="0"/>
              <a:t>“It’s easier to mend</a:t>
            </a:r>
            <a:r>
              <a:rPr lang="en-GB" baseline="0" dirty="0"/>
              <a:t> a broken bone than a broken mind”</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24</a:t>
            </a:fld>
            <a:endParaRPr lang="en-GB"/>
          </a:p>
        </p:txBody>
      </p:sp>
    </p:spTree>
    <p:extLst>
      <p:ext uri="{BB962C8B-B14F-4D97-AF65-F5344CB8AC3E}">
        <p14:creationId xmlns:p14="http://schemas.microsoft.com/office/powerpoint/2010/main" val="3533096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 – 30 MINS TO GO</a:t>
            </a:r>
            <a:r>
              <a:rPr lang="en-GB" baseline="0" dirty="0"/>
              <a:t> (HALF WAY!)</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25</a:t>
            </a:fld>
            <a:endParaRPr lang="en-GB"/>
          </a:p>
        </p:txBody>
      </p:sp>
    </p:spTree>
    <p:extLst>
      <p:ext uri="{BB962C8B-B14F-4D97-AF65-F5344CB8AC3E}">
        <p14:creationId xmlns:p14="http://schemas.microsoft.com/office/powerpoint/2010/main" val="1271126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a:p>
            <a:r>
              <a:rPr lang="en-GB" dirty="0"/>
              <a:t>Missing out on the world around them</a:t>
            </a:r>
            <a:r>
              <a:rPr lang="en-GB" baseline="0" dirty="0"/>
              <a:t> when engrossed by screens. </a:t>
            </a:r>
          </a:p>
          <a:p>
            <a:r>
              <a:rPr lang="en-GB" baseline="0" dirty="0"/>
              <a:t>Smartphones are experience blockers. </a:t>
            </a:r>
          </a:p>
          <a:p>
            <a:r>
              <a:rPr lang="en-GB" baseline="0" dirty="0"/>
              <a:t>Missing out on crucial experiences that lead them to be healthy habits </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26</a:t>
            </a:fld>
            <a:endParaRPr lang="en-GB"/>
          </a:p>
        </p:txBody>
      </p:sp>
    </p:spTree>
    <p:extLst>
      <p:ext uri="{BB962C8B-B14F-4D97-AF65-F5344CB8AC3E}">
        <p14:creationId xmlns:p14="http://schemas.microsoft.com/office/powerpoint/2010/main" val="4114233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p:txBody>
      </p:sp>
      <p:sp>
        <p:nvSpPr>
          <p:cNvPr id="4" name="Slide Number Placeholder 3"/>
          <p:cNvSpPr>
            <a:spLocks noGrp="1"/>
          </p:cNvSpPr>
          <p:nvPr>
            <p:ph type="sldNum" sz="quarter" idx="10"/>
          </p:nvPr>
        </p:nvSpPr>
        <p:spPr/>
        <p:txBody>
          <a:bodyPr/>
          <a:lstStyle/>
          <a:p>
            <a:fld id="{7C7E3475-8F1A-446A-923A-6788E9D58287}" type="slidenum">
              <a:rPr lang="en-GB" smtClean="0"/>
              <a:t>27</a:t>
            </a:fld>
            <a:endParaRPr lang="en-GB"/>
          </a:p>
        </p:txBody>
      </p:sp>
    </p:spTree>
    <p:extLst>
      <p:ext uri="{BB962C8B-B14F-4D97-AF65-F5344CB8AC3E}">
        <p14:creationId xmlns:p14="http://schemas.microsoft.com/office/powerpoint/2010/main" val="146434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28</a:t>
            </a:fld>
            <a:endParaRPr lang="en-GB"/>
          </a:p>
        </p:txBody>
      </p:sp>
    </p:spTree>
    <p:extLst>
      <p:ext uri="{BB962C8B-B14F-4D97-AF65-F5344CB8AC3E}">
        <p14:creationId xmlns:p14="http://schemas.microsoft.com/office/powerpoint/2010/main" val="2844930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a:p>
            <a:r>
              <a:rPr lang="en-GB" dirty="0"/>
              <a:t>This is non-educational. </a:t>
            </a:r>
          </a:p>
          <a:p>
            <a:r>
              <a:rPr lang="en-GB" dirty="0"/>
              <a:t>Remember this includes all screens,</a:t>
            </a:r>
            <a:r>
              <a:rPr lang="en-GB" baseline="0" dirty="0"/>
              <a:t> not just phones.</a:t>
            </a:r>
            <a:endParaRPr lang="en-GB" dirty="0"/>
          </a:p>
          <a:p>
            <a:r>
              <a:rPr lang="en-GB" dirty="0"/>
              <a:t>Again,</a:t>
            </a:r>
            <a:r>
              <a:rPr lang="en-GB" baseline="0" dirty="0"/>
              <a:t> it’s about balance – remember </a:t>
            </a:r>
            <a:r>
              <a:rPr lang="en-GB" baseline="0" dirty="0" err="1"/>
              <a:t>Cbeebies</a:t>
            </a:r>
            <a:r>
              <a:rPr lang="en-GB" baseline="0" dirty="0"/>
              <a:t> motto of ‘here when you need us.’</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29</a:t>
            </a:fld>
            <a:endParaRPr lang="en-GB"/>
          </a:p>
        </p:txBody>
      </p:sp>
    </p:spTree>
    <p:extLst>
      <p:ext uri="{BB962C8B-B14F-4D97-AF65-F5344CB8AC3E}">
        <p14:creationId xmlns:p14="http://schemas.microsoft.com/office/powerpoint/2010/main" val="1031493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a:p>
            <a:r>
              <a:rPr lang="en-GB" dirty="0"/>
              <a:t>This</a:t>
            </a:r>
            <a:r>
              <a:rPr lang="en-GB" baseline="0" dirty="0"/>
              <a:t> will be available on social media by the end of screens awareness week (Q&amp;A on Friday and Top Tips already posted). Keep an eye out for them.</a:t>
            </a:r>
          </a:p>
          <a:p>
            <a:endParaRPr lang="en-GB" baseline="0" dirty="0"/>
          </a:p>
          <a:p>
            <a:r>
              <a:rPr lang="en-GB" baseline="0" dirty="0"/>
              <a:t>25 MINS TO GO (35 MINS IN).</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30</a:t>
            </a:fld>
            <a:endParaRPr lang="en-GB"/>
          </a:p>
        </p:txBody>
      </p:sp>
    </p:spTree>
    <p:extLst>
      <p:ext uri="{BB962C8B-B14F-4D97-AF65-F5344CB8AC3E}">
        <p14:creationId xmlns:p14="http://schemas.microsoft.com/office/powerpoint/2010/main" val="2551452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 – 15 MINS</a:t>
            </a:r>
            <a:r>
              <a:rPr lang="en-GB" baseline="0" dirty="0"/>
              <a:t> TO GO (45 MINS IN).</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31</a:t>
            </a:fld>
            <a:endParaRPr lang="en-GB"/>
          </a:p>
        </p:txBody>
      </p:sp>
    </p:spTree>
    <p:extLst>
      <p:ext uri="{BB962C8B-B14F-4D97-AF65-F5344CB8AC3E}">
        <p14:creationId xmlns:p14="http://schemas.microsoft.com/office/powerpoint/2010/main" val="997158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p:txBody>
      </p:sp>
      <p:sp>
        <p:nvSpPr>
          <p:cNvPr id="4" name="Slide Number Placeholder 3"/>
          <p:cNvSpPr>
            <a:spLocks noGrp="1"/>
          </p:cNvSpPr>
          <p:nvPr>
            <p:ph type="sldNum" sz="quarter" idx="10"/>
          </p:nvPr>
        </p:nvSpPr>
        <p:spPr/>
        <p:txBody>
          <a:bodyPr/>
          <a:lstStyle/>
          <a:p>
            <a:fld id="{7C7E3475-8F1A-446A-923A-6788E9D58287}" type="slidenum">
              <a:rPr lang="en-GB" smtClean="0"/>
              <a:t>32</a:t>
            </a:fld>
            <a:endParaRPr lang="en-GB"/>
          </a:p>
        </p:txBody>
      </p:sp>
    </p:spTree>
    <p:extLst>
      <p:ext uri="{BB962C8B-B14F-4D97-AF65-F5344CB8AC3E}">
        <p14:creationId xmlns:p14="http://schemas.microsoft.com/office/powerpoint/2010/main" val="395090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Saoirse</a:t>
            </a:r>
          </a:p>
          <a:p>
            <a:endParaRPr lang="en-GB" dirty="0"/>
          </a:p>
          <a:p>
            <a:r>
              <a:rPr lang="en-GB" dirty="0"/>
              <a:t>Non-educational: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lot of the children we interviewed said their screen time was really low but that was because they were only thinking about phones. How much time are they spending watching TV,</a:t>
            </a:r>
            <a:r>
              <a:rPr lang="en-GB" baseline="0" dirty="0"/>
              <a:t> iPads </a:t>
            </a:r>
            <a:r>
              <a:rPr lang="en-GB" baseline="0" dirty="0" err="1"/>
              <a:t>etc</a:t>
            </a:r>
            <a:r>
              <a:rPr lang="en-GB" baseline="0" dirty="0"/>
              <a:t> a</a:t>
            </a:r>
            <a:r>
              <a:rPr lang="en-GB" dirty="0"/>
              <a:t>fter they put their phones away for the night?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are also not including those who use tech as a communication aid. </a:t>
            </a:r>
            <a:endParaRPr lang="en-GB" dirty="0"/>
          </a:p>
          <a:p>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3</a:t>
            </a:fld>
            <a:endParaRPr lang="en-GB"/>
          </a:p>
        </p:txBody>
      </p:sp>
    </p:spTree>
    <p:extLst>
      <p:ext uri="{BB962C8B-B14F-4D97-AF65-F5344CB8AC3E}">
        <p14:creationId xmlns:p14="http://schemas.microsoft.com/office/powerpoint/2010/main" val="3982579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 – we realise phones are used for</a:t>
            </a:r>
            <a:r>
              <a:rPr lang="en-GB" baseline="0" dirty="0"/>
              <a:t> work, emails, making plans etc. Almost all the children we interviewed for screens videos wished their parents spent less time on their phone, so try to be mindful of your own habits and using your phone around your children.</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33</a:t>
            </a:fld>
            <a:endParaRPr lang="en-GB"/>
          </a:p>
        </p:txBody>
      </p:sp>
    </p:spTree>
    <p:extLst>
      <p:ext uri="{BB962C8B-B14F-4D97-AF65-F5344CB8AC3E}">
        <p14:creationId xmlns:p14="http://schemas.microsoft.com/office/powerpoint/2010/main" val="2433978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Saoirse</a:t>
            </a:r>
          </a:p>
        </p:txBody>
      </p:sp>
      <p:sp>
        <p:nvSpPr>
          <p:cNvPr id="4" name="Slide Number Placeholder 3"/>
          <p:cNvSpPr>
            <a:spLocks noGrp="1"/>
          </p:cNvSpPr>
          <p:nvPr>
            <p:ph type="sldNum" sz="quarter" idx="10"/>
          </p:nvPr>
        </p:nvSpPr>
        <p:spPr/>
        <p:txBody>
          <a:bodyPr/>
          <a:lstStyle/>
          <a:p>
            <a:fld id="{7C7E3475-8F1A-446A-923A-6788E9D58287}" type="slidenum">
              <a:rPr lang="en-GB" smtClean="0"/>
              <a:t>34</a:t>
            </a:fld>
            <a:endParaRPr lang="en-GB"/>
          </a:p>
        </p:txBody>
      </p:sp>
    </p:spTree>
    <p:extLst>
      <p:ext uri="{BB962C8B-B14F-4D97-AF65-F5344CB8AC3E}">
        <p14:creationId xmlns:p14="http://schemas.microsoft.com/office/powerpoint/2010/main" val="672182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 – stuck between rock and hard place…don’t want their child to be the only one missing out.</a:t>
            </a:r>
          </a:p>
        </p:txBody>
      </p:sp>
      <p:sp>
        <p:nvSpPr>
          <p:cNvPr id="4" name="Slide Number Placeholder 3"/>
          <p:cNvSpPr>
            <a:spLocks noGrp="1"/>
          </p:cNvSpPr>
          <p:nvPr>
            <p:ph type="sldNum" sz="quarter" idx="10"/>
          </p:nvPr>
        </p:nvSpPr>
        <p:spPr/>
        <p:txBody>
          <a:bodyPr/>
          <a:lstStyle/>
          <a:p>
            <a:fld id="{7C7E3475-8F1A-446A-923A-6788E9D58287}" type="slidenum">
              <a:rPr lang="en-GB" smtClean="0"/>
              <a:t>35</a:t>
            </a:fld>
            <a:endParaRPr lang="en-GB"/>
          </a:p>
        </p:txBody>
      </p:sp>
    </p:spTree>
    <p:extLst>
      <p:ext uri="{BB962C8B-B14F-4D97-AF65-F5344CB8AC3E}">
        <p14:creationId xmlns:p14="http://schemas.microsoft.com/office/powerpoint/2010/main" val="1468957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 – ‘top tips’</a:t>
            </a:r>
          </a:p>
          <a:p>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36</a:t>
            </a:fld>
            <a:endParaRPr lang="en-GB"/>
          </a:p>
        </p:txBody>
      </p:sp>
    </p:spTree>
    <p:extLst>
      <p:ext uri="{BB962C8B-B14F-4D97-AF65-F5344CB8AC3E}">
        <p14:creationId xmlns:p14="http://schemas.microsoft.com/office/powerpoint/2010/main" val="1445779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p:txBody>
      </p:sp>
      <p:sp>
        <p:nvSpPr>
          <p:cNvPr id="4" name="Slide Number Placeholder 3"/>
          <p:cNvSpPr>
            <a:spLocks noGrp="1"/>
          </p:cNvSpPr>
          <p:nvPr>
            <p:ph type="sldNum" sz="quarter" idx="10"/>
          </p:nvPr>
        </p:nvSpPr>
        <p:spPr/>
        <p:txBody>
          <a:bodyPr/>
          <a:lstStyle/>
          <a:p>
            <a:fld id="{7C7E3475-8F1A-446A-923A-6788E9D58287}" type="slidenum">
              <a:rPr lang="en-GB" smtClean="0"/>
              <a:t>37</a:t>
            </a:fld>
            <a:endParaRPr lang="en-GB"/>
          </a:p>
        </p:txBody>
      </p:sp>
    </p:spTree>
    <p:extLst>
      <p:ext uri="{BB962C8B-B14F-4D97-AF65-F5344CB8AC3E}">
        <p14:creationId xmlns:p14="http://schemas.microsoft.com/office/powerpoint/2010/main" val="2830046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p:txBody>
      </p:sp>
      <p:sp>
        <p:nvSpPr>
          <p:cNvPr id="4" name="Slide Number Placeholder 3"/>
          <p:cNvSpPr>
            <a:spLocks noGrp="1"/>
          </p:cNvSpPr>
          <p:nvPr>
            <p:ph type="sldNum" sz="quarter" idx="10"/>
          </p:nvPr>
        </p:nvSpPr>
        <p:spPr/>
        <p:txBody>
          <a:bodyPr/>
          <a:lstStyle/>
          <a:p>
            <a:fld id="{7C7E3475-8F1A-446A-923A-6788E9D58287}" type="slidenum">
              <a:rPr lang="en-GB" smtClean="0"/>
              <a:t>38</a:t>
            </a:fld>
            <a:endParaRPr lang="en-GB"/>
          </a:p>
        </p:txBody>
      </p:sp>
    </p:spTree>
    <p:extLst>
      <p:ext uri="{BB962C8B-B14F-4D97-AF65-F5344CB8AC3E}">
        <p14:creationId xmlns:p14="http://schemas.microsoft.com/office/powerpoint/2010/main" val="4272358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r>
              <a:rPr lang="en-GB" baseline="0" dirty="0"/>
              <a:t> – pupils place phones in pouches at start of school day which has a strong magnet to lock it.</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39</a:t>
            </a:fld>
            <a:endParaRPr lang="en-GB"/>
          </a:p>
        </p:txBody>
      </p:sp>
    </p:spTree>
    <p:extLst>
      <p:ext uri="{BB962C8B-B14F-4D97-AF65-F5344CB8AC3E}">
        <p14:creationId xmlns:p14="http://schemas.microsoft.com/office/powerpoint/2010/main" val="2877810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endParaRPr lang="en-GB" dirty="0"/>
          </a:p>
          <a:p>
            <a:r>
              <a:rPr lang="en-GB" dirty="0"/>
              <a:t>KYLE – didn’t include</a:t>
            </a:r>
            <a:r>
              <a:rPr lang="en-GB" baseline="0" dirty="0"/>
              <a:t> pupils with medical conditions e.g. using phone to monitor blood sugar for diabetes.</a:t>
            </a:r>
          </a:p>
          <a:p>
            <a:r>
              <a:rPr lang="en-GB" baseline="0" dirty="0"/>
              <a:t>Any phones seen = taken away.</a:t>
            </a:r>
          </a:p>
          <a:p>
            <a:r>
              <a:rPr lang="en-GB" baseline="0" dirty="0"/>
              <a:t>SLT linking in with Kyle as a local screens awareness example in secondary to gather data, feedback, impact etc.</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40</a:t>
            </a:fld>
            <a:endParaRPr lang="en-GB"/>
          </a:p>
        </p:txBody>
      </p:sp>
    </p:spTree>
    <p:extLst>
      <p:ext uri="{BB962C8B-B14F-4D97-AF65-F5344CB8AC3E}">
        <p14:creationId xmlns:p14="http://schemas.microsoft.com/office/powerpoint/2010/main" val="1287203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endParaRPr lang="en-GB" dirty="0"/>
          </a:p>
          <a:p>
            <a:r>
              <a:rPr lang="en-GB" dirty="0"/>
              <a:t>KYLE – </a:t>
            </a:r>
            <a:r>
              <a:rPr lang="en-GB" sz="1200" kern="1200" dirty="0">
                <a:solidFill>
                  <a:schemeClr val="tx1"/>
                </a:solidFill>
                <a:effectLst/>
                <a:latin typeface="+mn-lt"/>
                <a:ea typeface="+mn-ea"/>
                <a:cs typeface="+mn-cs"/>
              </a:rPr>
              <a:t>pleasantly surprised at how well the pupils in S1 to S3 got into the spirit of it - very few had to be asked to get off their phones at lunch and interval, even in the playground.</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41</a:t>
            </a:fld>
            <a:endParaRPr lang="en-GB"/>
          </a:p>
        </p:txBody>
      </p:sp>
    </p:spTree>
    <p:extLst>
      <p:ext uri="{BB962C8B-B14F-4D97-AF65-F5344CB8AC3E}">
        <p14:creationId xmlns:p14="http://schemas.microsoft.com/office/powerpoint/2010/main" val="2120188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42</a:t>
            </a:fld>
            <a:endParaRPr lang="en-GB"/>
          </a:p>
        </p:txBody>
      </p:sp>
    </p:spTree>
    <p:extLst>
      <p:ext uri="{BB962C8B-B14F-4D97-AF65-F5344CB8AC3E}">
        <p14:creationId xmlns:p14="http://schemas.microsoft.com/office/powerpoint/2010/main" val="248241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p:txBody>
      </p:sp>
      <p:sp>
        <p:nvSpPr>
          <p:cNvPr id="4" name="Slide Number Placeholder 3"/>
          <p:cNvSpPr>
            <a:spLocks noGrp="1"/>
          </p:cNvSpPr>
          <p:nvPr>
            <p:ph type="sldNum" sz="quarter" idx="10"/>
          </p:nvPr>
        </p:nvSpPr>
        <p:spPr/>
        <p:txBody>
          <a:bodyPr/>
          <a:lstStyle/>
          <a:p>
            <a:fld id="{7C7E3475-8F1A-446A-923A-6788E9D58287}" type="slidenum">
              <a:rPr lang="en-GB" smtClean="0"/>
              <a:t>4</a:t>
            </a:fld>
            <a:endParaRPr lang="en-GB"/>
          </a:p>
        </p:txBody>
      </p:sp>
    </p:spTree>
    <p:extLst>
      <p:ext uri="{BB962C8B-B14F-4D97-AF65-F5344CB8AC3E}">
        <p14:creationId xmlns:p14="http://schemas.microsoft.com/office/powerpoint/2010/main" val="3071666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43</a:t>
            </a:fld>
            <a:endParaRPr lang="en-GB"/>
          </a:p>
        </p:txBody>
      </p:sp>
    </p:spTree>
    <p:extLst>
      <p:ext uri="{BB962C8B-B14F-4D97-AF65-F5344CB8AC3E}">
        <p14:creationId xmlns:p14="http://schemas.microsoft.com/office/powerpoint/2010/main" val="57499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Claire</a:t>
            </a:r>
          </a:p>
          <a:p>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5</a:t>
            </a:fld>
            <a:endParaRPr lang="en-GB"/>
          </a:p>
        </p:txBody>
      </p:sp>
    </p:spTree>
    <p:extLst>
      <p:ext uri="{BB962C8B-B14F-4D97-AF65-F5344CB8AC3E}">
        <p14:creationId xmlns:p14="http://schemas.microsoft.com/office/powerpoint/2010/main" val="1445300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Claire</a:t>
            </a:r>
          </a:p>
          <a:p>
            <a:r>
              <a:rPr lang="en-GB" dirty="0"/>
              <a:t>Half of children under 13 are on social media – explain P6/7s keeping up with latest </a:t>
            </a:r>
            <a:r>
              <a:rPr lang="en-GB" dirty="0" err="1"/>
              <a:t>Tik</a:t>
            </a:r>
            <a:r>
              <a:rPr lang="en-GB" dirty="0"/>
              <a:t> </a:t>
            </a:r>
            <a:r>
              <a:rPr lang="en-GB" dirty="0" err="1"/>
              <a:t>Tok</a:t>
            </a:r>
            <a:r>
              <a:rPr lang="en-GB" dirty="0"/>
              <a:t> trends, Snapchat</a:t>
            </a:r>
            <a:r>
              <a:rPr lang="en-GB" baseline="0" dirty="0"/>
              <a:t> streaks etc.</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6</a:t>
            </a:fld>
            <a:endParaRPr lang="en-GB"/>
          </a:p>
        </p:txBody>
      </p:sp>
    </p:spTree>
    <p:extLst>
      <p:ext uri="{BB962C8B-B14F-4D97-AF65-F5344CB8AC3E}">
        <p14:creationId xmlns:p14="http://schemas.microsoft.com/office/powerpoint/2010/main" val="391006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a:t>
            </a:r>
          </a:p>
          <a:p>
            <a:r>
              <a:rPr lang="en-GB" dirty="0"/>
              <a:t>This was from </a:t>
            </a:r>
            <a:r>
              <a:rPr lang="en-GB" dirty="0">
                <a:solidFill>
                  <a:srgbClr val="FF0000"/>
                </a:solidFill>
              </a:rPr>
              <a:t>2012.</a:t>
            </a:r>
            <a:r>
              <a:rPr lang="en-GB" baseline="0" dirty="0">
                <a:solidFill>
                  <a:srgbClr val="FF0000"/>
                </a:solidFill>
              </a:rPr>
              <a:t> So wonder how big it would be now… </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7C7E3475-8F1A-446A-923A-6788E9D58287}" type="slidenum">
              <a:rPr lang="en-GB" smtClean="0"/>
              <a:t>7</a:t>
            </a:fld>
            <a:endParaRPr lang="en-GB"/>
          </a:p>
        </p:txBody>
      </p:sp>
    </p:spTree>
    <p:extLst>
      <p:ext uri="{BB962C8B-B14F-4D97-AF65-F5344CB8AC3E}">
        <p14:creationId xmlns:p14="http://schemas.microsoft.com/office/powerpoint/2010/main" val="378139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 – image in 2025 is commonplace nowadays…</a:t>
            </a:r>
          </a:p>
        </p:txBody>
      </p:sp>
      <p:sp>
        <p:nvSpPr>
          <p:cNvPr id="4" name="Slide Number Placeholder 3"/>
          <p:cNvSpPr>
            <a:spLocks noGrp="1"/>
          </p:cNvSpPr>
          <p:nvPr>
            <p:ph type="sldNum" sz="quarter" idx="10"/>
          </p:nvPr>
        </p:nvSpPr>
        <p:spPr/>
        <p:txBody>
          <a:bodyPr/>
          <a:lstStyle/>
          <a:p>
            <a:fld id="{7C7E3475-8F1A-446A-923A-6788E9D58287}" type="slidenum">
              <a:rPr lang="en-GB" smtClean="0"/>
              <a:t>8</a:t>
            </a:fld>
            <a:endParaRPr lang="en-GB"/>
          </a:p>
        </p:txBody>
      </p:sp>
    </p:spTree>
    <p:extLst>
      <p:ext uri="{BB962C8B-B14F-4D97-AF65-F5344CB8AC3E}">
        <p14:creationId xmlns:p14="http://schemas.microsoft.com/office/powerpoint/2010/main" val="734271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Claire – this is just smartphones…not TV </a:t>
            </a:r>
            <a:r>
              <a:rPr lang="en-GB" dirty="0" err="1"/>
              <a:t>etc</a:t>
            </a:r>
            <a:r>
              <a:rPr lang="en-GB" dirty="0"/>
              <a:t> so likely more</a:t>
            </a:r>
            <a:r>
              <a:rPr lang="en-GB" baseline="0" dirty="0"/>
              <a:t> screen use. New term = SCREENAGERS!</a:t>
            </a:r>
            <a:endParaRPr lang="en-GB" dirty="0"/>
          </a:p>
        </p:txBody>
      </p:sp>
      <p:sp>
        <p:nvSpPr>
          <p:cNvPr id="4" name="Slide Number Placeholder 3"/>
          <p:cNvSpPr>
            <a:spLocks noGrp="1"/>
          </p:cNvSpPr>
          <p:nvPr>
            <p:ph type="sldNum" sz="quarter" idx="10"/>
          </p:nvPr>
        </p:nvSpPr>
        <p:spPr/>
        <p:txBody>
          <a:bodyPr/>
          <a:lstStyle/>
          <a:p>
            <a:fld id="{7C7E3475-8F1A-446A-923A-6788E9D58287}" type="slidenum">
              <a:rPr lang="en-GB" smtClean="0"/>
              <a:t>9</a:t>
            </a:fld>
            <a:endParaRPr lang="en-GB"/>
          </a:p>
        </p:txBody>
      </p:sp>
    </p:spTree>
    <p:extLst>
      <p:ext uri="{BB962C8B-B14F-4D97-AF65-F5344CB8AC3E}">
        <p14:creationId xmlns:p14="http://schemas.microsoft.com/office/powerpoint/2010/main" val="312491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DE12D26-B736-4965-A659-A417D5AE90F7}"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252706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E12D26-B736-4965-A659-A417D5AE90F7}"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144922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E12D26-B736-4965-A659-A417D5AE90F7}"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131767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E12D26-B736-4965-A659-A417D5AE90F7}"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4016222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E12D26-B736-4965-A659-A417D5AE90F7}" type="datetimeFigureOut">
              <a:rPr lang="en-GB" smtClean="0"/>
              <a:t>02/06/2025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285877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DE12D26-B736-4965-A659-A417D5AE90F7}"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362688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DE12D26-B736-4965-A659-A417D5AE90F7}" type="datetimeFigureOut">
              <a:rPr lang="en-GB" smtClean="0"/>
              <a:t>02/06/2025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310671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DE12D26-B736-4965-A659-A417D5AE90F7}" type="datetimeFigureOut">
              <a:rPr lang="en-GB" smtClean="0"/>
              <a:t>02/06/2025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162482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12D26-B736-4965-A659-A417D5AE90F7}" type="datetimeFigureOut">
              <a:rPr lang="en-GB" smtClean="0"/>
              <a:t>02/06/2025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110312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E12D26-B736-4965-A659-A417D5AE90F7}"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8560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E12D26-B736-4965-A659-A417D5AE90F7}" type="datetimeFigureOut">
              <a:rPr lang="en-GB" smtClean="0"/>
              <a:t>02/06/2025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1FD67E-0BEA-48E9-A0D9-316D58A3BF57}" type="slidenum">
              <a:rPr lang="en-GB" smtClean="0"/>
              <a:t>‹#›</a:t>
            </a:fld>
            <a:endParaRPr lang="en-GB"/>
          </a:p>
        </p:txBody>
      </p:sp>
    </p:spTree>
    <p:extLst>
      <p:ext uri="{BB962C8B-B14F-4D97-AF65-F5344CB8AC3E}">
        <p14:creationId xmlns:p14="http://schemas.microsoft.com/office/powerpoint/2010/main" val="289880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12D26-B736-4965-A659-A417D5AE90F7}" type="datetimeFigureOut">
              <a:rPr lang="en-GB" smtClean="0"/>
              <a:t>02/06/2025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FD67E-0BEA-48E9-A0D9-316D58A3BF57}" type="slidenum">
              <a:rPr lang="en-GB" smtClean="0"/>
              <a:t>‹#›</a:t>
            </a:fld>
            <a:endParaRPr lang="en-GB"/>
          </a:p>
        </p:txBody>
      </p:sp>
    </p:spTree>
    <p:extLst>
      <p:ext uri="{BB962C8B-B14F-4D97-AF65-F5344CB8AC3E}">
        <p14:creationId xmlns:p14="http://schemas.microsoft.com/office/powerpoint/2010/main" val="2398967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hyperlink" Target="https://youtu.be/ybbvqeoFYpw" TargetMode="External"/><Relationship Id="rId3" Type="http://schemas.openxmlformats.org/officeDocument/2006/relationships/image" Target="../media/image55.png"/><Relationship Id="rId7" Type="http://schemas.openxmlformats.org/officeDocument/2006/relationships/hyperlink" Target="https://eur01.safelinks.protection.outlook.com/?url=https://www.youtube.com/watch?v%3D4YCapk7Cpew&amp;data=05|02|claire.morrison3@aapct.scot.nhs.uk|ca489d8138a54bec111708dd6d1864ba|10efe0bda0304bca809cb5e6745e499a|0|0|638786673711109983|Unknown|TWFpbGZsb3d8eyJFbXB0eU1hcGkiOnRydWUsIlYiOiIwLjAuMDAwMCIsIlAiOiJXaW4zMiIsIkFOIjoiTWFpbCIsIldUIjoyfQ%3D%3D|0|||&amp;sdata=Zw/wz%2BSJbLiDevLt8NTNuSiPsOVRIkcGBHNzqwk3QYI%3D&amp;reserved=0"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healthprofessionalsforsaferscreens.org/resources/" TargetMode="External"/><Relationship Id="rId7"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hyperlink" Target="https://fairplayforkids.org/pf/eckit/" TargetMode="External"/><Relationship Id="rId2" Type="http://schemas.openxmlformats.org/officeDocument/2006/relationships/hyperlink" Target="https://pmc.ncbi.nlm.nih.gov/articles/PMC10852174/" TargetMode="External"/><Relationship Id="rId1" Type="http://schemas.openxmlformats.org/officeDocument/2006/relationships/slideLayout" Target="../slideLayouts/slideLayout2.xml"/><Relationship Id="rId6" Type="http://schemas.openxmlformats.org/officeDocument/2006/relationships/hyperlink" Target="https://healthprofessionalsforsaferscreens.org/key-issues/" TargetMode="External"/><Relationship Id="rId5" Type="http://schemas.openxmlformats.org/officeDocument/2006/relationships/hyperlink" Target="https://healthprofessionalsforsaferscreens.org/wp-content/uploads/2025/03/Screens-our-children-and-the-evidence-.pdf" TargetMode="External"/><Relationship Id="rId4" Type="http://schemas.openxmlformats.org/officeDocument/2006/relationships/hyperlink" Target="https://smartphonefreechildhood.co.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2436" y="665163"/>
            <a:ext cx="9144000" cy="2387600"/>
          </a:xfrm>
        </p:spPr>
        <p:txBody>
          <a:bodyPr/>
          <a:lstStyle/>
          <a:p>
            <a:r>
              <a:rPr lang="en-GB" dirty="0">
                <a:latin typeface="Comic Sans MS" panose="030F0702030302020204" pitchFamily="66" charset="0"/>
              </a:rPr>
              <a:t>Screens Awareness Week 2025 </a:t>
            </a:r>
          </a:p>
        </p:txBody>
      </p:sp>
      <p:sp>
        <p:nvSpPr>
          <p:cNvPr id="3" name="Subtitle 2"/>
          <p:cNvSpPr>
            <a:spLocks noGrp="1"/>
          </p:cNvSpPr>
          <p:nvPr>
            <p:ph type="subTitle" idx="1"/>
          </p:nvPr>
        </p:nvSpPr>
        <p:spPr>
          <a:xfrm>
            <a:off x="1234311" y="3244591"/>
            <a:ext cx="9872749" cy="1655762"/>
          </a:xfrm>
        </p:spPr>
        <p:txBody>
          <a:bodyPr>
            <a:normAutofit/>
          </a:bodyPr>
          <a:lstStyle/>
          <a:p>
            <a:r>
              <a:rPr lang="en-GB" sz="3200" dirty="0">
                <a:latin typeface="Comic Sans MS" panose="030F0702030302020204" pitchFamily="66" charset="0"/>
              </a:rPr>
              <a:t>Saoirse Higham &amp; Claire Morrison (Speech and Language Therapy)</a:t>
            </a:r>
          </a:p>
        </p:txBody>
      </p:sp>
      <p:pic>
        <p:nvPicPr>
          <p:cNvPr id="4" name="Picture 3"/>
          <p:cNvPicPr>
            <a:picLocks noChangeAspect="1"/>
          </p:cNvPicPr>
          <p:nvPr/>
        </p:nvPicPr>
        <p:blipFill>
          <a:blip r:embed="rId3"/>
          <a:stretch>
            <a:fillRect/>
          </a:stretch>
        </p:blipFill>
        <p:spPr>
          <a:xfrm>
            <a:off x="1748185" y="4741264"/>
            <a:ext cx="1560282" cy="1556429"/>
          </a:xfrm>
          <a:prstGeom prst="rect">
            <a:avLst/>
          </a:prstGeom>
        </p:spPr>
      </p:pic>
      <p:pic>
        <p:nvPicPr>
          <p:cNvPr id="5" name="Picture 4"/>
          <p:cNvPicPr>
            <a:picLocks noChangeAspect="1"/>
          </p:cNvPicPr>
          <p:nvPr/>
        </p:nvPicPr>
        <p:blipFill>
          <a:blip r:embed="rId4"/>
          <a:stretch>
            <a:fillRect/>
          </a:stretch>
        </p:blipFill>
        <p:spPr>
          <a:xfrm>
            <a:off x="8652927" y="4741264"/>
            <a:ext cx="1536325" cy="1554615"/>
          </a:xfrm>
          <a:prstGeom prst="rect">
            <a:avLst/>
          </a:prstGeom>
        </p:spPr>
      </p:pic>
      <p:pic>
        <p:nvPicPr>
          <p:cNvPr id="6" name="Picture 5"/>
          <p:cNvPicPr>
            <a:picLocks noChangeAspect="1"/>
          </p:cNvPicPr>
          <p:nvPr/>
        </p:nvPicPr>
        <p:blipFill>
          <a:blip r:embed="rId5"/>
          <a:stretch>
            <a:fillRect/>
          </a:stretch>
        </p:blipFill>
        <p:spPr>
          <a:xfrm>
            <a:off x="5185100" y="4741264"/>
            <a:ext cx="1507446" cy="1646062"/>
          </a:xfrm>
          <a:prstGeom prst="rect">
            <a:avLst/>
          </a:prstGeom>
        </p:spPr>
      </p:pic>
    </p:spTree>
    <p:extLst>
      <p:ext uri="{BB962C8B-B14F-4D97-AF65-F5344CB8AC3E}">
        <p14:creationId xmlns:p14="http://schemas.microsoft.com/office/powerpoint/2010/main" val="589146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477" y="174567"/>
            <a:ext cx="10515600" cy="1325563"/>
          </a:xfrm>
        </p:spPr>
        <p:txBody>
          <a:bodyPr/>
          <a:lstStyle/>
          <a:p>
            <a:r>
              <a:rPr lang="en-GB" dirty="0">
                <a:latin typeface="Comic Sans MS" panose="030F0702030302020204" pitchFamily="66" charset="0"/>
              </a:rPr>
              <a:t>Online use increases with age…</a:t>
            </a:r>
          </a:p>
        </p:txBody>
      </p:sp>
      <p:pic>
        <p:nvPicPr>
          <p:cNvPr id="4" name="Content Placeholder 3"/>
          <p:cNvPicPr>
            <a:picLocks noGrp="1" noChangeAspect="1"/>
          </p:cNvPicPr>
          <p:nvPr>
            <p:ph idx="1"/>
          </p:nvPr>
        </p:nvPicPr>
        <p:blipFill>
          <a:blip r:embed="rId2"/>
          <a:stretch>
            <a:fillRect/>
          </a:stretch>
        </p:blipFill>
        <p:spPr>
          <a:xfrm>
            <a:off x="364375" y="2452254"/>
            <a:ext cx="11626356" cy="2630624"/>
          </a:xfrm>
          <a:prstGeom prst="rect">
            <a:avLst/>
          </a:prstGeom>
        </p:spPr>
      </p:pic>
      <p:sp>
        <p:nvSpPr>
          <p:cNvPr id="6" name="TextBox 5"/>
          <p:cNvSpPr txBox="1"/>
          <p:nvPr/>
        </p:nvSpPr>
        <p:spPr>
          <a:xfrm>
            <a:off x="6977149" y="6235920"/>
            <a:ext cx="558065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healthprofessionalsforsaferscreens</a:t>
            </a:r>
            <a:endParaRPr lang="en-GB" sz="2200" dirty="0">
              <a:latin typeface="Comic Sans MS" panose="030F0702030302020204" pitchFamily="66" charset="0"/>
            </a:endParaRPr>
          </a:p>
        </p:txBody>
      </p:sp>
    </p:spTree>
    <p:extLst>
      <p:ext uri="{BB962C8B-B14F-4D97-AF65-F5344CB8AC3E}">
        <p14:creationId xmlns:p14="http://schemas.microsoft.com/office/powerpoint/2010/main" val="192527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580" y="342760"/>
            <a:ext cx="10515600" cy="1325563"/>
          </a:xfrm>
        </p:spPr>
        <p:txBody>
          <a:bodyPr/>
          <a:lstStyle/>
          <a:p>
            <a:r>
              <a:rPr lang="en-GB" b="1" dirty="0">
                <a:latin typeface="Comic Sans MS" panose="030F0702030302020204" pitchFamily="66" charset="0"/>
              </a:rPr>
              <a:t>How screen use has changed…</a:t>
            </a:r>
          </a:p>
        </p:txBody>
      </p:sp>
      <p:sp>
        <p:nvSpPr>
          <p:cNvPr id="8" name="Content Placeholder 7"/>
          <p:cNvSpPr>
            <a:spLocks noGrp="1"/>
          </p:cNvSpPr>
          <p:nvPr>
            <p:ph idx="1"/>
          </p:nvPr>
        </p:nvSpPr>
        <p:spPr>
          <a:xfrm>
            <a:off x="530628" y="1960751"/>
            <a:ext cx="11057313" cy="4351338"/>
          </a:xfrm>
        </p:spPr>
        <p:txBody>
          <a:bodyPr>
            <a:normAutofit fontScale="92500" lnSpcReduction="10000"/>
          </a:bodyPr>
          <a:lstStyle/>
          <a:p>
            <a:r>
              <a:rPr lang="en-GB" dirty="0">
                <a:latin typeface="Comic Sans MS" panose="030F0702030302020204" pitchFamily="66" charset="0"/>
              </a:rPr>
              <a:t>Many young people often spend more time online than ever before. </a:t>
            </a:r>
          </a:p>
          <a:p>
            <a:endParaRPr lang="en-GB" dirty="0">
              <a:latin typeface="Comic Sans MS" panose="030F0702030302020204" pitchFamily="66" charset="0"/>
            </a:endParaRPr>
          </a:p>
          <a:p>
            <a:r>
              <a:rPr lang="en-GB" dirty="0">
                <a:latin typeface="Comic Sans MS" panose="030F0702030302020204" pitchFamily="66" charset="0"/>
              </a:rPr>
              <a:t>Teens now spend an average of </a:t>
            </a:r>
            <a:r>
              <a:rPr lang="en-GB" b="1" dirty="0">
                <a:latin typeface="Comic Sans MS" panose="030F0702030302020204" pitchFamily="66" charset="0"/>
              </a:rPr>
              <a:t>eight</a:t>
            </a:r>
            <a:r>
              <a:rPr lang="en-GB" dirty="0">
                <a:latin typeface="Comic Sans MS" panose="030F0702030302020204" pitchFamily="66" charset="0"/>
              </a:rPr>
              <a:t> hours a day on screens, two hours more than in 2015.</a:t>
            </a:r>
          </a:p>
          <a:p>
            <a:pPr marL="0" indent="0">
              <a:buNone/>
            </a:pPr>
            <a:endParaRPr lang="en-GB" dirty="0">
              <a:latin typeface="Comic Sans MS" panose="030F0702030302020204" pitchFamily="66" charset="0"/>
            </a:endParaRPr>
          </a:p>
          <a:p>
            <a:r>
              <a:rPr lang="en-GB" b="1" dirty="0">
                <a:latin typeface="Comic Sans MS" panose="030F0702030302020204" pitchFamily="66" charset="0"/>
              </a:rPr>
              <a:t>Preteens</a:t>
            </a:r>
            <a:r>
              <a:rPr lang="en-GB" dirty="0">
                <a:latin typeface="Comic Sans MS" panose="030F0702030302020204" pitchFamily="66" charset="0"/>
              </a:rPr>
              <a:t> (children </a:t>
            </a:r>
            <a:r>
              <a:rPr lang="en-GB" b="1" dirty="0">
                <a:latin typeface="Comic Sans MS" panose="030F0702030302020204" pitchFamily="66" charset="0"/>
              </a:rPr>
              <a:t>aged 8 to 12 </a:t>
            </a:r>
            <a:r>
              <a:rPr lang="en-GB" dirty="0">
                <a:latin typeface="Comic Sans MS" panose="030F0702030302020204" pitchFamily="66" charset="0"/>
              </a:rPr>
              <a:t>years) spend about </a:t>
            </a:r>
            <a:r>
              <a:rPr lang="en-GB" b="1" dirty="0">
                <a:latin typeface="Comic Sans MS" panose="030F0702030302020204" pitchFamily="66" charset="0"/>
              </a:rPr>
              <a:t>5 ½ hours daily </a:t>
            </a:r>
            <a:r>
              <a:rPr lang="en-GB" dirty="0">
                <a:latin typeface="Comic Sans MS" panose="030F0702030302020204" pitchFamily="66" charset="0"/>
              </a:rPr>
              <a:t>on devices, up an hour from a decade earlier. </a:t>
            </a:r>
          </a:p>
          <a:p>
            <a:endParaRPr lang="en-GB" dirty="0">
              <a:latin typeface="Comic Sans MS" panose="030F0702030302020204" pitchFamily="66" charset="0"/>
            </a:endParaRPr>
          </a:p>
          <a:p>
            <a:r>
              <a:rPr lang="en-GB" dirty="0">
                <a:latin typeface="Comic Sans MS" panose="030F0702030302020204" pitchFamily="66" charset="0"/>
              </a:rPr>
              <a:t>That means that some young people spend </a:t>
            </a:r>
            <a:r>
              <a:rPr lang="en-GB" b="1" dirty="0">
                <a:latin typeface="Comic Sans MS" panose="030F0702030302020204" pitchFamily="66" charset="0"/>
              </a:rPr>
              <a:t>half of their waking day </a:t>
            </a:r>
            <a:r>
              <a:rPr lang="en-GB" dirty="0">
                <a:latin typeface="Comic Sans MS" panose="030F0702030302020204" pitchFamily="66" charset="0"/>
              </a:rPr>
              <a:t>in front of a screen. </a:t>
            </a:r>
          </a:p>
          <a:p>
            <a:endParaRPr lang="en-GB" dirty="0"/>
          </a:p>
        </p:txBody>
      </p:sp>
      <p:pic>
        <p:nvPicPr>
          <p:cNvPr id="3" name="Picture 2"/>
          <p:cNvPicPr>
            <a:picLocks noChangeAspect="1"/>
          </p:cNvPicPr>
          <p:nvPr/>
        </p:nvPicPr>
        <p:blipFill>
          <a:blip r:embed="rId3"/>
          <a:stretch>
            <a:fillRect/>
          </a:stretch>
        </p:blipFill>
        <p:spPr>
          <a:xfrm>
            <a:off x="9709785" y="220590"/>
            <a:ext cx="2044412" cy="1470098"/>
          </a:xfrm>
          <a:prstGeom prst="rect">
            <a:avLst/>
          </a:prstGeom>
        </p:spPr>
      </p:pic>
      <p:sp>
        <p:nvSpPr>
          <p:cNvPr id="6" name="TextBox 5"/>
          <p:cNvSpPr txBox="1"/>
          <p:nvPr/>
        </p:nvSpPr>
        <p:spPr>
          <a:xfrm>
            <a:off x="7381702" y="6458989"/>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3397191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633" y="-19633"/>
            <a:ext cx="10515600" cy="1325563"/>
          </a:xfrm>
        </p:spPr>
        <p:txBody>
          <a:bodyPr/>
          <a:lstStyle/>
          <a:p>
            <a:r>
              <a:rPr lang="en-GB" b="1" dirty="0">
                <a:latin typeface="Comic Sans MS" panose="030F0702030302020204" pitchFamily="66" charset="0"/>
              </a:rPr>
              <a:t>Benefits of screens:  </a:t>
            </a:r>
          </a:p>
        </p:txBody>
      </p:sp>
      <p:sp>
        <p:nvSpPr>
          <p:cNvPr id="4" name="Rectangle 1"/>
          <p:cNvSpPr>
            <a:spLocks noGrp="1" noChangeArrowheads="1"/>
          </p:cNvSpPr>
          <p:nvPr>
            <p:ph idx="1"/>
          </p:nvPr>
        </p:nvSpPr>
        <p:spPr bwMode="auto">
          <a:xfrm>
            <a:off x="215660" y="1345121"/>
            <a:ext cx="1175780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chemeClr val="tx1"/>
                </a:solidFill>
                <a:effectLst/>
                <a:latin typeface="Comic Sans MS" panose="030F0702030302020204" pitchFamily="66" charset="0"/>
              </a:rPr>
              <a:t>Educational Content</a:t>
            </a:r>
            <a:r>
              <a:rPr kumimoji="0" lang="en-US" altLang="en-US" sz="2200" b="0" i="0" u="none" strike="noStrike" cap="none" normalizeH="0" baseline="0" dirty="0">
                <a:ln>
                  <a:noFill/>
                </a:ln>
                <a:solidFill>
                  <a:schemeClr val="tx1"/>
                </a:solidFill>
                <a:effectLst/>
                <a:latin typeface="Comic Sans MS" panose="030F0702030302020204" pitchFamily="66" charset="0"/>
              </a:rPr>
              <a:t>: Many apps and programs are designed to support learning in subjects like </a:t>
            </a:r>
            <a:r>
              <a:rPr kumimoji="0" lang="en-US" altLang="en-US" sz="2200" b="0" i="0" u="none" strike="noStrike" cap="none" normalizeH="0" baseline="0" dirty="0" err="1">
                <a:ln>
                  <a:noFill/>
                </a:ln>
                <a:solidFill>
                  <a:schemeClr val="tx1"/>
                </a:solidFill>
                <a:effectLst/>
                <a:latin typeface="Comic Sans MS" panose="030F0702030302020204" pitchFamily="66" charset="0"/>
              </a:rPr>
              <a:t>maths</a:t>
            </a:r>
            <a:r>
              <a:rPr kumimoji="0" lang="en-US" altLang="en-US" sz="2200" b="0" i="0" u="none" strike="noStrike" cap="none" normalizeH="0" baseline="0" dirty="0">
                <a:ln>
                  <a:noFill/>
                </a:ln>
                <a:solidFill>
                  <a:schemeClr val="tx1"/>
                </a:solidFill>
                <a:effectLst/>
                <a:latin typeface="Comic Sans MS" panose="030F0702030302020204" pitchFamily="66" charset="0"/>
              </a:rPr>
              <a:t>, science, reading and art.</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200" b="0"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chemeClr val="tx1"/>
                </a:solidFill>
                <a:effectLst/>
                <a:latin typeface="Comic Sans MS" panose="030F0702030302020204" pitchFamily="66" charset="0"/>
              </a:rPr>
              <a:t>Communication</a:t>
            </a:r>
            <a:r>
              <a:rPr kumimoji="0" lang="en-US" altLang="en-US" sz="2200" b="0" i="0" u="none" strike="noStrike" cap="none" normalizeH="0" baseline="0" dirty="0">
                <a:ln>
                  <a:noFill/>
                </a:ln>
                <a:solidFill>
                  <a:schemeClr val="tx1"/>
                </a:solidFill>
                <a:effectLst/>
                <a:latin typeface="Comic Sans MS" panose="030F0702030302020204" pitchFamily="66" charset="0"/>
              </a:rPr>
              <a:t>: Screens facilitate communication with family and friends, especially in long-distance situations, helping </a:t>
            </a:r>
            <a:r>
              <a:rPr lang="en-US" altLang="en-US" sz="2200" dirty="0">
                <a:latin typeface="Comic Sans MS" panose="030F0702030302020204" pitchFamily="66" charset="0"/>
              </a:rPr>
              <a:t>children </a:t>
            </a:r>
            <a:r>
              <a:rPr kumimoji="0" lang="en-US" altLang="en-US" sz="2200" b="0" i="0" u="none" strike="noStrike" cap="none" normalizeH="0" baseline="0" dirty="0">
                <a:ln>
                  <a:noFill/>
                </a:ln>
                <a:solidFill>
                  <a:schemeClr val="tx1"/>
                </a:solidFill>
                <a:effectLst/>
                <a:latin typeface="Comic Sans MS" panose="030F0702030302020204" pitchFamily="66" charset="0"/>
              </a:rPr>
              <a:t>maintain relationships.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200" b="0"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chemeClr val="tx1"/>
                </a:solidFill>
                <a:effectLst/>
                <a:latin typeface="Comic Sans MS" panose="030F0702030302020204" pitchFamily="66" charset="0"/>
              </a:rPr>
              <a:t>Access to Information</a:t>
            </a:r>
            <a:r>
              <a:rPr kumimoji="0" lang="en-US" altLang="en-US" sz="2200" b="0" i="0" u="none" strike="noStrike" cap="none" normalizeH="0" baseline="0" dirty="0">
                <a:ln>
                  <a:noFill/>
                </a:ln>
                <a:solidFill>
                  <a:schemeClr val="tx1"/>
                </a:solidFill>
                <a:effectLst/>
                <a:latin typeface="Comic Sans MS" panose="030F0702030302020204" pitchFamily="66" charset="0"/>
              </a:rPr>
              <a:t>: The internet provides a wealth of knowledge and resources for research</a:t>
            </a:r>
            <a:r>
              <a:rPr lang="en-US" altLang="en-US" sz="2200" dirty="0">
                <a:latin typeface="Comic Sans MS" panose="030F0702030302020204" pitchFamily="66" charset="0"/>
              </a:rPr>
              <a:t> and</a:t>
            </a:r>
            <a:r>
              <a:rPr kumimoji="0" lang="en-US" altLang="en-US" sz="2200" b="0" i="0" u="none" strike="noStrike" cap="none" normalizeH="0" baseline="0" dirty="0">
                <a:ln>
                  <a:noFill/>
                </a:ln>
                <a:solidFill>
                  <a:schemeClr val="tx1"/>
                </a:solidFill>
                <a:effectLst/>
                <a:latin typeface="Comic Sans MS" panose="030F0702030302020204" pitchFamily="66" charset="0"/>
              </a:rPr>
              <a:t> exploration.</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200" b="0"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chemeClr val="tx1"/>
                </a:solidFill>
                <a:effectLst/>
                <a:latin typeface="Comic Sans MS" panose="030F0702030302020204" pitchFamily="66" charset="0"/>
              </a:rPr>
              <a:t>Digital Literacy</a:t>
            </a:r>
            <a:r>
              <a:rPr kumimoji="0" lang="en-US" altLang="en-US" sz="2200" b="0" i="0" u="none" strike="noStrike" cap="none" normalizeH="0" baseline="0" dirty="0">
                <a:ln>
                  <a:noFill/>
                </a:ln>
                <a:solidFill>
                  <a:schemeClr val="tx1"/>
                </a:solidFill>
                <a:effectLst/>
                <a:latin typeface="Comic Sans MS" panose="030F0702030302020204" pitchFamily="66" charset="0"/>
              </a:rPr>
              <a:t>: </a:t>
            </a:r>
            <a:r>
              <a:rPr lang="en-US" altLang="en-US" sz="2200" dirty="0">
                <a:latin typeface="Comic Sans MS" panose="030F0702030302020204" pitchFamily="66" charset="0"/>
              </a:rPr>
              <a:t>T</a:t>
            </a:r>
            <a:r>
              <a:rPr kumimoji="0" lang="en-US" altLang="en-US" sz="2200" b="0" i="0" u="none" strike="noStrike" cap="none" normalizeH="0" baseline="0" dirty="0">
                <a:ln>
                  <a:noFill/>
                </a:ln>
                <a:solidFill>
                  <a:schemeClr val="tx1"/>
                </a:solidFill>
                <a:effectLst/>
                <a:latin typeface="Comic Sans MS" panose="030F0702030302020204" pitchFamily="66" charset="0"/>
              </a:rPr>
              <a:t>echnology helps children develop necessary digital skills for future education and careers.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200" b="0"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200" b="1" i="0" u="none" strike="noStrike" cap="none" normalizeH="0" baseline="0" dirty="0">
                <a:ln>
                  <a:noFill/>
                </a:ln>
                <a:solidFill>
                  <a:schemeClr val="tx1"/>
                </a:solidFill>
                <a:effectLst/>
                <a:latin typeface="Comic Sans MS" panose="030F0702030302020204" pitchFamily="66" charset="0"/>
              </a:rPr>
              <a:t>Entertainment and Relaxation</a:t>
            </a:r>
            <a:r>
              <a:rPr kumimoji="0" lang="en-US" altLang="en-US" sz="2200" b="0" i="0" u="none" strike="noStrike" cap="none" normalizeH="0" baseline="0" dirty="0">
                <a:ln>
                  <a:noFill/>
                </a:ln>
                <a:solidFill>
                  <a:schemeClr val="tx1"/>
                </a:solidFill>
                <a:effectLst/>
                <a:latin typeface="Comic Sans MS" panose="030F0702030302020204" pitchFamily="66" charset="0"/>
              </a:rPr>
              <a:t>: Screens can provide fun and relaxation through games, movies and shows which can be important for downtime.</a:t>
            </a:r>
          </a:p>
        </p:txBody>
      </p:sp>
      <p:pic>
        <p:nvPicPr>
          <p:cNvPr id="3" name="Picture 2"/>
          <p:cNvPicPr>
            <a:picLocks noChangeAspect="1"/>
          </p:cNvPicPr>
          <p:nvPr/>
        </p:nvPicPr>
        <p:blipFill>
          <a:blip r:embed="rId3"/>
          <a:stretch>
            <a:fillRect/>
          </a:stretch>
        </p:blipFill>
        <p:spPr>
          <a:xfrm>
            <a:off x="9873980" y="202031"/>
            <a:ext cx="1090193" cy="1064708"/>
          </a:xfrm>
          <a:prstGeom prst="rect">
            <a:avLst/>
          </a:prstGeom>
        </p:spPr>
      </p:pic>
      <p:sp>
        <p:nvSpPr>
          <p:cNvPr id="5" name="TextBox 4"/>
          <p:cNvSpPr txBox="1"/>
          <p:nvPr/>
        </p:nvSpPr>
        <p:spPr>
          <a:xfrm>
            <a:off x="7381702" y="6458989"/>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1035847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9011" y="362564"/>
            <a:ext cx="11603117" cy="1448339"/>
          </a:xfrm>
        </p:spPr>
        <p:txBody>
          <a:bodyPr>
            <a:normAutofit fontScale="90000"/>
          </a:bodyPr>
          <a:lstStyle/>
          <a:p>
            <a:r>
              <a:rPr lang="en-GB" sz="4000" dirty="0">
                <a:latin typeface="Comic Sans MS" panose="030F0702030302020204" pitchFamily="66" charset="0"/>
              </a:rPr>
              <a:t>When iPads, tablets and smartphones first appeared in the early 2010s we didn’t understand the impact…</a:t>
            </a:r>
          </a:p>
        </p:txBody>
      </p:sp>
      <p:sp>
        <p:nvSpPr>
          <p:cNvPr id="5" name="Text Placeholder 4"/>
          <p:cNvSpPr>
            <a:spLocks noGrp="1"/>
          </p:cNvSpPr>
          <p:nvPr>
            <p:ph type="body" idx="1"/>
          </p:nvPr>
        </p:nvSpPr>
        <p:spPr>
          <a:xfrm>
            <a:off x="1547843" y="2329342"/>
            <a:ext cx="10515600" cy="1500187"/>
          </a:xfrm>
        </p:spPr>
        <p:txBody>
          <a:bodyPr>
            <a:normAutofit/>
          </a:bodyPr>
          <a:lstStyle/>
          <a:p>
            <a:r>
              <a:rPr lang="en-GB" sz="3200" dirty="0">
                <a:solidFill>
                  <a:schemeClr val="tx1"/>
                </a:solidFill>
                <a:latin typeface="Comic Sans MS" panose="030F0702030302020204" pitchFamily="66" charset="0"/>
              </a:rPr>
              <a:t>Now we do and the evidence is overwhelming…</a:t>
            </a:r>
          </a:p>
        </p:txBody>
      </p:sp>
      <p:pic>
        <p:nvPicPr>
          <p:cNvPr id="8" name="Picture 7"/>
          <p:cNvPicPr>
            <a:picLocks noChangeAspect="1"/>
          </p:cNvPicPr>
          <p:nvPr/>
        </p:nvPicPr>
        <p:blipFill>
          <a:blip r:embed="rId3"/>
          <a:stretch>
            <a:fillRect/>
          </a:stretch>
        </p:blipFill>
        <p:spPr>
          <a:xfrm>
            <a:off x="8555992" y="3636896"/>
            <a:ext cx="3507451" cy="2330038"/>
          </a:xfrm>
          <a:prstGeom prst="rect">
            <a:avLst/>
          </a:prstGeom>
        </p:spPr>
      </p:pic>
      <p:pic>
        <p:nvPicPr>
          <p:cNvPr id="9" name="Picture 8"/>
          <p:cNvPicPr>
            <a:picLocks noChangeAspect="1"/>
          </p:cNvPicPr>
          <p:nvPr/>
        </p:nvPicPr>
        <p:blipFill>
          <a:blip r:embed="rId4"/>
          <a:stretch>
            <a:fillRect/>
          </a:stretch>
        </p:blipFill>
        <p:spPr>
          <a:xfrm>
            <a:off x="533400" y="3636896"/>
            <a:ext cx="3071174" cy="2330037"/>
          </a:xfrm>
          <a:prstGeom prst="rect">
            <a:avLst/>
          </a:prstGeom>
        </p:spPr>
      </p:pic>
      <p:pic>
        <p:nvPicPr>
          <p:cNvPr id="10" name="Picture 9"/>
          <p:cNvPicPr>
            <a:picLocks noChangeAspect="1"/>
          </p:cNvPicPr>
          <p:nvPr/>
        </p:nvPicPr>
        <p:blipFill>
          <a:blip r:embed="rId5"/>
          <a:stretch>
            <a:fillRect/>
          </a:stretch>
        </p:blipFill>
        <p:spPr>
          <a:xfrm>
            <a:off x="4168572" y="3636896"/>
            <a:ext cx="3823422" cy="2330037"/>
          </a:xfrm>
          <a:prstGeom prst="rect">
            <a:avLst/>
          </a:prstGeom>
        </p:spPr>
      </p:pic>
    </p:spTree>
    <p:extLst>
      <p:ext uri="{BB962C8B-B14F-4D97-AF65-F5344CB8AC3E}">
        <p14:creationId xmlns:p14="http://schemas.microsoft.com/office/powerpoint/2010/main" val="1553407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287" y="0"/>
            <a:ext cx="10515600" cy="1325563"/>
          </a:xfrm>
        </p:spPr>
        <p:txBody>
          <a:bodyPr/>
          <a:lstStyle/>
          <a:p>
            <a:r>
              <a:rPr lang="en-GB" b="1" dirty="0">
                <a:latin typeface="Comic Sans MS" panose="030F0702030302020204" pitchFamily="66" charset="0"/>
              </a:rPr>
              <a:t>Development</a:t>
            </a:r>
            <a:r>
              <a:rPr lang="en-GB" b="1" dirty="0"/>
              <a:t>:</a:t>
            </a:r>
          </a:p>
        </p:txBody>
      </p:sp>
      <p:sp>
        <p:nvSpPr>
          <p:cNvPr id="3" name="Content Placeholder 2"/>
          <p:cNvSpPr>
            <a:spLocks noGrp="1"/>
          </p:cNvSpPr>
          <p:nvPr>
            <p:ph idx="1"/>
          </p:nvPr>
        </p:nvSpPr>
        <p:spPr>
          <a:xfrm>
            <a:off x="241538" y="1500996"/>
            <a:ext cx="11887201" cy="5184475"/>
          </a:xfrm>
        </p:spPr>
        <p:txBody>
          <a:bodyPr>
            <a:normAutofit lnSpcReduction="10000"/>
          </a:bodyPr>
          <a:lstStyle/>
          <a:p>
            <a:r>
              <a:rPr lang="en-GB" dirty="0">
                <a:latin typeface="Comic Sans MS" panose="030F0702030302020204" pitchFamily="66" charset="0"/>
              </a:rPr>
              <a:t>Screen technology can be useful tools for learning and communication for older children, teens and adults, however there is </a:t>
            </a:r>
            <a:r>
              <a:rPr lang="en-GB" b="1" dirty="0">
                <a:latin typeface="Comic Sans MS" panose="030F0702030302020204" pitchFamily="66" charset="0"/>
              </a:rPr>
              <a:t>very little evidence </a:t>
            </a:r>
            <a:r>
              <a:rPr lang="en-GB" dirty="0">
                <a:latin typeface="Comic Sans MS" panose="030F0702030302020204" pitchFamily="66" charset="0"/>
              </a:rPr>
              <a:t>that screen use has </a:t>
            </a:r>
            <a:r>
              <a:rPr lang="en-GB" b="1" dirty="0">
                <a:latin typeface="Comic Sans MS" panose="030F0702030302020204" pitchFamily="66" charset="0"/>
              </a:rPr>
              <a:t>any benefits </a:t>
            </a:r>
            <a:r>
              <a:rPr lang="en-GB" dirty="0">
                <a:latin typeface="Comic Sans MS" panose="030F0702030302020204" pitchFamily="66" charset="0"/>
              </a:rPr>
              <a:t>for </a:t>
            </a:r>
            <a:r>
              <a:rPr lang="en-GB" b="1" dirty="0">
                <a:latin typeface="Comic Sans MS" panose="030F0702030302020204" pitchFamily="66" charset="0"/>
              </a:rPr>
              <a:t>babies,</a:t>
            </a:r>
            <a:r>
              <a:rPr lang="en-GB" dirty="0">
                <a:latin typeface="Comic Sans MS" panose="030F0702030302020204" pitchFamily="66" charset="0"/>
              </a:rPr>
              <a:t> </a:t>
            </a:r>
            <a:r>
              <a:rPr lang="en-GB" b="1" dirty="0">
                <a:latin typeface="Comic Sans MS" panose="030F0702030302020204" pitchFamily="66" charset="0"/>
              </a:rPr>
              <a:t>toddlers</a:t>
            </a:r>
            <a:r>
              <a:rPr lang="en-GB" dirty="0">
                <a:latin typeface="Comic Sans MS" panose="030F0702030302020204" pitchFamily="66" charset="0"/>
              </a:rPr>
              <a:t> and </a:t>
            </a:r>
            <a:r>
              <a:rPr lang="en-GB" b="1" dirty="0">
                <a:latin typeface="Comic Sans MS" panose="030F0702030302020204" pitchFamily="66" charset="0"/>
              </a:rPr>
              <a:t>young children</a:t>
            </a:r>
            <a:r>
              <a:rPr lang="en-GB" dirty="0">
                <a:latin typeface="Comic Sans MS" panose="030F0702030302020204" pitchFamily="66" charset="0"/>
              </a:rPr>
              <a:t>. </a:t>
            </a:r>
          </a:p>
          <a:p>
            <a:pPr marL="0" indent="0">
              <a:buNone/>
            </a:pPr>
            <a:endParaRPr lang="en-GB" dirty="0">
              <a:latin typeface="Comic Sans MS" panose="030F0702030302020204" pitchFamily="66" charset="0"/>
            </a:endParaRPr>
          </a:p>
          <a:p>
            <a:r>
              <a:rPr lang="en-GB" dirty="0">
                <a:latin typeface="Comic Sans MS" panose="030F0702030302020204" pitchFamily="66" charset="0"/>
              </a:rPr>
              <a:t>Early use of technology is associated with </a:t>
            </a:r>
            <a:r>
              <a:rPr lang="en-GB" b="1" dirty="0">
                <a:latin typeface="Comic Sans MS" panose="030F0702030302020204" pitchFamily="66" charset="0"/>
              </a:rPr>
              <a:t>executive function challenges</a:t>
            </a:r>
            <a:r>
              <a:rPr lang="en-GB" dirty="0">
                <a:latin typeface="Comic Sans MS" panose="030F0702030302020204" pitchFamily="66" charset="0"/>
              </a:rPr>
              <a:t> e.g. behaviour difficulties &amp; delayed milestones.  </a:t>
            </a:r>
          </a:p>
          <a:p>
            <a:pPr marL="0" indent="0">
              <a:buNone/>
            </a:pPr>
            <a:endParaRPr lang="en-GB" dirty="0">
              <a:latin typeface="Comic Sans MS" panose="030F0702030302020204" pitchFamily="66" charset="0"/>
            </a:endParaRPr>
          </a:p>
          <a:p>
            <a:r>
              <a:rPr lang="en-GB" dirty="0">
                <a:latin typeface="Comic Sans MS" panose="030F0702030302020204" pitchFamily="66" charset="0"/>
              </a:rPr>
              <a:t>Regular swiping can also affect </a:t>
            </a:r>
            <a:r>
              <a:rPr lang="en-GB" b="1" dirty="0">
                <a:latin typeface="Comic Sans MS" panose="030F0702030302020204" pitchFamily="66" charset="0"/>
              </a:rPr>
              <a:t>fine motor skills</a:t>
            </a:r>
            <a:r>
              <a:rPr lang="en-GB" dirty="0">
                <a:latin typeface="Comic Sans MS" panose="030F0702030302020204" pitchFamily="66" charset="0"/>
              </a:rPr>
              <a:t>.</a:t>
            </a:r>
          </a:p>
          <a:p>
            <a:endParaRPr lang="en-GB" dirty="0">
              <a:latin typeface="Comic Sans MS" panose="030F0702030302020204" pitchFamily="66" charset="0"/>
            </a:endParaRPr>
          </a:p>
          <a:p>
            <a:r>
              <a:rPr lang="en-GB" dirty="0">
                <a:latin typeface="Comic Sans MS" panose="030F0702030302020204" pitchFamily="66" charset="0"/>
              </a:rPr>
              <a:t>Can </a:t>
            </a:r>
            <a:r>
              <a:rPr lang="en-GB" b="1" dirty="0">
                <a:latin typeface="Comic Sans MS" panose="030F0702030302020204" pitchFamily="66" charset="0"/>
              </a:rPr>
              <a:t>reduce attention spans </a:t>
            </a:r>
            <a:r>
              <a:rPr lang="en-GB" dirty="0">
                <a:latin typeface="Comic Sans MS" panose="030F0702030302020204" pitchFamily="66" charset="0"/>
              </a:rPr>
              <a:t>as children instantly get what they want – no waiting is involved!</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0890" y="222836"/>
            <a:ext cx="1976355" cy="1190444"/>
          </a:xfrm>
          <a:prstGeom prst="rect">
            <a:avLst/>
          </a:prstGeom>
        </p:spPr>
      </p:pic>
    </p:spTree>
    <p:extLst>
      <p:ext uri="{BB962C8B-B14F-4D97-AF65-F5344CB8AC3E}">
        <p14:creationId xmlns:p14="http://schemas.microsoft.com/office/powerpoint/2010/main" val="960543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86" y="124056"/>
            <a:ext cx="10515600" cy="1325563"/>
          </a:xfrm>
        </p:spPr>
        <p:txBody>
          <a:bodyPr/>
          <a:lstStyle/>
          <a:p>
            <a:pPr algn="ctr"/>
            <a:r>
              <a:rPr lang="en-GB" b="1" dirty="0">
                <a:latin typeface="Comic Sans MS" panose="030F0702030302020204" pitchFamily="66" charset="0"/>
              </a:rPr>
              <a:t>Development:</a:t>
            </a:r>
          </a:p>
        </p:txBody>
      </p:sp>
      <p:sp>
        <p:nvSpPr>
          <p:cNvPr id="3" name="Content Placeholder 2"/>
          <p:cNvSpPr>
            <a:spLocks noGrp="1"/>
          </p:cNvSpPr>
          <p:nvPr>
            <p:ph idx="1"/>
          </p:nvPr>
        </p:nvSpPr>
        <p:spPr>
          <a:xfrm>
            <a:off x="232757" y="1592869"/>
            <a:ext cx="11729258" cy="4766368"/>
          </a:xfrm>
        </p:spPr>
        <p:txBody>
          <a:bodyPr>
            <a:normAutofit/>
          </a:bodyPr>
          <a:lstStyle/>
          <a:p>
            <a:r>
              <a:rPr lang="en-GB" dirty="0">
                <a:latin typeface="Comic Sans MS" panose="030F0702030302020204" pitchFamily="66" charset="0"/>
              </a:rPr>
              <a:t>90% of the child’s brain is developed through interactions with others, </a:t>
            </a:r>
            <a:r>
              <a:rPr lang="en-GB" b="1" dirty="0">
                <a:latin typeface="Comic Sans MS" panose="030F0702030302020204" pitchFamily="66" charset="0"/>
              </a:rPr>
              <a:t>NOT IMAGES </a:t>
            </a:r>
            <a:r>
              <a:rPr lang="en-GB" dirty="0">
                <a:latin typeface="Comic Sans MS" panose="030F0702030302020204" pitchFamily="66" charset="0"/>
              </a:rPr>
              <a:t>on a screen.</a:t>
            </a:r>
          </a:p>
          <a:p>
            <a:endParaRPr lang="en-GB" dirty="0">
              <a:latin typeface="Comic Sans MS" panose="030F0702030302020204" pitchFamily="66" charset="0"/>
            </a:endParaRPr>
          </a:p>
          <a:p>
            <a:r>
              <a:rPr lang="en-GB" dirty="0">
                <a:latin typeface="Comic Sans MS" panose="030F0702030302020204" pitchFamily="66" charset="0"/>
              </a:rPr>
              <a:t>Children learn through ‘real-life’ play.</a:t>
            </a:r>
          </a:p>
          <a:p>
            <a:pPr marL="0" indent="0">
              <a:buNone/>
            </a:pPr>
            <a:r>
              <a:rPr lang="en-GB" dirty="0">
                <a:latin typeface="Comic Sans MS" panose="030F0702030302020204" pitchFamily="66" charset="0"/>
              </a:rPr>
              <a:t> </a:t>
            </a:r>
          </a:p>
          <a:p>
            <a:r>
              <a:rPr lang="en-GB" dirty="0">
                <a:latin typeface="Comic Sans MS" panose="030F0702030302020204" pitchFamily="66" charset="0"/>
              </a:rPr>
              <a:t>Discovery and exploration should be an organic interactive experience.</a:t>
            </a:r>
          </a:p>
          <a:p>
            <a:endParaRPr lang="en-GB" dirty="0">
              <a:latin typeface="Comic Sans MS" panose="030F0702030302020204" pitchFamily="66" charset="0"/>
            </a:endParaRP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1470" y="124056"/>
            <a:ext cx="1781163" cy="1072872"/>
          </a:xfrm>
          <a:prstGeom prst="rect">
            <a:avLst/>
          </a:prstGeom>
        </p:spPr>
      </p:pic>
      <p:pic>
        <p:nvPicPr>
          <p:cNvPr id="5" name="Picture 4"/>
          <p:cNvPicPr>
            <a:picLocks noChangeAspect="1"/>
          </p:cNvPicPr>
          <p:nvPr/>
        </p:nvPicPr>
        <p:blipFill>
          <a:blip r:embed="rId4"/>
          <a:stretch>
            <a:fillRect/>
          </a:stretch>
        </p:blipFill>
        <p:spPr>
          <a:xfrm>
            <a:off x="8846796" y="4795288"/>
            <a:ext cx="2345923" cy="1563949"/>
          </a:xfrm>
          <a:prstGeom prst="rect">
            <a:avLst/>
          </a:prstGeom>
        </p:spPr>
      </p:pic>
    </p:spTree>
    <p:extLst>
      <p:ext uri="{BB962C8B-B14F-4D97-AF65-F5344CB8AC3E}">
        <p14:creationId xmlns:p14="http://schemas.microsoft.com/office/powerpoint/2010/main" val="2962177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05" y="365124"/>
            <a:ext cx="10515600" cy="1325563"/>
          </a:xfrm>
        </p:spPr>
        <p:txBody>
          <a:bodyPr/>
          <a:lstStyle/>
          <a:p>
            <a:r>
              <a:rPr lang="en-GB" b="1" dirty="0">
                <a:latin typeface="Comic Sans MS" panose="030F0702030302020204" pitchFamily="66" charset="0"/>
              </a:rPr>
              <a:t>Speech and Language: </a:t>
            </a:r>
          </a:p>
        </p:txBody>
      </p:sp>
      <p:sp>
        <p:nvSpPr>
          <p:cNvPr id="8" name="Content Placeholder 7"/>
          <p:cNvSpPr>
            <a:spLocks noGrp="1"/>
          </p:cNvSpPr>
          <p:nvPr>
            <p:ph idx="1"/>
          </p:nvPr>
        </p:nvSpPr>
        <p:spPr>
          <a:xfrm>
            <a:off x="257694" y="1899249"/>
            <a:ext cx="11438313" cy="2763000"/>
          </a:xfrm>
        </p:spPr>
        <p:txBody>
          <a:bodyPr>
            <a:normAutofit/>
          </a:bodyPr>
          <a:lstStyle/>
          <a:p>
            <a:r>
              <a:rPr lang="en-GB" dirty="0">
                <a:latin typeface="Comic Sans MS" panose="030F0702030302020204" pitchFamily="66" charset="0"/>
              </a:rPr>
              <a:t>Lots of recent evidence shows increased screen use = poorer language skills and delays in communication.</a:t>
            </a:r>
          </a:p>
          <a:p>
            <a:pPr marL="0" indent="0">
              <a:buNone/>
            </a:pPr>
            <a:endParaRPr lang="en-GB" dirty="0">
              <a:latin typeface="Comic Sans MS" panose="030F0702030302020204" pitchFamily="66" charset="0"/>
            </a:endParaRPr>
          </a:p>
          <a:p>
            <a:r>
              <a:rPr lang="en-GB" dirty="0">
                <a:latin typeface="Comic Sans MS" panose="030F0702030302020204" pitchFamily="66" charset="0"/>
              </a:rPr>
              <a:t>Age </a:t>
            </a:r>
            <a:r>
              <a:rPr lang="en-GB" b="1" dirty="0">
                <a:latin typeface="Comic Sans MS" panose="030F0702030302020204" pitchFamily="66" charset="0"/>
              </a:rPr>
              <a:t>12 to 24 months </a:t>
            </a:r>
            <a:r>
              <a:rPr lang="en-GB" dirty="0">
                <a:latin typeface="Comic Sans MS" panose="030F0702030302020204" pitchFamily="66" charset="0"/>
              </a:rPr>
              <a:t>– children who spent two hours a day in front of a screen are six times more likely to have a language delay.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847" y="133808"/>
            <a:ext cx="1661160" cy="1661160"/>
          </a:xfrm>
          <a:prstGeom prst="rect">
            <a:avLst/>
          </a:prstGeom>
        </p:spPr>
      </p:pic>
      <p:pic>
        <p:nvPicPr>
          <p:cNvPr id="3" name="Picture 2"/>
          <p:cNvPicPr>
            <a:picLocks noChangeAspect="1"/>
          </p:cNvPicPr>
          <p:nvPr/>
        </p:nvPicPr>
        <p:blipFill>
          <a:blip r:embed="rId4"/>
          <a:stretch>
            <a:fillRect/>
          </a:stretch>
        </p:blipFill>
        <p:spPr>
          <a:xfrm>
            <a:off x="3030681" y="4581865"/>
            <a:ext cx="2322715" cy="1695951"/>
          </a:xfrm>
          <a:prstGeom prst="rect">
            <a:avLst/>
          </a:prstGeom>
        </p:spPr>
      </p:pic>
      <p:pic>
        <p:nvPicPr>
          <p:cNvPr id="4" name="Picture 3"/>
          <p:cNvPicPr>
            <a:picLocks noChangeAspect="1"/>
          </p:cNvPicPr>
          <p:nvPr/>
        </p:nvPicPr>
        <p:blipFill>
          <a:blip r:embed="rId5"/>
          <a:stretch>
            <a:fillRect/>
          </a:stretch>
        </p:blipFill>
        <p:spPr>
          <a:xfrm>
            <a:off x="6764997" y="4581865"/>
            <a:ext cx="1855300" cy="1772843"/>
          </a:xfrm>
          <a:prstGeom prst="rect">
            <a:avLst/>
          </a:prstGeom>
        </p:spPr>
      </p:pic>
      <p:sp>
        <p:nvSpPr>
          <p:cNvPr id="7" name="TextBox 6"/>
          <p:cNvSpPr txBox="1"/>
          <p:nvPr/>
        </p:nvSpPr>
        <p:spPr>
          <a:xfrm>
            <a:off x="7381702" y="6458989"/>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2293308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94" y="365124"/>
            <a:ext cx="10515600" cy="1325563"/>
          </a:xfrm>
        </p:spPr>
        <p:txBody>
          <a:bodyPr/>
          <a:lstStyle/>
          <a:p>
            <a:r>
              <a:rPr lang="en-GB" b="1" dirty="0">
                <a:latin typeface="Comic Sans MS" panose="030F0702030302020204" pitchFamily="66" charset="0"/>
              </a:rPr>
              <a:t>Speech and Language: </a:t>
            </a:r>
          </a:p>
        </p:txBody>
      </p:sp>
      <p:sp>
        <p:nvSpPr>
          <p:cNvPr id="8" name="Content Placeholder 7"/>
          <p:cNvSpPr>
            <a:spLocks noGrp="1"/>
          </p:cNvSpPr>
          <p:nvPr>
            <p:ph idx="1"/>
          </p:nvPr>
        </p:nvSpPr>
        <p:spPr>
          <a:xfrm>
            <a:off x="357447" y="2055812"/>
            <a:ext cx="11438313" cy="4351338"/>
          </a:xfrm>
        </p:spPr>
        <p:txBody>
          <a:bodyPr>
            <a:normAutofit/>
          </a:bodyPr>
          <a:lstStyle/>
          <a:p>
            <a:r>
              <a:rPr lang="en-GB" dirty="0">
                <a:latin typeface="Comic Sans MS" panose="030F0702030302020204" pitchFamily="66" charset="0"/>
              </a:rPr>
              <a:t>For </a:t>
            </a:r>
            <a:r>
              <a:rPr lang="en-GB" b="1" dirty="0">
                <a:latin typeface="Comic Sans MS" panose="030F0702030302020204" pitchFamily="66" charset="0"/>
              </a:rPr>
              <a:t>3 year olds </a:t>
            </a:r>
            <a:r>
              <a:rPr lang="en-GB" dirty="0">
                <a:latin typeface="Comic Sans MS" panose="030F0702030302020204" pitchFamily="66" charset="0"/>
              </a:rPr>
              <a:t>- each minute of screen time leads to them hearing fewer adult words, speaking fewer words and having fewer conversations. </a:t>
            </a:r>
          </a:p>
          <a:p>
            <a:endParaRPr lang="en-GB" dirty="0">
              <a:latin typeface="Comic Sans MS" panose="030F0702030302020204" pitchFamily="66" charset="0"/>
            </a:endParaRPr>
          </a:p>
          <a:p>
            <a:r>
              <a:rPr lang="en-GB" dirty="0">
                <a:latin typeface="Comic Sans MS" panose="030F0702030302020204" pitchFamily="66" charset="0"/>
              </a:rPr>
              <a:t>On average, they miss out on 1,100 adult words, 840 sounds and 194 conversations each day due to screen time.</a:t>
            </a:r>
          </a:p>
          <a:p>
            <a:pPr marL="0" indent="0">
              <a:buNone/>
            </a:pPr>
            <a:endParaRPr lang="en-GB" dirty="0">
              <a:latin typeface="Comic Sans MS" panose="030F0702030302020204" pitchFamily="66"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272" y="197326"/>
            <a:ext cx="1661160" cy="1661160"/>
          </a:xfrm>
          <a:prstGeom prst="rect">
            <a:avLst/>
          </a:prstGeom>
        </p:spPr>
      </p:pic>
      <p:pic>
        <p:nvPicPr>
          <p:cNvPr id="3" name="Picture 2"/>
          <p:cNvPicPr>
            <a:picLocks noChangeAspect="1"/>
          </p:cNvPicPr>
          <p:nvPr/>
        </p:nvPicPr>
        <p:blipFill>
          <a:blip r:embed="rId4"/>
          <a:stretch>
            <a:fillRect/>
          </a:stretch>
        </p:blipFill>
        <p:spPr>
          <a:xfrm>
            <a:off x="4527578" y="5035371"/>
            <a:ext cx="2737831" cy="1736904"/>
          </a:xfrm>
          <a:prstGeom prst="rect">
            <a:avLst/>
          </a:prstGeom>
        </p:spPr>
      </p:pic>
      <p:sp>
        <p:nvSpPr>
          <p:cNvPr id="6" name="TextBox 5"/>
          <p:cNvSpPr txBox="1"/>
          <p:nvPr/>
        </p:nvSpPr>
        <p:spPr>
          <a:xfrm>
            <a:off x="7381702" y="6458989"/>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587410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Health</a:t>
            </a:r>
            <a:r>
              <a:rPr lang="en-GB" b="1" dirty="0"/>
              <a:t>:</a:t>
            </a:r>
          </a:p>
        </p:txBody>
      </p:sp>
      <p:sp>
        <p:nvSpPr>
          <p:cNvPr id="3" name="Content Placeholder 2"/>
          <p:cNvSpPr>
            <a:spLocks noGrp="1"/>
          </p:cNvSpPr>
          <p:nvPr>
            <p:ph idx="1"/>
          </p:nvPr>
        </p:nvSpPr>
        <p:spPr>
          <a:xfrm>
            <a:off x="257695" y="1825624"/>
            <a:ext cx="11934305" cy="5032376"/>
          </a:xfrm>
        </p:spPr>
        <p:txBody>
          <a:bodyPr>
            <a:normAutofit fontScale="92500"/>
          </a:bodyPr>
          <a:lstStyle/>
          <a:p>
            <a:pPr marL="0" indent="0">
              <a:lnSpc>
                <a:spcPct val="110000"/>
              </a:lnSpc>
              <a:spcBef>
                <a:spcPts val="1200"/>
              </a:spcBef>
              <a:buNone/>
            </a:pPr>
            <a:r>
              <a:rPr lang="en-GB" sz="2700" b="1" dirty="0">
                <a:latin typeface="Comic Sans MS" panose="030F0702030302020204" pitchFamily="66" charset="0"/>
              </a:rPr>
              <a:t>Obesity: </a:t>
            </a:r>
            <a:r>
              <a:rPr lang="en-GB" sz="2700" dirty="0">
                <a:latin typeface="Comic Sans MS" panose="030F0702030302020204" pitchFamily="66" charset="0"/>
              </a:rPr>
              <a:t>using screens during meals relates to </a:t>
            </a:r>
            <a:r>
              <a:rPr lang="en-GB" sz="2700" b="1" dirty="0">
                <a:latin typeface="Comic Sans MS" panose="030F0702030302020204" pitchFamily="66" charset="0"/>
              </a:rPr>
              <a:t>15% more likely to be overweight </a:t>
            </a:r>
            <a:r>
              <a:rPr lang="en-GB" sz="2700" dirty="0">
                <a:latin typeface="Comic Sans MS" panose="030F0702030302020204" pitchFamily="66" charset="0"/>
              </a:rPr>
              <a:t>due to not sensing fullness. </a:t>
            </a:r>
          </a:p>
          <a:p>
            <a:pPr marL="0" indent="0">
              <a:lnSpc>
                <a:spcPct val="110000"/>
              </a:lnSpc>
              <a:spcBef>
                <a:spcPts val="1200"/>
              </a:spcBef>
              <a:buNone/>
            </a:pPr>
            <a:r>
              <a:rPr lang="en-GB" sz="2700" dirty="0">
                <a:latin typeface="Comic Sans MS" panose="030F0702030302020204" pitchFamily="66" charset="0"/>
              </a:rPr>
              <a:t>Research shows that children who spend more time with screens are less likely to take part in exercise and are at greater risk of obesity. </a:t>
            </a:r>
          </a:p>
          <a:p>
            <a:pPr marL="0" indent="0">
              <a:lnSpc>
                <a:spcPct val="110000"/>
              </a:lnSpc>
              <a:spcBef>
                <a:spcPts val="1200"/>
              </a:spcBef>
              <a:buNone/>
            </a:pPr>
            <a:endParaRPr lang="en-GB" sz="2700" dirty="0">
              <a:latin typeface="Comic Sans MS" panose="030F0702030302020204" pitchFamily="66" charset="0"/>
            </a:endParaRPr>
          </a:p>
          <a:p>
            <a:pPr marL="0" indent="0">
              <a:lnSpc>
                <a:spcPct val="110000"/>
              </a:lnSpc>
              <a:spcBef>
                <a:spcPts val="1200"/>
              </a:spcBef>
              <a:buNone/>
            </a:pPr>
            <a:r>
              <a:rPr lang="en-GB" sz="2700" b="1" dirty="0">
                <a:latin typeface="Comic Sans MS" panose="030F0702030302020204" pitchFamily="66" charset="0"/>
              </a:rPr>
              <a:t>Eyesight: </a:t>
            </a:r>
            <a:r>
              <a:rPr lang="en-GB" sz="2700" dirty="0">
                <a:latin typeface="Comic Sans MS" panose="030F0702030302020204" pitchFamily="66" charset="0"/>
              </a:rPr>
              <a:t>high levels of smartphone use are linked to increased chance of developing </a:t>
            </a:r>
            <a:r>
              <a:rPr lang="en-GB" sz="2700" b="1" dirty="0">
                <a:latin typeface="Comic Sans MS" panose="030F0702030302020204" pitchFamily="66" charset="0"/>
              </a:rPr>
              <a:t>myopia</a:t>
            </a:r>
            <a:r>
              <a:rPr lang="en-GB" sz="2700" dirty="0">
                <a:latin typeface="Comic Sans MS" panose="030F0702030302020204" pitchFamily="66" charset="0"/>
              </a:rPr>
              <a:t> (short-sightedness = cannot see far away objects clearly). </a:t>
            </a:r>
          </a:p>
          <a:p>
            <a:pPr marL="0" indent="0">
              <a:lnSpc>
                <a:spcPct val="110000"/>
              </a:lnSpc>
              <a:spcBef>
                <a:spcPts val="1200"/>
              </a:spcBef>
              <a:buNone/>
            </a:pPr>
            <a:r>
              <a:rPr lang="en-GB" sz="2700" dirty="0">
                <a:latin typeface="Comic Sans MS" panose="030F0702030302020204" pitchFamily="66" charset="0"/>
              </a:rPr>
              <a:t>Links have been found between increased smartphone use and blurred vision, eye fatigue and burning eyes. </a:t>
            </a:r>
          </a:p>
          <a:p>
            <a:pPr marL="0" indent="0">
              <a:buNone/>
            </a:pPr>
            <a:r>
              <a:rPr lang="en-GB"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0343" y="215953"/>
            <a:ext cx="1836478" cy="1469182"/>
          </a:xfrm>
          <a:prstGeom prst="rect">
            <a:avLst/>
          </a:prstGeom>
        </p:spPr>
      </p:pic>
      <p:pic>
        <p:nvPicPr>
          <p:cNvPr id="4" name="Picture 3"/>
          <p:cNvPicPr>
            <a:picLocks noChangeAspect="1"/>
          </p:cNvPicPr>
          <p:nvPr/>
        </p:nvPicPr>
        <p:blipFill>
          <a:blip r:embed="rId4"/>
          <a:stretch>
            <a:fillRect/>
          </a:stretch>
        </p:blipFill>
        <p:spPr>
          <a:xfrm>
            <a:off x="10934169" y="3307901"/>
            <a:ext cx="1026881" cy="982004"/>
          </a:xfrm>
          <a:prstGeom prst="rect">
            <a:avLst/>
          </a:prstGeom>
        </p:spPr>
      </p:pic>
      <p:pic>
        <p:nvPicPr>
          <p:cNvPr id="6" name="Picture 5"/>
          <p:cNvPicPr>
            <a:picLocks noChangeAspect="1"/>
          </p:cNvPicPr>
          <p:nvPr/>
        </p:nvPicPr>
        <p:blipFill>
          <a:blip r:embed="rId5"/>
          <a:stretch>
            <a:fillRect/>
          </a:stretch>
        </p:blipFill>
        <p:spPr>
          <a:xfrm>
            <a:off x="10691697" y="5992057"/>
            <a:ext cx="1080481" cy="850499"/>
          </a:xfrm>
          <a:prstGeom prst="rect">
            <a:avLst/>
          </a:prstGeom>
        </p:spPr>
      </p:pic>
      <p:sp>
        <p:nvSpPr>
          <p:cNvPr id="7" name="TextBox 6"/>
          <p:cNvSpPr txBox="1"/>
          <p:nvPr/>
        </p:nvSpPr>
        <p:spPr>
          <a:xfrm>
            <a:off x="4812122" y="6473224"/>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2081326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259" y="365125"/>
            <a:ext cx="10515600" cy="1325563"/>
          </a:xfrm>
        </p:spPr>
        <p:txBody>
          <a:bodyPr/>
          <a:lstStyle/>
          <a:p>
            <a:r>
              <a:rPr lang="en-GB" b="1" dirty="0">
                <a:latin typeface="Comic Sans MS" panose="030F0702030302020204" pitchFamily="66" charset="0"/>
              </a:rPr>
              <a:t>Sleep</a:t>
            </a:r>
            <a:r>
              <a:rPr lang="en-GB" b="1" dirty="0"/>
              <a:t>:</a:t>
            </a:r>
          </a:p>
        </p:txBody>
      </p:sp>
      <p:sp>
        <p:nvSpPr>
          <p:cNvPr id="3" name="Content Placeholder 2"/>
          <p:cNvSpPr>
            <a:spLocks noGrp="1"/>
          </p:cNvSpPr>
          <p:nvPr>
            <p:ph sz="half" idx="1"/>
          </p:nvPr>
        </p:nvSpPr>
        <p:spPr>
          <a:xfrm>
            <a:off x="207817" y="2002576"/>
            <a:ext cx="11920451" cy="4325793"/>
          </a:xfrm>
        </p:spPr>
        <p:txBody>
          <a:bodyPr>
            <a:normAutofit/>
          </a:bodyPr>
          <a:lstStyle/>
          <a:p>
            <a:pPr marL="0" indent="0">
              <a:buNone/>
            </a:pPr>
            <a:r>
              <a:rPr lang="en-GB" sz="3000" dirty="0">
                <a:latin typeface="Comic Sans MS" panose="030F0702030302020204" pitchFamily="66" charset="0"/>
              </a:rPr>
              <a:t>The blue light emitted from screens impacts children’s sleep…pushes back sleep twice as long as coffee!</a:t>
            </a: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Bedtime use of smartphones doubles children’s risk of poor sleep.</a:t>
            </a:r>
          </a:p>
          <a:p>
            <a:pPr marL="0" indent="0">
              <a:buNone/>
            </a:pPr>
            <a:endParaRPr lang="en-GB" sz="3000" dirty="0">
              <a:latin typeface="Comic Sans MS" panose="030F0702030302020204" pitchFamily="66" charset="0"/>
            </a:endParaRPr>
          </a:p>
          <a:p>
            <a:pPr marL="0" indent="0">
              <a:buNone/>
            </a:pPr>
            <a:r>
              <a:rPr lang="en-GB" sz="3000" dirty="0">
                <a:latin typeface="Comic Sans MS" panose="030F0702030302020204" pitchFamily="66" charset="0"/>
              </a:rPr>
              <a:t>Can affect attendance, attainment and mental health. </a:t>
            </a:r>
          </a:p>
        </p:txBody>
      </p:sp>
      <p:sp>
        <p:nvSpPr>
          <p:cNvPr id="10" name="TextBox 9"/>
          <p:cNvSpPr txBox="1"/>
          <p:nvPr/>
        </p:nvSpPr>
        <p:spPr>
          <a:xfrm>
            <a:off x="6827521" y="6328369"/>
            <a:ext cx="558065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healthprofessionalsforsaferscreens</a:t>
            </a:r>
            <a:endParaRPr lang="en-GB" sz="2200" dirty="0">
              <a:latin typeface="Comic Sans MS" panose="030F0702030302020204" pitchFamily="66" charset="0"/>
            </a:endParaRPr>
          </a:p>
        </p:txBody>
      </p:sp>
      <p:pic>
        <p:nvPicPr>
          <p:cNvPr id="5" name="Picture 4"/>
          <p:cNvPicPr>
            <a:picLocks noChangeAspect="1"/>
          </p:cNvPicPr>
          <p:nvPr/>
        </p:nvPicPr>
        <p:blipFill rotWithShape="1">
          <a:blip r:embed="rId3"/>
          <a:srcRect r="11360"/>
          <a:stretch/>
        </p:blipFill>
        <p:spPr>
          <a:xfrm>
            <a:off x="9516341" y="121781"/>
            <a:ext cx="2221231" cy="1568907"/>
          </a:xfrm>
          <a:prstGeom prst="rect">
            <a:avLst/>
          </a:prstGeom>
        </p:spPr>
      </p:pic>
      <p:pic>
        <p:nvPicPr>
          <p:cNvPr id="4" name="Picture 3"/>
          <p:cNvPicPr>
            <a:picLocks noChangeAspect="1"/>
          </p:cNvPicPr>
          <p:nvPr/>
        </p:nvPicPr>
        <p:blipFill>
          <a:blip r:embed="rId4"/>
          <a:stretch>
            <a:fillRect/>
          </a:stretch>
        </p:blipFill>
        <p:spPr>
          <a:xfrm>
            <a:off x="10573162" y="1964778"/>
            <a:ext cx="1406635" cy="1309109"/>
          </a:xfrm>
          <a:prstGeom prst="rect">
            <a:avLst/>
          </a:prstGeom>
        </p:spPr>
      </p:pic>
    </p:spTree>
    <p:extLst>
      <p:ext uri="{BB962C8B-B14F-4D97-AF65-F5344CB8AC3E}">
        <p14:creationId xmlns:p14="http://schemas.microsoft.com/office/powerpoint/2010/main" val="433372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992" y="0"/>
            <a:ext cx="10515600" cy="1325563"/>
          </a:xfrm>
        </p:spPr>
        <p:txBody>
          <a:bodyPr/>
          <a:lstStyle/>
          <a:p>
            <a:r>
              <a:rPr lang="en-GB" b="1" dirty="0">
                <a:latin typeface="Comic Sans MS" panose="030F0702030302020204" pitchFamily="66" charset="0"/>
              </a:rPr>
              <a:t>Unrealistic to completely cut it out… </a:t>
            </a:r>
          </a:p>
        </p:txBody>
      </p:sp>
      <p:sp>
        <p:nvSpPr>
          <p:cNvPr id="3" name="Content Placeholder 2"/>
          <p:cNvSpPr>
            <a:spLocks noGrp="1"/>
          </p:cNvSpPr>
          <p:nvPr>
            <p:ph idx="1"/>
          </p:nvPr>
        </p:nvSpPr>
        <p:spPr>
          <a:xfrm>
            <a:off x="241068" y="1409989"/>
            <a:ext cx="11787447" cy="4699866"/>
          </a:xfrm>
        </p:spPr>
        <p:txBody>
          <a:bodyPr/>
          <a:lstStyle/>
          <a:p>
            <a:pPr>
              <a:lnSpc>
                <a:spcPct val="100000"/>
              </a:lnSpc>
            </a:pPr>
            <a:r>
              <a:rPr lang="en-GB" dirty="0">
                <a:latin typeface="Comic Sans MS" panose="030F0702030302020204" pitchFamily="66" charset="0"/>
              </a:rPr>
              <a:t>We totally understand that it is unrealistic to ask you to completely cut out screen time. </a:t>
            </a:r>
          </a:p>
          <a:p>
            <a:pPr marL="0" indent="0">
              <a:lnSpc>
                <a:spcPct val="100000"/>
              </a:lnSpc>
              <a:buNone/>
            </a:pPr>
            <a:endParaRPr lang="en-GB" dirty="0">
              <a:latin typeface="Comic Sans MS" panose="030F0702030302020204" pitchFamily="66" charset="0"/>
            </a:endParaRPr>
          </a:p>
          <a:p>
            <a:pPr>
              <a:lnSpc>
                <a:spcPct val="100000"/>
              </a:lnSpc>
            </a:pPr>
            <a:r>
              <a:rPr lang="en-GB" dirty="0">
                <a:latin typeface="Comic Sans MS" panose="030F0702030302020204" pitchFamily="66" charset="0"/>
              </a:rPr>
              <a:t>Screens have become such a big part of our society today and it is important that we do still remember the positives. </a:t>
            </a:r>
          </a:p>
          <a:p>
            <a:pPr marL="0" indent="0">
              <a:lnSpc>
                <a:spcPct val="100000"/>
              </a:lnSpc>
              <a:buNone/>
            </a:pPr>
            <a:endParaRPr lang="en-GB" dirty="0">
              <a:latin typeface="Comic Sans MS" panose="030F0702030302020204" pitchFamily="66" charset="0"/>
            </a:endParaRPr>
          </a:p>
          <a:p>
            <a:pPr>
              <a:lnSpc>
                <a:spcPct val="100000"/>
              </a:lnSpc>
            </a:pPr>
            <a:r>
              <a:rPr lang="en-GB" dirty="0">
                <a:latin typeface="Comic Sans MS" panose="030F0702030302020204" pitchFamily="66" charset="0"/>
              </a:rPr>
              <a:t>What we are asking is that we start being mindful over our screen time, cutting it back and finding a balance. </a:t>
            </a:r>
          </a:p>
        </p:txBody>
      </p:sp>
      <p:pic>
        <p:nvPicPr>
          <p:cNvPr id="4" name="Picture 3"/>
          <p:cNvPicPr>
            <a:picLocks noChangeAspect="1"/>
          </p:cNvPicPr>
          <p:nvPr/>
        </p:nvPicPr>
        <p:blipFill>
          <a:blip r:embed="rId3"/>
          <a:stretch>
            <a:fillRect/>
          </a:stretch>
        </p:blipFill>
        <p:spPr>
          <a:xfrm>
            <a:off x="8505218" y="5172472"/>
            <a:ext cx="2600585" cy="1610713"/>
          </a:xfrm>
          <a:prstGeom prst="rect">
            <a:avLst/>
          </a:prstGeom>
        </p:spPr>
      </p:pic>
    </p:spTree>
    <p:extLst>
      <p:ext uri="{BB962C8B-B14F-4D97-AF65-F5344CB8AC3E}">
        <p14:creationId xmlns:p14="http://schemas.microsoft.com/office/powerpoint/2010/main" val="2898402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407" y="330236"/>
            <a:ext cx="10515600" cy="1325563"/>
          </a:xfrm>
        </p:spPr>
        <p:txBody>
          <a:bodyPr/>
          <a:lstStyle/>
          <a:p>
            <a:r>
              <a:rPr lang="en-GB" b="1" dirty="0">
                <a:latin typeface="Comic Sans MS" panose="030F0702030302020204" pitchFamily="66" charset="0"/>
              </a:rPr>
              <a:t>Behaviour/habits:</a:t>
            </a:r>
            <a:r>
              <a:rPr lang="en-GB" dirty="0">
                <a:latin typeface="Comic Sans MS" panose="030F0702030302020204" pitchFamily="66" charset="0"/>
              </a:rPr>
              <a:t> </a:t>
            </a:r>
          </a:p>
        </p:txBody>
      </p:sp>
      <p:sp>
        <p:nvSpPr>
          <p:cNvPr id="3" name="Content Placeholder 2"/>
          <p:cNvSpPr>
            <a:spLocks noGrp="1"/>
          </p:cNvSpPr>
          <p:nvPr>
            <p:ph idx="1"/>
          </p:nvPr>
        </p:nvSpPr>
        <p:spPr>
          <a:xfrm>
            <a:off x="203294" y="1603155"/>
            <a:ext cx="11758721" cy="4803190"/>
          </a:xfrm>
        </p:spPr>
        <p:txBody>
          <a:bodyPr>
            <a:normAutofit fontScale="70000" lnSpcReduction="20000"/>
          </a:bodyPr>
          <a:lstStyle/>
          <a:p>
            <a:pPr marL="0" indent="0">
              <a:lnSpc>
                <a:spcPct val="120000"/>
              </a:lnSpc>
              <a:buNone/>
            </a:pPr>
            <a:r>
              <a:rPr lang="en-GB" sz="3000" b="1" dirty="0">
                <a:latin typeface="Comic Sans MS" panose="030F0702030302020204" pitchFamily="66" charset="0"/>
              </a:rPr>
              <a:t>Persuasive design </a:t>
            </a:r>
            <a:r>
              <a:rPr lang="en-GB" sz="3000" dirty="0">
                <a:latin typeface="Comic Sans MS" panose="030F0702030302020204" pitchFamily="66" charset="0"/>
              </a:rPr>
              <a:t>– companies purposely make the </a:t>
            </a:r>
            <a:r>
              <a:rPr lang="en-GB" sz="3000" b="1" dirty="0">
                <a:latin typeface="Comic Sans MS" panose="030F0702030302020204" pitchFamily="66" charset="0"/>
              </a:rPr>
              <a:t>design of apps addictive</a:t>
            </a:r>
            <a:r>
              <a:rPr lang="en-GB" sz="3000" dirty="0">
                <a:latin typeface="Comic Sans MS" panose="030F0702030302020204" pitchFamily="66" charset="0"/>
              </a:rPr>
              <a:t>. YouTube is set to ‘</a:t>
            </a:r>
            <a:r>
              <a:rPr lang="en-GB" sz="3000" dirty="0" err="1">
                <a:latin typeface="Comic Sans MS" panose="030F0702030302020204" pitchFamily="66" charset="0"/>
              </a:rPr>
              <a:t>autoplay</a:t>
            </a:r>
            <a:r>
              <a:rPr lang="en-GB" sz="3000" dirty="0">
                <a:latin typeface="Comic Sans MS" panose="030F0702030302020204" pitchFamily="66" charset="0"/>
              </a:rPr>
              <a:t>’ via an algorithm to keep children watching video after video to serve more ads.</a:t>
            </a:r>
          </a:p>
          <a:p>
            <a:pPr marL="0" indent="0">
              <a:lnSpc>
                <a:spcPct val="120000"/>
              </a:lnSpc>
              <a:buNone/>
            </a:pPr>
            <a:endParaRPr lang="en-GB" sz="3000" dirty="0">
              <a:latin typeface="Comic Sans MS" panose="030F0702030302020204" pitchFamily="66" charset="0"/>
            </a:endParaRPr>
          </a:p>
          <a:p>
            <a:pPr marL="0" indent="0">
              <a:lnSpc>
                <a:spcPct val="120000"/>
              </a:lnSpc>
              <a:buNone/>
            </a:pPr>
            <a:r>
              <a:rPr lang="en-GB" sz="3000" b="1" dirty="0">
                <a:latin typeface="Comic Sans MS" panose="030F0702030302020204" pitchFamily="66" charset="0"/>
              </a:rPr>
              <a:t>Imagination</a:t>
            </a:r>
            <a:r>
              <a:rPr lang="en-GB" sz="3000" dirty="0">
                <a:latin typeface="Comic Sans MS" panose="030F0702030302020204" pitchFamily="66" charset="0"/>
              </a:rPr>
              <a:t> – technology undermines children’s ability to entertain themselves, by promoting dependency on external entertainment/stimulation. </a:t>
            </a:r>
          </a:p>
          <a:p>
            <a:pPr marL="0" indent="0">
              <a:lnSpc>
                <a:spcPct val="120000"/>
              </a:lnSpc>
              <a:buNone/>
            </a:pPr>
            <a:endParaRPr lang="en-GB" sz="3000" dirty="0">
              <a:latin typeface="Comic Sans MS" panose="030F0702030302020204" pitchFamily="66" charset="0"/>
            </a:endParaRPr>
          </a:p>
          <a:p>
            <a:pPr marL="0" indent="0">
              <a:lnSpc>
                <a:spcPct val="120000"/>
              </a:lnSpc>
              <a:buNone/>
            </a:pPr>
            <a:r>
              <a:rPr lang="en-GB" sz="3000" dirty="0">
                <a:latin typeface="Comic Sans MS" panose="030F0702030302020204" pitchFamily="66" charset="0"/>
              </a:rPr>
              <a:t>Smartphones/tablets are often used to </a:t>
            </a:r>
            <a:r>
              <a:rPr lang="en-GB" sz="3000" b="1" dirty="0">
                <a:latin typeface="Comic Sans MS" panose="030F0702030302020204" pitchFamily="66" charset="0"/>
              </a:rPr>
              <a:t>keep children calm </a:t>
            </a:r>
            <a:r>
              <a:rPr lang="en-GB" sz="3000" dirty="0">
                <a:latin typeface="Comic Sans MS" panose="030F0702030302020204" pitchFamily="66" charset="0"/>
              </a:rPr>
              <a:t>– this can work in the short term but can hinder the development of self-regulation skills. </a:t>
            </a:r>
          </a:p>
          <a:p>
            <a:pPr marL="0" indent="0">
              <a:lnSpc>
                <a:spcPct val="120000"/>
              </a:lnSpc>
              <a:buNone/>
            </a:pPr>
            <a:endParaRPr lang="en-GB" sz="3000" dirty="0">
              <a:latin typeface="Comic Sans MS" panose="030F0702030302020204" pitchFamily="66" charset="0"/>
            </a:endParaRPr>
          </a:p>
          <a:p>
            <a:pPr marL="0" indent="0">
              <a:lnSpc>
                <a:spcPct val="120000"/>
              </a:lnSpc>
              <a:buNone/>
            </a:pPr>
            <a:r>
              <a:rPr lang="en-GB" sz="3000" dirty="0">
                <a:latin typeface="Comic Sans MS" panose="030F0702030302020204" pitchFamily="66" charset="0"/>
              </a:rPr>
              <a:t>Research shows that using devices to calm children could </a:t>
            </a:r>
            <a:r>
              <a:rPr lang="en-GB" sz="3000" b="1" dirty="0">
                <a:latin typeface="Comic Sans MS" panose="030F0702030302020204" pitchFamily="66" charset="0"/>
              </a:rPr>
              <a:t>lead to difficulties in controlling behaviour and managing anger. </a:t>
            </a:r>
            <a:r>
              <a:rPr lang="en-GB" sz="3000" dirty="0">
                <a:latin typeface="Comic Sans MS" panose="030F0702030302020204" pitchFamily="66" charset="0"/>
              </a:rPr>
              <a:t>This could also lead to patterns where tantrums are linked to screen time. </a:t>
            </a:r>
          </a:p>
          <a:p>
            <a:pPr marL="0" indent="0">
              <a:buNone/>
            </a:pPr>
            <a:endParaRPr lang="en-GB" dirty="0"/>
          </a:p>
          <a:p>
            <a:pPr marL="0" indent="0">
              <a:buNone/>
            </a:pPr>
            <a:endParaRPr lang="en-GB" dirty="0"/>
          </a:p>
          <a:p>
            <a:pPr marL="0" indent="0">
              <a:buNone/>
            </a:pPr>
            <a:endParaRPr lang="en-GB" dirty="0"/>
          </a:p>
        </p:txBody>
      </p:sp>
      <p:pic>
        <p:nvPicPr>
          <p:cNvPr id="6" name="Picture 5"/>
          <p:cNvPicPr>
            <a:picLocks noChangeAspect="1"/>
          </p:cNvPicPr>
          <p:nvPr/>
        </p:nvPicPr>
        <p:blipFill>
          <a:blip r:embed="rId3"/>
          <a:stretch>
            <a:fillRect/>
          </a:stretch>
        </p:blipFill>
        <p:spPr>
          <a:xfrm>
            <a:off x="10497258" y="160410"/>
            <a:ext cx="1157497" cy="1308761"/>
          </a:xfrm>
          <a:prstGeom prst="rect">
            <a:avLst/>
          </a:prstGeom>
        </p:spPr>
      </p:pic>
      <p:sp>
        <p:nvSpPr>
          <p:cNvPr id="7" name="TextBox 6"/>
          <p:cNvSpPr txBox="1"/>
          <p:nvPr/>
        </p:nvSpPr>
        <p:spPr>
          <a:xfrm>
            <a:off x="7381702" y="6458989"/>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3266478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4064"/>
            <a:ext cx="10515600" cy="1325563"/>
          </a:xfrm>
        </p:spPr>
        <p:txBody>
          <a:bodyPr>
            <a:normAutofit/>
          </a:bodyPr>
          <a:lstStyle/>
          <a:p>
            <a:r>
              <a:rPr lang="en-GB" sz="3800" b="1" dirty="0">
                <a:latin typeface="Comic Sans MS" panose="030F0702030302020204" pitchFamily="66" charset="0"/>
              </a:rPr>
              <a:t>Wellbeing:</a:t>
            </a:r>
          </a:p>
        </p:txBody>
      </p:sp>
      <p:sp>
        <p:nvSpPr>
          <p:cNvPr id="3" name="Content Placeholder 2"/>
          <p:cNvSpPr>
            <a:spLocks noGrp="1"/>
          </p:cNvSpPr>
          <p:nvPr>
            <p:ph sz="half" idx="1"/>
          </p:nvPr>
        </p:nvSpPr>
        <p:spPr>
          <a:xfrm>
            <a:off x="166254" y="1778327"/>
            <a:ext cx="11513128" cy="4866120"/>
          </a:xfrm>
        </p:spPr>
        <p:txBody>
          <a:bodyPr>
            <a:normAutofit fontScale="47500" lnSpcReduction="20000"/>
          </a:bodyPr>
          <a:lstStyle/>
          <a:p>
            <a:pPr>
              <a:lnSpc>
                <a:spcPct val="120000"/>
              </a:lnSpc>
            </a:pPr>
            <a:r>
              <a:rPr lang="en-GB" sz="5300" dirty="0">
                <a:latin typeface="Comic Sans MS" panose="030F0702030302020204" pitchFamily="66" charset="0"/>
              </a:rPr>
              <a:t>Rates of depression, anxiety, self-harm and even suicide among pre-teens &amp; teens have all dramatically spiked globally since 2010 – when children started getting smartphones (girls particularly vulnerable).</a:t>
            </a:r>
          </a:p>
          <a:p>
            <a:pPr>
              <a:lnSpc>
                <a:spcPct val="120000"/>
              </a:lnSpc>
            </a:pPr>
            <a:endParaRPr lang="en-GB" sz="5300" dirty="0">
              <a:latin typeface="Comic Sans MS" panose="030F0702030302020204" pitchFamily="66" charset="0"/>
            </a:endParaRPr>
          </a:p>
          <a:p>
            <a:pPr>
              <a:lnSpc>
                <a:spcPct val="120000"/>
              </a:lnSpc>
            </a:pPr>
            <a:r>
              <a:rPr lang="en-GB" sz="5300" dirty="0">
                <a:latin typeface="Comic Sans MS" panose="030F0702030302020204" pitchFamily="66" charset="0"/>
              </a:rPr>
              <a:t>Constant pressure of social media and comparing oneself to others.</a:t>
            </a:r>
          </a:p>
          <a:p>
            <a:pPr>
              <a:lnSpc>
                <a:spcPct val="120000"/>
              </a:lnSpc>
            </a:pPr>
            <a:endParaRPr lang="en-GB" sz="5300" dirty="0">
              <a:latin typeface="Comic Sans MS" panose="030F0702030302020204" pitchFamily="66" charset="0"/>
            </a:endParaRPr>
          </a:p>
          <a:p>
            <a:pPr>
              <a:lnSpc>
                <a:spcPct val="120000"/>
              </a:lnSpc>
            </a:pPr>
            <a:r>
              <a:rPr lang="en-GB" sz="5300" dirty="0">
                <a:latin typeface="Comic Sans MS" panose="030F0702030302020204" pitchFamily="66" charset="0"/>
              </a:rPr>
              <a:t>Bullying: 84% of bullying now takes place on a device. </a:t>
            </a:r>
          </a:p>
          <a:p>
            <a:pPr>
              <a:lnSpc>
                <a:spcPct val="120000"/>
              </a:lnSpc>
            </a:pPr>
            <a:endParaRPr lang="en-GB" sz="3600" dirty="0">
              <a:latin typeface="Comic Sans MS" panose="030F0702030302020204" pitchFamily="66" charset="0"/>
            </a:endParaRPr>
          </a:p>
          <a:p>
            <a:pPr marL="0" indent="0">
              <a:buNone/>
            </a:pPr>
            <a:br>
              <a:rPr lang="en-GB" dirty="0">
                <a:latin typeface="Comic Sans MS" panose="030F0702030302020204" pitchFamily="66" charset="0"/>
              </a:rPr>
            </a:br>
            <a:br>
              <a:rPr lang="en-GB" dirty="0">
                <a:latin typeface="Comic Sans MS" panose="030F0702030302020204" pitchFamily="66" charset="0"/>
              </a:rPr>
            </a:br>
            <a:endParaRPr lang="en-GB" dirty="0">
              <a:latin typeface="Comic Sans MS" panose="030F0702030302020204"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744" y="126386"/>
            <a:ext cx="1680947" cy="1464263"/>
          </a:xfrm>
          <a:prstGeom prst="rect">
            <a:avLst/>
          </a:prstGeom>
        </p:spPr>
      </p:pic>
      <p:pic>
        <p:nvPicPr>
          <p:cNvPr id="6" name="Picture 5"/>
          <p:cNvPicPr>
            <a:picLocks noChangeAspect="1"/>
          </p:cNvPicPr>
          <p:nvPr/>
        </p:nvPicPr>
        <p:blipFill>
          <a:blip r:embed="rId4"/>
          <a:stretch>
            <a:fillRect/>
          </a:stretch>
        </p:blipFill>
        <p:spPr>
          <a:xfrm>
            <a:off x="8512234" y="4791723"/>
            <a:ext cx="3468089" cy="1852724"/>
          </a:xfrm>
          <a:prstGeom prst="rect">
            <a:avLst/>
          </a:prstGeom>
        </p:spPr>
      </p:pic>
      <p:sp>
        <p:nvSpPr>
          <p:cNvPr id="7" name="TextBox 6"/>
          <p:cNvSpPr txBox="1"/>
          <p:nvPr/>
        </p:nvSpPr>
        <p:spPr>
          <a:xfrm>
            <a:off x="166254" y="6290304"/>
            <a:ext cx="385074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smartphonefreechildhood</a:t>
            </a:r>
            <a:endParaRPr lang="en-GB" sz="2200" dirty="0">
              <a:latin typeface="Comic Sans MS" panose="030F0702030302020204" pitchFamily="66" charset="0"/>
            </a:endParaRPr>
          </a:p>
        </p:txBody>
      </p:sp>
    </p:spTree>
    <p:extLst>
      <p:ext uri="{BB962C8B-B14F-4D97-AF65-F5344CB8AC3E}">
        <p14:creationId xmlns:p14="http://schemas.microsoft.com/office/powerpoint/2010/main" val="182288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29600" y="6427113"/>
            <a:ext cx="385074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smartphonefreechildhood</a:t>
            </a:r>
            <a:endParaRPr lang="en-GB" sz="2200"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708573" y="235007"/>
            <a:ext cx="10658475" cy="6038850"/>
          </a:xfrm>
          <a:prstGeom prst="rect">
            <a:avLst/>
          </a:prstGeom>
        </p:spPr>
      </p:pic>
    </p:spTree>
    <p:extLst>
      <p:ext uri="{BB962C8B-B14F-4D97-AF65-F5344CB8AC3E}">
        <p14:creationId xmlns:p14="http://schemas.microsoft.com/office/powerpoint/2010/main" val="123228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4105" y="365125"/>
            <a:ext cx="4235157" cy="5620039"/>
          </a:xfrm>
          <a:prstGeom prst="rect">
            <a:avLst/>
          </a:prstGeom>
        </p:spPr>
      </p:pic>
      <p:sp>
        <p:nvSpPr>
          <p:cNvPr id="6" name="TextBox 5"/>
          <p:cNvSpPr txBox="1"/>
          <p:nvPr/>
        </p:nvSpPr>
        <p:spPr>
          <a:xfrm>
            <a:off x="616313" y="6202669"/>
            <a:ext cx="385074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smartphonefreechildhood</a:t>
            </a:r>
            <a:endParaRPr lang="en-GB" sz="2200"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7103766" y="561894"/>
            <a:ext cx="3583166" cy="2528546"/>
          </a:xfrm>
          <a:prstGeom prst="rect">
            <a:avLst/>
          </a:prstGeom>
        </p:spPr>
      </p:pic>
      <p:pic>
        <p:nvPicPr>
          <p:cNvPr id="7" name="Picture 6"/>
          <p:cNvPicPr>
            <a:picLocks noChangeAspect="1"/>
          </p:cNvPicPr>
          <p:nvPr/>
        </p:nvPicPr>
        <p:blipFill>
          <a:blip r:embed="rId4"/>
          <a:stretch>
            <a:fillRect/>
          </a:stretch>
        </p:blipFill>
        <p:spPr>
          <a:xfrm>
            <a:off x="7103766" y="3709546"/>
            <a:ext cx="3572060" cy="2575507"/>
          </a:xfrm>
          <a:prstGeom prst="rect">
            <a:avLst/>
          </a:prstGeom>
        </p:spPr>
      </p:pic>
      <p:sp>
        <p:nvSpPr>
          <p:cNvPr id="8" name="TextBox 7"/>
          <p:cNvSpPr txBox="1"/>
          <p:nvPr/>
        </p:nvSpPr>
        <p:spPr>
          <a:xfrm>
            <a:off x="8055980" y="1641501"/>
            <a:ext cx="532436" cy="369332"/>
          </a:xfrm>
          <a:prstGeom prst="rect">
            <a:avLst/>
          </a:prstGeom>
          <a:solidFill>
            <a:schemeClr val="tx2">
              <a:lumMod val="50000"/>
            </a:schemeClr>
          </a:solidFill>
        </p:spPr>
        <p:txBody>
          <a:bodyPr wrap="square" rtlCol="0">
            <a:spAutoFit/>
          </a:bodyPr>
          <a:lstStyle/>
          <a:p>
            <a:endParaRPr lang="en-GB" dirty="0"/>
          </a:p>
        </p:txBody>
      </p:sp>
    </p:spTree>
    <p:extLst>
      <p:ext uri="{BB962C8B-B14F-4D97-AF65-F5344CB8AC3E}">
        <p14:creationId xmlns:p14="http://schemas.microsoft.com/office/powerpoint/2010/main" val="1200128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The reality…</a:t>
            </a:r>
          </a:p>
        </p:txBody>
      </p:sp>
      <p:pic>
        <p:nvPicPr>
          <p:cNvPr id="4" name="Content Placeholder 3"/>
          <p:cNvPicPr>
            <a:picLocks noGrp="1" noChangeAspect="1"/>
          </p:cNvPicPr>
          <p:nvPr>
            <p:ph idx="1"/>
          </p:nvPr>
        </p:nvPicPr>
        <p:blipFill>
          <a:blip r:embed="rId3"/>
          <a:stretch>
            <a:fillRect/>
          </a:stretch>
        </p:blipFill>
        <p:spPr>
          <a:xfrm>
            <a:off x="553753" y="1771227"/>
            <a:ext cx="10877491" cy="3831551"/>
          </a:xfrm>
          <a:prstGeom prst="rect">
            <a:avLst/>
          </a:prstGeom>
        </p:spPr>
      </p:pic>
      <p:sp>
        <p:nvSpPr>
          <p:cNvPr id="5" name="TextBox 4"/>
          <p:cNvSpPr txBox="1"/>
          <p:nvPr/>
        </p:nvSpPr>
        <p:spPr>
          <a:xfrm>
            <a:off x="7580502" y="6063773"/>
            <a:ext cx="385074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smartphonefreechildhood</a:t>
            </a:r>
            <a:endParaRPr lang="en-GB" sz="2200" dirty="0">
              <a:latin typeface="Comic Sans MS" panose="030F0702030302020204" pitchFamily="66" charset="0"/>
            </a:endParaRPr>
          </a:p>
        </p:txBody>
      </p:sp>
    </p:spTree>
    <p:extLst>
      <p:ext uri="{BB962C8B-B14F-4D97-AF65-F5344CB8AC3E}">
        <p14:creationId xmlns:p14="http://schemas.microsoft.com/office/powerpoint/2010/main" val="2789411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4837" y="428625"/>
            <a:ext cx="10982325" cy="6000750"/>
          </a:xfrm>
          <a:prstGeom prst="rect">
            <a:avLst/>
          </a:prstGeom>
        </p:spPr>
      </p:pic>
    </p:spTree>
    <p:extLst>
      <p:ext uri="{BB962C8B-B14F-4D97-AF65-F5344CB8AC3E}">
        <p14:creationId xmlns:p14="http://schemas.microsoft.com/office/powerpoint/2010/main" val="190572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75866"/>
            <a:ext cx="10515600" cy="1325563"/>
          </a:xfrm>
        </p:spPr>
        <p:txBody>
          <a:bodyPr/>
          <a:lstStyle/>
          <a:p>
            <a:r>
              <a:rPr lang="en-GB" b="1" dirty="0">
                <a:latin typeface="Comic Sans MS" panose="030F0702030302020204" pitchFamily="66" charset="0"/>
              </a:rPr>
              <a:t>What children are missing out on: </a:t>
            </a:r>
          </a:p>
        </p:txBody>
      </p:sp>
      <p:sp>
        <p:nvSpPr>
          <p:cNvPr id="3" name="Content Placeholder 2"/>
          <p:cNvSpPr>
            <a:spLocks noGrp="1"/>
          </p:cNvSpPr>
          <p:nvPr>
            <p:ph idx="1"/>
          </p:nvPr>
        </p:nvSpPr>
        <p:spPr>
          <a:xfrm>
            <a:off x="260465" y="1501429"/>
            <a:ext cx="11931535" cy="4351338"/>
          </a:xfrm>
        </p:spPr>
        <p:txBody>
          <a:bodyPr>
            <a:noAutofit/>
          </a:bodyPr>
          <a:lstStyle/>
          <a:p>
            <a:r>
              <a:rPr lang="en-GB" sz="2500" dirty="0">
                <a:latin typeface="Comic Sans MS" panose="030F0702030302020204" pitchFamily="66" charset="0"/>
              </a:rPr>
              <a:t>Screens are everywhere in our children’s lives and time on them adds up fast. </a:t>
            </a:r>
          </a:p>
          <a:p>
            <a:pPr marL="0" indent="0">
              <a:buNone/>
            </a:pPr>
            <a:endParaRPr lang="en-GB" sz="2500" dirty="0">
              <a:latin typeface="Comic Sans MS" panose="030F0702030302020204" pitchFamily="66" charset="0"/>
            </a:endParaRPr>
          </a:p>
          <a:p>
            <a:r>
              <a:rPr lang="en-GB" sz="2500" dirty="0">
                <a:latin typeface="Comic Sans MS" panose="030F0702030302020204" pitchFamily="66" charset="0"/>
              </a:rPr>
              <a:t>It’s not just the impact of screens that are affecting our children, it’s also what they miss out on due to spending time indoors with their devices: </a:t>
            </a:r>
          </a:p>
          <a:p>
            <a:pPr>
              <a:buFontTx/>
              <a:buChar char="-"/>
            </a:pPr>
            <a:r>
              <a:rPr lang="en-GB" sz="2500" dirty="0">
                <a:latin typeface="Comic Sans MS" panose="030F0702030302020204" pitchFamily="66" charset="0"/>
              </a:rPr>
              <a:t>Movement</a:t>
            </a:r>
          </a:p>
          <a:p>
            <a:pPr>
              <a:buFontTx/>
              <a:buChar char="-"/>
            </a:pPr>
            <a:r>
              <a:rPr lang="en-GB" sz="2500" dirty="0">
                <a:latin typeface="Comic Sans MS" panose="030F0702030302020204" pitchFamily="66" charset="0"/>
              </a:rPr>
              <a:t>Play</a:t>
            </a:r>
          </a:p>
          <a:p>
            <a:pPr>
              <a:buFontTx/>
              <a:buChar char="-"/>
            </a:pPr>
            <a:r>
              <a:rPr lang="en-GB" sz="2500" dirty="0">
                <a:latin typeface="Comic Sans MS" panose="030F0702030302020204" pitchFamily="66" charset="0"/>
              </a:rPr>
              <a:t>Social interaction</a:t>
            </a:r>
          </a:p>
          <a:p>
            <a:pPr>
              <a:buFontTx/>
              <a:buChar char="-"/>
            </a:pPr>
            <a:r>
              <a:rPr lang="en-GB" sz="2500" dirty="0">
                <a:latin typeface="Comic Sans MS" panose="030F0702030302020204" pitchFamily="66" charset="0"/>
              </a:rPr>
              <a:t>Exploration </a:t>
            </a:r>
          </a:p>
          <a:p>
            <a:pPr marL="0" indent="0">
              <a:buNone/>
            </a:pPr>
            <a:endParaRPr lang="en-GB" sz="2500" dirty="0">
              <a:latin typeface="Comic Sans MS" panose="030F0702030302020204" pitchFamily="66" charset="0"/>
            </a:endParaRPr>
          </a:p>
          <a:p>
            <a:r>
              <a:rPr lang="en-GB" sz="2500" dirty="0">
                <a:latin typeface="Comic Sans MS" panose="030F0702030302020204" pitchFamily="66" charset="0"/>
              </a:rPr>
              <a:t>Screens are ‘experience blockers’ i.e. distracting children from engaging in real world activities that are vital for development.</a:t>
            </a:r>
          </a:p>
        </p:txBody>
      </p:sp>
      <p:pic>
        <p:nvPicPr>
          <p:cNvPr id="5" name="Picture 4"/>
          <p:cNvPicPr>
            <a:picLocks noChangeAspect="1"/>
          </p:cNvPicPr>
          <p:nvPr/>
        </p:nvPicPr>
        <p:blipFill>
          <a:blip r:embed="rId3"/>
          <a:stretch>
            <a:fillRect/>
          </a:stretch>
        </p:blipFill>
        <p:spPr>
          <a:xfrm>
            <a:off x="5268970" y="3607724"/>
            <a:ext cx="2168538" cy="1527550"/>
          </a:xfrm>
          <a:prstGeom prst="rect">
            <a:avLst/>
          </a:prstGeom>
        </p:spPr>
      </p:pic>
      <p:pic>
        <p:nvPicPr>
          <p:cNvPr id="6" name="Picture 5"/>
          <p:cNvPicPr>
            <a:picLocks noChangeAspect="1"/>
          </p:cNvPicPr>
          <p:nvPr/>
        </p:nvPicPr>
        <p:blipFill>
          <a:blip r:embed="rId4"/>
          <a:stretch>
            <a:fillRect/>
          </a:stretch>
        </p:blipFill>
        <p:spPr>
          <a:xfrm>
            <a:off x="8466469" y="3603199"/>
            <a:ext cx="2270803" cy="1501357"/>
          </a:xfrm>
          <a:prstGeom prst="rect">
            <a:avLst/>
          </a:prstGeom>
        </p:spPr>
      </p:pic>
    </p:spTree>
    <p:extLst>
      <p:ext uri="{BB962C8B-B14F-4D97-AF65-F5344CB8AC3E}">
        <p14:creationId xmlns:p14="http://schemas.microsoft.com/office/powerpoint/2010/main" val="2020722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719637" y="1014469"/>
            <a:ext cx="5018352" cy="4948867"/>
          </a:xfrm>
          <a:prstGeom prst="rect">
            <a:avLst/>
          </a:prstGeom>
        </p:spPr>
      </p:pic>
      <p:pic>
        <p:nvPicPr>
          <p:cNvPr id="3" name="Picture 2"/>
          <p:cNvPicPr>
            <a:picLocks noChangeAspect="1"/>
          </p:cNvPicPr>
          <p:nvPr/>
        </p:nvPicPr>
        <p:blipFill>
          <a:blip r:embed="rId4"/>
          <a:stretch>
            <a:fillRect/>
          </a:stretch>
        </p:blipFill>
        <p:spPr>
          <a:xfrm>
            <a:off x="96582" y="2338086"/>
            <a:ext cx="3399532" cy="2067660"/>
          </a:xfrm>
          <a:prstGeom prst="rect">
            <a:avLst/>
          </a:prstGeom>
        </p:spPr>
      </p:pic>
      <p:pic>
        <p:nvPicPr>
          <p:cNvPr id="5" name="Picture 4"/>
          <p:cNvPicPr>
            <a:picLocks noChangeAspect="1"/>
          </p:cNvPicPr>
          <p:nvPr/>
        </p:nvPicPr>
        <p:blipFill>
          <a:blip r:embed="rId5"/>
          <a:stretch>
            <a:fillRect/>
          </a:stretch>
        </p:blipFill>
        <p:spPr>
          <a:xfrm>
            <a:off x="8961512" y="2338086"/>
            <a:ext cx="3097671" cy="2149629"/>
          </a:xfrm>
          <a:prstGeom prst="rect">
            <a:avLst/>
          </a:prstGeom>
        </p:spPr>
      </p:pic>
      <p:sp>
        <p:nvSpPr>
          <p:cNvPr id="6" name="TextBox 5"/>
          <p:cNvSpPr txBox="1"/>
          <p:nvPr/>
        </p:nvSpPr>
        <p:spPr>
          <a:xfrm>
            <a:off x="7381702" y="6458989"/>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3191126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08"/>
            <a:ext cx="10515600" cy="1325563"/>
          </a:xfrm>
        </p:spPr>
        <p:txBody>
          <a:bodyPr/>
          <a:lstStyle/>
          <a:p>
            <a:r>
              <a:rPr lang="en-GB" dirty="0">
                <a:latin typeface="Comic Sans MS" panose="030F0702030302020204" pitchFamily="66" charset="0"/>
              </a:rPr>
              <a:t>Children wish things were different…</a:t>
            </a:r>
          </a:p>
        </p:txBody>
      </p:sp>
      <p:sp>
        <p:nvSpPr>
          <p:cNvPr id="3" name="Content Placeholder 2"/>
          <p:cNvSpPr>
            <a:spLocks noGrp="1"/>
          </p:cNvSpPr>
          <p:nvPr>
            <p:ph idx="1"/>
          </p:nvPr>
        </p:nvSpPr>
        <p:spPr>
          <a:xfrm>
            <a:off x="465512" y="1320455"/>
            <a:ext cx="10954789" cy="4351338"/>
          </a:xfrm>
        </p:spPr>
        <p:txBody>
          <a:bodyPr/>
          <a:lstStyle/>
          <a:p>
            <a:r>
              <a:rPr lang="en-GB" dirty="0">
                <a:latin typeface="Comic Sans MS" panose="030F0702030302020204" pitchFamily="66" charset="0"/>
              </a:rPr>
              <a:t>52% of the young people who spend most of their free time on their phone, wish they could spend less time on their phone. </a:t>
            </a:r>
          </a:p>
          <a:p>
            <a:endParaRPr lang="en-GB" dirty="0">
              <a:latin typeface="Comic Sans MS" panose="030F0702030302020204" pitchFamily="66" charset="0"/>
            </a:endParaRPr>
          </a:p>
          <a:p>
            <a:r>
              <a:rPr lang="en-GB" dirty="0">
                <a:latin typeface="Comic Sans MS" panose="030F0702030302020204" pitchFamily="66" charset="0"/>
              </a:rPr>
              <a:t>67% of 16-18 year olds think smartphones are harmful.</a:t>
            </a:r>
          </a:p>
        </p:txBody>
      </p:sp>
      <p:pic>
        <p:nvPicPr>
          <p:cNvPr id="4" name="Picture 3"/>
          <p:cNvPicPr>
            <a:picLocks noChangeAspect="1"/>
          </p:cNvPicPr>
          <p:nvPr/>
        </p:nvPicPr>
        <p:blipFill>
          <a:blip r:embed="rId3"/>
          <a:stretch>
            <a:fillRect/>
          </a:stretch>
        </p:blipFill>
        <p:spPr>
          <a:xfrm>
            <a:off x="6410846" y="3497247"/>
            <a:ext cx="2716529" cy="2767647"/>
          </a:xfrm>
          <a:prstGeom prst="rect">
            <a:avLst/>
          </a:prstGeom>
        </p:spPr>
      </p:pic>
      <p:pic>
        <p:nvPicPr>
          <p:cNvPr id="5" name="Picture 4"/>
          <p:cNvPicPr>
            <a:picLocks noChangeAspect="1"/>
          </p:cNvPicPr>
          <p:nvPr/>
        </p:nvPicPr>
        <p:blipFill>
          <a:blip r:embed="rId4"/>
          <a:stretch>
            <a:fillRect/>
          </a:stretch>
        </p:blipFill>
        <p:spPr>
          <a:xfrm>
            <a:off x="2595637" y="3497246"/>
            <a:ext cx="3166891" cy="2767647"/>
          </a:xfrm>
          <a:prstGeom prst="rect">
            <a:avLst/>
          </a:prstGeom>
        </p:spPr>
      </p:pic>
      <p:sp>
        <p:nvSpPr>
          <p:cNvPr id="6" name="TextBox 5"/>
          <p:cNvSpPr txBox="1"/>
          <p:nvPr/>
        </p:nvSpPr>
        <p:spPr>
          <a:xfrm>
            <a:off x="7381702" y="6458989"/>
            <a:ext cx="4580313"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healthprofessionalsforsaferscreens</a:t>
            </a:r>
            <a:endParaRPr lang="en-GB" dirty="0">
              <a:latin typeface="Comic Sans MS" panose="030F0702030302020204" pitchFamily="66" charset="0"/>
            </a:endParaRPr>
          </a:p>
        </p:txBody>
      </p:sp>
    </p:spTree>
    <p:extLst>
      <p:ext uri="{BB962C8B-B14F-4D97-AF65-F5344CB8AC3E}">
        <p14:creationId xmlns:p14="http://schemas.microsoft.com/office/powerpoint/2010/main" val="2441837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Guidelines</a:t>
            </a:r>
            <a:r>
              <a:rPr lang="en-GB" dirty="0">
                <a:latin typeface="Comic Sans MS" panose="030F0702030302020204" pitchFamily="66" charset="0"/>
              </a:rPr>
              <a:t> </a:t>
            </a:r>
            <a:endParaRPr lang="en-GB" dirty="0">
              <a:solidFill>
                <a:srgbClr val="FF0000"/>
              </a:solidFill>
              <a:latin typeface="Comic Sans MS" panose="030F0702030302020204" pitchFamily="66" charset="0"/>
            </a:endParaRPr>
          </a:p>
        </p:txBody>
      </p:sp>
      <p:sp>
        <p:nvSpPr>
          <p:cNvPr id="6" name="Content Placeholder 5"/>
          <p:cNvSpPr>
            <a:spLocks noGrp="1"/>
          </p:cNvSpPr>
          <p:nvPr>
            <p:ph sz="half" idx="1"/>
          </p:nvPr>
        </p:nvSpPr>
        <p:spPr/>
        <p:txBody>
          <a:bodyPr/>
          <a:lstStyle/>
          <a:p>
            <a:pPr marL="0" indent="0" algn="ctr">
              <a:buNone/>
            </a:pPr>
            <a:r>
              <a:rPr lang="en-GB" dirty="0">
                <a:latin typeface="Comic Sans MS" panose="030F0702030302020204" pitchFamily="66" charset="0"/>
              </a:rPr>
              <a:t>Under 2:</a:t>
            </a: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lgn="ctr">
              <a:buNone/>
            </a:pPr>
            <a:r>
              <a:rPr lang="en-GB" dirty="0">
                <a:latin typeface="Comic Sans MS" panose="030F0702030302020204" pitchFamily="66" charset="0"/>
              </a:rPr>
              <a:t>Age 2-4: </a:t>
            </a:r>
          </a:p>
          <a:p>
            <a:pPr marL="0" indent="0" algn="ctr">
              <a:buNone/>
            </a:pPr>
            <a:endParaRPr lang="en-GB" dirty="0">
              <a:latin typeface="Comic Sans MS" panose="030F0702030302020204" pitchFamily="66" charset="0"/>
            </a:endParaRPr>
          </a:p>
          <a:p>
            <a:pPr marL="0" indent="0" algn="ctr">
              <a:buNone/>
            </a:pPr>
            <a:endParaRPr lang="en-GB" dirty="0">
              <a:latin typeface="Comic Sans MS" panose="030F0702030302020204" pitchFamily="66" charset="0"/>
            </a:endParaRPr>
          </a:p>
          <a:p>
            <a:pPr marL="0" indent="0" algn="ctr">
              <a:buNone/>
            </a:pPr>
            <a:r>
              <a:rPr lang="en-GB" dirty="0">
                <a:latin typeface="Comic Sans MS" panose="030F0702030302020204" pitchFamily="66" charset="0"/>
              </a:rPr>
              <a:t>Age 5-12:</a:t>
            </a:r>
          </a:p>
        </p:txBody>
      </p:sp>
      <p:sp>
        <p:nvSpPr>
          <p:cNvPr id="7" name="Content Placeholder 6"/>
          <p:cNvSpPr>
            <a:spLocks noGrp="1"/>
          </p:cNvSpPr>
          <p:nvPr>
            <p:ph sz="half" idx="2"/>
          </p:nvPr>
        </p:nvSpPr>
        <p:spPr>
          <a:xfrm>
            <a:off x="6055204" y="1929398"/>
            <a:ext cx="5181600" cy="4351338"/>
          </a:xfrm>
        </p:spPr>
        <p:txBody>
          <a:bodyPr/>
          <a:lstStyle/>
          <a:p>
            <a:pPr marL="0" indent="0">
              <a:buNone/>
            </a:pPr>
            <a:r>
              <a:rPr lang="en-GB" dirty="0">
                <a:latin typeface="Comic Sans MS" panose="030F0702030302020204" pitchFamily="66" charset="0"/>
              </a:rPr>
              <a:t>No screen time except video calling </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No more than 1 hour per day </a:t>
            </a: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No more than 2 hours per day </a:t>
            </a:r>
          </a:p>
        </p:txBody>
      </p:sp>
      <p:pic>
        <p:nvPicPr>
          <p:cNvPr id="4" name="Picture 3"/>
          <p:cNvPicPr>
            <a:picLocks noChangeAspect="1"/>
          </p:cNvPicPr>
          <p:nvPr/>
        </p:nvPicPr>
        <p:blipFill>
          <a:blip r:embed="rId3"/>
          <a:stretch>
            <a:fillRect/>
          </a:stretch>
        </p:blipFill>
        <p:spPr>
          <a:xfrm>
            <a:off x="132236" y="2973388"/>
            <a:ext cx="2249094" cy="1422400"/>
          </a:xfrm>
          <a:prstGeom prst="rect">
            <a:avLst/>
          </a:prstGeom>
        </p:spPr>
      </p:pic>
      <p:sp>
        <p:nvSpPr>
          <p:cNvPr id="10" name="TextBox 9"/>
          <p:cNvSpPr txBox="1"/>
          <p:nvPr/>
        </p:nvSpPr>
        <p:spPr>
          <a:xfrm>
            <a:off x="8581557" y="6519446"/>
            <a:ext cx="3866444" cy="338554"/>
          </a:xfrm>
          <a:prstGeom prst="rect">
            <a:avLst/>
          </a:prstGeom>
          <a:noFill/>
        </p:spPr>
        <p:txBody>
          <a:bodyPr wrap="square" rtlCol="0">
            <a:spAutoFit/>
          </a:bodyPr>
          <a:lstStyle/>
          <a:p>
            <a:r>
              <a:rPr lang="en-GB" sz="1600" dirty="0">
                <a:latin typeface="Comic Sans MS" panose="030F0702030302020204" pitchFamily="66" charset="0"/>
              </a:rPr>
              <a:t>@World Health Organisation, 2025</a:t>
            </a:r>
          </a:p>
        </p:txBody>
      </p:sp>
    </p:spTree>
    <p:extLst>
      <p:ext uri="{BB962C8B-B14F-4D97-AF65-F5344CB8AC3E}">
        <p14:creationId xmlns:p14="http://schemas.microsoft.com/office/powerpoint/2010/main" val="212125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257" y="120499"/>
            <a:ext cx="9452008" cy="857512"/>
          </a:xfrm>
        </p:spPr>
        <p:txBody>
          <a:bodyPr>
            <a:normAutofit fontScale="90000"/>
          </a:bodyPr>
          <a:lstStyle/>
          <a:p>
            <a:r>
              <a:rPr lang="en-US" sz="4500" b="1" dirty="0">
                <a:latin typeface="Comic Sans MS" panose="030F0702030302020204" pitchFamily="66" charset="0"/>
              </a:rPr>
              <a:t>What do we mean by screen time?</a:t>
            </a:r>
            <a:endParaRPr lang="en-GB" sz="4500" b="1" dirty="0">
              <a:latin typeface="Comic Sans MS" panose="030F0702030302020204" pitchFamily="66" charset="0"/>
            </a:endParaRPr>
          </a:p>
        </p:txBody>
      </p:sp>
      <p:sp>
        <p:nvSpPr>
          <p:cNvPr id="3" name="TextBox 2"/>
          <p:cNvSpPr txBox="1"/>
          <p:nvPr/>
        </p:nvSpPr>
        <p:spPr>
          <a:xfrm>
            <a:off x="485030" y="1378680"/>
            <a:ext cx="9891423" cy="2554545"/>
          </a:xfrm>
          <a:prstGeom prst="rect">
            <a:avLst/>
          </a:prstGeom>
          <a:noFill/>
        </p:spPr>
        <p:txBody>
          <a:bodyPr wrap="square" rtlCol="0">
            <a:spAutoFit/>
          </a:bodyPr>
          <a:lstStyle/>
          <a:p>
            <a:r>
              <a:rPr lang="en-GB" sz="3200" dirty="0">
                <a:solidFill>
                  <a:prstClr val="black"/>
                </a:solidFill>
                <a:latin typeface="Comic Sans MS" panose="030F0702030302020204" pitchFamily="66" charset="0"/>
              </a:rPr>
              <a:t>The amount of time spent using an electronic device with a display screen.</a:t>
            </a:r>
          </a:p>
          <a:p>
            <a:endParaRPr lang="en-GB" sz="3200" dirty="0">
              <a:solidFill>
                <a:prstClr val="black"/>
              </a:solidFill>
              <a:latin typeface="Comic Sans MS" panose="030F0702030302020204" pitchFamily="66" charset="0"/>
            </a:endParaRPr>
          </a:p>
          <a:p>
            <a:r>
              <a:rPr lang="en-GB" sz="3200" dirty="0">
                <a:solidFill>
                  <a:prstClr val="black"/>
                </a:solidFill>
                <a:latin typeface="Comic Sans MS" panose="030F0702030302020204" pitchFamily="66" charset="0"/>
              </a:rPr>
              <a:t>We are living in a screen saturated world!</a:t>
            </a:r>
          </a:p>
          <a:p>
            <a:endParaRPr lang="en-GB" sz="3200" dirty="0">
              <a:solidFill>
                <a:prstClr val="black"/>
              </a:solidFill>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818825" y="281754"/>
            <a:ext cx="1925251" cy="1925251"/>
          </a:xfrm>
          <a:prstGeom prst="rect">
            <a:avLst/>
          </a:prstGeom>
        </p:spPr>
      </p:pic>
      <p:pic>
        <p:nvPicPr>
          <p:cNvPr id="11" name="Picture 10"/>
          <p:cNvPicPr>
            <a:picLocks noChangeAspect="1"/>
          </p:cNvPicPr>
          <p:nvPr/>
        </p:nvPicPr>
        <p:blipFill>
          <a:blip r:embed="rId4"/>
          <a:stretch>
            <a:fillRect/>
          </a:stretch>
        </p:blipFill>
        <p:spPr>
          <a:xfrm>
            <a:off x="3143227" y="5460237"/>
            <a:ext cx="1295477" cy="1353773"/>
          </a:xfrm>
          <a:prstGeom prst="rect">
            <a:avLst/>
          </a:prstGeom>
        </p:spPr>
      </p:pic>
      <p:pic>
        <p:nvPicPr>
          <p:cNvPr id="12" name="Picture 11"/>
          <p:cNvPicPr>
            <a:picLocks noChangeAspect="1"/>
          </p:cNvPicPr>
          <p:nvPr/>
        </p:nvPicPr>
        <p:blipFill>
          <a:blip r:embed="rId5"/>
          <a:stretch>
            <a:fillRect/>
          </a:stretch>
        </p:blipFill>
        <p:spPr>
          <a:xfrm>
            <a:off x="1506690" y="3841426"/>
            <a:ext cx="1726926" cy="1446194"/>
          </a:xfrm>
          <a:prstGeom prst="rect">
            <a:avLst/>
          </a:prstGeom>
        </p:spPr>
      </p:pic>
      <p:pic>
        <p:nvPicPr>
          <p:cNvPr id="13" name="Picture 12"/>
          <p:cNvPicPr>
            <a:picLocks noChangeAspect="1"/>
          </p:cNvPicPr>
          <p:nvPr/>
        </p:nvPicPr>
        <p:blipFill>
          <a:blip r:embed="rId6"/>
          <a:stretch>
            <a:fillRect/>
          </a:stretch>
        </p:blipFill>
        <p:spPr>
          <a:xfrm>
            <a:off x="161076" y="5537443"/>
            <a:ext cx="1473163" cy="1199363"/>
          </a:xfrm>
          <a:prstGeom prst="rect">
            <a:avLst/>
          </a:prstGeom>
        </p:spPr>
      </p:pic>
      <p:pic>
        <p:nvPicPr>
          <p:cNvPr id="14" name="Picture 13"/>
          <p:cNvPicPr>
            <a:picLocks noChangeAspect="1"/>
          </p:cNvPicPr>
          <p:nvPr/>
        </p:nvPicPr>
        <p:blipFill>
          <a:blip r:embed="rId7"/>
          <a:stretch>
            <a:fillRect/>
          </a:stretch>
        </p:blipFill>
        <p:spPr>
          <a:xfrm>
            <a:off x="4465357" y="3827214"/>
            <a:ext cx="1636277" cy="1315998"/>
          </a:xfrm>
          <a:prstGeom prst="rect">
            <a:avLst/>
          </a:prstGeom>
        </p:spPr>
      </p:pic>
      <p:pic>
        <p:nvPicPr>
          <p:cNvPr id="15" name="Picture 14"/>
          <p:cNvPicPr>
            <a:picLocks noChangeAspect="1"/>
          </p:cNvPicPr>
          <p:nvPr/>
        </p:nvPicPr>
        <p:blipFill>
          <a:blip r:embed="rId8"/>
          <a:stretch>
            <a:fillRect/>
          </a:stretch>
        </p:blipFill>
        <p:spPr>
          <a:xfrm>
            <a:off x="9810894" y="5336086"/>
            <a:ext cx="1796954" cy="1400720"/>
          </a:xfrm>
          <a:prstGeom prst="rect">
            <a:avLst/>
          </a:prstGeom>
        </p:spPr>
      </p:pic>
      <p:pic>
        <p:nvPicPr>
          <p:cNvPr id="16" name="Picture 15"/>
          <p:cNvPicPr>
            <a:picLocks noChangeAspect="1"/>
          </p:cNvPicPr>
          <p:nvPr/>
        </p:nvPicPr>
        <p:blipFill>
          <a:blip r:embed="rId9"/>
          <a:stretch>
            <a:fillRect/>
          </a:stretch>
        </p:blipFill>
        <p:spPr>
          <a:xfrm>
            <a:off x="5756744" y="5476817"/>
            <a:ext cx="2854518" cy="1293453"/>
          </a:xfrm>
          <a:prstGeom prst="rect">
            <a:avLst/>
          </a:prstGeom>
        </p:spPr>
      </p:pic>
      <p:pic>
        <p:nvPicPr>
          <p:cNvPr id="17" name="Picture 16"/>
          <p:cNvPicPr>
            <a:picLocks noChangeAspect="1"/>
          </p:cNvPicPr>
          <p:nvPr/>
        </p:nvPicPr>
        <p:blipFill>
          <a:blip r:embed="rId10"/>
          <a:stretch>
            <a:fillRect/>
          </a:stretch>
        </p:blipFill>
        <p:spPr>
          <a:xfrm>
            <a:off x="7721953" y="3775369"/>
            <a:ext cx="2583719" cy="1348820"/>
          </a:xfrm>
          <a:prstGeom prst="rect">
            <a:avLst/>
          </a:prstGeom>
        </p:spPr>
      </p:pic>
    </p:spTree>
    <p:extLst>
      <p:ext uri="{BB962C8B-B14F-4D97-AF65-F5344CB8AC3E}">
        <p14:creationId xmlns:p14="http://schemas.microsoft.com/office/powerpoint/2010/main" val="3227411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412" y="-269849"/>
            <a:ext cx="9144000" cy="1458526"/>
          </a:xfrm>
        </p:spPr>
        <p:txBody>
          <a:bodyPr>
            <a:normAutofit/>
          </a:bodyPr>
          <a:lstStyle/>
          <a:p>
            <a:r>
              <a:rPr lang="en-GB" sz="3800" b="1" dirty="0">
                <a:latin typeface="Comic Sans MS" panose="030F0702030302020204" pitchFamily="66" charset="0"/>
              </a:rPr>
              <a:t>What do South Ayrshire pupils think?</a:t>
            </a:r>
          </a:p>
        </p:txBody>
      </p:sp>
      <p:pic>
        <p:nvPicPr>
          <p:cNvPr id="5" name="Picture 4"/>
          <p:cNvPicPr>
            <a:picLocks noChangeAspect="1"/>
          </p:cNvPicPr>
          <p:nvPr/>
        </p:nvPicPr>
        <p:blipFill>
          <a:blip r:embed="rId3"/>
          <a:stretch>
            <a:fillRect/>
          </a:stretch>
        </p:blipFill>
        <p:spPr>
          <a:xfrm>
            <a:off x="2197248" y="1630656"/>
            <a:ext cx="3464077" cy="1788430"/>
          </a:xfrm>
          <a:prstGeom prst="rect">
            <a:avLst/>
          </a:prstGeom>
        </p:spPr>
      </p:pic>
      <p:pic>
        <p:nvPicPr>
          <p:cNvPr id="6" name="Picture 5"/>
          <p:cNvPicPr>
            <a:picLocks noChangeAspect="1"/>
          </p:cNvPicPr>
          <p:nvPr/>
        </p:nvPicPr>
        <p:blipFill>
          <a:blip r:embed="rId4"/>
          <a:stretch>
            <a:fillRect/>
          </a:stretch>
        </p:blipFill>
        <p:spPr>
          <a:xfrm>
            <a:off x="5865412" y="3629960"/>
            <a:ext cx="3969896" cy="1807719"/>
          </a:xfrm>
          <a:prstGeom prst="rect">
            <a:avLst/>
          </a:prstGeom>
        </p:spPr>
      </p:pic>
      <p:pic>
        <p:nvPicPr>
          <p:cNvPr id="7" name="Picture 6"/>
          <p:cNvPicPr>
            <a:picLocks noChangeAspect="1"/>
          </p:cNvPicPr>
          <p:nvPr/>
        </p:nvPicPr>
        <p:blipFill>
          <a:blip r:embed="rId5"/>
          <a:stretch>
            <a:fillRect/>
          </a:stretch>
        </p:blipFill>
        <p:spPr>
          <a:xfrm>
            <a:off x="5865412" y="1630656"/>
            <a:ext cx="3969896" cy="1788430"/>
          </a:xfrm>
          <a:prstGeom prst="rect">
            <a:avLst/>
          </a:prstGeom>
        </p:spPr>
      </p:pic>
      <p:pic>
        <p:nvPicPr>
          <p:cNvPr id="8" name="Picture 7"/>
          <p:cNvPicPr>
            <a:picLocks noChangeAspect="1"/>
          </p:cNvPicPr>
          <p:nvPr/>
        </p:nvPicPr>
        <p:blipFill>
          <a:blip r:embed="rId6"/>
          <a:stretch>
            <a:fillRect/>
          </a:stretch>
        </p:blipFill>
        <p:spPr>
          <a:xfrm>
            <a:off x="2197247" y="3615070"/>
            <a:ext cx="3464077" cy="1807719"/>
          </a:xfrm>
          <a:prstGeom prst="rect">
            <a:avLst/>
          </a:prstGeom>
        </p:spPr>
      </p:pic>
      <p:sp>
        <p:nvSpPr>
          <p:cNvPr id="9" name="Rectangle 8"/>
          <p:cNvSpPr/>
          <p:nvPr/>
        </p:nvSpPr>
        <p:spPr>
          <a:xfrm>
            <a:off x="3334246" y="5761571"/>
            <a:ext cx="6096000" cy="1231106"/>
          </a:xfrm>
          <a:prstGeom prst="rect">
            <a:avLst/>
          </a:prstGeom>
        </p:spPr>
        <p:txBody>
          <a:bodyPr>
            <a:spAutoFit/>
          </a:bodyPr>
          <a:lstStyle/>
          <a:p>
            <a:r>
              <a:rPr lang="en-GB" dirty="0">
                <a:solidFill>
                  <a:srgbClr val="242424"/>
                </a:solidFill>
                <a:latin typeface="Aptos"/>
                <a:hlinkClick r:id="rId7" tooltip="Original URL: https://www.youtube.com/watch?v=4YCapk7Cpew. Click or tap if you trust this link."/>
              </a:rPr>
              <a:t>(10) Screens Awareness Week 2025 - YouTube</a:t>
            </a:r>
            <a:endParaRPr lang="en-GB" dirty="0">
              <a:solidFill>
                <a:srgbClr val="242424"/>
              </a:solidFill>
              <a:latin typeface="Aptos"/>
              <a:hlinkClick r:id="rId8" tooltip="Original URL: https://youtu.be/ybbvqeoFYpw. Click or tap if you trust this link."/>
            </a:endParaRPr>
          </a:p>
          <a:p>
            <a:endParaRPr lang="en-GB" dirty="0">
              <a:solidFill>
                <a:srgbClr val="242424"/>
              </a:solidFill>
              <a:latin typeface="Aptos"/>
              <a:hlinkClick r:id="rId8" tooltip="Original URL: https://youtu.be/ybbvqeoFYpw. Click or tap if you trust this link."/>
            </a:endParaRPr>
          </a:p>
          <a:p>
            <a:r>
              <a:rPr lang="en-GB" dirty="0">
                <a:solidFill>
                  <a:srgbClr val="242424"/>
                </a:solidFill>
                <a:latin typeface="Aptos"/>
                <a:hlinkClick r:id="rId8" tooltip="Original URL: https://youtu.be/ybbvqeoFYpw. Click or tap if you trust this link."/>
              </a:rPr>
              <a:t>https://youtu.be/ybbvqeoFYpw</a:t>
            </a:r>
            <a:endParaRPr lang="en-GB" dirty="0">
              <a:solidFill>
                <a:srgbClr val="242424"/>
              </a:solidFill>
              <a:latin typeface="Aptos"/>
            </a:endParaRPr>
          </a:p>
          <a:p>
            <a:endParaRPr lang="en-GB" sz="2000" dirty="0">
              <a:solidFill>
                <a:srgbClr val="242424"/>
              </a:solidFill>
              <a:latin typeface="PMingLiU"/>
            </a:endParaRPr>
          </a:p>
        </p:txBody>
      </p:sp>
    </p:spTree>
    <p:extLst>
      <p:ext uri="{BB962C8B-B14F-4D97-AF65-F5344CB8AC3E}">
        <p14:creationId xmlns:p14="http://schemas.microsoft.com/office/powerpoint/2010/main" val="1357799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5500" dirty="0">
                <a:latin typeface="Comic Sans MS" panose="030F0702030302020204" pitchFamily="66" charset="0"/>
              </a:rPr>
              <a:t>Let’s have a look at our own screen time…</a:t>
            </a:r>
          </a:p>
        </p:txBody>
      </p:sp>
      <p:pic>
        <p:nvPicPr>
          <p:cNvPr id="3" name="Picture 2"/>
          <p:cNvPicPr>
            <a:picLocks noChangeAspect="1"/>
          </p:cNvPicPr>
          <p:nvPr/>
        </p:nvPicPr>
        <p:blipFill>
          <a:blip r:embed="rId3"/>
          <a:stretch>
            <a:fillRect/>
          </a:stretch>
        </p:blipFill>
        <p:spPr>
          <a:xfrm>
            <a:off x="4745355" y="4157098"/>
            <a:ext cx="2212398" cy="2191227"/>
          </a:xfrm>
          <a:prstGeom prst="rect">
            <a:avLst/>
          </a:prstGeom>
        </p:spPr>
      </p:pic>
    </p:spTree>
    <p:extLst>
      <p:ext uri="{BB962C8B-B14F-4D97-AF65-F5344CB8AC3E}">
        <p14:creationId xmlns:p14="http://schemas.microsoft.com/office/powerpoint/2010/main" val="9610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323" y="207182"/>
            <a:ext cx="6826135" cy="1325563"/>
          </a:xfrm>
        </p:spPr>
        <p:txBody>
          <a:bodyPr/>
          <a:lstStyle/>
          <a:p>
            <a:r>
              <a:rPr lang="en-GB" b="1" dirty="0">
                <a:latin typeface="Comic Sans MS" panose="030F0702030302020204" pitchFamily="66" charset="0"/>
              </a:rPr>
              <a:t>Screen use for adults…</a:t>
            </a:r>
          </a:p>
        </p:txBody>
      </p:sp>
      <p:pic>
        <p:nvPicPr>
          <p:cNvPr id="4" name="Content Placeholder 3"/>
          <p:cNvPicPr>
            <a:picLocks noGrp="1" noChangeAspect="1"/>
          </p:cNvPicPr>
          <p:nvPr>
            <p:ph idx="1"/>
          </p:nvPr>
        </p:nvPicPr>
        <p:blipFill rotWithShape="1">
          <a:blip r:embed="rId3"/>
          <a:srcRect t="7930" r="3230" b="2950"/>
          <a:stretch/>
        </p:blipFill>
        <p:spPr>
          <a:xfrm>
            <a:off x="99753" y="1690687"/>
            <a:ext cx="11978639" cy="4410855"/>
          </a:xfrm>
          <a:prstGeom prst="rect">
            <a:avLst/>
          </a:prstGeom>
        </p:spPr>
      </p:pic>
    </p:spTree>
    <p:extLst>
      <p:ext uri="{BB962C8B-B14F-4D97-AF65-F5344CB8AC3E}">
        <p14:creationId xmlns:p14="http://schemas.microsoft.com/office/powerpoint/2010/main" val="2537240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062"/>
            <a:ext cx="12415532" cy="1325563"/>
          </a:xfrm>
        </p:spPr>
        <p:txBody>
          <a:bodyPr/>
          <a:lstStyle/>
          <a:p>
            <a:r>
              <a:rPr lang="en-GB" b="1" dirty="0">
                <a:latin typeface="Comic Sans MS" panose="030F0702030302020204" pitchFamily="66" charset="0"/>
              </a:rPr>
              <a:t>Impact of parental screen time on children: </a:t>
            </a:r>
          </a:p>
        </p:txBody>
      </p:sp>
      <p:sp>
        <p:nvSpPr>
          <p:cNvPr id="3" name="Content Placeholder 2"/>
          <p:cNvSpPr>
            <a:spLocks noGrp="1"/>
          </p:cNvSpPr>
          <p:nvPr>
            <p:ph idx="1"/>
          </p:nvPr>
        </p:nvSpPr>
        <p:spPr>
          <a:xfrm>
            <a:off x="0" y="1651057"/>
            <a:ext cx="12192000" cy="4708179"/>
          </a:xfrm>
        </p:spPr>
        <p:txBody>
          <a:bodyPr>
            <a:noAutofit/>
          </a:bodyPr>
          <a:lstStyle/>
          <a:p>
            <a:pPr>
              <a:lnSpc>
                <a:spcPct val="120000"/>
              </a:lnSpc>
            </a:pPr>
            <a:r>
              <a:rPr lang="en-GB" sz="2300" b="1" dirty="0">
                <a:latin typeface="Comic Sans MS" panose="030F0702030302020204" pitchFamily="66" charset="0"/>
              </a:rPr>
              <a:t>50% </a:t>
            </a:r>
            <a:r>
              <a:rPr lang="en-GB" sz="2300" dirty="0">
                <a:latin typeface="Comic Sans MS" panose="030F0702030302020204" pitchFamily="66" charset="0"/>
              </a:rPr>
              <a:t>of children think their parents </a:t>
            </a:r>
            <a:r>
              <a:rPr lang="en-GB" sz="2300" b="1" dirty="0">
                <a:latin typeface="Comic Sans MS" panose="030F0702030302020204" pitchFamily="66" charset="0"/>
              </a:rPr>
              <a:t>check their phones too much</a:t>
            </a:r>
            <a:r>
              <a:rPr lang="en-GB" sz="2300" dirty="0">
                <a:latin typeface="Comic Sans MS" panose="030F0702030302020204" pitchFamily="66" charset="0"/>
              </a:rPr>
              <a:t>, with </a:t>
            </a:r>
            <a:r>
              <a:rPr lang="en-GB" sz="2300" b="1" dirty="0">
                <a:latin typeface="Comic Sans MS" panose="030F0702030302020204" pitchFamily="66" charset="0"/>
              </a:rPr>
              <a:t>36%</a:t>
            </a:r>
            <a:r>
              <a:rPr lang="en-GB" sz="2300" dirty="0">
                <a:latin typeface="Comic Sans MS" panose="030F0702030302020204" pitchFamily="66" charset="0"/>
              </a:rPr>
              <a:t> saying their parents get </a:t>
            </a:r>
            <a:r>
              <a:rPr lang="en-GB" sz="2300" b="1" dirty="0">
                <a:latin typeface="Comic Sans MS" panose="030F0702030302020204" pitchFamily="66" charset="0"/>
              </a:rPr>
              <a:t>distracted</a:t>
            </a:r>
            <a:r>
              <a:rPr lang="en-GB" sz="2300" dirty="0">
                <a:latin typeface="Comic Sans MS" panose="030F0702030302020204" pitchFamily="66" charset="0"/>
              </a:rPr>
              <a:t> by their phones during conversations.</a:t>
            </a:r>
          </a:p>
          <a:p>
            <a:pPr>
              <a:lnSpc>
                <a:spcPct val="120000"/>
              </a:lnSpc>
            </a:pPr>
            <a:endParaRPr lang="en-GB" sz="2300" dirty="0">
              <a:latin typeface="Comic Sans MS" panose="030F0702030302020204" pitchFamily="66" charset="0"/>
            </a:endParaRPr>
          </a:p>
          <a:p>
            <a:pPr>
              <a:lnSpc>
                <a:spcPct val="120000"/>
              </a:lnSpc>
            </a:pPr>
            <a:r>
              <a:rPr lang="en-GB" sz="2300" b="1" dirty="0">
                <a:latin typeface="Comic Sans MS" panose="030F0702030302020204" pitchFamily="66" charset="0"/>
              </a:rPr>
              <a:t>Distraction</a:t>
            </a:r>
            <a:r>
              <a:rPr lang="en-GB" sz="2300" dirty="0">
                <a:latin typeface="Comic Sans MS" panose="030F0702030302020204" pitchFamily="66" charset="0"/>
              </a:rPr>
              <a:t> – parental screen use draws attention away from children, reduces the amount and quality of engagement between adult/child. </a:t>
            </a:r>
          </a:p>
          <a:p>
            <a:pPr marL="0" indent="0">
              <a:lnSpc>
                <a:spcPct val="120000"/>
              </a:lnSpc>
              <a:buNone/>
            </a:pPr>
            <a:endParaRPr lang="en-GB" sz="2300" dirty="0">
              <a:latin typeface="Comic Sans MS" panose="030F0702030302020204" pitchFamily="66" charset="0"/>
            </a:endParaRPr>
          </a:p>
          <a:p>
            <a:pPr>
              <a:lnSpc>
                <a:spcPct val="120000"/>
              </a:lnSpc>
            </a:pPr>
            <a:r>
              <a:rPr lang="en-GB" sz="2300" b="1" dirty="0">
                <a:latin typeface="Comic Sans MS" panose="030F0702030302020204" pitchFamily="66" charset="0"/>
              </a:rPr>
              <a:t>Development</a:t>
            </a:r>
            <a:r>
              <a:rPr lang="en-GB" sz="2300" dirty="0">
                <a:latin typeface="Comic Sans MS" panose="030F0702030302020204" pitchFamily="66" charset="0"/>
              </a:rPr>
              <a:t> – from birth, parental response to baby’s vocalisations are essential in the development of their brains as well as their speech and language. </a:t>
            </a:r>
          </a:p>
          <a:p>
            <a:pPr marL="0" indent="0">
              <a:lnSpc>
                <a:spcPct val="120000"/>
              </a:lnSpc>
              <a:buNone/>
            </a:pPr>
            <a:endParaRPr lang="en-GB" sz="2200" dirty="0">
              <a:latin typeface="Comic Sans MS" panose="030F0702030302020204" pitchFamily="66" charset="0"/>
            </a:endParaRPr>
          </a:p>
        </p:txBody>
      </p:sp>
      <p:sp>
        <p:nvSpPr>
          <p:cNvPr id="4" name="TextBox 3"/>
          <p:cNvSpPr txBox="1"/>
          <p:nvPr/>
        </p:nvSpPr>
        <p:spPr>
          <a:xfrm>
            <a:off x="-66604" y="6488668"/>
            <a:ext cx="3865418"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fairplayforkids</a:t>
            </a:r>
            <a:endParaRPr lang="en-GB"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10117018" y="5267674"/>
            <a:ext cx="1631286" cy="1486153"/>
          </a:xfrm>
          <a:prstGeom prst="rect">
            <a:avLst/>
          </a:prstGeom>
        </p:spPr>
      </p:pic>
    </p:spTree>
    <p:extLst>
      <p:ext uri="{BB962C8B-B14F-4D97-AF65-F5344CB8AC3E}">
        <p14:creationId xmlns:p14="http://schemas.microsoft.com/office/powerpoint/2010/main" val="337630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969"/>
            <a:ext cx="12253486" cy="1325563"/>
          </a:xfrm>
        </p:spPr>
        <p:txBody>
          <a:bodyPr/>
          <a:lstStyle/>
          <a:p>
            <a:r>
              <a:rPr lang="en-GB" b="1" dirty="0">
                <a:latin typeface="Comic Sans MS" panose="030F0702030302020204" pitchFamily="66" charset="0"/>
              </a:rPr>
              <a:t>Impact of parental screen time on children: </a:t>
            </a:r>
          </a:p>
        </p:txBody>
      </p:sp>
      <p:sp>
        <p:nvSpPr>
          <p:cNvPr id="3" name="Content Placeholder 2"/>
          <p:cNvSpPr>
            <a:spLocks noGrp="1"/>
          </p:cNvSpPr>
          <p:nvPr>
            <p:ph idx="1"/>
          </p:nvPr>
        </p:nvSpPr>
        <p:spPr>
          <a:xfrm>
            <a:off x="0" y="1376737"/>
            <a:ext cx="12192000" cy="4708179"/>
          </a:xfrm>
        </p:spPr>
        <p:txBody>
          <a:bodyPr>
            <a:noAutofit/>
          </a:bodyPr>
          <a:lstStyle/>
          <a:p>
            <a:pPr marL="0" indent="0">
              <a:lnSpc>
                <a:spcPct val="120000"/>
              </a:lnSpc>
              <a:buNone/>
            </a:pPr>
            <a:endParaRPr lang="en-GB" sz="2300" dirty="0">
              <a:latin typeface="Comic Sans MS" panose="030F0702030302020204" pitchFamily="66" charset="0"/>
            </a:endParaRPr>
          </a:p>
          <a:p>
            <a:pPr>
              <a:lnSpc>
                <a:spcPct val="120000"/>
              </a:lnSpc>
            </a:pPr>
            <a:r>
              <a:rPr lang="en-GB" sz="2300" b="1" dirty="0">
                <a:latin typeface="Comic Sans MS" panose="030F0702030302020204" pitchFamily="66" charset="0"/>
              </a:rPr>
              <a:t>Challenging behaviour </a:t>
            </a:r>
            <a:r>
              <a:rPr lang="en-GB" sz="2300" dirty="0">
                <a:latin typeface="Comic Sans MS" panose="030F0702030302020204" pitchFamily="66" charset="0"/>
              </a:rPr>
              <a:t>– children may act out to get attention due to parental screen use. </a:t>
            </a:r>
          </a:p>
          <a:p>
            <a:pPr marL="0" indent="0">
              <a:lnSpc>
                <a:spcPct val="120000"/>
              </a:lnSpc>
              <a:buNone/>
            </a:pPr>
            <a:endParaRPr lang="en-GB" sz="2300" dirty="0">
              <a:latin typeface="Comic Sans MS" panose="030F0702030302020204" pitchFamily="66" charset="0"/>
            </a:endParaRPr>
          </a:p>
          <a:p>
            <a:pPr>
              <a:lnSpc>
                <a:spcPct val="120000"/>
              </a:lnSpc>
            </a:pPr>
            <a:r>
              <a:rPr lang="en-GB" sz="2300" b="1" dirty="0">
                <a:latin typeface="Comic Sans MS" panose="030F0702030302020204" pitchFamily="66" charset="0"/>
              </a:rPr>
              <a:t>47% </a:t>
            </a:r>
            <a:r>
              <a:rPr lang="en-GB" sz="2300" dirty="0">
                <a:latin typeface="Comic Sans MS" panose="030F0702030302020204" pitchFamily="66" charset="0"/>
              </a:rPr>
              <a:t>of parents said they have had a </a:t>
            </a:r>
            <a:r>
              <a:rPr lang="en-GB" sz="2300" b="1" dirty="0">
                <a:latin typeface="Comic Sans MS" panose="030F0702030302020204" pitchFamily="66" charset="0"/>
              </a:rPr>
              <a:t>disagreement with their child over screen time </a:t>
            </a:r>
            <a:r>
              <a:rPr lang="en-GB" sz="2300" dirty="0">
                <a:latin typeface="Comic Sans MS" panose="030F0702030302020204" pitchFamily="66" charset="0"/>
              </a:rPr>
              <a:t>in the last few weeks. </a:t>
            </a:r>
          </a:p>
          <a:p>
            <a:pPr>
              <a:lnSpc>
                <a:spcPct val="120000"/>
              </a:lnSpc>
            </a:pPr>
            <a:endParaRPr lang="en-GB" sz="2300" dirty="0">
              <a:latin typeface="Comic Sans MS" panose="030F0702030302020204" pitchFamily="66" charset="0"/>
            </a:endParaRPr>
          </a:p>
          <a:p>
            <a:pPr>
              <a:lnSpc>
                <a:spcPct val="120000"/>
              </a:lnSpc>
            </a:pPr>
            <a:r>
              <a:rPr lang="en-GB" sz="2300" b="1" dirty="0">
                <a:latin typeface="Comic Sans MS" panose="030F0702030302020204" pitchFamily="66" charset="0"/>
              </a:rPr>
              <a:t>‘</a:t>
            </a:r>
            <a:r>
              <a:rPr lang="en-GB" sz="2300" b="1" dirty="0" err="1">
                <a:latin typeface="Comic Sans MS" panose="030F0702030302020204" pitchFamily="66" charset="0"/>
              </a:rPr>
              <a:t>Technoference</a:t>
            </a:r>
            <a:r>
              <a:rPr lang="en-GB" sz="2300" b="1" dirty="0">
                <a:latin typeface="Comic Sans MS" panose="030F0702030302020204" pitchFamily="66" charset="0"/>
              </a:rPr>
              <a:t>’ </a:t>
            </a:r>
            <a:r>
              <a:rPr lang="en-GB" sz="2300" dirty="0">
                <a:latin typeface="Comic Sans MS" panose="030F0702030302020204" pitchFamily="66" charset="0"/>
              </a:rPr>
              <a:t>= how technology can get in the way of interpersonal relationships and engagement.</a:t>
            </a:r>
          </a:p>
        </p:txBody>
      </p:sp>
      <p:sp>
        <p:nvSpPr>
          <p:cNvPr id="4" name="TextBox 3"/>
          <p:cNvSpPr txBox="1"/>
          <p:nvPr/>
        </p:nvSpPr>
        <p:spPr>
          <a:xfrm>
            <a:off x="10164721" y="6488668"/>
            <a:ext cx="3865418" cy="369332"/>
          </a:xfrm>
          <a:prstGeom prst="rect">
            <a:avLst/>
          </a:prstGeom>
          <a:noFill/>
        </p:spPr>
        <p:txBody>
          <a:bodyPr wrap="square" rtlCol="0">
            <a:spAutoFit/>
          </a:bodyPr>
          <a:lstStyle/>
          <a:p>
            <a:r>
              <a:rPr lang="en-GB" dirty="0">
                <a:latin typeface="Comic Sans MS" panose="030F0702030302020204" pitchFamily="66" charset="0"/>
              </a:rPr>
              <a:t>@</a:t>
            </a:r>
            <a:r>
              <a:rPr lang="en-GB" dirty="0" err="1">
                <a:latin typeface="Comic Sans MS" panose="030F0702030302020204" pitchFamily="66" charset="0"/>
              </a:rPr>
              <a:t>fairplayforkids</a:t>
            </a:r>
            <a:endParaRPr lang="en-GB"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5031194" y="5446205"/>
            <a:ext cx="1582320" cy="1277421"/>
          </a:xfrm>
          <a:prstGeom prst="rect">
            <a:avLst/>
          </a:prstGeom>
        </p:spPr>
      </p:pic>
    </p:spTree>
    <p:extLst>
      <p:ext uri="{BB962C8B-B14F-4D97-AF65-F5344CB8AC3E}">
        <p14:creationId xmlns:p14="http://schemas.microsoft.com/office/powerpoint/2010/main" val="727868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66350" y="131949"/>
            <a:ext cx="9448173" cy="3159889"/>
          </a:xfrm>
          <a:prstGeom prst="rect">
            <a:avLst/>
          </a:prstGeom>
        </p:spPr>
      </p:pic>
      <p:sp>
        <p:nvSpPr>
          <p:cNvPr id="5" name="TextBox 4"/>
          <p:cNvSpPr txBox="1"/>
          <p:nvPr/>
        </p:nvSpPr>
        <p:spPr>
          <a:xfrm>
            <a:off x="199505" y="4114800"/>
            <a:ext cx="2152997" cy="1708160"/>
          </a:xfrm>
          <a:prstGeom prst="rect">
            <a:avLst/>
          </a:prstGeom>
          <a:noFill/>
        </p:spPr>
        <p:txBody>
          <a:bodyPr wrap="square" rtlCol="0">
            <a:spAutoFit/>
          </a:bodyPr>
          <a:lstStyle/>
          <a:p>
            <a:r>
              <a:rPr lang="en-GB" sz="3500" dirty="0">
                <a:latin typeface="Comic Sans MS" panose="030F0702030302020204" pitchFamily="66" charset="0"/>
              </a:rPr>
              <a:t>What choice do we make?</a:t>
            </a:r>
          </a:p>
        </p:txBody>
      </p:sp>
      <p:pic>
        <p:nvPicPr>
          <p:cNvPr id="2" name="Picture 1"/>
          <p:cNvPicPr>
            <a:picLocks noChangeAspect="1"/>
          </p:cNvPicPr>
          <p:nvPr/>
        </p:nvPicPr>
        <p:blipFill rotWithShape="1">
          <a:blip r:embed="rId4"/>
          <a:srcRect t="7895" b="6653"/>
          <a:stretch/>
        </p:blipFill>
        <p:spPr>
          <a:xfrm>
            <a:off x="3034336" y="3398176"/>
            <a:ext cx="8079781" cy="3301880"/>
          </a:xfrm>
          <a:prstGeom prst="rect">
            <a:avLst/>
          </a:prstGeom>
        </p:spPr>
      </p:pic>
    </p:spTree>
    <p:extLst>
      <p:ext uri="{BB962C8B-B14F-4D97-AF65-F5344CB8AC3E}">
        <p14:creationId xmlns:p14="http://schemas.microsoft.com/office/powerpoint/2010/main" val="3656852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04" y="71601"/>
            <a:ext cx="11185036" cy="1325563"/>
          </a:xfrm>
        </p:spPr>
        <p:txBody>
          <a:bodyPr/>
          <a:lstStyle/>
          <a:p>
            <a:r>
              <a:rPr lang="en-GB" b="1" dirty="0">
                <a:latin typeface="Comic Sans MS" panose="030F0702030302020204" pitchFamily="66" charset="0"/>
              </a:rPr>
              <a:t>Ways to implement healthy screen use:  </a:t>
            </a:r>
          </a:p>
        </p:txBody>
      </p:sp>
      <p:sp>
        <p:nvSpPr>
          <p:cNvPr id="3" name="Content Placeholder 2"/>
          <p:cNvSpPr>
            <a:spLocks noGrp="1"/>
          </p:cNvSpPr>
          <p:nvPr>
            <p:ph idx="1"/>
          </p:nvPr>
        </p:nvSpPr>
        <p:spPr>
          <a:xfrm>
            <a:off x="340821" y="1532746"/>
            <a:ext cx="11563003" cy="4992745"/>
          </a:xfrm>
        </p:spPr>
        <p:txBody>
          <a:bodyPr>
            <a:normAutofit/>
          </a:bodyPr>
          <a:lstStyle/>
          <a:p>
            <a:r>
              <a:rPr lang="en-GB" dirty="0">
                <a:latin typeface="Comic Sans MS" panose="030F0702030302020204" pitchFamily="66" charset="0"/>
              </a:rPr>
              <a:t>Screen free meal times…talk to each other and enjoy their company.</a:t>
            </a:r>
          </a:p>
          <a:p>
            <a:pPr marL="0" indent="0">
              <a:buNone/>
            </a:pPr>
            <a:endParaRPr lang="en-GB" dirty="0">
              <a:latin typeface="Comic Sans MS" panose="030F0702030302020204" pitchFamily="66" charset="0"/>
            </a:endParaRPr>
          </a:p>
          <a:p>
            <a:r>
              <a:rPr lang="en-GB" dirty="0">
                <a:latin typeface="Comic Sans MS" panose="030F0702030302020204" pitchFamily="66" charset="0"/>
              </a:rPr>
              <a:t>Try make bedrooms screen free zones.</a:t>
            </a:r>
          </a:p>
          <a:p>
            <a:pPr marL="0" indent="0">
              <a:buNone/>
            </a:pPr>
            <a:endParaRPr lang="en-GB" dirty="0">
              <a:latin typeface="Comic Sans MS" panose="030F0702030302020204" pitchFamily="66" charset="0"/>
            </a:endParaRPr>
          </a:p>
          <a:p>
            <a:r>
              <a:rPr lang="en-GB" dirty="0">
                <a:latin typeface="Comic Sans MS" panose="030F0702030302020204" pitchFamily="66" charset="0"/>
              </a:rPr>
              <a:t>Be a role model – be mindful of your own screen use.</a:t>
            </a:r>
          </a:p>
          <a:p>
            <a:pPr marL="0" indent="0">
              <a:buNone/>
            </a:pPr>
            <a:endParaRPr lang="en-GB" dirty="0">
              <a:latin typeface="Comic Sans MS" panose="030F0702030302020204" pitchFamily="66" charset="0"/>
            </a:endParaRPr>
          </a:p>
          <a:p>
            <a:r>
              <a:rPr lang="en-GB" dirty="0">
                <a:latin typeface="Comic Sans MS" panose="030F0702030302020204" pitchFamily="66" charset="0"/>
              </a:rPr>
              <a:t>Put screens away when not in use – out of sight, out of mind!</a:t>
            </a:r>
          </a:p>
          <a:p>
            <a:pPr marL="0" indent="0">
              <a:buNone/>
            </a:pPr>
            <a:endParaRPr lang="en-GB" dirty="0"/>
          </a:p>
        </p:txBody>
      </p:sp>
      <p:pic>
        <p:nvPicPr>
          <p:cNvPr id="4" name="Picture 3"/>
          <p:cNvPicPr>
            <a:picLocks noChangeAspect="1"/>
          </p:cNvPicPr>
          <p:nvPr/>
        </p:nvPicPr>
        <p:blipFill>
          <a:blip r:embed="rId3"/>
          <a:stretch>
            <a:fillRect/>
          </a:stretch>
        </p:blipFill>
        <p:spPr>
          <a:xfrm>
            <a:off x="8637702" y="2232746"/>
            <a:ext cx="2716098" cy="1544522"/>
          </a:xfrm>
          <a:prstGeom prst="rect">
            <a:avLst/>
          </a:prstGeom>
        </p:spPr>
      </p:pic>
      <p:pic>
        <p:nvPicPr>
          <p:cNvPr id="5" name="Picture 4"/>
          <p:cNvPicPr>
            <a:picLocks noChangeAspect="1"/>
          </p:cNvPicPr>
          <p:nvPr/>
        </p:nvPicPr>
        <p:blipFill>
          <a:blip r:embed="rId4"/>
          <a:stretch>
            <a:fillRect/>
          </a:stretch>
        </p:blipFill>
        <p:spPr>
          <a:xfrm>
            <a:off x="10631718" y="5430070"/>
            <a:ext cx="1444163" cy="1320730"/>
          </a:xfrm>
          <a:prstGeom prst="rect">
            <a:avLst/>
          </a:prstGeom>
        </p:spPr>
      </p:pic>
    </p:spTree>
    <p:extLst>
      <p:ext uri="{BB962C8B-B14F-4D97-AF65-F5344CB8AC3E}">
        <p14:creationId xmlns:p14="http://schemas.microsoft.com/office/powerpoint/2010/main" val="3049686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87" y="92597"/>
            <a:ext cx="11012978" cy="1325563"/>
          </a:xfrm>
        </p:spPr>
        <p:txBody>
          <a:bodyPr/>
          <a:lstStyle/>
          <a:p>
            <a:r>
              <a:rPr lang="en-GB" b="1" dirty="0">
                <a:latin typeface="Comic Sans MS" panose="030F0702030302020204" pitchFamily="66" charset="0"/>
              </a:rPr>
              <a:t>Ways to implement healthy screen use:  </a:t>
            </a:r>
          </a:p>
        </p:txBody>
      </p:sp>
      <p:sp>
        <p:nvSpPr>
          <p:cNvPr id="3" name="Content Placeholder 2"/>
          <p:cNvSpPr>
            <a:spLocks noGrp="1"/>
          </p:cNvSpPr>
          <p:nvPr>
            <p:ph idx="1"/>
          </p:nvPr>
        </p:nvSpPr>
        <p:spPr>
          <a:xfrm>
            <a:off x="271549" y="1325563"/>
            <a:ext cx="11920451" cy="4992745"/>
          </a:xfrm>
        </p:spPr>
        <p:txBody>
          <a:bodyPr>
            <a:normAutofit/>
          </a:bodyPr>
          <a:lstStyle/>
          <a:p>
            <a:pPr marL="0" indent="0">
              <a:buNone/>
            </a:pPr>
            <a:r>
              <a:rPr lang="en-GB" sz="2600" dirty="0">
                <a:latin typeface="Comic Sans MS" panose="030F0702030302020204" pitchFamily="66" charset="0"/>
              </a:rPr>
              <a:t> </a:t>
            </a:r>
          </a:p>
          <a:p>
            <a:r>
              <a:rPr lang="en-GB" dirty="0">
                <a:latin typeface="Comic Sans MS" panose="030F0702030302020204" pitchFamily="66" charset="0"/>
              </a:rPr>
              <a:t>Avoid using screens for reward, punishment or distraction.</a:t>
            </a:r>
          </a:p>
          <a:p>
            <a:pPr marL="0" indent="0">
              <a:buNone/>
            </a:pPr>
            <a:endParaRPr lang="en-GB" dirty="0">
              <a:latin typeface="Comic Sans MS" panose="030F0702030302020204" pitchFamily="66" charset="0"/>
            </a:endParaRPr>
          </a:p>
          <a:p>
            <a:r>
              <a:rPr lang="en-GB" dirty="0">
                <a:latin typeface="Comic Sans MS" panose="030F0702030302020204" pitchFamily="66" charset="0"/>
              </a:rPr>
              <a:t>Let children be bored. It’s good to use their imagination. </a:t>
            </a:r>
          </a:p>
          <a:p>
            <a:pPr marL="0" indent="0">
              <a:buNone/>
            </a:pPr>
            <a:endParaRPr lang="en-GB" dirty="0">
              <a:latin typeface="Comic Sans MS" panose="030F0702030302020204" pitchFamily="66" charset="0"/>
            </a:endParaRPr>
          </a:p>
          <a:p>
            <a:r>
              <a:rPr lang="en-GB" dirty="0">
                <a:latin typeface="Comic Sans MS" panose="030F0702030302020204" pitchFamily="66" charset="0"/>
              </a:rPr>
              <a:t>If the TV is on - watch it together, talk it through with your children, help them to understand what they are watching and answer any of their questions. </a:t>
            </a:r>
          </a:p>
          <a:p>
            <a:endParaRPr lang="en-GB" dirty="0"/>
          </a:p>
        </p:txBody>
      </p:sp>
      <p:pic>
        <p:nvPicPr>
          <p:cNvPr id="4" name="Picture 3"/>
          <p:cNvPicPr>
            <a:picLocks noChangeAspect="1"/>
          </p:cNvPicPr>
          <p:nvPr/>
        </p:nvPicPr>
        <p:blipFill>
          <a:blip r:embed="rId3"/>
          <a:stretch>
            <a:fillRect/>
          </a:stretch>
        </p:blipFill>
        <p:spPr>
          <a:xfrm>
            <a:off x="9427759" y="5499646"/>
            <a:ext cx="2043806" cy="1250289"/>
          </a:xfrm>
          <a:prstGeom prst="rect">
            <a:avLst/>
          </a:prstGeom>
        </p:spPr>
      </p:pic>
      <p:pic>
        <p:nvPicPr>
          <p:cNvPr id="5" name="Picture 4"/>
          <p:cNvPicPr>
            <a:picLocks noChangeAspect="1"/>
          </p:cNvPicPr>
          <p:nvPr/>
        </p:nvPicPr>
        <p:blipFill>
          <a:blip r:embed="rId4"/>
          <a:stretch>
            <a:fillRect/>
          </a:stretch>
        </p:blipFill>
        <p:spPr>
          <a:xfrm>
            <a:off x="5984645" y="5471347"/>
            <a:ext cx="1904134" cy="1278588"/>
          </a:xfrm>
          <a:prstGeom prst="rect">
            <a:avLst/>
          </a:prstGeom>
        </p:spPr>
      </p:pic>
    </p:spTree>
    <p:extLst>
      <p:ext uri="{BB962C8B-B14F-4D97-AF65-F5344CB8AC3E}">
        <p14:creationId xmlns:p14="http://schemas.microsoft.com/office/powerpoint/2010/main" val="1550017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419" y="-83737"/>
            <a:ext cx="10515600" cy="1325563"/>
          </a:xfrm>
        </p:spPr>
        <p:txBody>
          <a:bodyPr/>
          <a:lstStyle/>
          <a:p>
            <a:r>
              <a:rPr lang="en-GB" b="1" dirty="0">
                <a:latin typeface="Comic Sans MS" panose="030F0702030302020204" pitchFamily="66" charset="0"/>
              </a:rPr>
              <a:t>How others are taking action: </a:t>
            </a:r>
          </a:p>
        </p:txBody>
      </p:sp>
      <p:pic>
        <p:nvPicPr>
          <p:cNvPr id="4" name="Content Placeholder 3"/>
          <p:cNvPicPr>
            <a:picLocks noGrp="1" noChangeAspect="1"/>
          </p:cNvPicPr>
          <p:nvPr>
            <p:ph idx="1"/>
          </p:nvPr>
        </p:nvPicPr>
        <p:blipFill rotWithShape="1">
          <a:blip r:embed="rId3"/>
          <a:srcRect t="10912"/>
          <a:stretch/>
        </p:blipFill>
        <p:spPr>
          <a:xfrm>
            <a:off x="113537" y="1053654"/>
            <a:ext cx="3321435" cy="3876525"/>
          </a:xfrm>
          <a:prstGeom prst="rect">
            <a:avLst/>
          </a:prstGeom>
        </p:spPr>
      </p:pic>
      <p:pic>
        <p:nvPicPr>
          <p:cNvPr id="5" name="Picture 4"/>
          <p:cNvPicPr>
            <a:picLocks noChangeAspect="1"/>
          </p:cNvPicPr>
          <p:nvPr/>
        </p:nvPicPr>
        <p:blipFill>
          <a:blip r:embed="rId4"/>
          <a:stretch>
            <a:fillRect/>
          </a:stretch>
        </p:blipFill>
        <p:spPr>
          <a:xfrm>
            <a:off x="7486242" y="1053654"/>
            <a:ext cx="4592220" cy="2677461"/>
          </a:xfrm>
          <a:prstGeom prst="rect">
            <a:avLst/>
          </a:prstGeom>
        </p:spPr>
      </p:pic>
      <p:pic>
        <p:nvPicPr>
          <p:cNvPr id="6" name="Picture 5"/>
          <p:cNvPicPr>
            <a:picLocks noChangeAspect="1"/>
          </p:cNvPicPr>
          <p:nvPr/>
        </p:nvPicPr>
        <p:blipFill>
          <a:blip r:embed="rId5"/>
          <a:stretch>
            <a:fillRect/>
          </a:stretch>
        </p:blipFill>
        <p:spPr>
          <a:xfrm>
            <a:off x="3527888" y="1089844"/>
            <a:ext cx="3865438" cy="2915901"/>
          </a:xfrm>
          <a:prstGeom prst="rect">
            <a:avLst/>
          </a:prstGeom>
        </p:spPr>
      </p:pic>
      <p:pic>
        <p:nvPicPr>
          <p:cNvPr id="7" name="Picture 6"/>
          <p:cNvPicPr>
            <a:picLocks noChangeAspect="1"/>
          </p:cNvPicPr>
          <p:nvPr/>
        </p:nvPicPr>
        <p:blipFill>
          <a:blip r:embed="rId6"/>
          <a:stretch>
            <a:fillRect/>
          </a:stretch>
        </p:blipFill>
        <p:spPr>
          <a:xfrm>
            <a:off x="3539699" y="4224235"/>
            <a:ext cx="8538763" cy="898817"/>
          </a:xfrm>
          <a:prstGeom prst="rect">
            <a:avLst/>
          </a:prstGeom>
        </p:spPr>
      </p:pic>
      <p:pic>
        <p:nvPicPr>
          <p:cNvPr id="8" name="Picture 7"/>
          <p:cNvPicPr>
            <a:picLocks noChangeAspect="1"/>
          </p:cNvPicPr>
          <p:nvPr/>
        </p:nvPicPr>
        <p:blipFill>
          <a:blip r:embed="rId7"/>
          <a:stretch>
            <a:fillRect/>
          </a:stretch>
        </p:blipFill>
        <p:spPr>
          <a:xfrm>
            <a:off x="207818" y="5341542"/>
            <a:ext cx="11870644" cy="1308640"/>
          </a:xfrm>
          <a:prstGeom prst="rect">
            <a:avLst/>
          </a:prstGeom>
        </p:spPr>
      </p:pic>
    </p:spTree>
    <p:extLst>
      <p:ext uri="{BB962C8B-B14F-4D97-AF65-F5344CB8AC3E}">
        <p14:creationId xmlns:p14="http://schemas.microsoft.com/office/powerpoint/2010/main" val="2975556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419" y="-83737"/>
            <a:ext cx="10515600" cy="1325563"/>
          </a:xfrm>
        </p:spPr>
        <p:txBody>
          <a:bodyPr/>
          <a:lstStyle/>
          <a:p>
            <a:r>
              <a:rPr lang="en-GB" b="1" dirty="0">
                <a:latin typeface="Comic Sans MS" panose="030F0702030302020204" pitchFamily="66" charset="0"/>
              </a:rPr>
              <a:t>How others are taking action: </a:t>
            </a:r>
          </a:p>
        </p:txBody>
      </p:sp>
      <p:pic>
        <p:nvPicPr>
          <p:cNvPr id="9" name="Picture 8"/>
          <p:cNvPicPr>
            <a:picLocks noChangeAspect="1"/>
          </p:cNvPicPr>
          <p:nvPr/>
        </p:nvPicPr>
        <p:blipFill>
          <a:blip r:embed="rId3"/>
          <a:stretch>
            <a:fillRect/>
          </a:stretch>
        </p:blipFill>
        <p:spPr>
          <a:xfrm>
            <a:off x="848507" y="1154602"/>
            <a:ext cx="4742065" cy="5425606"/>
          </a:xfrm>
          <a:prstGeom prst="rect">
            <a:avLst/>
          </a:prstGeom>
        </p:spPr>
      </p:pic>
      <p:pic>
        <p:nvPicPr>
          <p:cNvPr id="10" name="Picture 9"/>
          <p:cNvPicPr>
            <a:picLocks noChangeAspect="1"/>
          </p:cNvPicPr>
          <p:nvPr/>
        </p:nvPicPr>
        <p:blipFill>
          <a:blip r:embed="rId4"/>
          <a:stretch>
            <a:fillRect/>
          </a:stretch>
        </p:blipFill>
        <p:spPr>
          <a:xfrm>
            <a:off x="5975853" y="1611273"/>
            <a:ext cx="5876624" cy="3930649"/>
          </a:xfrm>
          <a:prstGeom prst="rect">
            <a:avLst/>
          </a:prstGeom>
        </p:spPr>
      </p:pic>
    </p:spTree>
    <p:extLst>
      <p:ext uri="{BB962C8B-B14F-4D97-AF65-F5344CB8AC3E}">
        <p14:creationId xmlns:p14="http://schemas.microsoft.com/office/powerpoint/2010/main" val="181071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066" y="-116379"/>
            <a:ext cx="10515600" cy="1325563"/>
          </a:xfrm>
        </p:spPr>
        <p:txBody>
          <a:bodyPr/>
          <a:lstStyle/>
          <a:p>
            <a:r>
              <a:rPr lang="en-GB" dirty="0">
                <a:latin typeface="Comic Sans MS" panose="030F0702030302020204" pitchFamily="66" charset="0"/>
              </a:rPr>
              <a:t>Technology evolution… </a:t>
            </a:r>
          </a:p>
        </p:txBody>
      </p:sp>
      <p:pic>
        <p:nvPicPr>
          <p:cNvPr id="4" name="Content Placeholder 3"/>
          <p:cNvPicPr>
            <a:picLocks noGrp="1" noChangeAspect="1"/>
          </p:cNvPicPr>
          <p:nvPr>
            <p:ph idx="1"/>
          </p:nvPr>
        </p:nvPicPr>
        <p:blipFill>
          <a:blip r:embed="rId3"/>
          <a:stretch>
            <a:fillRect/>
          </a:stretch>
        </p:blipFill>
        <p:spPr>
          <a:xfrm>
            <a:off x="944890" y="1012818"/>
            <a:ext cx="9976649" cy="5504359"/>
          </a:xfrm>
          <a:prstGeom prst="rect">
            <a:avLst/>
          </a:prstGeom>
        </p:spPr>
      </p:pic>
      <p:sp>
        <p:nvSpPr>
          <p:cNvPr id="5" name="TextBox 4"/>
          <p:cNvSpPr txBox="1"/>
          <p:nvPr/>
        </p:nvSpPr>
        <p:spPr>
          <a:xfrm>
            <a:off x="8229600" y="6427113"/>
            <a:ext cx="385074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smartphonefreechildhood</a:t>
            </a:r>
            <a:endParaRPr lang="en-GB" sz="2200" dirty="0">
              <a:latin typeface="Comic Sans MS" panose="030F0702030302020204" pitchFamily="66" charset="0"/>
            </a:endParaRPr>
          </a:p>
        </p:txBody>
      </p:sp>
    </p:spTree>
    <p:extLst>
      <p:ext uri="{BB962C8B-B14F-4D97-AF65-F5344CB8AC3E}">
        <p14:creationId xmlns:p14="http://schemas.microsoft.com/office/powerpoint/2010/main" val="1583083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834" y="-130036"/>
            <a:ext cx="10515600" cy="1325563"/>
          </a:xfrm>
        </p:spPr>
        <p:txBody>
          <a:bodyPr/>
          <a:lstStyle/>
          <a:p>
            <a:r>
              <a:rPr lang="en-GB" b="1" dirty="0">
                <a:latin typeface="Comic Sans MS" panose="030F0702030302020204" pitchFamily="66" charset="0"/>
              </a:rPr>
              <a:t>What’s happening at Kyle Academy… </a:t>
            </a:r>
          </a:p>
        </p:txBody>
      </p:sp>
      <p:sp>
        <p:nvSpPr>
          <p:cNvPr id="3" name="Content Placeholder 2"/>
          <p:cNvSpPr>
            <a:spLocks noGrp="1"/>
          </p:cNvSpPr>
          <p:nvPr>
            <p:ph idx="1"/>
          </p:nvPr>
        </p:nvSpPr>
        <p:spPr>
          <a:xfrm>
            <a:off x="462987" y="1825625"/>
            <a:ext cx="10890813" cy="4725646"/>
          </a:xfrm>
        </p:spPr>
        <p:txBody>
          <a:bodyPr>
            <a:normAutofit/>
          </a:bodyPr>
          <a:lstStyle/>
          <a:p>
            <a:r>
              <a:rPr lang="en-GB" dirty="0">
                <a:latin typeface="Comic Sans MS" panose="030F0702030302020204" pitchFamily="66" charset="0"/>
              </a:rPr>
              <a:t>‘Phone Free Friday’ – took a ‘challenge’ approach.</a:t>
            </a:r>
          </a:p>
          <a:p>
            <a:r>
              <a:rPr lang="en-GB" dirty="0">
                <a:latin typeface="Comic Sans MS" panose="030F0702030302020204" pitchFamily="66" charset="0"/>
              </a:rPr>
              <a:t>Aims to encourage pupils to look at their screen time &amp; habits.</a:t>
            </a:r>
          </a:p>
          <a:p>
            <a:r>
              <a:rPr lang="en-GB" dirty="0">
                <a:latin typeface="Comic Sans MS" panose="030F0702030302020204" pitchFamily="66" charset="0"/>
              </a:rPr>
              <a:t>Trialled on 2</a:t>
            </a:r>
            <a:r>
              <a:rPr lang="en-GB" baseline="30000" dirty="0">
                <a:latin typeface="Comic Sans MS" panose="030F0702030302020204" pitchFamily="66" charset="0"/>
              </a:rPr>
              <a:t>nd</a:t>
            </a:r>
            <a:r>
              <a:rPr lang="en-GB" dirty="0">
                <a:latin typeface="Comic Sans MS" panose="030F0702030302020204" pitchFamily="66" charset="0"/>
              </a:rPr>
              <a:t> May – no phones throughout the day (included classes, playground &amp; lunch time). </a:t>
            </a:r>
          </a:p>
          <a:p>
            <a:r>
              <a:rPr lang="en-GB" dirty="0">
                <a:latin typeface="Comic Sans MS" panose="030F0702030302020204" pitchFamily="66" charset="0"/>
              </a:rPr>
              <a:t>Pupils recorded how long they were able to stay off their phones in their Daily Support Profiles.</a:t>
            </a:r>
          </a:p>
          <a:p>
            <a:r>
              <a:rPr lang="en-GB" dirty="0">
                <a:latin typeface="Comic Sans MS" panose="030F0702030302020204" pitchFamily="66" charset="0"/>
              </a:rPr>
              <a:t>Staff to stay off phones too.</a:t>
            </a:r>
          </a:p>
          <a:p>
            <a:r>
              <a:rPr lang="en-GB" dirty="0">
                <a:latin typeface="Comic Sans MS" panose="030F0702030302020204" pitchFamily="66" charset="0"/>
              </a:rPr>
              <a:t>Followed up with Screens Awareness input in PSE and pupils tracking their screen time.</a:t>
            </a:r>
          </a:p>
          <a:p>
            <a:endParaRPr lang="en-GB" dirty="0"/>
          </a:p>
          <a:p>
            <a:endParaRPr lang="en-GB" dirty="0"/>
          </a:p>
        </p:txBody>
      </p:sp>
      <p:pic>
        <p:nvPicPr>
          <p:cNvPr id="9" name="Picture 8"/>
          <p:cNvPicPr>
            <a:picLocks noChangeAspect="1"/>
          </p:cNvPicPr>
          <p:nvPr/>
        </p:nvPicPr>
        <p:blipFill>
          <a:blip r:embed="rId3"/>
          <a:stretch>
            <a:fillRect/>
          </a:stretch>
        </p:blipFill>
        <p:spPr>
          <a:xfrm>
            <a:off x="10726829" y="902906"/>
            <a:ext cx="1253941" cy="1279145"/>
          </a:xfrm>
          <a:prstGeom prst="rect">
            <a:avLst/>
          </a:prstGeom>
        </p:spPr>
      </p:pic>
    </p:spTree>
    <p:extLst>
      <p:ext uri="{BB962C8B-B14F-4D97-AF65-F5344CB8AC3E}">
        <p14:creationId xmlns:p14="http://schemas.microsoft.com/office/powerpoint/2010/main" val="2869203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834" y="-130036"/>
            <a:ext cx="10515600" cy="1325563"/>
          </a:xfrm>
        </p:spPr>
        <p:txBody>
          <a:bodyPr/>
          <a:lstStyle/>
          <a:p>
            <a:r>
              <a:rPr lang="en-GB" b="1" dirty="0">
                <a:latin typeface="Comic Sans MS" panose="030F0702030302020204" pitchFamily="66" charset="0"/>
              </a:rPr>
              <a:t>What’s happening at Kyle Academy… </a:t>
            </a:r>
          </a:p>
        </p:txBody>
      </p:sp>
      <p:pic>
        <p:nvPicPr>
          <p:cNvPr id="6" name="Picture 5"/>
          <p:cNvPicPr>
            <a:picLocks noChangeAspect="1"/>
          </p:cNvPicPr>
          <p:nvPr/>
        </p:nvPicPr>
        <p:blipFill>
          <a:blip r:embed="rId3"/>
          <a:stretch>
            <a:fillRect/>
          </a:stretch>
        </p:blipFill>
        <p:spPr>
          <a:xfrm>
            <a:off x="1086873" y="1040998"/>
            <a:ext cx="10487809" cy="5654868"/>
          </a:xfrm>
          <a:prstGeom prst="rect">
            <a:avLst/>
          </a:prstGeom>
        </p:spPr>
      </p:pic>
    </p:spTree>
    <p:extLst>
      <p:ext uri="{BB962C8B-B14F-4D97-AF65-F5344CB8AC3E}">
        <p14:creationId xmlns:p14="http://schemas.microsoft.com/office/powerpoint/2010/main" val="4071263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07" y="0"/>
            <a:ext cx="11670841" cy="1325563"/>
          </a:xfrm>
        </p:spPr>
        <p:txBody>
          <a:bodyPr>
            <a:normAutofit/>
          </a:bodyPr>
          <a:lstStyle/>
          <a:p>
            <a:r>
              <a:rPr lang="en-GB" sz="3800" b="1" dirty="0">
                <a:latin typeface="Comic Sans MS" panose="030F0702030302020204" pitchFamily="66" charset="0"/>
              </a:rPr>
              <a:t>Organisations &amp; books for further information:</a:t>
            </a:r>
          </a:p>
        </p:txBody>
      </p:sp>
      <p:sp>
        <p:nvSpPr>
          <p:cNvPr id="3" name="Content Placeholder 2"/>
          <p:cNvSpPr>
            <a:spLocks noGrp="1"/>
          </p:cNvSpPr>
          <p:nvPr>
            <p:ph idx="1"/>
          </p:nvPr>
        </p:nvSpPr>
        <p:spPr>
          <a:xfrm>
            <a:off x="534501" y="1411361"/>
            <a:ext cx="10515600" cy="4351338"/>
          </a:xfrm>
        </p:spPr>
        <p:txBody>
          <a:bodyPr>
            <a:normAutofit/>
          </a:bodyPr>
          <a:lstStyle/>
          <a:p>
            <a:r>
              <a:rPr lang="en-GB" sz="2600" dirty="0">
                <a:latin typeface="Comic Sans MS" panose="030F0702030302020204" pitchFamily="66" charset="0"/>
              </a:rPr>
              <a:t>Smartphone free childhood – sign the pledge</a:t>
            </a:r>
          </a:p>
          <a:p>
            <a:r>
              <a:rPr lang="en-GB" sz="2600" dirty="0">
                <a:latin typeface="Comic Sans MS" panose="030F0702030302020204" pitchFamily="66" charset="0"/>
                <a:hlinkClick r:id="rId3"/>
              </a:rPr>
              <a:t>Resources - Health Professionals For Safer Screens</a:t>
            </a:r>
            <a:endParaRPr lang="en-GB" sz="2600" dirty="0">
              <a:latin typeface="Comic Sans MS" panose="030F0702030302020204" pitchFamily="66" charset="0"/>
            </a:endParaRPr>
          </a:p>
          <a:p>
            <a:r>
              <a:rPr lang="en-GB" sz="2600" dirty="0">
                <a:latin typeface="Comic Sans MS" panose="030F0702030302020204" pitchFamily="66" charset="0"/>
              </a:rPr>
              <a:t>Fairplayforkids.org </a:t>
            </a:r>
          </a:p>
          <a:p>
            <a:r>
              <a:rPr lang="en-GB" sz="2600" dirty="0">
                <a:latin typeface="Comic Sans MS" panose="030F0702030302020204" pitchFamily="66" charset="0"/>
              </a:rPr>
              <a:t>Anxious Generation</a:t>
            </a:r>
          </a:p>
          <a:p>
            <a:r>
              <a:rPr lang="en-GB" sz="2600" dirty="0">
                <a:latin typeface="Comic Sans MS" panose="030F0702030302020204" pitchFamily="66" charset="0"/>
              </a:rPr>
              <a:t>Stolen Focus</a:t>
            </a:r>
          </a:p>
        </p:txBody>
      </p:sp>
      <p:pic>
        <p:nvPicPr>
          <p:cNvPr id="4" name="Picture 3"/>
          <p:cNvPicPr>
            <a:picLocks noChangeAspect="1"/>
          </p:cNvPicPr>
          <p:nvPr/>
        </p:nvPicPr>
        <p:blipFill>
          <a:blip r:embed="rId4"/>
          <a:stretch>
            <a:fillRect/>
          </a:stretch>
        </p:blipFill>
        <p:spPr>
          <a:xfrm>
            <a:off x="266007" y="5512751"/>
            <a:ext cx="3483033" cy="1161011"/>
          </a:xfrm>
          <a:prstGeom prst="rect">
            <a:avLst/>
          </a:prstGeom>
        </p:spPr>
      </p:pic>
      <p:pic>
        <p:nvPicPr>
          <p:cNvPr id="5" name="Picture 4"/>
          <p:cNvPicPr>
            <a:picLocks noChangeAspect="1"/>
          </p:cNvPicPr>
          <p:nvPr/>
        </p:nvPicPr>
        <p:blipFill>
          <a:blip r:embed="rId5"/>
          <a:stretch>
            <a:fillRect/>
          </a:stretch>
        </p:blipFill>
        <p:spPr>
          <a:xfrm>
            <a:off x="9491407" y="3341715"/>
            <a:ext cx="2209629" cy="3192087"/>
          </a:xfrm>
          <a:prstGeom prst="rect">
            <a:avLst/>
          </a:prstGeom>
        </p:spPr>
      </p:pic>
      <p:pic>
        <p:nvPicPr>
          <p:cNvPr id="6" name="Picture 5"/>
          <p:cNvPicPr>
            <a:picLocks noChangeAspect="1"/>
          </p:cNvPicPr>
          <p:nvPr/>
        </p:nvPicPr>
        <p:blipFill>
          <a:blip r:embed="rId6"/>
          <a:stretch>
            <a:fillRect/>
          </a:stretch>
        </p:blipFill>
        <p:spPr>
          <a:xfrm>
            <a:off x="6977111" y="3587030"/>
            <a:ext cx="1986153" cy="2798877"/>
          </a:xfrm>
          <a:prstGeom prst="rect">
            <a:avLst/>
          </a:prstGeom>
        </p:spPr>
      </p:pic>
      <p:pic>
        <p:nvPicPr>
          <p:cNvPr id="7" name="Picture 6"/>
          <p:cNvPicPr>
            <a:picLocks noChangeAspect="1"/>
          </p:cNvPicPr>
          <p:nvPr/>
        </p:nvPicPr>
        <p:blipFill>
          <a:blip r:embed="rId7"/>
          <a:stretch>
            <a:fillRect/>
          </a:stretch>
        </p:blipFill>
        <p:spPr>
          <a:xfrm>
            <a:off x="3774515" y="3423080"/>
            <a:ext cx="2476878" cy="1863434"/>
          </a:xfrm>
          <a:prstGeom prst="rect">
            <a:avLst/>
          </a:prstGeom>
        </p:spPr>
      </p:pic>
    </p:spTree>
    <p:extLst>
      <p:ext uri="{BB962C8B-B14F-4D97-AF65-F5344CB8AC3E}">
        <p14:creationId xmlns:p14="http://schemas.microsoft.com/office/powerpoint/2010/main" val="4113204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341" y="-239697"/>
            <a:ext cx="10515600" cy="1325563"/>
          </a:xfrm>
        </p:spPr>
        <p:txBody>
          <a:bodyPr>
            <a:normAutofit/>
          </a:bodyPr>
          <a:lstStyle/>
          <a:p>
            <a:r>
              <a:rPr lang="en-GB" sz="4000" b="1" dirty="0">
                <a:latin typeface="Comic Sans MS" panose="030F0702030302020204" pitchFamily="66" charset="0"/>
              </a:rPr>
              <a:t>Follow us on social media…</a:t>
            </a:r>
          </a:p>
        </p:txBody>
      </p:sp>
      <p:pic>
        <p:nvPicPr>
          <p:cNvPr id="3" name="Picture 2"/>
          <p:cNvPicPr>
            <a:picLocks noChangeAspect="1"/>
          </p:cNvPicPr>
          <p:nvPr/>
        </p:nvPicPr>
        <p:blipFill>
          <a:blip r:embed="rId3"/>
          <a:stretch>
            <a:fillRect/>
          </a:stretch>
        </p:blipFill>
        <p:spPr>
          <a:xfrm>
            <a:off x="416987" y="851001"/>
            <a:ext cx="3920241" cy="2792573"/>
          </a:xfrm>
          <a:prstGeom prst="rect">
            <a:avLst/>
          </a:prstGeom>
        </p:spPr>
      </p:pic>
      <p:pic>
        <p:nvPicPr>
          <p:cNvPr id="4" name="Picture 3"/>
          <p:cNvPicPr>
            <a:picLocks noChangeAspect="1"/>
          </p:cNvPicPr>
          <p:nvPr/>
        </p:nvPicPr>
        <p:blipFill>
          <a:blip r:embed="rId4"/>
          <a:stretch>
            <a:fillRect/>
          </a:stretch>
        </p:blipFill>
        <p:spPr>
          <a:xfrm>
            <a:off x="416987" y="3861241"/>
            <a:ext cx="4013070" cy="2895299"/>
          </a:xfrm>
          <a:prstGeom prst="rect">
            <a:avLst/>
          </a:prstGeom>
        </p:spPr>
      </p:pic>
      <p:pic>
        <p:nvPicPr>
          <p:cNvPr id="5" name="Picture 4"/>
          <p:cNvPicPr>
            <a:picLocks noChangeAspect="1"/>
          </p:cNvPicPr>
          <p:nvPr/>
        </p:nvPicPr>
        <p:blipFill>
          <a:blip r:embed="rId5"/>
          <a:stretch>
            <a:fillRect/>
          </a:stretch>
        </p:blipFill>
        <p:spPr>
          <a:xfrm>
            <a:off x="5357150" y="868200"/>
            <a:ext cx="5858719" cy="2993041"/>
          </a:xfrm>
          <a:prstGeom prst="rect">
            <a:avLst/>
          </a:prstGeom>
        </p:spPr>
      </p:pic>
      <p:pic>
        <p:nvPicPr>
          <p:cNvPr id="7" name="Picture 6"/>
          <p:cNvPicPr>
            <a:picLocks noChangeAspect="1"/>
          </p:cNvPicPr>
          <p:nvPr/>
        </p:nvPicPr>
        <p:blipFill>
          <a:blip r:embed="rId6"/>
          <a:stretch>
            <a:fillRect/>
          </a:stretch>
        </p:blipFill>
        <p:spPr>
          <a:xfrm>
            <a:off x="5357150" y="4049502"/>
            <a:ext cx="5889141" cy="2707037"/>
          </a:xfrm>
          <a:prstGeom prst="rect">
            <a:avLst/>
          </a:prstGeom>
        </p:spPr>
      </p:pic>
    </p:spTree>
    <p:extLst>
      <p:ext uri="{BB962C8B-B14F-4D97-AF65-F5344CB8AC3E}">
        <p14:creationId xmlns:p14="http://schemas.microsoft.com/office/powerpoint/2010/main" val="564168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References</a:t>
            </a:r>
            <a:r>
              <a:rPr lang="en-GB" dirty="0"/>
              <a:t> </a:t>
            </a:r>
          </a:p>
        </p:txBody>
      </p:sp>
      <p:sp>
        <p:nvSpPr>
          <p:cNvPr id="3" name="Content Placeholder 2"/>
          <p:cNvSpPr>
            <a:spLocks noGrp="1"/>
          </p:cNvSpPr>
          <p:nvPr>
            <p:ph idx="1"/>
          </p:nvPr>
        </p:nvSpPr>
        <p:spPr/>
        <p:txBody>
          <a:bodyPr/>
          <a:lstStyle/>
          <a:p>
            <a:r>
              <a:rPr lang="en-GB" dirty="0">
                <a:latin typeface="Comic Sans MS" panose="030F0702030302020204" pitchFamily="66" charset="0"/>
                <a:hlinkClick r:id="rId2"/>
              </a:rPr>
              <a:t>The hazards of excessive screen time: Impacts on physical health, mental health, and overall well-being – PMC</a:t>
            </a:r>
            <a:endParaRPr lang="en-GB" dirty="0">
              <a:latin typeface="Comic Sans MS" panose="030F0702030302020204" pitchFamily="66" charset="0"/>
            </a:endParaRPr>
          </a:p>
          <a:p>
            <a:r>
              <a:rPr lang="en-GB" dirty="0">
                <a:latin typeface="Comic Sans MS" panose="030F0702030302020204" pitchFamily="66" charset="0"/>
                <a:hlinkClick r:id="rId3"/>
              </a:rPr>
              <a:t>Screen Aware Early Childhood Action Kit – </a:t>
            </a:r>
            <a:r>
              <a:rPr lang="en-GB" dirty="0" err="1">
                <a:latin typeface="Comic Sans MS" panose="030F0702030302020204" pitchFamily="66" charset="0"/>
                <a:hlinkClick r:id="rId3"/>
              </a:rPr>
              <a:t>Fairplay</a:t>
            </a:r>
            <a:endParaRPr lang="en-GB" dirty="0">
              <a:latin typeface="Comic Sans MS" panose="030F0702030302020204" pitchFamily="66" charset="0"/>
            </a:endParaRPr>
          </a:p>
          <a:p>
            <a:r>
              <a:rPr lang="en-GB" dirty="0">
                <a:latin typeface="Comic Sans MS" panose="030F0702030302020204" pitchFamily="66" charset="0"/>
                <a:hlinkClick r:id="rId4"/>
              </a:rPr>
              <a:t>Smartphone Free Childhood</a:t>
            </a:r>
            <a:endParaRPr lang="en-GB" dirty="0">
              <a:latin typeface="Comic Sans MS" panose="030F0702030302020204" pitchFamily="66" charset="0"/>
            </a:endParaRPr>
          </a:p>
          <a:p>
            <a:r>
              <a:rPr lang="en-GB" dirty="0">
                <a:latin typeface="Comic Sans MS" panose="030F0702030302020204" pitchFamily="66" charset="0"/>
                <a:hlinkClick r:id="rId5"/>
              </a:rPr>
              <a:t>Screens-our-children-and-the-evidence-.pdf</a:t>
            </a:r>
            <a:endParaRPr lang="en-GB" dirty="0">
              <a:latin typeface="Comic Sans MS" panose="030F0702030302020204" pitchFamily="66" charset="0"/>
            </a:endParaRPr>
          </a:p>
          <a:p>
            <a:r>
              <a:rPr lang="en-GB" dirty="0">
                <a:latin typeface="Comic Sans MS" panose="030F0702030302020204" pitchFamily="66" charset="0"/>
                <a:hlinkClick r:id="rId6"/>
              </a:rPr>
              <a:t>Key Issues - Health Professionals For Safer Screens</a:t>
            </a:r>
            <a:endParaRPr lang="en-GB" dirty="0">
              <a:latin typeface="Comic Sans MS" panose="030F0702030302020204" pitchFamily="66" charset="0"/>
            </a:endParaRPr>
          </a:p>
          <a:p>
            <a:endParaRPr lang="en-GB" dirty="0"/>
          </a:p>
        </p:txBody>
      </p:sp>
    </p:spTree>
    <p:extLst>
      <p:ext uri="{BB962C8B-B14F-4D97-AF65-F5344CB8AC3E}">
        <p14:creationId xmlns:p14="http://schemas.microsoft.com/office/powerpoint/2010/main" val="223168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325563"/>
          </a:xfrm>
        </p:spPr>
        <p:txBody>
          <a:bodyPr/>
          <a:lstStyle/>
          <a:p>
            <a:r>
              <a:rPr lang="en-GB" dirty="0">
                <a:latin typeface="Comic Sans MS" panose="030F0702030302020204" pitchFamily="66" charset="0"/>
              </a:rPr>
              <a:t>Think back to your first phone…</a:t>
            </a:r>
          </a:p>
        </p:txBody>
      </p:sp>
      <p:pic>
        <p:nvPicPr>
          <p:cNvPr id="4" name="Content Placeholder 3"/>
          <p:cNvPicPr>
            <a:picLocks noGrp="1" noChangeAspect="1"/>
          </p:cNvPicPr>
          <p:nvPr>
            <p:ph idx="1"/>
          </p:nvPr>
        </p:nvPicPr>
        <p:blipFill>
          <a:blip r:embed="rId3"/>
          <a:stretch>
            <a:fillRect/>
          </a:stretch>
        </p:blipFill>
        <p:spPr>
          <a:xfrm>
            <a:off x="765754" y="1446415"/>
            <a:ext cx="10396116" cy="4405745"/>
          </a:xfrm>
          <a:prstGeom prst="rect">
            <a:avLst/>
          </a:prstGeom>
        </p:spPr>
      </p:pic>
      <p:sp>
        <p:nvSpPr>
          <p:cNvPr id="5" name="TextBox 4"/>
          <p:cNvSpPr txBox="1"/>
          <p:nvPr/>
        </p:nvSpPr>
        <p:spPr>
          <a:xfrm>
            <a:off x="8179724" y="6245527"/>
            <a:ext cx="385074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smartphonefreechildhood</a:t>
            </a:r>
            <a:endParaRPr lang="en-GB" sz="2200" dirty="0">
              <a:latin typeface="Comic Sans MS" panose="030F0702030302020204" pitchFamily="66" charset="0"/>
            </a:endParaRPr>
          </a:p>
        </p:txBody>
      </p:sp>
    </p:spTree>
    <p:extLst>
      <p:ext uri="{BB962C8B-B14F-4D97-AF65-F5344CB8AC3E}">
        <p14:creationId xmlns:p14="http://schemas.microsoft.com/office/powerpoint/2010/main" val="392448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128" y="-74912"/>
            <a:ext cx="10515600" cy="1325563"/>
          </a:xfrm>
        </p:spPr>
        <p:txBody>
          <a:bodyPr/>
          <a:lstStyle/>
          <a:p>
            <a:r>
              <a:rPr lang="en-GB" dirty="0">
                <a:latin typeface="Comic Sans MS" panose="030F0702030302020204" pitchFamily="66" charset="0"/>
              </a:rPr>
              <a:t>Smartphones have become the norm… </a:t>
            </a:r>
          </a:p>
        </p:txBody>
      </p:sp>
      <p:pic>
        <p:nvPicPr>
          <p:cNvPr id="4" name="Content Placeholder 3"/>
          <p:cNvPicPr>
            <a:picLocks noGrp="1" noChangeAspect="1"/>
          </p:cNvPicPr>
          <p:nvPr>
            <p:ph idx="1"/>
          </p:nvPr>
        </p:nvPicPr>
        <p:blipFill>
          <a:blip r:embed="rId3"/>
          <a:stretch>
            <a:fillRect/>
          </a:stretch>
        </p:blipFill>
        <p:spPr>
          <a:xfrm>
            <a:off x="702228" y="1083859"/>
            <a:ext cx="10531888" cy="4899862"/>
          </a:xfrm>
          <a:prstGeom prst="rect">
            <a:avLst/>
          </a:prstGeom>
        </p:spPr>
      </p:pic>
      <p:sp>
        <p:nvSpPr>
          <p:cNvPr id="3" name="TextBox 2"/>
          <p:cNvSpPr txBox="1"/>
          <p:nvPr/>
        </p:nvSpPr>
        <p:spPr>
          <a:xfrm>
            <a:off x="1317033" y="6109854"/>
            <a:ext cx="9917083" cy="630942"/>
          </a:xfrm>
          <a:prstGeom prst="rect">
            <a:avLst/>
          </a:prstGeom>
          <a:noFill/>
        </p:spPr>
        <p:txBody>
          <a:bodyPr wrap="square" rtlCol="0">
            <a:spAutoFit/>
          </a:bodyPr>
          <a:lstStyle/>
          <a:p>
            <a:r>
              <a:rPr lang="en-GB" sz="3500" dirty="0">
                <a:latin typeface="Comic Sans MS" panose="030F0702030302020204" pitchFamily="66" charset="0"/>
              </a:rPr>
              <a:t>Half of children under 13 are on social media</a:t>
            </a:r>
          </a:p>
        </p:txBody>
      </p:sp>
    </p:spTree>
    <p:extLst>
      <p:ext uri="{BB962C8B-B14F-4D97-AF65-F5344CB8AC3E}">
        <p14:creationId xmlns:p14="http://schemas.microsoft.com/office/powerpoint/2010/main" val="99120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1020" y="315235"/>
            <a:ext cx="9144000" cy="857512"/>
          </a:xfrm>
        </p:spPr>
        <p:txBody>
          <a:bodyPr>
            <a:noAutofit/>
          </a:bodyPr>
          <a:lstStyle/>
          <a:p>
            <a:br>
              <a:rPr lang="en-GB" sz="4800" b="1" dirty="0"/>
            </a:br>
            <a:r>
              <a:rPr lang="en-US" sz="4800" b="1" dirty="0"/>
              <a:t> </a:t>
            </a:r>
            <a:br>
              <a:rPr lang="en-GB" sz="4800" b="1" dirty="0"/>
            </a:br>
            <a:br>
              <a:rPr lang="en-GB" sz="3800" b="1" dirty="0"/>
            </a:br>
            <a:r>
              <a:rPr lang="en-GB" sz="4500" b="1" dirty="0">
                <a:latin typeface="Comic Sans MS" panose="030F0702030302020204" pitchFamily="66" charset="0"/>
              </a:rPr>
              <a:t>An interesting fact…</a:t>
            </a:r>
          </a:p>
        </p:txBody>
      </p:sp>
      <p:pic>
        <p:nvPicPr>
          <p:cNvPr id="4" name="Picture 3"/>
          <p:cNvPicPr>
            <a:picLocks noChangeAspect="1"/>
          </p:cNvPicPr>
          <p:nvPr/>
        </p:nvPicPr>
        <p:blipFill rotWithShape="1">
          <a:blip r:embed="rId3"/>
          <a:srcRect b="20875"/>
          <a:stretch/>
        </p:blipFill>
        <p:spPr>
          <a:xfrm>
            <a:off x="438982" y="1637298"/>
            <a:ext cx="10848076" cy="4738563"/>
          </a:xfrm>
          <a:prstGeom prst="rect">
            <a:avLst/>
          </a:prstGeom>
        </p:spPr>
      </p:pic>
      <p:pic>
        <p:nvPicPr>
          <p:cNvPr id="11" name="Picture 10"/>
          <p:cNvPicPr>
            <a:picLocks noChangeAspect="1"/>
          </p:cNvPicPr>
          <p:nvPr/>
        </p:nvPicPr>
        <p:blipFill>
          <a:blip r:embed="rId4"/>
          <a:stretch>
            <a:fillRect/>
          </a:stretch>
        </p:blipFill>
        <p:spPr>
          <a:xfrm>
            <a:off x="10649157" y="149315"/>
            <a:ext cx="1412972" cy="1416393"/>
          </a:xfrm>
          <a:prstGeom prst="rect">
            <a:avLst/>
          </a:prstGeom>
        </p:spPr>
      </p:pic>
    </p:spTree>
    <p:extLst>
      <p:ext uri="{BB962C8B-B14F-4D97-AF65-F5344CB8AC3E}">
        <p14:creationId xmlns:p14="http://schemas.microsoft.com/office/powerpoint/2010/main" val="214068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3414" y="0"/>
            <a:ext cx="9144000" cy="857512"/>
          </a:xfrm>
        </p:spPr>
        <p:txBody>
          <a:bodyPr>
            <a:normAutofit/>
          </a:bodyPr>
          <a:lstStyle/>
          <a:p>
            <a:r>
              <a:rPr lang="en-US" sz="4500" b="1" dirty="0">
                <a:latin typeface="Comic Sans MS" panose="030F0702030302020204" pitchFamily="66" charset="0"/>
              </a:rPr>
              <a:t>The world has changed…</a:t>
            </a:r>
            <a:endParaRPr lang="en-GB" sz="4500" b="1" dirty="0">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2774777" y="957135"/>
            <a:ext cx="6001273" cy="5900865"/>
          </a:xfrm>
          <a:prstGeom prst="rect">
            <a:avLst/>
          </a:prstGeom>
        </p:spPr>
      </p:pic>
    </p:spTree>
    <p:extLst>
      <p:ext uri="{BB962C8B-B14F-4D97-AF65-F5344CB8AC3E}">
        <p14:creationId xmlns:p14="http://schemas.microsoft.com/office/powerpoint/2010/main" val="140458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8927" y="-170728"/>
            <a:ext cx="5524173" cy="1325563"/>
          </a:xfrm>
        </p:spPr>
        <p:txBody>
          <a:bodyPr/>
          <a:lstStyle/>
          <a:p>
            <a:r>
              <a:rPr lang="en-GB" b="1" dirty="0">
                <a:latin typeface="Comic Sans MS" panose="030F0702030302020204" pitchFamily="66" charset="0"/>
              </a:rPr>
              <a:t>Teen use…</a:t>
            </a:r>
          </a:p>
        </p:txBody>
      </p:sp>
      <p:pic>
        <p:nvPicPr>
          <p:cNvPr id="6" name="Content Placeholder 5"/>
          <p:cNvPicPr>
            <a:picLocks noGrp="1" noChangeAspect="1"/>
          </p:cNvPicPr>
          <p:nvPr>
            <p:ph idx="1"/>
          </p:nvPr>
        </p:nvPicPr>
        <p:blipFill>
          <a:blip r:embed="rId3"/>
          <a:stretch>
            <a:fillRect/>
          </a:stretch>
        </p:blipFill>
        <p:spPr>
          <a:xfrm>
            <a:off x="1459404" y="1042930"/>
            <a:ext cx="4226216" cy="5068251"/>
          </a:xfrm>
          <a:prstGeom prst="rect">
            <a:avLst/>
          </a:prstGeom>
        </p:spPr>
      </p:pic>
      <p:pic>
        <p:nvPicPr>
          <p:cNvPr id="7" name="Picture 6"/>
          <p:cNvPicPr>
            <a:picLocks noChangeAspect="1"/>
          </p:cNvPicPr>
          <p:nvPr/>
        </p:nvPicPr>
        <p:blipFill>
          <a:blip r:embed="rId4"/>
          <a:stretch>
            <a:fillRect/>
          </a:stretch>
        </p:blipFill>
        <p:spPr>
          <a:xfrm>
            <a:off x="6531824" y="1042930"/>
            <a:ext cx="4150031" cy="5013301"/>
          </a:xfrm>
          <a:prstGeom prst="rect">
            <a:avLst/>
          </a:prstGeom>
        </p:spPr>
      </p:pic>
      <p:sp>
        <p:nvSpPr>
          <p:cNvPr id="5" name="TextBox 4"/>
          <p:cNvSpPr txBox="1"/>
          <p:nvPr/>
        </p:nvSpPr>
        <p:spPr>
          <a:xfrm>
            <a:off x="8229600" y="6427113"/>
            <a:ext cx="3850742" cy="430887"/>
          </a:xfrm>
          <a:prstGeom prst="rect">
            <a:avLst/>
          </a:prstGeom>
          <a:noFill/>
        </p:spPr>
        <p:txBody>
          <a:bodyPr wrap="square" rtlCol="0">
            <a:spAutoFit/>
          </a:bodyPr>
          <a:lstStyle/>
          <a:p>
            <a:r>
              <a:rPr lang="en-GB" sz="2200" dirty="0">
                <a:latin typeface="Comic Sans MS" panose="030F0702030302020204" pitchFamily="66" charset="0"/>
              </a:rPr>
              <a:t>@</a:t>
            </a:r>
            <a:r>
              <a:rPr lang="en-GB" sz="2200" dirty="0" err="1">
                <a:latin typeface="Comic Sans MS" panose="030F0702030302020204" pitchFamily="66" charset="0"/>
              </a:rPr>
              <a:t>smartphonefreechildhood</a:t>
            </a:r>
            <a:endParaRPr lang="en-GB" sz="2200" dirty="0">
              <a:latin typeface="Comic Sans MS" panose="030F0702030302020204" pitchFamily="66" charset="0"/>
            </a:endParaRPr>
          </a:p>
        </p:txBody>
      </p:sp>
    </p:spTree>
    <p:extLst>
      <p:ext uri="{BB962C8B-B14F-4D97-AF65-F5344CB8AC3E}">
        <p14:creationId xmlns:p14="http://schemas.microsoft.com/office/powerpoint/2010/main" val="1559869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703F8CB186DF4B91802E7BBCFB38E2" ma:contentTypeVersion="12" ma:contentTypeDescription="Create a new document." ma:contentTypeScope="" ma:versionID="e4879fd8488496193a8189cb166fcaeb">
  <xsd:schema xmlns:xsd="http://www.w3.org/2001/XMLSchema" xmlns:xs="http://www.w3.org/2001/XMLSchema" xmlns:p="http://schemas.microsoft.com/office/2006/metadata/properties" xmlns:ns2="cc224b53-e8cd-486a-8c5a-9da3bf9d552b" targetNamespace="http://schemas.microsoft.com/office/2006/metadata/properties" ma:root="true" ma:fieldsID="bc182dfc3e3cf97df848c8395069217a" ns2:_="">
    <xsd:import namespace="cc224b53-e8cd-486a-8c5a-9da3bf9d55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24b53-e8cd-486a-8c5a-9da3bf9d55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e673333-76d4-4305-ac4c-1be93cd646e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224b53-e8cd-486a-8c5a-9da3bf9d552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DA7F34-F838-4534-B53F-2D490E99439B}"/>
</file>

<file path=customXml/itemProps2.xml><?xml version="1.0" encoding="utf-8"?>
<ds:datastoreItem xmlns:ds="http://schemas.openxmlformats.org/officeDocument/2006/customXml" ds:itemID="{8EAA237F-1B36-493D-84CA-619BF98B1DFB}"/>
</file>

<file path=customXml/itemProps3.xml><?xml version="1.0" encoding="utf-8"?>
<ds:datastoreItem xmlns:ds="http://schemas.openxmlformats.org/officeDocument/2006/customXml" ds:itemID="{F8D04A65-8AFE-4E63-9BE7-8456AB8C9DA8}"/>
</file>

<file path=docProps/app.xml><?xml version="1.0" encoding="utf-8"?>
<Properties xmlns="http://schemas.openxmlformats.org/officeDocument/2006/extended-properties" xmlns:vt="http://schemas.openxmlformats.org/officeDocument/2006/docPropsVTypes">
  <Template/>
  <TotalTime>9137</TotalTime>
  <Words>2410</Words>
  <Application>Microsoft Office PowerPoint</Application>
  <PresentationFormat>Widescreen</PresentationFormat>
  <Paragraphs>314</Paragraphs>
  <Slides>44</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PMingLiU</vt:lpstr>
      <vt:lpstr>Aptos</vt:lpstr>
      <vt:lpstr>Arial</vt:lpstr>
      <vt:lpstr>Calibri</vt:lpstr>
      <vt:lpstr>Calibri Light</vt:lpstr>
      <vt:lpstr>Comic Sans MS</vt:lpstr>
      <vt:lpstr>Office Theme</vt:lpstr>
      <vt:lpstr>Screens Awareness Week 2025 </vt:lpstr>
      <vt:lpstr>Unrealistic to completely cut it out… </vt:lpstr>
      <vt:lpstr>What do we mean by screen time?</vt:lpstr>
      <vt:lpstr>Technology evolution… </vt:lpstr>
      <vt:lpstr>Think back to your first phone…</vt:lpstr>
      <vt:lpstr>Smartphones have become the norm… </vt:lpstr>
      <vt:lpstr>    An interesting fact…</vt:lpstr>
      <vt:lpstr>The world has changed…</vt:lpstr>
      <vt:lpstr>Teen use…</vt:lpstr>
      <vt:lpstr>Online use increases with age…</vt:lpstr>
      <vt:lpstr>How screen use has changed…</vt:lpstr>
      <vt:lpstr>Benefits of screens:  </vt:lpstr>
      <vt:lpstr>When iPads, tablets and smartphones first appeared in the early 2010s we didn’t understand the impact…</vt:lpstr>
      <vt:lpstr>Development:</vt:lpstr>
      <vt:lpstr>Development:</vt:lpstr>
      <vt:lpstr>Speech and Language: </vt:lpstr>
      <vt:lpstr>Speech and Language: </vt:lpstr>
      <vt:lpstr>Health:</vt:lpstr>
      <vt:lpstr>Sleep:</vt:lpstr>
      <vt:lpstr>Behaviour/habits: </vt:lpstr>
      <vt:lpstr>Wellbeing:</vt:lpstr>
      <vt:lpstr>PowerPoint Presentation</vt:lpstr>
      <vt:lpstr>PowerPoint Presentation</vt:lpstr>
      <vt:lpstr>The reality…</vt:lpstr>
      <vt:lpstr>PowerPoint Presentation</vt:lpstr>
      <vt:lpstr>What children are missing out on: </vt:lpstr>
      <vt:lpstr>PowerPoint Presentation</vt:lpstr>
      <vt:lpstr>Children wish things were different…</vt:lpstr>
      <vt:lpstr>Guidelines </vt:lpstr>
      <vt:lpstr>What do South Ayrshire pupils think?</vt:lpstr>
      <vt:lpstr>Let’s have a look at our own screen time…</vt:lpstr>
      <vt:lpstr>Screen use for adults…</vt:lpstr>
      <vt:lpstr>Impact of parental screen time on children: </vt:lpstr>
      <vt:lpstr>Impact of parental screen time on children: </vt:lpstr>
      <vt:lpstr>PowerPoint Presentation</vt:lpstr>
      <vt:lpstr>Ways to implement healthy screen use:  </vt:lpstr>
      <vt:lpstr>Ways to implement healthy screen use:  </vt:lpstr>
      <vt:lpstr>How others are taking action: </vt:lpstr>
      <vt:lpstr>How others are taking action: </vt:lpstr>
      <vt:lpstr>What’s happening at Kyle Academy… </vt:lpstr>
      <vt:lpstr>What’s happening at Kyle Academy… </vt:lpstr>
      <vt:lpstr>Organisations &amp; books for further information:</vt:lpstr>
      <vt:lpstr>Follow us on social media…</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Saoirse Higham (NHS Ayrshire &amp; Arran)</dc:creator>
  <cp:lastModifiedBy>Kenny, Tracey</cp:lastModifiedBy>
  <cp:revision>138</cp:revision>
  <cp:lastPrinted>2025-04-17T14:53:52Z</cp:lastPrinted>
  <dcterms:created xsi:type="dcterms:W3CDTF">2025-03-14T08:19:03Z</dcterms:created>
  <dcterms:modified xsi:type="dcterms:W3CDTF">2025-06-02T07:41:51Z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0x010100E2703F8CB186DF4B91802E7BBCFB38E2</vt:lpwstr>
  </property>
</Properties>
</file>