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56" r:id="rId2"/>
    <p:sldId id="257" r:id="rId3"/>
    <p:sldId id="259" r:id="rId4"/>
    <p:sldId id="287" r:id="rId5"/>
    <p:sldId id="289" r:id="rId6"/>
    <p:sldId id="291" r:id="rId7"/>
    <p:sldId id="288" r:id="rId8"/>
    <p:sldId id="29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44"/>
    <p:restoredTop sz="32278"/>
  </p:normalViewPr>
  <p:slideViewPr>
    <p:cSldViewPr snapToGrid="0" snapToObjects="1">
      <p:cViewPr varScale="1">
        <p:scale>
          <a:sx n="30" d="100"/>
          <a:sy n="30" d="100"/>
        </p:scale>
        <p:origin x="3584"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3A21C8-F7C4-AF4B-8AF6-60C1D8216628}" type="datetimeFigureOut">
              <a:rPr lang="en-US" smtClean="0"/>
              <a:t>7/16/20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102F81-D39F-9941-B121-02F8C0944856}" type="slidenum">
              <a:rPr lang="en-US" smtClean="0"/>
              <a:t>‹#›</a:t>
            </a:fld>
            <a:endParaRPr lang="en-US"/>
          </a:p>
        </p:txBody>
      </p:sp>
    </p:spTree>
    <p:extLst>
      <p:ext uri="{BB962C8B-B14F-4D97-AF65-F5344CB8AC3E}">
        <p14:creationId xmlns:p14="http://schemas.microsoft.com/office/powerpoint/2010/main" val="998560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lesson focuses on the concept of happiness, with the opportunity for pupils to discuss what happiness means to them.  Pupils will also learn about the benefits of happiness, identify ways to increase their happiness and set their selves a SMART goal.</a:t>
            </a:r>
          </a:p>
          <a:p>
            <a:endParaRPr lang="en-US" dirty="0"/>
          </a:p>
        </p:txBody>
      </p:sp>
      <p:sp>
        <p:nvSpPr>
          <p:cNvPr id="4" name="Slide Number Placeholder 3"/>
          <p:cNvSpPr>
            <a:spLocks noGrp="1"/>
          </p:cNvSpPr>
          <p:nvPr>
            <p:ph type="sldNum" sz="quarter" idx="5"/>
          </p:nvPr>
        </p:nvSpPr>
        <p:spPr/>
        <p:txBody>
          <a:bodyPr/>
          <a:lstStyle/>
          <a:p>
            <a:fld id="{56102F81-D39F-9941-B121-02F8C0944856}" type="slidenum">
              <a:rPr lang="en-US" smtClean="0"/>
              <a:t>1</a:t>
            </a:fld>
            <a:endParaRPr lang="en-US"/>
          </a:p>
        </p:txBody>
      </p:sp>
    </p:spTree>
    <p:extLst>
      <p:ext uri="{BB962C8B-B14F-4D97-AF65-F5344CB8AC3E}">
        <p14:creationId xmlns:p14="http://schemas.microsoft.com/office/powerpoint/2010/main" val="21418490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102F81-D39F-9941-B121-02F8C0944856}" type="slidenum">
              <a:rPr lang="en-US" smtClean="0"/>
              <a:t>2</a:t>
            </a:fld>
            <a:endParaRPr lang="en-US"/>
          </a:p>
        </p:txBody>
      </p:sp>
    </p:spTree>
    <p:extLst>
      <p:ext uri="{BB962C8B-B14F-4D97-AF65-F5344CB8AC3E}">
        <p14:creationId xmlns:p14="http://schemas.microsoft.com/office/powerpoint/2010/main" val="6138742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Activity: What is Happiness?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1.Ask pupils to take a moment to think about what happiness means to them.  They should note down whatever comes to their mind. </a:t>
            </a:r>
          </a:p>
          <a:p>
            <a:r>
              <a:rPr lang="en-GB" sz="1200" kern="1200" dirty="0">
                <a:solidFill>
                  <a:schemeClr val="tx1"/>
                </a:solidFill>
                <a:effectLst/>
                <a:latin typeface="+mn-lt"/>
                <a:ea typeface="+mn-ea"/>
                <a:cs typeface="+mn-cs"/>
              </a:rPr>
              <a:t>Discuss pupils’ thoughts as a class and read out the happiness definition below: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Happiness is the state of being happy – in other words, being content or pleased with your life, your situation, or the person that you are. It means having good feelings about the present, (and maybe the past or the future), and feeling that you are able to achieve what you want, or able to enjoy yourself.</a:t>
            </a: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2.Pupils should now think about specific things that often make them happy. These could be activities, people, places or anything else that comes to their mind.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Discuss pupils’ thoughts as a class.</a:t>
            </a: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3. You may wish to prompt some debate by asking the question ‘can money buy happiness?’</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Although happiness can be defined in general terms, it can also vary greatly from person to person, in terms of what brings them happiness. For example, for some people, happiness would be having a nice house, lots of money, or a really expensive car. These are all examples of material happiness – in other words, happiness that comes from possessing physical things. For other people, happiness would be being really popular, or having great friends. These are all examples of emotional happiness, which comes from the relationships that a person is able to form. Yet again, for other people, happiness might mean doing really well at school, getting high grades, becoming a master at their particular hobby or interest, and getting a top job in their chosen field. This might be classed as professional happiness, because it's focused on achieving potential. For other people, happiness might mean seeing everybody in society doing well and being looked after. We might call this social happiness, as it's focused on the wellbeing of other people. Of course, there are many more types of happiness, and many people have a mix of all of these.</a:t>
            </a:r>
          </a:p>
          <a:p>
            <a:endParaRPr lang="en-US" dirty="0"/>
          </a:p>
        </p:txBody>
      </p:sp>
      <p:sp>
        <p:nvSpPr>
          <p:cNvPr id="4" name="Slide Number Placeholder 3"/>
          <p:cNvSpPr>
            <a:spLocks noGrp="1"/>
          </p:cNvSpPr>
          <p:nvPr>
            <p:ph type="sldNum" sz="quarter" idx="5"/>
          </p:nvPr>
        </p:nvSpPr>
        <p:spPr/>
        <p:txBody>
          <a:bodyPr/>
          <a:lstStyle/>
          <a:p>
            <a:fld id="{56102F81-D39F-9941-B121-02F8C0944856}" type="slidenum">
              <a:rPr lang="en-US" smtClean="0"/>
              <a:t>3</a:t>
            </a:fld>
            <a:endParaRPr lang="en-US"/>
          </a:p>
        </p:txBody>
      </p:sp>
    </p:spTree>
    <p:extLst>
      <p:ext uri="{BB962C8B-B14F-4D97-AF65-F5344CB8AC3E}">
        <p14:creationId xmlns:p14="http://schemas.microsoft.com/office/powerpoint/2010/main" val="40240693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Activity: How to increase my happiness</a:t>
            </a:r>
          </a:p>
          <a:p>
            <a:endParaRPr lang="en-GB" sz="1200" b="1"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One-way scientists have discovered that can increase people’s happiness is by only doing things which enrich their life. Explain that the things we do on a daily basis can be split into three categories: Things which enrich us, for example reading, cooking. Things which do not enrich us, for example tidying, and things that are neutral but necessary for example sleeping, eating.  The simple fact is that if we do more things that enrich our lives than don’t, then we will feel happier!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Issue pupils with </a:t>
            </a:r>
            <a:r>
              <a:rPr lang="en-GB" sz="1200" b="1" kern="1200" dirty="0">
                <a:solidFill>
                  <a:schemeClr val="tx1"/>
                </a:solidFill>
                <a:effectLst/>
                <a:latin typeface="+mn-lt"/>
                <a:ea typeface="+mn-ea"/>
                <a:cs typeface="+mn-cs"/>
              </a:rPr>
              <a:t>Worksheet 1: My Normal Day</a:t>
            </a:r>
            <a:r>
              <a:rPr lang="en-GB" sz="1200" kern="1200" dirty="0">
                <a:solidFill>
                  <a:schemeClr val="tx1"/>
                </a:solidFill>
                <a:effectLst/>
                <a:latin typeface="+mn-lt"/>
                <a:ea typeface="+mn-ea"/>
                <a:cs typeface="+mn-cs"/>
              </a:rPr>
              <a:t>, to complete. Then ask pupils to discuss with a partner about how, they can reduce the ‘doesn’t enrich’ column and increase the ‘does enrich’ column. </a:t>
            </a:r>
          </a:p>
          <a:p>
            <a:endParaRPr lang="en-US" dirty="0"/>
          </a:p>
        </p:txBody>
      </p:sp>
      <p:sp>
        <p:nvSpPr>
          <p:cNvPr id="4" name="Slide Number Placeholder 3"/>
          <p:cNvSpPr>
            <a:spLocks noGrp="1"/>
          </p:cNvSpPr>
          <p:nvPr>
            <p:ph type="sldNum" sz="quarter" idx="5"/>
          </p:nvPr>
        </p:nvSpPr>
        <p:spPr/>
        <p:txBody>
          <a:bodyPr/>
          <a:lstStyle/>
          <a:p>
            <a:fld id="{56102F81-D39F-9941-B121-02F8C0944856}" type="slidenum">
              <a:rPr lang="en-US" smtClean="0"/>
              <a:t>4</a:t>
            </a:fld>
            <a:endParaRPr lang="en-US"/>
          </a:p>
        </p:txBody>
      </p:sp>
    </p:spTree>
    <p:extLst>
      <p:ext uri="{BB962C8B-B14F-4D97-AF65-F5344CB8AC3E}">
        <p14:creationId xmlns:p14="http://schemas.microsoft.com/office/powerpoint/2010/main" val="2213233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Activity 2: Goal Setting</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Another way of achieving happiness is by setting, meeting and celebrating our goals. It is clear that happy people set clear goals and determine clear and specific plans to ensure that these goals become reality.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Explain SMART Goal Setting to pupils using the information below: </a:t>
            </a:r>
          </a:p>
          <a:p>
            <a:r>
              <a:rPr lang="en-GB" sz="1200" kern="1200" dirty="0">
                <a:solidFill>
                  <a:schemeClr val="tx1"/>
                </a:solidFill>
                <a:effectLst/>
                <a:latin typeface="+mn-lt"/>
                <a:ea typeface="+mn-ea"/>
                <a:cs typeface="+mn-cs"/>
              </a:rPr>
              <a:t>The following are components of an effective goal - one that describes performance standards that will ‘tell us what good behaviour looks like’. The SMART acronym can help us remember these components. </a:t>
            </a:r>
          </a:p>
          <a:p>
            <a:endParaRPr lang="en-GB" sz="1200" kern="1200" dirty="0">
              <a:solidFill>
                <a:schemeClr val="tx1"/>
              </a:solidFill>
              <a:effectLst/>
              <a:latin typeface="+mn-lt"/>
              <a:ea typeface="+mn-ea"/>
              <a:cs typeface="+mn-cs"/>
            </a:endParaRPr>
          </a:p>
          <a:p>
            <a:pPr lvl="0"/>
            <a:r>
              <a:rPr lang="en-GB" sz="1200" b="1" kern="1200" dirty="0">
                <a:solidFill>
                  <a:schemeClr val="tx1"/>
                </a:solidFill>
                <a:effectLst/>
                <a:latin typeface="+mn-lt"/>
                <a:ea typeface="+mn-ea"/>
                <a:cs typeface="+mn-cs"/>
              </a:rPr>
              <a:t>S</a:t>
            </a:r>
            <a:r>
              <a:rPr lang="en-GB" sz="1200" kern="1200" dirty="0">
                <a:solidFill>
                  <a:schemeClr val="tx1"/>
                </a:solidFill>
                <a:effectLst/>
                <a:latin typeface="+mn-lt"/>
                <a:ea typeface="+mn-ea"/>
                <a:cs typeface="+mn-cs"/>
              </a:rPr>
              <a:t>pecific - The goal should identify a specific action or event that will take place </a:t>
            </a:r>
          </a:p>
          <a:p>
            <a:pPr lvl="0"/>
            <a:r>
              <a:rPr lang="en-GB" sz="1200" b="1" kern="1200" dirty="0">
                <a:solidFill>
                  <a:schemeClr val="tx1"/>
                </a:solidFill>
                <a:effectLst/>
                <a:latin typeface="+mn-lt"/>
                <a:ea typeface="+mn-ea"/>
                <a:cs typeface="+mn-cs"/>
              </a:rPr>
              <a:t>M</a:t>
            </a:r>
            <a:r>
              <a:rPr lang="en-GB" sz="1200" kern="1200" dirty="0">
                <a:solidFill>
                  <a:schemeClr val="tx1"/>
                </a:solidFill>
                <a:effectLst/>
                <a:latin typeface="+mn-lt"/>
                <a:ea typeface="+mn-ea"/>
                <a:cs typeface="+mn-cs"/>
              </a:rPr>
              <a:t>easurable - The goal and its benefits should be quantifiable </a:t>
            </a:r>
          </a:p>
          <a:p>
            <a:pPr lvl="0"/>
            <a:r>
              <a:rPr lang="en-GB" sz="1200" b="1" kern="1200" dirty="0">
                <a:solidFill>
                  <a:schemeClr val="tx1"/>
                </a:solidFill>
                <a:effectLst/>
                <a:latin typeface="+mn-lt"/>
                <a:ea typeface="+mn-ea"/>
                <a:cs typeface="+mn-cs"/>
              </a:rPr>
              <a:t>A</a:t>
            </a:r>
            <a:r>
              <a:rPr lang="en-GB" sz="1200" kern="1200" dirty="0">
                <a:solidFill>
                  <a:schemeClr val="tx1"/>
                </a:solidFill>
                <a:effectLst/>
                <a:latin typeface="+mn-lt"/>
                <a:ea typeface="+mn-ea"/>
                <a:cs typeface="+mn-cs"/>
              </a:rPr>
              <a:t>chievable - The goal should be attainable given available resources </a:t>
            </a:r>
          </a:p>
          <a:p>
            <a:pPr lvl="0"/>
            <a:r>
              <a:rPr lang="en-GB" sz="1200" b="1" kern="1200" dirty="0">
                <a:solidFill>
                  <a:schemeClr val="tx1"/>
                </a:solidFill>
                <a:effectLst/>
                <a:latin typeface="+mn-lt"/>
                <a:ea typeface="+mn-ea"/>
                <a:cs typeface="+mn-cs"/>
              </a:rPr>
              <a:t>R</a:t>
            </a:r>
            <a:r>
              <a:rPr lang="en-GB" sz="1200" kern="1200" dirty="0">
                <a:solidFill>
                  <a:schemeClr val="tx1"/>
                </a:solidFill>
                <a:effectLst/>
                <a:latin typeface="+mn-lt"/>
                <a:ea typeface="+mn-ea"/>
                <a:cs typeface="+mn-cs"/>
              </a:rPr>
              <a:t>elevant – The goal should be relevant and help with long term goals.</a:t>
            </a:r>
          </a:p>
          <a:p>
            <a:pPr lvl="0"/>
            <a:r>
              <a:rPr lang="en-GB" sz="1200" b="1" kern="1200" dirty="0">
                <a:solidFill>
                  <a:schemeClr val="tx1"/>
                </a:solidFill>
                <a:effectLst/>
                <a:latin typeface="+mn-lt"/>
                <a:ea typeface="+mn-ea"/>
                <a:cs typeface="+mn-cs"/>
              </a:rPr>
              <a:t>T</a:t>
            </a:r>
            <a:r>
              <a:rPr lang="en-GB" sz="1200" kern="1200" dirty="0">
                <a:solidFill>
                  <a:schemeClr val="tx1"/>
                </a:solidFill>
                <a:effectLst/>
                <a:latin typeface="+mn-lt"/>
                <a:ea typeface="+mn-ea"/>
                <a:cs typeface="+mn-cs"/>
              </a:rPr>
              <a:t>imely - The goal should state the time period in which it will be accomplished </a:t>
            </a:r>
          </a:p>
          <a:p>
            <a:r>
              <a:rPr lang="en-GB" sz="1200" kern="1200" dirty="0">
                <a:solidFill>
                  <a:schemeClr val="tx1"/>
                </a:solidFill>
                <a:effectLst/>
                <a:latin typeface="+mn-lt"/>
                <a:ea typeface="+mn-ea"/>
                <a:cs typeface="+mn-cs"/>
              </a:rPr>
              <a:t>Pupils could thought shower on the board, or paper some goals that they might have in mind. It might be useful to prompt them into goals which are in various areas such as: personal, relationships, educational, health, fitness etc.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Pupils should then complete </a:t>
            </a:r>
            <a:r>
              <a:rPr lang="en-GB" sz="1200" b="1" kern="1200" dirty="0">
                <a:solidFill>
                  <a:schemeClr val="tx1"/>
                </a:solidFill>
                <a:effectLst/>
                <a:latin typeface="+mn-lt"/>
                <a:ea typeface="+mn-ea"/>
                <a:cs typeface="+mn-cs"/>
              </a:rPr>
              <a:t>Worksheet 2: My SMART Goal Planner</a:t>
            </a:r>
            <a:r>
              <a:rPr lang="en-GB" sz="1200" kern="1200" dirty="0">
                <a:solidFill>
                  <a:schemeClr val="tx1"/>
                </a:solidFill>
                <a:effectLst/>
                <a:latin typeface="+mn-lt"/>
                <a:ea typeface="+mn-ea"/>
                <a:cs typeface="+mn-cs"/>
              </a:rPr>
              <a:t> to break down into each of the SMART categories.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Pupils should then complete </a:t>
            </a:r>
            <a:r>
              <a:rPr lang="en-GB" sz="1200" b="1" kern="1200" dirty="0">
                <a:solidFill>
                  <a:schemeClr val="tx1"/>
                </a:solidFill>
                <a:effectLst/>
                <a:latin typeface="+mn-lt"/>
                <a:ea typeface="+mn-ea"/>
                <a:cs typeface="+mn-cs"/>
              </a:rPr>
              <a:t>Worksheet 3: SMART Goals</a:t>
            </a:r>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Pupils could complete the sections ‘</a:t>
            </a:r>
            <a:r>
              <a:rPr lang="en-GB" sz="1200" i="1" kern="1200" dirty="0">
                <a:solidFill>
                  <a:schemeClr val="tx1"/>
                </a:solidFill>
                <a:effectLst/>
                <a:latin typeface="+mn-lt"/>
                <a:ea typeface="+mn-ea"/>
                <a:cs typeface="+mn-cs"/>
              </a:rPr>
              <a:t>Goal Statement’</a:t>
            </a:r>
            <a:r>
              <a:rPr lang="en-GB" sz="1200" kern="1200" dirty="0">
                <a:solidFill>
                  <a:schemeClr val="tx1"/>
                </a:solidFill>
                <a:effectLst/>
                <a:latin typeface="+mn-lt"/>
                <a:ea typeface="+mn-ea"/>
                <a:cs typeface="+mn-cs"/>
              </a:rPr>
              <a:t> and ‘</a:t>
            </a:r>
            <a:r>
              <a:rPr lang="en-GB" sz="1200" i="1" kern="1200" dirty="0">
                <a:solidFill>
                  <a:schemeClr val="tx1"/>
                </a:solidFill>
                <a:effectLst/>
                <a:latin typeface="+mn-lt"/>
                <a:ea typeface="+mn-ea"/>
                <a:cs typeface="+mn-cs"/>
              </a:rPr>
              <a:t>What do I need to do to reach this goal?</a:t>
            </a:r>
            <a:r>
              <a:rPr lang="en-GB" sz="1200" kern="1200" dirty="0">
                <a:solidFill>
                  <a:schemeClr val="tx1"/>
                </a:solidFill>
                <a:effectLst/>
                <a:latin typeface="+mn-lt"/>
                <a:ea typeface="+mn-ea"/>
                <a:cs typeface="+mn-cs"/>
              </a:rPr>
              <a:t>’. After some time, pupils could review their goal and think about what obstacles may have come in the way of their goal and what solutions may help to achieve their goal. </a:t>
            </a:r>
          </a:p>
          <a:p>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6102F81-D39F-9941-B121-02F8C0944856}" type="slidenum">
              <a:rPr lang="en-US" smtClean="0"/>
              <a:t>5</a:t>
            </a:fld>
            <a:endParaRPr lang="en-US"/>
          </a:p>
        </p:txBody>
      </p:sp>
    </p:spTree>
    <p:extLst>
      <p:ext uri="{BB962C8B-B14F-4D97-AF65-F5344CB8AC3E}">
        <p14:creationId xmlns:p14="http://schemas.microsoft.com/office/powerpoint/2010/main" val="2548766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Kindness increases Happiness</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Did you know that being kind to others can make you happier?</a:t>
            </a:r>
          </a:p>
          <a:p>
            <a:r>
              <a:rPr lang="en-GB" sz="1200" kern="1200" dirty="0">
                <a:solidFill>
                  <a:schemeClr val="tx1"/>
                </a:solidFill>
                <a:effectLst/>
                <a:latin typeface="+mn-lt"/>
                <a:ea typeface="+mn-ea"/>
                <a:cs typeface="+mn-cs"/>
              </a:rPr>
              <a:t>Over a decade ago, a study with Japanese students, found that happy people were kinder than people who were not happy. Their study also revealed and that one’s sense of happiness increased by the simple act of counting the number of one’s acts of kindness. Counting one’s acts of kindness also led happy people to become more kind and grateful.   </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Activity: what are random acts of kindness?</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Pupils could come up with a list of random acts of kindness. They could think about how they could perform one act of kindness over the next week.</a:t>
            </a:r>
          </a:p>
          <a:p>
            <a:r>
              <a:rPr lang="en-GB" sz="1200" kern="1200" dirty="0">
                <a:solidFill>
                  <a:schemeClr val="tx1"/>
                </a:solidFill>
                <a:effectLst/>
                <a:latin typeface="+mn-lt"/>
                <a:ea typeface="+mn-ea"/>
                <a:cs typeface="+mn-cs"/>
              </a:rPr>
              <a:t>Examples:</a:t>
            </a:r>
          </a:p>
          <a:p>
            <a:pPr lvl="0"/>
            <a:r>
              <a:rPr lang="en-GB" sz="1200" kern="1200" dirty="0">
                <a:solidFill>
                  <a:schemeClr val="tx1"/>
                </a:solidFill>
                <a:effectLst/>
                <a:latin typeface="+mn-lt"/>
                <a:ea typeface="+mn-ea"/>
                <a:cs typeface="+mn-cs"/>
              </a:rPr>
              <a:t>Ask someone if you can help with a problem</a:t>
            </a:r>
          </a:p>
          <a:p>
            <a:pPr lvl="0"/>
            <a:r>
              <a:rPr lang="en-GB" sz="1200" kern="1200" dirty="0">
                <a:solidFill>
                  <a:schemeClr val="tx1"/>
                </a:solidFill>
                <a:effectLst/>
                <a:latin typeface="+mn-lt"/>
                <a:ea typeface="+mn-ea"/>
                <a:cs typeface="+mn-cs"/>
              </a:rPr>
              <a:t>Spent time with someone who is lonely</a:t>
            </a:r>
          </a:p>
          <a:p>
            <a:pPr lvl="0"/>
            <a:r>
              <a:rPr lang="en-GB" sz="1200" kern="1200" dirty="0">
                <a:solidFill>
                  <a:schemeClr val="tx1"/>
                </a:solidFill>
                <a:effectLst/>
                <a:latin typeface="+mn-lt"/>
                <a:ea typeface="+mn-ea"/>
                <a:cs typeface="+mn-cs"/>
              </a:rPr>
              <a:t>Do a favour for a neighbour</a:t>
            </a:r>
          </a:p>
          <a:p>
            <a:pPr lvl="0"/>
            <a:r>
              <a:rPr lang="en-GB" sz="1200" kern="1200" dirty="0">
                <a:solidFill>
                  <a:schemeClr val="tx1"/>
                </a:solidFill>
                <a:effectLst/>
                <a:latin typeface="+mn-lt"/>
                <a:ea typeface="+mn-ea"/>
                <a:cs typeface="+mn-cs"/>
              </a:rPr>
              <a:t>Donate some items you no longer need. </a:t>
            </a:r>
          </a:p>
          <a:p>
            <a:r>
              <a:rPr lang="en-GB" sz="1200" b="1"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Additional Activity: Group act of kindness for school or community</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Pupils could work in small groups to decide what kind of random act of kindness they could complete. What can pupils do for the school or community in your area?</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When they’ve done their random act of kindness, pupils could complete a short write up of their experiences. They could answer questions such as:</a:t>
            </a:r>
          </a:p>
          <a:p>
            <a:pPr lvl="0"/>
            <a:r>
              <a:rPr lang="en-GB" sz="1200" kern="1200" dirty="0">
                <a:solidFill>
                  <a:schemeClr val="tx1"/>
                </a:solidFill>
                <a:effectLst/>
                <a:latin typeface="+mn-lt"/>
                <a:ea typeface="+mn-ea"/>
                <a:cs typeface="+mn-cs"/>
              </a:rPr>
              <a:t>What random act of kindness did you do and why?</a:t>
            </a:r>
          </a:p>
          <a:p>
            <a:pPr lvl="0"/>
            <a:r>
              <a:rPr lang="en-GB" sz="1200" kern="1200" dirty="0">
                <a:solidFill>
                  <a:schemeClr val="tx1"/>
                </a:solidFill>
                <a:effectLst/>
                <a:latin typeface="+mn-lt"/>
                <a:ea typeface="+mn-ea"/>
                <a:cs typeface="+mn-cs"/>
              </a:rPr>
              <a:t>Explain your inspiration for this random act of kindness. </a:t>
            </a:r>
          </a:p>
          <a:p>
            <a:pPr lvl="0"/>
            <a:r>
              <a:rPr lang="en-GB" sz="1200" kern="1200" dirty="0">
                <a:solidFill>
                  <a:schemeClr val="tx1"/>
                </a:solidFill>
                <a:effectLst/>
                <a:latin typeface="+mn-lt"/>
                <a:ea typeface="+mn-ea"/>
                <a:cs typeface="+mn-cs"/>
              </a:rPr>
              <a:t>What can random kindness do for a person or community?</a:t>
            </a:r>
          </a:p>
          <a:p>
            <a:pPr lvl="0"/>
            <a:r>
              <a:rPr lang="en-GB" sz="1200" kern="1200" dirty="0">
                <a:solidFill>
                  <a:schemeClr val="tx1"/>
                </a:solidFill>
                <a:effectLst/>
                <a:latin typeface="+mn-lt"/>
                <a:ea typeface="+mn-ea"/>
                <a:cs typeface="+mn-cs"/>
              </a:rPr>
              <a:t>Are random acts of kindness doable in life?</a:t>
            </a:r>
          </a:p>
          <a:p>
            <a:pPr lvl="0"/>
            <a:r>
              <a:rPr lang="en-GB" sz="1200" kern="1200" dirty="0">
                <a:solidFill>
                  <a:schemeClr val="tx1"/>
                </a:solidFill>
                <a:effectLst/>
                <a:latin typeface="+mn-lt"/>
                <a:ea typeface="+mn-ea"/>
                <a:cs typeface="+mn-cs"/>
              </a:rPr>
              <a:t>Are they worth the effort? </a:t>
            </a:r>
          </a:p>
          <a:p>
            <a:pPr lvl="0"/>
            <a:r>
              <a:rPr lang="en-GB" sz="1200" kern="1200" dirty="0">
                <a:solidFill>
                  <a:schemeClr val="tx1"/>
                </a:solidFill>
                <a:effectLst/>
                <a:latin typeface="+mn-lt"/>
                <a:ea typeface="+mn-ea"/>
                <a:cs typeface="+mn-cs"/>
              </a:rPr>
              <a:t>How did this make you feel?</a:t>
            </a:r>
          </a:p>
          <a:p>
            <a:pPr lvl="0"/>
            <a:r>
              <a:rPr lang="en-GB" sz="1200" kern="1200" dirty="0">
                <a:solidFill>
                  <a:schemeClr val="tx1"/>
                </a:solidFill>
                <a:effectLst/>
                <a:latin typeface="+mn-lt"/>
                <a:ea typeface="+mn-ea"/>
                <a:cs typeface="+mn-cs"/>
              </a:rPr>
              <a:t>Will you continue to do more random acts of kindness?</a:t>
            </a:r>
          </a:p>
          <a:p>
            <a:endParaRPr lang="en-US" dirty="0"/>
          </a:p>
        </p:txBody>
      </p:sp>
      <p:sp>
        <p:nvSpPr>
          <p:cNvPr id="4" name="Slide Number Placeholder 3"/>
          <p:cNvSpPr>
            <a:spLocks noGrp="1"/>
          </p:cNvSpPr>
          <p:nvPr>
            <p:ph type="sldNum" sz="quarter" idx="5"/>
          </p:nvPr>
        </p:nvSpPr>
        <p:spPr/>
        <p:txBody>
          <a:bodyPr/>
          <a:lstStyle/>
          <a:p>
            <a:fld id="{56102F81-D39F-9941-B121-02F8C0944856}" type="slidenum">
              <a:rPr lang="en-US" smtClean="0"/>
              <a:t>6</a:t>
            </a:fld>
            <a:endParaRPr lang="en-US"/>
          </a:p>
        </p:txBody>
      </p:sp>
    </p:spTree>
    <p:extLst>
      <p:ext uri="{BB962C8B-B14F-4D97-AF65-F5344CB8AC3E}">
        <p14:creationId xmlns:p14="http://schemas.microsoft.com/office/powerpoint/2010/main" val="31501174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Extra Activity: Happiness Facts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Below are some interesting facts that could be shared with pupils to generate some discussion:</a:t>
            </a:r>
          </a:p>
          <a:p>
            <a:pPr lvl="0"/>
            <a:r>
              <a:rPr lang="en-GB" sz="1200" kern="1200" dirty="0">
                <a:solidFill>
                  <a:schemeClr val="tx1"/>
                </a:solidFill>
                <a:effectLst/>
                <a:latin typeface="+mn-lt"/>
                <a:ea typeface="+mn-ea"/>
                <a:cs typeface="+mn-cs"/>
              </a:rPr>
              <a:t>Happiness is linked to lower heart rate and blood pressure, as well as healthier heart rate variability.</a:t>
            </a:r>
          </a:p>
          <a:p>
            <a:r>
              <a:rPr lang="en-GB" sz="1200" kern="1200" dirty="0">
                <a:solidFill>
                  <a:schemeClr val="tx1"/>
                </a:solidFill>
                <a:effectLst/>
                <a:latin typeface="+mn-lt"/>
                <a:ea typeface="+mn-ea"/>
                <a:cs typeface="+mn-cs"/>
              </a:rPr>
              <a:t> </a:t>
            </a:r>
          </a:p>
          <a:p>
            <a:pPr lvl="0"/>
            <a:r>
              <a:rPr lang="en-GB" sz="1200" kern="1200" dirty="0">
                <a:solidFill>
                  <a:schemeClr val="tx1"/>
                </a:solidFill>
                <a:effectLst/>
                <a:latin typeface="+mn-lt"/>
                <a:ea typeface="+mn-ea"/>
                <a:cs typeface="+mn-cs"/>
              </a:rPr>
              <a:t>Happiness boosts our immune system, which can help us fight and fend off the common cold.</a:t>
            </a:r>
          </a:p>
          <a:p>
            <a:r>
              <a:rPr lang="en-GB" sz="1200" kern="1200" dirty="0">
                <a:solidFill>
                  <a:schemeClr val="tx1"/>
                </a:solidFill>
                <a:effectLst/>
                <a:latin typeface="+mn-lt"/>
                <a:ea typeface="+mn-ea"/>
                <a:cs typeface="+mn-cs"/>
              </a:rPr>
              <a:t> </a:t>
            </a:r>
          </a:p>
          <a:p>
            <a:pPr lvl="0"/>
            <a:r>
              <a:rPr lang="en-GB" sz="1200" kern="1200" dirty="0">
                <a:solidFill>
                  <a:schemeClr val="tx1"/>
                </a:solidFill>
                <a:effectLst/>
                <a:latin typeface="+mn-lt"/>
                <a:ea typeface="+mn-ea"/>
                <a:cs typeface="+mn-cs"/>
              </a:rPr>
              <a:t>Happy people tend to experience fewer aches and pains, including dizziness, muscle strain, and heartburn.</a:t>
            </a:r>
          </a:p>
          <a:p>
            <a:r>
              <a:rPr lang="en-GB" sz="1200" kern="1200" dirty="0">
                <a:solidFill>
                  <a:schemeClr val="tx1"/>
                </a:solidFill>
                <a:effectLst/>
                <a:latin typeface="+mn-lt"/>
                <a:ea typeface="+mn-ea"/>
                <a:cs typeface="+mn-cs"/>
              </a:rPr>
              <a:t> </a:t>
            </a:r>
          </a:p>
          <a:p>
            <a:pPr lvl="0"/>
            <a:r>
              <a:rPr lang="en-GB" sz="1200" kern="1200" dirty="0">
                <a:solidFill>
                  <a:schemeClr val="tx1"/>
                </a:solidFill>
                <a:effectLst/>
                <a:latin typeface="+mn-lt"/>
                <a:ea typeface="+mn-ea"/>
                <a:cs typeface="+mn-cs"/>
              </a:rPr>
              <a:t>Those who are happiest tend to live significantly longer than those who are not.</a:t>
            </a:r>
          </a:p>
          <a:p>
            <a:r>
              <a:rPr lang="en-GB" sz="1200" kern="1200" dirty="0">
                <a:solidFill>
                  <a:schemeClr val="tx1"/>
                </a:solidFill>
                <a:effectLst/>
                <a:latin typeface="+mn-lt"/>
                <a:ea typeface="+mn-ea"/>
                <a:cs typeface="+mn-cs"/>
              </a:rPr>
              <a:t> </a:t>
            </a:r>
          </a:p>
          <a:p>
            <a:pPr lvl="0"/>
            <a:r>
              <a:rPr lang="en-GB" sz="1200" kern="1200" dirty="0">
                <a:solidFill>
                  <a:schemeClr val="tx1"/>
                </a:solidFill>
                <a:effectLst/>
                <a:latin typeface="+mn-lt"/>
                <a:ea typeface="+mn-ea"/>
                <a:cs typeface="+mn-cs"/>
              </a:rPr>
              <a:t>Happy people tend to make others happier as well, and vice versa – those who do good, feel good!</a:t>
            </a:r>
          </a:p>
          <a:p>
            <a:r>
              <a:rPr lang="en-GB" sz="1200" kern="1200" dirty="0">
                <a:solidFill>
                  <a:schemeClr val="tx1"/>
                </a:solidFill>
                <a:effectLst/>
                <a:latin typeface="+mn-lt"/>
                <a:ea typeface="+mn-ea"/>
                <a:cs typeface="+mn-cs"/>
              </a:rPr>
              <a:t> </a:t>
            </a:r>
          </a:p>
          <a:p>
            <a:pPr lvl="0"/>
            <a:r>
              <a:rPr lang="en-GB" sz="1200" kern="1200" dirty="0">
                <a:solidFill>
                  <a:schemeClr val="tx1"/>
                </a:solidFill>
                <a:effectLst/>
                <a:latin typeface="+mn-lt"/>
                <a:ea typeface="+mn-ea"/>
                <a:cs typeface="+mn-cs"/>
              </a:rPr>
              <a:t>Smelling floral scents like roses can make us happier.</a:t>
            </a:r>
          </a:p>
          <a:p>
            <a:r>
              <a:rPr lang="en-GB" sz="1200" kern="1200" dirty="0">
                <a:solidFill>
                  <a:schemeClr val="tx1"/>
                </a:solidFill>
                <a:effectLst/>
                <a:latin typeface="+mn-lt"/>
                <a:ea typeface="+mn-ea"/>
                <a:cs typeface="+mn-cs"/>
              </a:rPr>
              <a:t> </a:t>
            </a:r>
          </a:p>
          <a:p>
            <a:pPr lvl="0"/>
            <a:r>
              <a:rPr lang="en-GB" sz="1200" kern="1200" dirty="0">
                <a:solidFill>
                  <a:schemeClr val="tx1"/>
                </a:solidFill>
                <a:effectLst/>
                <a:latin typeface="+mn-lt"/>
                <a:ea typeface="+mn-ea"/>
                <a:cs typeface="+mn-cs"/>
              </a:rPr>
              <a:t>Relationships are much more conducive to a happy life than money.</a:t>
            </a:r>
          </a:p>
          <a:p>
            <a:r>
              <a:rPr lang="en-GB" sz="1200" kern="1200" dirty="0">
                <a:solidFill>
                  <a:schemeClr val="tx1"/>
                </a:solidFill>
                <a:effectLst/>
                <a:latin typeface="+mn-lt"/>
                <a:ea typeface="+mn-ea"/>
                <a:cs typeface="+mn-cs"/>
              </a:rPr>
              <a:t> </a:t>
            </a:r>
          </a:p>
          <a:p>
            <a:pPr lvl="0"/>
            <a:r>
              <a:rPr lang="en-GB" sz="1200" kern="1200" dirty="0">
                <a:solidFill>
                  <a:schemeClr val="tx1"/>
                </a:solidFill>
                <a:effectLst/>
                <a:latin typeface="+mn-lt"/>
                <a:ea typeface="+mn-ea"/>
                <a:cs typeface="+mn-cs"/>
              </a:rPr>
              <a:t>Being outdoors – especially near the water – can make us happier.</a:t>
            </a:r>
          </a:p>
          <a:p>
            <a:r>
              <a:rPr lang="en-GB" sz="1200" kern="1200" dirty="0">
                <a:solidFill>
                  <a:schemeClr val="tx1"/>
                </a:solidFill>
                <a:effectLst/>
                <a:latin typeface="+mn-lt"/>
                <a:ea typeface="+mn-ea"/>
                <a:cs typeface="+mn-cs"/>
              </a:rPr>
              <a:t> </a:t>
            </a:r>
          </a:p>
          <a:p>
            <a:pPr lvl="0"/>
            <a:r>
              <a:rPr lang="en-GB" sz="1200" kern="1200" dirty="0">
                <a:solidFill>
                  <a:schemeClr val="tx1"/>
                </a:solidFill>
                <a:effectLst/>
                <a:latin typeface="+mn-lt"/>
                <a:ea typeface="+mn-ea"/>
                <a:cs typeface="+mn-cs"/>
              </a:rPr>
              <a:t>Happiness is contagious! When we spend time around happy people, we’re likely to get a boost of happiness as well (Florentine, 2016; Newman, 2015).</a:t>
            </a:r>
          </a:p>
          <a:p>
            <a:r>
              <a:rPr lang="en-GB" sz="1200" kern="1200" dirty="0">
                <a:solidFill>
                  <a:schemeClr val="tx1"/>
                </a:solidFill>
                <a:effectLst/>
                <a:latin typeface="+mn-lt"/>
                <a:ea typeface="+mn-ea"/>
                <a:cs typeface="+mn-cs"/>
              </a:rPr>
              <a:t> </a:t>
            </a:r>
          </a:p>
          <a:p>
            <a:pPr lvl="0"/>
            <a:r>
              <a:rPr lang="en-GB" sz="1200" kern="1200" dirty="0">
                <a:solidFill>
                  <a:schemeClr val="tx1"/>
                </a:solidFill>
                <a:effectLst/>
                <a:latin typeface="+mn-lt"/>
                <a:ea typeface="+mn-ea"/>
                <a:cs typeface="+mn-cs"/>
              </a:rPr>
              <a:t>Most of our happiness is not determined by our genetics, but by our experiences and our day-to-day lives (Lyubomirsky, Sheldon, &amp; </a:t>
            </a:r>
            <a:r>
              <a:rPr lang="en-GB" sz="1200" kern="1200" dirty="0" err="1">
                <a:solidFill>
                  <a:schemeClr val="tx1"/>
                </a:solidFill>
                <a:effectLst/>
                <a:latin typeface="+mn-lt"/>
                <a:ea typeface="+mn-ea"/>
                <a:cs typeface="+mn-cs"/>
              </a:rPr>
              <a:t>Schkade</a:t>
            </a:r>
            <a:r>
              <a:rPr lang="en-GB" sz="1200" kern="1200" dirty="0">
                <a:solidFill>
                  <a:schemeClr val="tx1"/>
                </a:solidFill>
                <a:effectLst/>
                <a:latin typeface="+mn-lt"/>
                <a:ea typeface="+mn-ea"/>
                <a:cs typeface="+mn-cs"/>
              </a:rPr>
              <a:t>, 2005).</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6102F81-D39F-9941-B121-02F8C0944856}" type="slidenum">
              <a:rPr lang="en-US" smtClean="0"/>
              <a:t>7</a:t>
            </a:fld>
            <a:endParaRPr lang="en-US"/>
          </a:p>
        </p:txBody>
      </p:sp>
    </p:spTree>
    <p:extLst>
      <p:ext uri="{BB962C8B-B14F-4D97-AF65-F5344CB8AC3E}">
        <p14:creationId xmlns:p14="http://schemas.microsoft.com/office/powerpoint/2010/main" val="3643470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Extra Activity: A Smile Poem</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Smiling is infectious,</a:t>
            </a:r>
          </a:p>
          <a:p>
            <a:r>
              <a:rPr lang="en-GB" sz="1200" kern="1200" dirty="0">
                <a:solidFill>
                  <a:schemeClr val="tx1"/>
                </a:solidFill>
                <a:effectLst/>
                <a:latin typeface="+mn-lt"/>
                <a:ea typeface="+mn-ea"/>
                <a:cs typeface="+mn-cs"/>
              </a:rPr>
              <a:t>You catch it like the flu,</a:t>
            </a:r>
          </a:p>
          <a:p>
            <a:r>
              <a:rPr lang="en-GB" sz="1200" kern="1200" dirty="0">
                <a:solidFill>
                  <a:schemeClr val="tx1"/>
                </a:solidFill>
                <a:effectLst/>
                <a:latin typeface="+mn-lt"/>
                <a:ea typeface="+mn-ea"/>
                <a:cs typeface="+mn-cs"/>
              </a:rPr>
              <a:t>When someone smiled at me today</a:t>
            </a:r>
          </a:p>
          <a:p>
            <a:r>
              <a:rPr lang="en-GB" sz="1200" kern="1200" dirty="0">
                <a:solidFill>
                  <a:schemeClr val="tx1"/>
                </a:solidFill>
                <a:effectLst/>
                <a:latin typeface="+mn-lt"/>
                <a:ea typeface="+mn-ea"/>
                <a:cs typeface="+mn-cs"/>
              </a:rPr>
              <a:t>I started smiling too.</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I walked around the corner</a:t>
            </a:r>
          </a:p>
          <a:p>
            <a:r>
              <a:rPr lang="en-GB" sz="1200" kern="1200" dirty="0">
                <a:solidFill>
                  <a:schemeClr val="tx1"/>
                </a:solidFill>
                <a:effectLst/>
                <a:latin typeface="+mn-lt"/>
                <a:ea typeface="+mn-ea"/>
                <a:cs typeface="+mn-cs"/>
              </a:rPr>
              <a:t>And someone saw my grin,</a:t>
            </a:r>
          </a:p>
          <a:p>
            <a:r>
              <a:rPr lang="en-GB" sz="1200" kern="1200" dirty="0">
                <a:solidFill>
                  <a:schemeClr val="tx1"/>
                </a:solidFill>
                <a:effectLst/>
                <a:latin typeface="+mn-lt"/>
                <a:ea typeface="+mn-ea"/>
                <a:cs typeface="+mn-cs"/>
              </a:rPr>
              <a:t>When he smiled, I realised,</a:t>
            </a:r>
          </a:p>
          <a:p>
            <a:r>
              <a:rPr lang="en-GB" sz="1200" kern="1200" dirty="0">
                <a:solidFill>
                  <a:schemeClr val="tx1"/>
                </a:solidFill>
                <a:effectLst/>
                <a:latin typeface="+mn-lt"/>
                <a:ea typeface="+mn-ea"/>
                <a:cs typeface="+mn-cs"/>
              </a:rPr>
              <a:t>I’d passed it on to him.</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I thought about the smile</a:t>
            </a:r>
          </a:p>
          <a:p>
            <a:r>
              <a:rPr lang="en-GB" sz="1200" kern="1200" dirty="0">
                <a:solidFill>
                  <a:schemeClr val="tx1"/>
                </a:solidFill>
                <a:effectLst/>
                <a:latin typeface="+mn-lt"/>
                <a:ea typeface="+mn-ea"/>
                <a:cs typeface="+mn-cs"/>
              </a:rPr>
              <a:t>And realised its worth;</a:t>
            </a:r>
          </a:p>
          <a:p>
            <a:r>
              <a:rPr lang="en-GB" sz="1200" kern="1200" dirty="0">
                <a:solidFill>
                  <a:schemeClr val="tx1"/>
                </a:solidFill>
                <a:effectLst/>
                <a:latin typeface="+mn-lt"/>
                <a:ea typeface="+mn-ea"/>
                <a:cs typeface="+mn-cs"/>
              </a:rPr>
              <a:t>A single smile like mine could travel around the earth.</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If you feel a smile begin</a:t>
            </a:r>
          </a:p>
          <a:p>
            <a:r>
              <a:rPr lang="en-GB" sz="1200" kern="1200" dirty="0">
                <a:solidFill>
                  <a:schemeClr val="tx1"/>
                </a:solidFill>
                <a:effectLst/>
                <a:latin typeface="+mn-lt"/>
                <a:ea typeface="+mn-ea"/>
                <a:cs typeface="+mn-cs"/>
              </a:rPr>
              <a:t>Don’t leave it undetected,</a:t>
            </a:r>
          </a:p>
          <a:p>
            <a:r>
              <a:rPr lang="en-GB" sz="1200" kern="1200" dirty="0">
                <a:solidFill>
                  <a:schemeClr val="tx1"/>
                </a:solidFill>
                <a:effectLst/>
                <a:latin typeface="+mn-lt"/>
                <a:ea typeface="+mn-ea"/>
                <a:cs typeface="+mn-cs"/>
              </a:rPr>
              <a:t>Let’s start an epidemic quick,</a:t>
            </a:r>
          </a:p>
          <a:p>
            <a:r>
              <a:rPr lang="en-GB" sz="1200" kern="1200" dirty="0">
                <a:solidFill>
                  <a:schemeClr val="tx1"/>
                </a:solidFill>
                <a:effectLst/>
                <a:latin typeface="+mn-lt"/>
                <a:ea typeface="+mn-ea"/>
                <a:cs typeface="+mn-cs"/>
              </a:rPr>
              <a:t>And get the world infected.</a:t>
            </a:r>
          </a:p>
          <a:p>
            <a:r>
              <a:rPr lang="en-GB" sz="1200" b="1"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6102F81-D39F-9941-B121-02F8C0944856}" type="slidenum">
              <a:rPr lang="en-US" smtClean="0"/>
              <a:t>8</a:t>
            </a:fld>
            <a:endParaRPr lang="en-US"/>
          </a:p>
        </p:txBody>
      </p:sp>
    </p:spTree>
    <p:extLst>
      <p:ext uri="{BB962C8B-B14F-4D97-AF65-F5344CB8AC3E}">
        <p14:creationId xmlns:p14="http://schemas.microsoft.com/office/powerpoint/2010/main" val="11357289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005AC0-C374-764D-9E67-50959B4CA84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43009134-70F7-DD49-90BE-7E1F5BCA79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9AA1EB83-08BB-3640-9E6C-C9A47E720D32}"/>
              </a:ext>
            </a:extLst>
          </p:cNvPr>
          <p:cNvSpPr>
            <a:spLocks noGrp="1"/>
          </p:cNvSpPr>
          <p:nvPr>
            <p:ph type="dt" sz="half" idx="10"/>
          </p:nvPr>
        </p:nvSpPr>
        <p:spPr/>
        <p:txBody>
          <a:bodyPr/>
          <a:lstStyle/>
          <a:p>
            <a:fld id="{4BC3567F-747F-E643-B220-56A3AD07659B}" type="datetimeFigureOut">
              <a:rPr lang="en-US" smtClean="0"/>
              <a:t>7/16/20</a:t>
            </a:fld>
            <a:endParaRPr lang="en-US"/>
          </a:p>
        </p:txBody>
      </p:sp>
      <p:sp>
        <p:nvSpPr>
          <p:cNvPr id="5" name="Footer Placeholder 4">
            <a:extLst>
              <a:ext uri="{FF2B5EF4-FFF2-40B4-BE49-F238E27FC236}">
                <a16:creationId xmlns:a16="http://schemas.microsoft.com/office/drawing/2014/main" id="{04C0F76F-7860-B147-9159-B13854BF14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63A9A2-BD86-C54C-9434-9E2210C7CC96}"/>
              </a:ext>
            </a:extLst>
          </p:cNvPr>
          <p:cNvSpPr>
            <a:spLocks noGrp="1"/>
          </p:cNvSpPr>
          <p:nvPr>
            <p:ph type="sldNum" sz="quarter" idx="12"/>
          </p:nvPr>
        </p:nvSpPr>
        <p:spPr/>
        <p:txBody>
          <a:bodyPr/>
          <a:lstStyle/>
          <a:p>
            <a:fld id="{D7988A16-7065-3C4E-9029-04F1125EB6BD}" type="slidenum">
              <a:rPr lang="en-US" smtClean="0"/>
              <a:t>‹#›</a:t>
            </a:fld>
            <a:endParaRPr lang="en-US"/>
          </a:p>
        </p:txBody>
      </p:sp>
    </p:spTree>
    <p:extLst>
      <p:ext uri="{BB962C8B-B14F-4D97-AF65-F5344CB8AC3E}">
        <p14:creationId xmlns:p14="http://schemas.microsoft.com/office/powerpoint/2010/main" val="3514243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95BCE-FDD7-7347-AB4E-76CF15A18440}"/>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8181A14D-7967-DC4D-A783-E98BE6098AAA}"/>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DDDE70-BD5C-BF4B-AB3B-D58D8FD54881}"/>
              </a:ext>
            </a:extLst>
          </p:cNvPr>
          <p:cNvSpPr>
            <a:spLocks noGrp="1"/>
          </p:cNvSpPr>
          <p:nvPr>
            <p:ph type="dt" sz="half" idx="10"/>
          </p:nvPr>
        </p:nvSpPr>
        <p:spPr/>
        <p:txBody>
          <a:bodyPr/>
          <a:lstStyle/>
          <a:p>
            <a:fld id="{4BC3567F-747F-E643-B220-56A3AD07659B}" type="datetimeFigureOut">
              <a:rPr lang="en-US" smtClean="0"/>
              <a:t>7/16/20</a:t>
            </a:fld>
            <a:endParaRPr lang="en-US"/>
          </a:p>
        </p:txBody>
      </p:sp>
      <p:sp>
        <p:nvSpPr>
          <p:cNvPr id="5" name="Footer Placeholder 4">
            <a:extLst>
              <a:ext uri="{FF2B5EF4-FFF2-40B4-BE49-F238E27FC236}">
                <a16:creationId xmlns:a16="http://schemas.microsoft.com/office/drawing/2014/main" id="{6C189D79-A4FA-8C4E-80EA-9B70796D1A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89AC30-2D1A-8044-BCCB-B828D2A5B914}"/>
              </a:ext>
            </a:extLst>
          </p:cNvPr>
          <p:cNvSpPr>
            <a:spLocks noGrp="1"/>
          </p:cNvSpPr>
          <p:nvPr>
            <p:ph type="sldNum" sz="quarter" idx="12"/>
          </p:nvPr>
        </p:nvSpPr>
        <p:spPr/>
        <p:txBody>
          <a:bodyPr/>
          <a:lstStyle/>
          <a:p>
            <a:fld id="{D7988A16-7065-3C4E-9029-04F1125EB6BD}" type="slidenum">
              <a:rPr lang="en-US" smtClean="0"/>
              <a:t>‹#›</a:t>
            </a:fld>
            <a:endParaRPr lang="en-US"/>
          </a:p>
        </p:txBody>
      </p:sp>
    </p:spTree>
    <p:extLst>
      <p:ext uri="{BB962C8B-B14F-4D97-AF65-F5344CB8AC3E}">
        <p14:creationId xmlns:p14="http://schemas.microsoft.com/office/powerpoint/2010/main" val="1424573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0EF0B45-34EF-7E4F-BC56-00ABA1AD309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4E9E556-A41F-AF4A-9A88-8870965CC9E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BBB2149-27B1-5C4C-9BE0-4A70DA275EB6}"/>
              </a:ext>
            </a:extLst>
          </p:cNvPr>
          <p:cNvSpPr>
            <a:spLocks noGrp="1"/>
          </p:cNvSpPr>
          <p:nvPr>
            <p:ph type="dt" sz="half" idx="10"/>
          </p:nvPr>
        </p:nvSpPr>
        <p:spPr/>
        <p:txBody>
          <a:bodyPr/>
          <a:lstStyle/>
          <a:p>
            <a:fld id="{4BC3567F-747F-E643-B220-56A3AD07659B}" type="datetimeFigureOut">
              <a:rPr lang="en-US" smtClean="0"/>
              <a:t>7/16/20</a:t>
            </a:fld>
            <a:endParaRPr lang="en-US"/>
          </a:p>
        </p:txBody>
      </p:sp>
      <p:sp>
        <p:nvSpPr>
          <p:cNvPr id="5" name="Footer Placeholder 4">
            <a:extLst>
              <a:ext uri="{FF2B5EF4-FFF2-40B4-BE49-F238E27FC236}">
                <a16:creationId xmlns:a16="http://schemas.microsoft.com/office/drawing/2014/main" id="{CBF89AE6-F17E-B945-A398-4DC253A623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171220-07DF-BE46-BF2E-C6D30286C805}"/>
              </a:ext>
            </a:extLst>
          </p:cNvPr>
          <p:cNvSpPr>
            <a:spLocks noGrp="1"/>
          </p:cNvSpPr>
          <p:nvPr>
            <p:ph type="sldNum" sz="quarter" idx="12"/>
          </p:nvPr>
        </p:nvSpPr>
        <p:spPr/>
        <p:txBody>
          <a:bodyPr/>
          <a:lstStyle/>
          <a:p>
            <a:fld id="{D7988A16-7065-3C4E-9029-04F1125EB6BD}" type="slidenum">
              <a:rPr lang="en-US" smtClean="0"/>
              <a:t>‹#›</a:t>
            </a:fld>
            <a:endParaRPr lang="en-US"/>
          </a:p>
        </p:txBody>
      </p:sp>
    </p:spTree>
    <p:extLst>
      <p:ext uri="{BB962C8B-B14F-4D97-AF65-F5344CB8AC3E}">
        <p14:creationId xmlns:p14="http://schemas.microsoft.com/office/powerpoint/2010/main" val="1337357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60C97-0E8D-8E4D-B720-B7DEECE6758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9435A3B-9D0A-F545-A4D4-FFBC109CEAE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ED1853A-51B2-8E40-A049-D99F8CB12687}"/>
              </a:ext>
            </a:extLst>
          </p:cNvPr>
          <p:cNvSpPr>
            <a:spLocks noGrp="1"/>
          </p:cNvSpPr>
          <p:nvPr>
            <p:ph type="dt" sz="half" idx="10"/>
          </p:nvPr>
        </p:nvSpPr>
        <p:spPr/>
        <p:txBody>
          <a:bodyPr/>
          <a:lstStyle/>
          <a:p>
            <a:fld id="{4BC3567F-747F-E643-B220-56A3AD07659B}" type="datetimeFigureOut">
              <a:rPr lang="en-US" smtClean="0"/>
              <a:t>7/16/20</a:t>
            </a:fld>
            <a:endParaRPr lang="en-US"/>
          </a:p>
        </p:txBody>
      </p:sp>
      <p:sp>
        <p:nvSpPr>
          <p:cNvPr id="5" name="Footer Placeholder 4">
            <a:extLst>
              <a:ext uri="{FF2B5EF4-FFF2-40B4-BE49-F238E27FC236}">
                <a16:creationId xmlns:a16="http://schemas.microsoft.com/office/drawing/2014/main" id="{0C3521FF-B91B-3B47-9DDF-27A8DDEC62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EC7C13-636C-7F46-85AF-62DB099A09BA}"/>
              </a:ext>
            </a:extLst>
          </p:cNvPr>
          <p:cNvSpPr>
            <a:spLocks noGrp="1"/>
          </p:cNvSpPr>
          <p:nvPr>
            <p:ph type="sldNum" sz="quarter" idx="12"/>
          </p:nvPr>
        </p:nvSpPr>
        <p:spPr/>
        <p:txBody>
          <a:bodyPr/>
          <a:lstStyle/>
          <a:p>
            <a:fld id="{D7988A16-7065-3C4E-9029-04F1125EB6BD}" type="slidenum">
              <a:rPr lang="en-US" smtClean="0"/>
              <a:t>‹#›</a:t>
            </a:fld>
            <a:endParaRPr lang="en-US"/>
          </a:p>
        </p:txBody>
      </p:sp>
    </p:spTree>
    <p:extLst>
      <p:ext uri="{BB962C8B-B14F-4D97-AF65-F5344CB8AC3E}">
        <p14:creationId xmlns:p14="http://schemas.microsoft.com/office/powerpoint/2010/main" val="1298947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D5840-C37C-B04D-B9D4-29EDDC2E0FC6}"/>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0BD12CC-9FC3-864A-9664-5544DAC9575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DFD1B481-5D43-5044-A89A-0A8EE4CB95D0}"/>
              </a:ext>
            </a:extLst>
          </p:cNvPr>
          <p:cNvSpPr>
            <a:spLocks noGrp="1"/>
          </p:cNvSpPr>
          <p:nvPr>
            <p:ph type="dt" sz="half" idx="10"/>
          </p:nvPr>
        </p:nvSpPr>
        <p:spPr/>
        <p:txBody>
          <a:bodyPr/>
          <a:lstStyle/>
          <a:p>
            <a:fld id="{4BC3567F-747F-E643-B220-56A3AD07659B}" type="datetimeFigureOut">
              <a:rPr lang="en-US" smtClean="0"/>
              <a:t>7/16/20</a:t>
            </a:fld>
            <a:endParaRPr lang="en-US"/>
          </a:p>
        </p:txBody>
      </p:sp>
      <p:sp>
        <p:nvSpPr>
          <p:cNvPr id="5" name="Footer Placeholder 4">
            <a:extLst>
              <a:ext uri="{FF2B5EF4-FFF2-40B4-BE49-F238E27FC236}">
                <a16:creationId xmlns:a16="http://schemas.microsoft.com/office/drawing/2014/main" id="{80BB1A32-608F-D94F-AC81-23409B4494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775FE0-3D90-B941-B85C-86DFA3E80600}"/>
              </a:ext>
            </a:extLst>
          </p:cNvPr>
          <p:cNvSpPr>
            <a:spLocks noGrp="1"/>
          </p:cNvSpPr>
          <p:nvPr>
            <p:ph type="sldNum" sz="quarter" idx="12"/>
          </p:nvPr>
        </p:nvSpPr>
        <p:spPr/>
        <p:txBody>
          <a:bodyPr/>
          <a:lstStyle/>
          <a:p>
            <a:fld id="{D7988A16-7065-3C4E-9029-04F1125EB6BD}" type="slidenum">
              <a:rPr lang="en-US" smtClean="0"/>
              <a:t>‹#›</a:t>
            </a:fld>
            <a:endParaRPr lang="en-US"/>
          </a:p>
        </p:txBody>
      </p:sp>
    </p:spTree>
    <p:extLst>
      <p:ext uri="{BB962C8B-B14F-4D97-AF65-F5344CB8AC3E}">
        <p14:creationId xmlns:p14="http://schemas.microsoft.com/office/powerpoint/2010/main" val="4125292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3A3F9-EB38-454F-9D9B-C6E98514759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0AF327B-D3A4-244C-9409-0200FC09CAEA}"/>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9FCF56E8-63E6-1848-9115-B2DCD0B2C2C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86FE927-DC83-B747-A568-53B06AAA3649}"/>
              </a:ext>
            </a:extLst>
          </p:cNvPr>
          <p:cNvSpPr>
            <a:spLocks noGrp="1"/>
          </p:cNvSpPr>
          <p:nvPr>
            <p:ph type="dt" sz="half" idx="10"/>
          </p:nvPr>
        </p:nvSpPr>
        <p:spPr/>
        <p:txBody>
          <a:bodyPr/>
          <a:lstStyle/>
          <a:p>
            <a:fld id="{4BC3567F-747F-E643-B220-56A3AD07659B}" type="datetimeFigureOut">
              <a:rPr lang="en-US" smtClean="0"/>
              <a:t>7/16/20</a:t>
            </a:fld>
            <a:endParaRPr lang="en-US"/>
          </a:p>
        </p:txBody>
      </p:sp>
      <p:sp>
        <p:nvSpPr>
          <p:cNvPr id="6" name="Footer Placeholder 5">
            <a:extLst>
              <a:ext uri="{FF2B5EF4-FFF2-40B4-BE49-F238E27FC236}">
                <a16:creationId xmlns:a16="http://schemas.microsoft.com/office/drawing/2014/main" id="{06674CCD-D3D4-4446-B51F-4CC4A2339A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3197E0-7C8C-2945-B490-CF4983FEC788}"/>
              </a:ext>
            </a:extLst>
          </p:cNvPr>
          <p:cNvSpPr>
            <a:spLocks noGrp="1"/>
          </p:cNvSpPr>
          <p:nvPr>
            <p:ph type="sldNum" sz="quarter" idx="12"/>
          </p:nvPr>
        </p:nvSpPr>
        <p:spPr/>
        <p:txBody>
          <a:bodyPr/>
          <a:lstStyle/>
          <a:p>
            <a:fld id="{D7988A16-7065-3C4E-9029-04F1125EB6BD}" type="slidenum">
              <a:rPr lang="en-US" smtClean="0"/>
              <a:t>‹#›</a:t>
            </a:fld>
            <a:endParaRPr lang="en-US"/>
          </a:p>
        </p:txBody>
      </p:sp>
    </p:spTree>
    <p:extLst>
      <p:ext uri="{BB962C8B-B14F-4D97-AF65-F5344CB8AC3E}">
        <p14:creationId xmlns:p14="http://schemas.microsoft.com/office/powerpoint/2010/main" val="1470885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8C849-F997-BB4E-A65B-2D24583EDA50}"/>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AD6FDFFF-E037-C348-8FD4-B7682470CFA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323577A5-3297-2D4A-BB1F-08BFA02AEAD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9A1B1B0E-518B-0746-9D2B-DF56E77F0AC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62DC92A-52FE-9844-8A85-32D234235729}"/>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27FF43AF-D7EA-2C44-810B-4EBD5E54BC62}"/>
              </a:ext>
            </a:extLst>
          </p:cNvPr>
          <p:cNvSpPr>
            <a:spLocks noGrp="1"/>
          </p:cNvSpPr>
          <p:nvPr>
            <p:ph type="dt" sz="half" idx="10"/>
          </p:nvPr>
        </p:nvSpPr>
        <p:spPr/>
        <p:txBody>
          <a:bodyPr/>
          <a:lstStyle/>
          <a:p>
            <a:fld id="{4BC3567F-747F-E643-B220-56A3AD07659B}" type="datetimeFigureOut">
              <a:rPr lang="en-US" smtClean="0"/>
              <a:t>7/16/20</a:t>
            </a:fld>
            <a:endParaRPr lang="en-US"/>
          </a:p>
        </p:txBody>
      </p:sp>
      <p:sp>
        <p:nvSpPr>
          <p:cNvPr id="8" name="Footer Placeholder 7">
            <a:extLst>
              <a:ext uri="{FF2B5EF4-FFF2-40B4-BE49-F238E27FC236}">
                <a16:creationId xmlns:a16="http://schemas.microsoft.com/office/drawing/2014/main" id="{220F965A-4B97-2446-956C-0AC8DFDAA8E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40F174B-F031-6B48-9DF7-08377736A2C6}"/>
              </a:ext>
            </a:extLst>
          </p:cNvPr>
          <p:cNvSpPr>
            <a:spLocks noGrp="1"/>
          </p:cNvSpPr>
          <p:nvPr>
            <p:ph type="sldNum" sz="quarter" idx="12"/>
          </p:nvPr>
        </p:nvSpPr>
        <p:spPr/>
        <p:txBody>
          <a:bodyPr/>
          <a:lstStyle/>
          <a:p>
            <a:fld id="{D7988A16-7065-3C4E-9029-04F1125EB6BD}" type="slidenum">
              <a:rPr lang="en-US" smtClean="0"/>
              <a:t>‹#›</a:t>
            </a:fld>
            <a:endParaRPr lang="en-US"/>
          </a:p>
        </p:txBody>
      </p:sp>
    </p:spTree>
    <p:extLst>
      <p:ext uri="{BB962C8B-B14F-4D97-AF65-F5344CB8AC3E}">
        <p14:creationId xmlns:p14="http://schemas.microsoft.com/office/powerpoint/2010/main" val="8035047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81FB4-B38C-EA4D-8DC6-A6C1A10DC935}"/>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35AB2DCB-2691-184A-B36A-F20735B632FA}"/>
              </a:ext>
            </a:extLst>
          </p:cNvPr>
          <p:cNvSpPr>
            <a:spLocks noGrp="1"/>
          </p:cNvSpPr>
          <p:nvPr>
            <p:ph type="dt" sz="half" idx="10"/>
          </p:nvPr>
        </p:nvSpPr>
        <p:spPr/>
        <p:txBody>
          <a:bodyPr/>
          <a:lstStyle/>
          <a:p>
            <a:fld id="{4BC3567F-747F-E643-B220-56A3AD07659B}" type="datetimeFigureOut">
              <a:rPr lang="en-US" smtClean="0"/>
              <a:t>7/16/20</a:t>
            </a:fld>
            <a:endParaRPr lang="en-US"/>
          </a:p>
        </p:txBody>
      </p:sp>
      <p:sp>
        <p:nvSpPr>
          <p:cNvPr id="4" name="Footer Placeholder 3">
            <a:extLst>
              <a:ext uri="{FF2B5EF4-FFF2-40B4-BE49-F238E27FC236}">
                <a16:creationId xmlns:a16="http://schemas.microsoft.com/office/drawing/2014/main" id="{E8BDBE62-E2B8-0641-879D-8C0541E9E4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DCE8088-14DF-CB43-9618-423768BB92CC}"/>
              </a:ext>
            </a:extLst>
          </p:cNvPr>
          <p:cNvSpPr>
            <a:spLocks noGrp="1"/>
          </p:cNvSpPr>
          <p:nvPr>
            <p:ph type="sldNum" sz="quarter" idx="12"/>
          </p:nvPr>
        </p:nvSpPr>
        <p:spPr/>
        <p:txBody>
          <a:bodyPr/>
          <a:lstStyle/>
          <a:p>
            <a:fld id="{D7988A16-7065-3C4E-9029-04F1125EB6BD}" type="slidenum">
              <a:rPr lang="en-US" smtClean="0"/>
              <a:t>‹#›</a:t>
            </a:fld>
            <a:endParaRPr lang="en-US"/>
          </a:p>
        </p:txBody>
      </p:sp>
    </p:spTree>
    <p:extLst>
      <p:ext uri="{BB962C8B-B14F-4D97-AF65-F5344CB8AC3E}">
        <p14:creationId xmlns:p14="http://schemas.microsoft.com/office/powerpoint/2010/main" val="19849901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058E46-68D0-7447-9FC9-B8B6D66756A2}"/>
              </a:ext>
            </a:extLst>
          </p:cNvPr>
          <p:cNvSpPr>
            <a:spLocks noGrp="1"/>
          </p:cNvSpPr>
          <p:nvPr>
            <p:ph type="dt" sz="half" idx="10"/>
          </p:nvPr>
        </p:nvSpPr>
        <p:spPr/>
        <p:txBody>
          <a:bodyPr/>
          <a:lstStyle/>
          <a:p>
            <a:fld id="{4BC3567F-747F-E643-B220-56A3AD07659B}" type="datetimeFigureOut">
              <a:rPr lang="en-US" smtClean="0"/>
              <a:t>7/16/20</a:t>
            </a:fld>
            <a:endParaRPr lang="en-US"/>
          </a:p>
        </p:txBody>
      </p:sp>
      <p:sp>
        <p:nvSpPr>
          <p:cNvPr id="3" name="Footer Placeholder 2">
            <a:extLst>
              <a:ext uri="{FF2B5EF4-FFF2-40B4-BE49-F238E27FC236}">
                <a16:creationId xmlns:a16="http://schemas.microsoft.com/office/drawing/2014/main" id="{6D698BB3-63B6-1C4D-8ACF-CD7493648DF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4AE4FB4-AEFB-5D46-BF76-CE6872140886}"/>
              </a:ext>
            </a:extLst>
          </p:cNvPr>
          <p:cNvSpPr>
            <a:spLocks noGrp="1"/>
          </p:cNvSpPr>
          <p:nvPr>
            <p:ph type="sldNum" sz="quarter" idx="12"/>
          </p:nvPr>
        </p:nvSpPr>
        <p:spPr/>
        <p:txBody>
          <a:bodyPr/>
          <a:lstStyle/>
          <a:p>
            <a:fld id="{D7988A16-7065-3C4E-9029-04F1125EB6BD}" type="slidenum">
              <a:rPr lang="en-US" smtClean="0"/>
              <a:t>‹#›</a:t>
            </a:fld>
            <a:endParaRPr lang="en-US"/>
          </a:p>
        </p:txBody>
      </p:sp>
    </p:spTree>
    <p:extLst>
      <p:ext uri="{BB962C8B-B14F-4D97-AF65-F5344CB8AC3E}">
        <p14:creationId xmlns:p14="http://schemas.microsoft.com/office/powerpoint/2010/main" val="5133600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73BB5-E37C-F54E-B9D3-FCC3054F6C6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C85B53E-BC50-F741-914C-A0F137F8CCA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A3BB49E4-F82A-A045-A58E-7D12FB5CC8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6BFB4D7-7E6B-5D46-B41D-DED9E28A7EA4}"/>
              </a:ext>
            </a:extLst>
          </p:cNvPr>
          <p:cNvSpPr>
            <a:spLocks noGrp="1"/>
          </p:cNvSpPr>
          <p:nvPr>
            <p:ph type="dt" sz="half" idx="10"/>
          </p:nvPr>
        </p:nvSpPr>
        <p:spPr/>
        <p:txBody>
          <a:bodyPr/>
          <a:lstStyle/>
          <a:p>
            <a:fld id="{4BC3567F-747F-E643-B220-56A3AD07659B}" type="datetimeFigureOut">
              <a:rPr lang="en-US" smtClean="0"/>
              <a:t>7/16/20</a:t>
            </a:fld>
            <a:endParaRPr lang="en-US"/>
          </a:p>
        </p:txBody>
      </p:sp>
      <p:sp>
        <p:nvSpPr>
          <p:cNvPr id="6" name="Footer Placeholder 5">
            <a:extLst>
              <a:ext uri="{FF2B5EF4-FFF2-40B4-BE49-F238E27FC236}">
                <a16:creationId xmlns:a16="http://schemas.microsoft.com/office/drawing/2014/main" id="{7B66E951-A112-0843-9F7F-AC9785F8E10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2F33C3-7F71-D64E-9ABE-B2708401FE87}"/>
              </a:ext>
            </a:extLst>
          </p:cNvPr>
          <p:cNvSpPr>
            <a:spLocks noGrp="1"/>
          </p:cNvSpPr>
          <p:nvPr>
            <p:ph type="sldNum" sz="quarter" idx="12"/>
          </p:nvPr>
        </p:nvSpPr>
        <p:spPr/>
        <p:txBody>
          <a:bodyPr/>
          <a:lstStyle/>
          <a:p>
            <a:fld id="{D7988A16-7065-3C4E-9029-04F1125EB6BD}" type="slidenum">
              <a:rPr lang="en-US" smtClean="0"/>
              <a:t>‹#›</a:t>
            </a:fld>
            <a:endParaRPr lang="en-US"/>
          </a:p>
        </p:txBody>
      </p:sp>
    </p:spTree>
    <p:extLst>
      <p:ext uri="{BB962C8B-B14F-4D97-AF65-F5344CB8AC3E}">
        <p14:creationId xmlns:p14="http://schemas.microsoft.com/office/powerpoint/2010/main" val="80758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7875A0-C860-584F-BFAF-7B135A3B28B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5FEEDD7-2729-B84D-9418-91473D6B742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97D1BEB-87B2-9E4C-91C9-5F1133CACD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2A8E764-B4EA-6E4C-8F91-A83E70C2762D}"/>
              </a:ext>
            </a:extLst>
          </p:cNvPr>
          <p:cNvSpPr>
            <a:spLocks noGrp="1"/>
          </p:cNvSpPr>
          <p:nvPr>
            <p:ph type="dt" sz="half" idx="10"/>
          </p:nvPr>
        </p:nvSpPr>
        <p:spPr/>
        <p:txBody>
          <a:bodyPr/>
          <a:lstStyle/>
          <a:p>
            <a:fld id="{4BC3567F-747F-E643-B220-56A3AD07659B}" type="datetimeFigureOut">
              <a:rPr lang="en-US" smtClean="0"/>
              <a:t>7/16/20</a:t>
            </a:fld>
            <a:endParaRPr lang="en-US"/>
          </a:p>
        </p:txBody>
      </p:sp>
      <p:sp>
        <p:nvSpPr>
          <p:cNvPr id="6" name="Footer Placeholder 5">
            <a:extLst>
              <a:ext uri="{FF2B5EF4-FFF2-40B4-BE49-F238E27FC236}">
                <a16:creationId xmlns:a16="http://schemas.microsoft.com/office/drawing/2014/main" id="{6E19E1F1-BE78-D547-90F9-E46ED4DEFFA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8E5EC4-04ED-834B-BFAF-A834B95FDF25}"/>
              </a:ext>
            </a:extLst>
          </p:cNvPr>
          <p:cNvSpPr>
            <a:spLocks noGrp="1"/>
          </p:cNvSpPr>
          <p:nvPr>
            <p:ph type="sldNum" sz="quarter" idx="12"/>
          </p:nvPr>
        </p:nvSpPr>
        <p:spPr/>
        <p:txBody>
          <a:bodyPr/>
          <a:lstStyle/>
          <a:p>
            <a:fld id="{D7988A16-7065-3C4E-9029-04F1125EB6BD}" type="slidenum">
              <a:rPr lang="en-US" smtClean="0"/>
              <a:t>‹#›</a:t>
            </a:fld>
            <a:endParaRPr lang="en-US"/>
          </a:p>
        </p:txBody>
      </p:sp>
    </p:spTree>
    <p:extLst>
      <p:ext uri="{BB962C8B-B14F-4D97-AF65-F5344CB8AC3E}">
        <p14:creationId xmlns:p14="http://schemas.microsoft.com/office/powerpoint/2010/main" val="2224197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CB294DA-0F67-2D44-9ED2-48BD681111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D9A5956-E588-7141-B16C-F16897DDB9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B231CE0-E119-7F4A-9BB1-7001E019CB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C3567F-747F-E643-B220-56A3AD07659B}" type="datetimeFigureOut">
              <a:rPr lang="en-US" smtClean="0"/>
              <a:t>7/16/20</a:t>
            </a:fld>
            <a:endParaRPr lang="en-US"/>
          </a:p>
        </p:txBody>
      </p:sp>
      <p:sp>
        <p:nvSpPr>
          <p:cNvPr id="5" name="Footer Placeholder 4">
            <a:extLst>
              <a:ext uri="{FF2B5EF4-FFF2-40B4-BE49-F238E27FC236}">
                <a16:creationId xmlns:a16="http://schemas.microsoft.com/office/drawing/2014/main" id="{B5EAF2D8-C8ED-2543-BB5E-313E0E9971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576946F-E3A7-6A40-B7F7-96481A1A7E7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988A16-7065-3C4E-9029-04F1125EB6BD}" type="slidenum">
              <a:rPr lang="en-US" smtClean="0"/>
              <a:t>‹#›</a:t>
            </a:fld>
            <a:endParaRPr lang="en-US"/>
          </a:p>
        </p:txBody>
      </p:sp>
    </p:spTree>
    <p:extLst>
      <p:ext uri="{BB962C8B-B14F-4D97-AF65-F5344CB8AC3E}">
        <p14:creationId xmlns:p14="http://schemas.microsoft.com/office/powerpoint/2010/main" val="18381025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DF32E99-E560-E54C-A48C-DFF96C9E3428}"/>
              </a:ext>
            </a:extLst>
          </p:cNvPr>
          <p:cNvSpPr>
            <a:spLocks noGrp="1"/>
          </p:cNvSpPr>
          <p:nvPr>
            <p:ph type="ctrTitle"/>
          </p:nvPr>
        </p:nvSpPr>
        <p:spPr>
          <a:xfrm>
            <a:off x="6602506" y="3966882"/>
            <a:ext cx="5004525" cy="1581374"/>
          </a:xfrm>
        </p:spPr>
        <p:txBody>
          <a:bodyPr anchor="t">
            <a:normAutofit/>
          </a:bodyPr>
          <a:lstStyle/>
          <a:p>
            <a:r>
              <a:rPr lang="en-US" sz="4400" b="1" dirty="0">
                <a:solidFill>
                  <a:srgbClr val="000000"/>
                </a:solidFill>
              </a:rPr>
              <a:t>Positive Psychology:</a:t>
            </a:r>
            <a:br>
              <a:rPr lang="en-US" sz="4400" b="1" dirty="0">
                <a:solidFill>
                  <a:srgbClr val="000000"/>
                </a:solidFill>
              </a:rPr>
            </a:br>
            <a:r>
              <a:rPr lang="en-US" sz="4400" b="1" dirty="0">
                <a:solidFill>
                  <a:srgbClr val="000000"/>
                </a:solidFill>
              </a:rPr>
              <a:t>Happiness</a:t>
            </a:r>
          </a:p>
        </p:txBody>
      </p:sp>
      <p:sp>
        <p:nvSpPr>
          <p:cNvPr id="14"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descr="Creativity - A Key To Happiness - The Positive Psychology People">
            <a:extLst>
              <a:ext uri="{FF2B5EF4-FFF2-40B4-BE49-F238E27FC236}">
                <a16:creationId xmlns:a16="http://schemas.microsoft.com/office/drawing/2014/main" id="{971BE379-4D07-BB43-9E92-E3BA80321DBA}"/>
              </a:ext>
            </a:extLst>
          </p:cNvPr>
          <p:cNvPicPr/>
          <p:nvPr/>
        </p:nvPicPr>
        <p:blipFill rotWithShape="1">
          <a:blip r:embed="rId4">
            <a:alphaModFix/>
            <a:extLst>
              <a:ext uri="{28A0092B-C50C-407E-A947-70E740481C1C}">
                <a14:useLocalDpi xmlns:a14="http://schemas.microsoft.com/office/drawing/2010/main" val="0"/>
              </a:ext>
            </a:extLst>
          </a:blip>
          <a:srcRect l="20954" r="21041" b="1"/>
          <a:stretch/>
        </p:blipFill>
        <p:spPr bwMode="auto">
          <a:xfrm>
            <a:off x="1" y="770037"/>
            <a:ext cx="5298683" cy="6097438"/>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noFill/>
          <a:effectLst>
            <a:softEdge rad="0"/>
          </a:effectLst>
          <a:extLst>
            <a:ext uri="{53640926-AAD7-44D8-BBD7-CCE9431645EC}">
              <a14:shadowObscured xmlns:a14="http://schemas.microsoft.com/office/drawing/2010/main"/>
            </a:ext>
          </a:extLst>
        </p:spPr>
      </p:pic>
      <p:pic>
        <p:nvPicPr>
          <p:cNvPr id="4" name="Picture 3">
            <a:extLst>
              <a:ext uri="{FF2B5EF4-FFF2-40B4-BE49-F238E27FC236}">
                <a16:creationId xmlns:a16="http://schemas.microsoft.com/office/drawing/2014/main" id="{764D873A-86AE-F04C-99B7-DCF2A36DD9C9}"/>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0" y="6228154"/>
            <a:ext cx="12192000" cy="629846"/>
          </a:xfrm>
          <a:prstGeom prst="rect">
            <a:avLst/>
          </a:prstGeom>
        </p:spPr>
      </p:pic>
    </p:spTree>
    <p:extLst>
      <p:ext uri="{BB962C8B-B14F-4D97-AF65-F5344CB8AC3E}">
        <p14:creationId xmlns:p14="http://schemas.microsoft.com/office/powerpoint/2010/main" val="12210884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358138-232D-9C45-841D-A6E767FB041A}"/>
              </a:ext>
            </a:extLst>
          </p:cNvPr>
          <p:cNvSpPr>
            <a:spLocks noGrp="1"/>
          </p:cNvSpPr>
          <p:nvPr>
            <p:ph idx="1"/>
          </p:nvPr>
        </p:nvSpPr>
        <p:spPr>
          <a:xfrm>
            <a:off x="484094" y="322728"/>
            <a:ext cx="9284374" cy="6122677"/>
          </a:xfrm>
        </p:spPr>
        <p:txBody>
          <a:bodyPr>
            <a:normAutofit fontScale="70000" lnSpcReduction="20000"/>
          </a:bodyPr>
          <a:lstStyle/>
          <a:p>
            <a:pPr marL="0" indent="0">
              <a:buNone/>
            </a:pPr>
            <a:endParaRPr lang="en-GB" dirty="0"/>
          </a:p>
          <a:p>
            <a:pPr marL="0" indent="0">
              <a:buNone/>
            </a:pPr>
            <a:r>
              <a:rPr lang="en-GB" sz="4600" b="1" dirty="0"/>
              <a:t>Learning intentions </a:t>
            </a:r>
          </a:p>
          <a:p>
            <a:pPr marL="0" indent="0">
              <a:buNone/>
            </a:pPr>
            <a:endParaRPr lang="en-US" dirty="0"/>
          </a:p>
          <a:p>
            <a:pPr marL="0" indent="0">
              <a:lnSpc>
                <a:spcPct val="160000"/>
              </a:lnSpc>
              <a:buNone/>
            </a:pPr>
            <a:r>
              <a:rPr lang="en-US" sz="3400" dirty="0"/>
              <a:t>By the end the lesson I </a:t>
            </a:r>
            <a:r>
              <a:rPr lang="en-GB" sz="3400" dirty="0"/>
              <a:t>will learn what is meant by happiness, how I can increase my happiness and set myself a SMART goal. </a:t>
            </a:r>
          </a:p>
          <a:p>
            <a:pPr marL="0" indent="0">
              <a:buNone/>
            </a:pPr>
            <a:endParaRPr lang="en-GB" sz="3400" dirty="0"/>
          </a:p>
          <a:p>
            <a:endParaRPr lang="en-GB" sz="3400" dirty="0"/>
          </a:p>
          <a:p>
            <a:pPr marL="0" indent="0">
              <a:buNone/>
            </a:pPr>
            <a:r>
              <a:rPr lang="en-GB" sz="3400" b="1" u="sng" dirty="0"/>
              <a:t>Success Criteria: </a:t>
            </a:r>
            <a:endParaRPr lang="en-GB" sz="3400" b="1" dirty="0"/>
          </a:p>
          <a:p>
            <a:pPr marL="0" indent="0">
              <a:buNone/>
            </a:pPr>
            <a:r>
              <a:rPr lang="en-GB" sz="3400" dirty="0"/>
              <a:t>I will have been successful if I can:</a:t>
            </a:r>
          </a:p>
          <a:p>
            <a:endParaRPr lang="en-GB" sz="800" dirty="0"/>
          </a:p>
          <a:p>
            <a:pPr lvl="0">
              <a:lnSpc>
                <a:spcPct val="170000"/>
              </a:lnSpc>
            </a:pPr>
            <a:r>
              <a:rPr lang="en-GB" sz="3400" dirty="0"/>
              <a:t>Understand the meaning of happiness</a:t>
            </a:r>
          </a:p>
          <a:p>
            <a:pPr lvl="0">
              <a:lnSpc>
                <a:spcPct val="170000"/>
              </a:lnSpc>
            </a:pPr>
            <a:r>
              <a:rPr lang="en-GB" sz="3400" dirty="0"/>
              <a:t>Identify how I can increase my happiness</a:t>
            </a:r>
          </a:p>
          <a:p>
            <a:pPr lvl="0">
              <a:lnSpc>
                <a:spcPct val="170000"/>
              </a:lnSpc>
            </a:pPr>
            <a:r>
              <a:rPr lang="en-GB" sz="3400" dirty="0"/>
              <a:t>Set myself a SMART goal</a:t>
            </a:r>
          </a:p>
        </p:txBody>
      </p:sp>
      <p:pic>
        <p:nvPicPr>
          <p:cNvPr id="5" name="Picture 4" descr="Free Happy Clipart, Download Free Clip Art, Free Clip Art on ...">
            <a:extLst>
              <a:ext uri="{FF2B5EF4-FFF2-40B4-BE49-F238E27FC236}">
                <a16:creationId xmlns:a16="http://schemas.microsoft.com/office/drawing/2014/main" id="{58FB48DA-2C58-E14C-9F07-65D52F6DD200}"/>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65580" y="3429000"/>
            <a:ext cx="1984081" cy="2037978"/>
          </a:xfrm>
          <a:prstGeom prst="rect">
            <a:avLst/>
          </a:prstGeom>
          <a:noFill/>
          <a:ln>
            <a:noFill/>
          </a:ln>
        </p:spPr>
      </p:pic>
    </p:spTree>
    <p:extLst>
      <p:ext uri="{BB962C8B-B14F-4D97-AF65-F5344CB8AC3E}">
        <p14:creationId xmlns:p14="http://schemas.microsoft.com/office/powerpoint/2010/main" val="2435063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1BABE-E777-6A4D-8FED-7702B92C961B}"/>
              </a:ext>
            </a:extLst>
          </p:cNvPr>
          <p:cNvSpPr>
            <a:spLocks noGrp="1"/>
          </p:cNvSpPr>
          <p:nvPr>
            <p:ph type="title"/>
          </p:nvPr>
        </p:nvSpPr>
        <p:spPr>
          <a:xfrm>
            <a:off x="838200" y="2565496"/>
            <a:ext cx="10515600" cy="1325563"/>
          </a:xfrm>
        </p:spPr>
        <p:txBody>
          <a:bodyPr>
            <a:noAutofit/>
          </a:bodyPr>
          <a:lstStyle/>
          <a:p>
            <a:pPr algn="ctr"/>
            <a:r>
              <a:rPr lang="en-GB" sz="4800" b="1" dirty="0"/>
              <a:t>Activity:</a:t>
            </a:r>
            <a:br>
              <a:rPr lang="en-GB" sz="4800" b="1" dirty="0"/>
            </a:br>
            <a:br>
              <a:rPr lang="en-GB" sz="4800" b="1" dirty="0"/>
            </a:br>
            <a:r>
              <a:rPr lang="en-GB" sz="4800" b="1" dirty="0"/>
              <a:t>What is Happiness?</a:t>
            </a:r>
            <a:br>
              <a:rPr lang="en-GB" sz="4800" dirty="0"/>
            </a:br>
            <a:endParaRPr lang="en-US" sz="4800" dirty="0"/>
          </a:p>
        </p:txBody>
      </p:sp>
    </p:spTree>
    <p:extLst>
      <p:ext uri="{BB962C8B-B14F-4D97-AF65-F5344CB8AC3E}">
        <p14:creationId xmlns:p14="http://schemas.microsoft.com/office/powerpoint/2010/main" val="28668209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1BABE-E777-6A4D-8FED-7702B92C961B}"/>
              </a:ext>
            </a:extLst>
          </p:cNvPr>
          <p:cNvSpPr>
            <a:spLocks noGrp="1"/>
          </p:cNvSpPr>
          <p:nvPr>
            <p:ph type="title"/>
          </p:nvPr>
        </p:nvSpPr>
        <p:spPr>
          <a:xfrm>
            <a:off x="838200" y="1003396"/>
            <a:ext cx="10515600" cy="1325563"/>
          </a:xfrm>
        </p:spPr>
        <p:txBody>
          <a:bodyPr>
            <a:noAutofit/>
          </a:bodyPr>
          <a:lstStyle/>
          <a:p>
            <a:pPr algn="ctr"/>
            <a:r>
              <a:rPr lang="en-GB" sz="4800" b="1" dirty="0"/>
              <a:t>Activity:</a:t>
            </a:r>
            <a:br>
              <a:rPr lang="en-GB" sz="4800" b="1" dirty="0"/>
            </a:br>
            <a:r>
              <a:rPr lang="en-GB" sz="4800" b="1" dirty="0"/>
              <a:t>How to increase my happiness</a:t>
            </a:r>
            <a:br>
              <a:rPr lang="en-GB" sz="4800" dirty="0"/>
            </a:br>
            <a:endParaRPr lang="en-US" sz="4800" dirty="0"/>
          </a:p>
        </p:txBody>
      </p:sp>
      <p:pic>
        <p:nvPicPr>
          <p:cNvPr id="3" name="Picture 2" descr="A screenshot of a cell phone&#10;&#10;Description automatically generated">
            <a:extLst>
              <a:ext uri="{FF2B5EF4-FFF2-40B4-BE49-F238E27FC236}">
                <a16:creationId xmlns:a16="http://schemas.microsoft.com/office/drawing/2014/main" id="{0255A643-1367-0641-9A42-ED0F469E9E80}"/>
              </a:ext>
            </a:extLst>
          </p:cNvPr>
          <p:cNvPicPr/>
          <p:nvPr/>
        </p:nvPicPr>
        <p:blipFill rotWithShape="1">
          <a:blip r:embed="rId3" cstate="print">
            <a:extLst>
              <a:ext uri="{28A0092B-C50C-407E-A947-70E740481C1C}">
                <a14:useLocalDpi xmlns:a14="http://schemas.microsoft.com/office/drawing/2010/main" val="0"/>
              </a:ext>
            </a:extLst>
          </a:blip>
          <a:srcRect l="12362" t="1007" r="10691" b="4830"/>
          <a:stretch/>
        </p:blipFill>
        <p:spPr bwMode="auto">
          <a:xfrm>
            <a:off x="2871470" y="1943099"/>
            <a:ext cx="6449060" cy="464883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058489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1BABE-E777-6A4D-8FED-7702B92C961B}"/>
              </a:ext>
            </a:extLst>
          </p:cNvPr>
          <p:cNvSpPr>
            <a:spLocks noGrp="1"/>
          </p:cNvSpPr>
          <p:nvPr>
            <p:ph type="title"/>
          </p:nvPr>
        </p:nvSpPr>
        <p:spPr>
          <a:xfrm>
            <a:off x="838200" y="1144380"/>
            <a:ext cx="10515600" cy="1325563"/>
          </a:xfrm>
        </p:spPr>
        <p:txBody>
          <a:bodyPr>
            <a:noAutofit/>
          </a:bodyPr>
          <a:lstStyle/>
          <a:p>
            <a:pPr algn="ctr"/>
            <a:r>
              <a:rPr lang="en-GB" sz="4800" b="1" dirty="0"/>
              <a:t>Activity:</a:t>
            </a:r>
            <a:br>
              <a:rPr lang="en-GB" sz="4800" b="1" dirty="0"/>
            </a:br>
            <a:r>
              <a:rPr lang="en-GB" sz="4800" b="1" dirty="0"/>
              <a:t>Goal Setting</a:t>
            </a:r>
            <a:br>
              <a:rPr lang="en-GB" sz="4800" dirty="0"/>
            </a:br>
            <a:endParaRPr lang="en-US" sz="4800" dirty="0"/>
          </a:p>
        </p:txBody>
      </p:sp>
      <p:pic>
        <p:nvPicPr>
          <p:cNvPr id="4" name="Picture 3">
            <a:extLst>
              <a:ext uri="{FF2B5EF4-FFF2-40B4-BE49-F238E27FC236}">
                <a16:creationId xmlns:a16="http://schemas.microsoft.com/office/drawing/2014/main" id="{6C5242C2-2FE7-924E-A447-52F5504970D4}"/>
              </a:ext>
            </a:extLst>
          </p:cNvPr>
          <p:cNvPicPr>
            <a:picLocks noChangeAspect="1"/>
          </p:cNvPicPr>
          <p:nvPr/>
        </p:nvPicPr>
        <p:blipFill rotWithShape="1">
          <a:blip r:embed="rId3"/>
          <a:srcRect l="8967" t="14997" r="10668" b="19073"/>
          <a:stretch/>
        </p:blipFill>
        <p:spPr>
          <a:xfrm>
            <a:off x="1084520" y="2129700"/>
            <a:ext cx="10022959" cy="4134841"/>
          </a:xfrm>
          <a:prstGeom prst="rect">
            <a:avLst/>
          </a:prstGeom>
        </p:spPr>
      </p:pic>
    </p:spTree>
    <p:extLst>
      <p:ext uri="{BB962C8B-B14F-4D97-AF65-F5344CB8AC3E}">
        <p14:creationId xmlns:p14="http://schemas.microsoft.com/office/powerpoint/2010/main" val="37251893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DBBF3-D919-F649-9DC5-70030201E169}"/>
              </a:ext>
            </a:extLst>
          </p:cNvPr>
          <p:cNvSpPr>
            <a:spLocks noGrp="1"/>
          </p:cNvSpPr>
          <p:nvPr>
            <p:ph type="title"/>
          </p:nvPr>
        </p:nvSpPr>
        <p:spPr/>
        <p:txBody>
          <a:bodyPr/>
          <a:lstStyle/>
          <a:p>
            <a:pPr algn="ctr"/>
            <a:r>
              <a:rPr lang="en-US" b="1" dirty="0"/>
              <a:t>Kindness increases Happiness</a:t>
            </a:r>
          </a:p>
        </p:txBody>
      </p:sp>
      <p:sp>
        <p:nvSpPr>
          <p:cNvPr id="3" name="Content Placeholder 2">
            <a:extLst>
              <a:ext uri="{FF2B5EF4-FFF2-40B4-BE49-F238E27FC236}">
                <a16:creationId xmlns:a16="http://schemas.microsoft.com/office/drawing/2014/main" id="{829977DB-B335-BB4B-8AA3-9DF600A81B5E}"/>
              </a:ext>
            </a:extLst>
          </p:cNvPr>
          <p:cNvSpPr>
            <a:spLocks noGrp="1"/>
          </p:cNvSpPr>
          <p:nvPr>
            <p:ph idx="1"/>
          </p:nvPr>
        </p:nvSpPr>
        <p:spPr>
          <a:xfrm>
            <a:off x="838200" y="3429000"/>
            <a:ext cx="10515600" cy="4351338"/>
          </a:xfrm>
        </p:spPr>
        <p:txBody>
          <a:bodyPr/>
          <a:lstStyle/>
          <a:p>
            <a:pPr marL="0" indent="0" algn="ctr">
              <a:buNone/>
            </a:pPr>
            <a:endParaRPr lang="en-US" b="1" dirty="0"/>
          </a:p>
          <a:p>
            <a:pPr marL="0" indent="0" algn="ctr">
              <a:buNone/>
            </a:pPr>
            <a:endParaRPr lang="en-US" b="1" dirty="0"/>
          </a:p>
          <a:p>
            <a:pPr marL="0" indent="0" algn="ctr">
              <a:buNone/>
            </a:pPr>
            <a:r>
              <a:rPr lang="en-US" b="1" dirty="0"/>
              <a:t>Activity: What are random acts of kindness?</a:t>
            </a:r>
          </a:p>
          <a:p>
            <a:pPr marL="0" indent="0" algn="ctr">
              <a:buNone/>
            </a:pPr>
            <a:endParaRPr lang="en-US" b="1" dirty="0"/>
          </a:p>
          <a:p>
            <a:pPr marL="0" indent="0" algn="ctr">
              <a:buNone/>
            </a:pPr>
            <a:r>
              <a:rPr lang="en-US" b="1" dirty="0"/>
              <a:t>Additional Activity: Group act of kindness for school/community</a:t>
            </a:r>
          </a:p>
          <a:p>
            <a:endParaRPr lang="en-US" dirty="0"/>
          </a:p>
          <a:p>
            <a:endParaRPr lang="en-US" dirty="0"/>
          </a:p>
        </p:txBody>
      </p:sp>
      <p:sp>
        <p:nvSpPr>
          <p:cNvPr id="4" name="Rectangle 2">
            <a:extLst>
              <a:ext uri="{FF2B5EF4-FFF2-40B4-BE49-F238E27FC236}">
                <a16:creationId xmlns:a16="http://schemas.microsoft.com/office/drawing/2014/main" id="{6CCBD101-B3A3-5A4D-879A-0E5C3CA1A093}"/>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 name="Picture 5">
            <a:extLst>
              <a:ext uri="{FF2B5EF4-FFF2-40B4-BE49-F238E27FC236}">
                <a16:creationId xmlns:a16="http://schemas.microsoft.com/office/drawing/2014/main" id="{04CA7B96-4917-3641-B48C-1F5D224F7452}"/>
              </a:ext>
            </a:extLst>
          </p:cNvPr>
          <p:cNvPicPr>
            <a:picLocks noChangeAspect="1"/>
          </p:cNvPicPr>
          <p:nvPr/>
        </p:nvPicPr>
        <p:blipFill>
          <a:blip r:embed="rId3"/>
          <a:stretch>
            <a:fillRect/>
          </a:stretch>
        </p:blipFill>
        <p:spPr>
          <a:xfrm>
            <a:off x="3795368" y="1590966"/>
            <a:ext cx="4601263" cy="2489355"/>
          </a:xfrm>
          <a:prstGeom prst="rect">
            <a:avLst/>
          </a:prstGeom>
        </p:spPr>
      </p:pic>
    </p:spTree>
    <p:extLst>
      <p:ext uri="{BB962C8B-B14F-4D97-AF65-F5344CB8AC3E}">
        <p14:creationId xmlns:p14="http://schemas.microsoft.com/office/powerpoint/2010/main" val="19309022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E052B-21D0-384B-A648-1A23EE72B54D}"/>
              </a:ext>
            </a:extLst>
          </p:cNvPr>
          <p:cNvSpPr>
            <a:spLocks noGrp="1"/>
          </p:cNvSpPr>
          <p:nvPr>
            <p:ph type="title"/>
          </p:nvPr>
        </p:nvSpPr>
        <p:spPr/>
        <p:txBody>
          <a:bodyPr>
            <a:normAutofit fontScale="90000"/>
          </a:bodyPr>
          <a:lstStyle/>
          <a:p>
            <a:r>
              <a:rPr lang="en-GB" b="1" dirty="0"/>
              <a:t>Extra Activity: </a:t>
            </a:r>
            <a:br>
              <a:rPr lang="en-GB" b="1" dirty="0"/>
            </a:br>
            <a:r>
              <a:rPr lang="en-GB" b="1" dirty="0"/>
              <a:t>Happiness Facts</a:t>
            </a:r>
            <a:br>
              <a:rPr lang="en-GB" dirty="0"/>
            </a:br>
            <a:endParaRPr lang="en-US" dirty="0"/>
          </a:p>
        </p:txBody>
      </p:sp>
      <p:sp>
        <p:nvSpPr>
          <p:cNvPr id="3" name="Content Placeholder 2">
            <a:extLst>
              <a:ext uri="{FF2B5EF4-FFF2-40B4-BE49-F238E27FC236}">
                <a16:creationId xmlns:a16="http://schemas.microsoft.com/office/drawing/2014/main" id="{D4DEBA38-DA36-F14E-A1ED-159B60B63B40}"/>
              </a:ext>
            </a:extLst>
          </p:cNvPr>
          <p:cNvSpPr>
            <a:spLocks noGrp="1"/>
          </p:cNvSpPr>
          <p:nvPr>
            <p:ph idx="1"/>
          </p:nvPr>
        </p:nvSpPr>
        <p:spPr>
          <a:xfrm>
            <a:off x="485775" y="1337734"/>
            <a:ext cx="11198225" cy="5155142"/>
          </a:xfrm>
        </p:spPr>
        <p:txBody>
          <a:bodyPr>
            <a:normAutofit lnSpcReduction="10000"/>
          </a:bodyPr>
          <a:lstStyle/>
          <a:p>
            <a:pPr lvl="0">
              <a:lnSpc>
                <a:spcPct val="170000"/>
              </a:lnSpc>
            </a:pPr>
            <a:r>
              <a:rPr lang="en-GB" sz="1600" dirty="0"/>
              <a:t>Happiness is linked to lower heart rate and blood pressure, as well as healthier heart rate variability.</a:t>
            </a:r>
          </a:p>
          <a:p>
            <a:pPr lvl="0">
              <a:lnSpc>
                <a:spcPct val="170000"/>
              </a:lnSpc>
            </a:pPr>
            <a:r>
              <a:rPr lang="en-GB" sz="1600" dirty="0"/>
              <a:t>Happiness boosts our immune system, which can help us fight and fend off the common cold.</a:t>
            </a:r>
          </a:p>
          <a:p>
            <a:pPr lvl="0">
              <a:lnSpc>
                <a:spcPct val="170000"/>
              </a:lnSpc>
            </a:pPr>
            <a:r>
              <a:rPr lang="en-GB" sz="1600" dirty="0"/>
              <a:t>Happy people tend to experience fewer aches and pains, including dizziness, muscle strain, and heartburn.</a:t>
            </a:r>
          </a:p>
          <a:p>
            <a:pPr lvl="0">
              <a:lnSpc>
                <a:spcPct val="170000"/>
              </a:lnSpc>
            </a:pPr>
            <a:r>
              <a:rPr lang="en-GB" sz="1600" dirty="0"/>
              <a:t>Those who are happiest tend to live significantly longer than those who are not.</a:t>
            </a:r>
          </a:p>
          <a:p>
            <a:pPr lvl="0">
              <a:lnSpc>
                <a:spcPct val="170000"/>
              </a:lnSpc>
            </a:pPr>
            <a:r>
              <a:rPr lang="en-GB" sz="1600" dirty="0"/>
              <a:t>Happy people tend to make others happier as well, and vice versa – those who do good, feel good!</a:t>
            </a:r>
          </a:p>
          <a:p>
            <a:pPr lvl="0">
              <a:lnSpc>
                <a:spcPct val="170000"/>
              </a:lnSpc>
            </a:pPr>
            <a:r>
              <a:rPr lang="en-GB" sz="1600" dirty="0"/>
              <a:t>Smelling floral scents like roses can make us happier.</a:t>
            </a:r>
          </a:p>
          <a:p>
            <a:pPr lvl="0">
              <a:lnSpc>
                <a:spcPct val="170000"/>
              </a:lnSpc>
            </a:pPr>
            <a:r>
              <a:rPr lang="en-GB" sz="1600" dirty="0"/>
              <a:t>Relationships are much more conducive to a happy life than money.</a:t>
            </a:r>
          </a:p>
          <a:p>
            <a:pPr lvl="0">
              <a:lnSpc>
                <a:spcPct val="170000"/>
              </a:lnSpc>
            </a:pPr>
            <a:r>
              <a:rPr lang="en-GB" sz="1600" dirty="0"/>
              <a:t>Being outdoors – especially near the water – can make us happier.</a:t>
            </a:r>
          </a:p>
          <a:p>
            <a:pPr lvl="0">
              <a:lnSpc>
                <a:spcPct val="170000"/>
              </a:lnSpc>
            </a:pPr>
            <a:r>
              <a:rPr lang="en-GB" sz="1600" dirty="0"/>
              <a:t>Happiness is contagious! When we spend time around happy people, we’re likely to get a boost of happiness as well</a:t>
            </a:r>
          </a:p>
          <a:p>
            <a:pPr lvl="0">
              <a:lnSpc>
                <a:spcPct val="170000"/>
              </a:lnSpc>
            </a:pPr>
            <a:r>
              <a:rPr lang="en-GB" sz="1600" dirty="0"/>
              <a:t>Most of our happiness is not determined by our genetics, but by our experiences and our day-to-day lives </a:t>
            </a:r>
          </a:p>
        </p:txBody>
      </p:sp>
      <p:pic>
        <p:nvPicPr>
          <p:cNvPr id="4" name="Picture 3">
            <a:extLst>
              <a:ext uri="{FF2B5EF4-FFF2-40B4-BE49-F238E27FC236}">
                <a16:creationId xmlns:a16="http://schemas.microsoft.com/office/drawing/2014/main" id="{0CA067E4-CDA0-7B43-A905-22336C581FAE}"/>
              </a:ext>
            </a:extLst>
          </p:cNvPr>
          <p:cNvPicPr>
            <a:picLocks noChangeAspect="1"/>
          </p:cNvPicPr>
          <p:nvPr/>
        </p:nvPicPr>
        <p:blipFill>
          <a:blip r:embed="rId3"/>
          <a:stretch>
            <a:fillRect/>
          </a:stretch>
        </p:blipFill>
        <p:spPr>
          <a:xfrm>
            <a:off x="8752865" y="1337733"/>
            <a:ext cx="2600935" cy="1716617"/>
          </a:xfrm>
          <a:prstGeom prst="rect">
            <a:avLst/>
          </a:prstGeom>
        </p:spPr>
      </p:pic>
    </p:spTree>
    <p:extLst>
      <p:ext uri="{BB962C8B-B14F-4D97-AF65-F5344CB8AC3E}">
        <p14:creationId xmlns:p14="http://schemas.microsoft.com/office/powerpoint/2010/main" val="802022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C964A-0955-2E40-9B35-0484E678CABD}"/>
              </a:ext>
            </a:extLst>
          </p:cNvPr>
          <p:cNvSpPr>
            <a:spLocks noGrp="1"/>
          </p:cNvSpPr>
          <p:nvPr>
            <p:ph type="title"/>
          </p:nvPr>
        </p:nvSpPr>
        <p:spPr>
          <a:xfrm>
            <a:off x="838200" y="265113"/>
            <a:ext cx="10515600" cy="1325563"/>
          </a:xfrm>
        </p:spPr>
        <p:txBody>
          <a:bodyPr/>
          <a:lstStyle/>
          <a:p>
            <a:pPr algn="ctr"/>
            <a:r>
              <a:rPr lang="en-GB" sz="3600" b="1" dirty="0"/>
              <a:t>Extra Activity: A Smile Poem</a:t>
            </a:r>
            <a:br>
              <a:rPr lang="en-GB" dirty="0"/>
            </a:br>
            <a:endParaRPr lang="en-US" dirty="0"/>
          </a:p>
        </p:txBody>
      </p:sp>
      <p:sp>
        <p:nvSpPr>
          <p:cNvPr id="3" name="Content Placeholder 2">
            <a:extLst>
              <a:ext uri="{FF2B5EF4-FFF2-40B4-BE49-F238E27FC236}">
                <a16:creationId xmlns:a16="http://schemas.microsoft.com/office/drawing/2014/main" id="{0FE22E7F-7D19-CD48-B187-71163AB48FD8}"/>
              </a:ext>
            </a:extLst>
          </p:cNvPr>
          <p:cNvSpPr>
            <a:spLocks noGrp="1"/>
          </p:cNvSpPr>
          <p:nvPr>
            <p:ph idx="1"/>
          </p:nvPr>
        </p:nvSpPr>
        <p:spPr>
          <a:xfrm>
            <a:off x="709612" y="927894"/>
            <a:ext cx="10515600" cy="4351338"/>
          </a:xfrm>
        </p:spPr>
        <p:txBody>
          <a:bodyPr>
            <a:normAutofit fontScale="25000" lnSpcReduction="20000"/>
          </a:bodyPr>
          <a:lstStyle/>
          <a:p>
            <a:pPr marL="0" indent="0" algn="ctr">
              <a:buNone/>
            </a:pPr>
            <a:r>
              <a:rPr lang="en-GB" sz="7200" dirty="0"/>
              <a:t>Smiling is infectious,</a:t>
            </a:r>
          </a:p>
          <a:p>
            <a:pPr marL="0" indent="0" algn="ctr">
              <a:buNone/>
            </a:pPr>
            <a:r>
              <a:rPr lang="en-GB" sz="7200" dirty="0"/>
              <a:t>You catch it like the flu,</a:t>
            </a:r>
          </a:p>
          <a:p>
            <a:pPr marL="0" indent="0" algn="ctr">
              <a:buNone/>
            </a:pPr>
            <a:r>
              <a:rPr lang="en-GB" sz="7200" dirty="0"/>
              <a:t>When someone smiled at me today</a:t>
            </a:r>
          </a:p>
          <a:p>
            <a:pPr marL="0" indent="0" algn="ctr">
              <a:buNone/>
            </a:pPr>
            <a:r>
              <a:rPr lang="en-GB" sz="7200" dirty="0"/>
              <a:t>I started smiling too.</a:t>
            </a:r>
          </a:p>
          <a:p>
            <a:pPr marL="0" indent="0" algn="ctr">
              <a:buNone/>
            </a:pPr>
            <a:r>
              <a:rPr lang="en-GB" sz="7200" dirty="0"/>
              <a:t> </a:t>
            </a:r>
          </a:p>
          <a:p>
            <a:pPr marL="0" indent="0" algn="ctr">
              <a:buNone/>
            </a:pPr>
            <a:r>
              <a:rPr lang="en-GB" sz="7200" dirty="0"/>
              <a:t>I walked around the corner</a:t>
            </a:r>
          </a:p>
          <a:p>
            <a:pPr marL="0" indent="0" algn="ctr">
              <a:buNone/>
            </a:pPr>
            <a:r>
              <a:rPr lang="en-GB" sz="7200" dirty="0"/>
              <a:t>And someone saw my grin,</a:t>
            </a:r>
          </a:p>
          <a:p>
            <a:pPr marL="0" indent="0" algn="ctr">
              <a:buNone/>
            </a:pPr>
            <a:r>
              <a:rPr lang="en-GB" sz="7200" dirty="0"/>
              <a:t>When he smiled, I realised,</a:t>
            </a:r>
          </a:p>
          <a:p>
            <a:pPr marL="0" indent="0" algn="ctr">
              <a:buNone/>
            </a:pPr>
            <a:r>
              <a:rPr lang="en-GB" sz="7200" dirty="0"/>
              <a:t>I’d passed it on to him.</a:t>
            </a:r>
          </a:p>
          <a:p>
            <a:pPr marL="0" indent="0" algn="ctr">
              <a:buNone/>
            </a:pPr>
            <a:r>
              <a:rPr lang="en-GB" sz="7200" dirty="0"/>
              <a:t> </a:t>
            </a:r>
          </a:p>
          <a:p>
            <a:pPr marL="0" indent="0" algn="ctr">
              <a:buNone/>
            </a:pPr>
            <a:r>
              <a:rPr lang="en-GB" sz="7200" dirty="0"/>
              <a:t>I thought about the smile</a:t>
            </a:r>
          </a:p>
          <a:p>
            <a:pPr marL="0" indent="0" algn="ctr">
              <a:buNone/>
            </a:pPr>
            <a:r>
              <a:rPr lang="en-GB" sz="7200" dirty="0"/>
              <a:t>And realised its worth;</a:t>
            </a:r>
          </a:p>
          <a:p>
            <a:pPr marL="0" indent="0" algn="ctr">
              <a:buNone/>
            </a:pPr>
            <a:r>
              <a:rPr lang="en-GB" sz="7200" dirty="0"/>
              <a:t>A single smile like mine could travel around the earth.</a:t>
            </a:r>
          </a:p>
          <a:p>
            <a:pPr marL="0" indent="0" algn="ctr">
              <a:buNone/>
            </a:pPr>
            <a:r>
              <a:rPr lang="en-GB" sz="7200" dirty="0"/>
              <a:t> </a:t>
            </a:r>
          </a:p>
          <a:p>
            <a:pPr marL="0" indent="0" algn="ctr">
              <a:buNone/>
            </a:pPr>
            <a:r>
              <a:rPr lang="en-GB" sz="7200" dirty="0"/>
              <a:t>If you feel a smile begin</a:t>
            </a:r>
          </a:p>
          <a:p>
            <a:pPr marL="0" indent="0" algn="ctr">
              <a:buNone/>
            </a:pPr>
            <a:r>
              <a:rPr lang="en-GB" sz="7200" dirty="0"/>
              <a:t>Don’t leave it undetected,</a:t>
            </a:r>
          </a:p>
          <a:p>
            <a:pPr marL="0" indent="0" algn="ctr">
              <a:buNone/>
            </a:pPr>
            <a:r>
              <a:rPr lang="en-GB" sz="7200" dirty="0"/>
              <a:t>Let’s start an epidemic quick,</a:t>
            </a:r>
          </a:p>
          <a:p>
            <a:pPr marL="0" indent="0" algn="ctr">
              <a:buNone/>
            </a:pPr>
            <a:r>
              <a:rPr lang="en-GB" sz="7200" dirty="0"/>
              <a:t>And get the world infected.</a:t>
            </a:r>
          </a:p>
          <a:p>
            <a:r>
              <a:rPr lang="en-GB" sz="7200" b="1" dirty="0"/>
              <a:t> </a:t>
            </a:r>
            <a:endParaRPr lang="en-GB" sz="7200" dirty="0"/>
          </a:p>
          <a:p>
            <a:r>
              <a:rPr lang="en-GB" sz="6400" b="1" dirty="0"/>
              <a:t> </a:t>
            </a:r>
            <a:endParaRPr lang="en-GB" sz="6400" dirty="0"/>
          </a:p>
          <a:p>
            <a:r>
              <a:rPr lang="en-GB" b="1" dirty="0"/>
              <a:t> </a:t>
            </a:r>
            <a:endParaRPr lang="en-GB" dirty="0"/>
          </a:p>
          <a:p>
            <a:endParaRPr lang="en-US" dirty="0"/>
          </a:p>
        </p:txBody>
      </p:sp>
      <p:pic>
        <p:nvPicPr>
          <p:cNvPr id="4" name="Picture 3">
            <a:extLst>
              <a:ext uri="{FF2B5EF4-FFF2-40B4-BE49-F238E27FC236}">
                <a16:creationId xmlns:a16="http://schemas.microsoft.com/office/drawing/2014/main" id="{B73B9368-F38F-0645-BE49-4201E00D48EE}"/>
              </a:ext>
            </a:extLst>
          </p:cNvPr>
          <p:cNvPicPr>
            <a:picLocks noChangeAspect="1"/>
          </p:cNvPicPr>
          <p:nvPr/>
        </p:nvPicPr>
        <p:blipFill>
          <a:blip r:embed="rId3"/>
          <a:stretch>
            <a:fillRect/>
          </a:stretch>
        </p:blipFill>
        <p:spPr>
          <a:xfrm rot="20052192">
            <a:off x="8831400" y="2668576"/>
            <a:ext cx="2281238" cy="1630729"/>
          </a:xfrm>
          <a:prstGeom prst="rect">
            <a:avLst/>
          </a:prstGeom>
        </p:spPr>
      </p:pic>
      <p:pic>
        <p:nvPicPr>
          <p:cNvPr id="5" name="Picture 4">
            <a:extLst>
              <a:ext uri="{FF2B5EF4-FFF2-40B4-BE49-F238E27FC236}">
                <a16:creationId xmlns:a16="http://schemas.microsoft.com/office/drawing/2014/main" id="{3CDE8C73-F492-F241-9EF8-BD645461FADD}"/>
              </a:ext>
            </a:extLst>
          </p:cNvPr>
          <p:cNvPicPr>
            <a:picLocks noChangeAspect="1"/>
          </p:cNvPicPr>
          <p:nvPr/>
        </p:nvPicPr>
        <p:blipFill>
          <a:blip r:embed="rId3"/>
          <a:stretch>
            <a:fillRect/>
          </a:stretch>
        </p:blipFill>
        <p:spPr>
          <a:xfrm rot="1571018">
            <a:off x="1108660" y="2667954"/>
            <a:ext cx="2253336" cy="1610783"/>
          </a:xfrm>
          <a:prstGeom prst="rect">
            <a:avLst/>
          </a:prstGeom>
        </p:spPr>
      </p:pic>
    </p:spTree>
    <p:extLst>
      <p:ext uri="{BB962C8B-B14F-4D97-AF65-F5344CB8AC3E}">
        <p14:creationId xmlns:p14="http://schemas.microsoft.com/office/powerpoint/2010/main" val="9311538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538</TotalTime>
  <Words>1887</Words>
  <Application>Microsoft Macintosh PowerPoint</Application>
  <PresentationFormat>Widescreen</PresentationFormat>
  <Paragraphs>172</Paragraphs>
  <Slides>8</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Positive Psychology: Happiness</vt:lpstr>
      <vt:lpstr>PowerPoint Presentation</vt:lpstr>
      <vt:lpstr>Activity:  What is Happiness? </vt:lpstr>
      <vt:lpstr>Activity: How to increase my happiness </vt:lpstr>
      <vt:lpstr>Activity: Goal Setting </vt:lpstr>
      <vt:lpstr>Kindness increases Happiness</vt:lpstr>
      <vt:lpstr>Extra Activity:  Happiness Facts </vt:lpstr>
      <vt:lpstr>Extra Activity: A Smile Poem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Positive Psychology: Resilience</dc:title>
  <dc:creator>Ainsley McLarty (Student)</dc:creator>
  <cp:lastModifiedBy>Ainsley McLarty (Student)</cp:lastModifiedBy>
  <cp:revision>9</cp:revision>
  <dcterms:created xsi:type="dcterms:W3CDTF">2020-06-22T10:04:30Z</dcterms:created>
  <dcterms:modified xsi:type="dcterms:W3CDTF">2020-07-16T20:15:08Z</dcterms:modified>
</cp:coreProperties>
</file>