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7" r:id="rId3"/>
    <p:sldId id="259" r:id="rId4"/>
    <p:sldId id="286" r:id="rId5"/>
    <p:sldId id="287" r:id="rId6"/>
    <p:sldId id="288" r:id="rId7"/>
    <p:sldId id="289" r:id="rId8"/>
    <p:sldId id="290" r:id="rId9"/>
    <p:sldId id="291" r:id="rId10"/>
    <p:sldId id="292" r:id="rId11"/>
    <p:sldId id="293" r:id="rId12"/>
    <p:sldId id="29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307"/>
    <p:restoredTop sz="50000"/>
  </p:normalViewPr>
  <p:slideViewPr>
    <p:cSldViewPr snapToGrid="0" snapToObjects="1">
      <p:cViewPr varScale="1">
        <p:scale>
          <a:sx n="48" d="100"/>
          <a:sy n="48" d="100"/>
        </p:scale>
        <p:origin x="241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3A21C8-F7C4-AF4B-8AF6-60C1D8216628}" type="datetimeFigureOut">
              <a:rPr lang="en-US" smtClean="0"/>
              <a:t>7/13/20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102F81-D39F-9941-B121-02F8C0944856}" type="slidenum">
              <a:rPr lang="en-US" smtClean="0"/>
              <a:t>‹#›</a:t>
            </a:fld>
            <a:endParaRPr lang="en-US"/>
          </a:p>
        </p:txBody>
      </p:sp>
    </p:spTree>
    <p:extLst>
      <p:ext uri="{BB962C8B-B14F-4D97-AF65-F5344CB8AC3E}">
        <p14:creationId xmlns:p14="http://schemas.microsoft.com/office/powerpoint/2010/main" val="99856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youtube.com/watch?v=WjqiU5FgsYc"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lesson will encourage pupils to demonstrate their understanding of optimism. It will support pupils to understand how their thinking can influence their outcomes and help them to understand how they can develop optimistic thinking.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a:t>
            </a:fld>
            <a:endParaRPr lang="en-US"/>
          </a:p>
        </p:txBody>
      </p:sp>
    </p:spTree>
    <p:extLst>
      <p:ext uri="{BB962C8B-B14F-4D97-AF65-F5344CB8AC3E}">
        <p14:creationId xmlns:p14="http://schemas.microsoft.com/office/powerpoint/2010/main" val="784761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Take home messages: </a:t>
            </a: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Bad times don’t last – expect things to get better. </a:t>
            </a:r>
          </a:p>
          <a:p>
            <a:pPr lvl="0"/>
            <a:r>
              <a:rPr lang="en-GB" sz="1200" kern="1200" dirty="0">
                <a:solidFill>
                  <a:schemeClr val="tx1"/>
                </a:solidFill>
                <a:effectLst/>
                <a:latin typeface="+mn-lt"/>
                <a:ea typeface="+mn-ea"/>
                <a:cs typeface="+mn-cs"/>
              </a:rPr>
              <a:t>Expect that good things are more likely to happen than bad. </a:t>
            </a:r>
          </a:p>
          <a:p>
            <a:pPr lvl="0"/>
            <a:r>
              <a:rPr lang="en-GB" sz="1200" kern="1200" dirty="0">
                <a:solidFill>
                  <a:schemeClr val="tx1"/>
                </a:solidFill>
                <a:effectLst/>
                <a:latin typeface="+mn-lt"/>
                <a:ea typeface="+mn-ea"/>
                <a:cs typeface="+mn-cs"/>
              </a:rPr>
              <a:t>Take credit for your own successes, no matter how small. </a:t>
            </a:r>
          </a:p>
          <a:p>
            <a:pPr lvl="0"/>
            <a:r>
              <a:rPr lang="en-GB" sz="1200" kern="1200" dirty="0">
                <a:solidFill>
                  <a:schemeClr val="tx1"/>
                </a:solidFill>
                <a:effectLst/>
                <a:latin typeface="+mn-lt"/>
                <a:ea typeface="+mn-ea"/>
                <a:cs typeface="+mn-cs"/>
              </a:rPr>
              <a:t>Be grateful (thankful) for all the good things in your life. </a:t>
            </a:r>
          </a:p>
          <a:p>
            <a:pPr lvl="0"/>
            <a:r>
              <a:rPr lang="en-GB" sz="1200" kern="1200" dirty="0">
                <a:solidFill>
                  <a:schemeClr val="tx1"/>
                </a:solidFill>
                <a:effectLst/>
                <a:latin typeface="+mn-lt"/>
                <a:ea typeface="+mn-ea"/>
                <a:cs typeface="+mn-cs"/>
              </a:rPr>
              <a:t>Look for small good bits in the bad things that happen. </a:t>
            </a:r>
          </a:p>
          <a:p>
            <a:pPr lvl="0"/>
            <a:r>
              <a:rPr lang="en-GB" sz="1200" kern="1200" dirty="0">
                <a:solidFill>
                  <a:schemeClr val="tx1"/>
                </a:solidFill>
                <a:effectLst/>
                <a:latin typeface="+mn-lt"/>
                <a:ea typeface="+mn-ea"/>
                <a:cs typeface="+mn-cs"/>
              </a:rPr>
              <a:t>Stay hopeful in unhappy times.</a:t>
            </a:r>
          </a:p>
          <a:p>
            <a:pPr lvl="0"/>
            <a:r>
              <a:rPr lang="en-GB" sz="1200" kern="1200" dirty="0">
                <a:solidFill>
                  <a:schemeClr val="tx1"/>
                </a:solidFill>
                <a:effectLst/>
                <a:latin typeface="+mn-lt"/>
                <a:ea typeface="+mn-ea"/>
                <a:cs typeface="+mn-cs"/>
              </a:rPr>
              <a:t>Work hard and make your own luck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11</a:t>
            </a:fld>
            <a:endParaRPr lang="en-US"/>
          </a:p>
        </p:txBody>
      </p:sp>
    </p:spTree>
    <p:extLst>
      <p:ext uri="{BB962C8B-B14F-4D97-AF65-F5344CB8AC3E}">
        <p14:creationId xmlns:p14="http://schemas.microsoft.com/office/powerpoint/2010/main" val="3079358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Activity: Goal Setting</a:t>
            </a:r>
          </a:p>
          <a:p>
            <a:r>
              <a:rPr lang="en-US" dirty="0"/>
              <a:t>Pupils could write themselves a goal to practice optimistic thinking,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12</a:t>
            </a:fld>
            <a:endParaRPr lang="en-US"/>
          </a:p>
        </p:txBody>
      </p:sp>
    </p:spTree>
    <p:extLst>
      <p:ext uri="{BB962C8B-B14F-4D97-AF65-F5344CB8AC3E}">
        <p14:creationId xmlns:p14="http://schemas.microsoft.com/office/powerpoint/2010/main" val="3563879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2</a:t>
            </a:fld>
            <a:endParaRPr lang="en-US"/>
          </a:p>
        </p:txBody>
      </p:sp>
    </p:spTree>
    <p:extLst>
      <p:ext uri="{BB962C8B-B14F-4D97-AF65-F5344CB8AC3E}">
        <p14:creationId xmlns:p14="http://schemas.microsoft.com/office/powerpoint/2010/main" val="613874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Is the glass half full or half empty</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Show pupils the image or demonstrate with a real glass of water filled 50% with water.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Ask pupils for a show of hands for those who see the glass as ‘half full’ and those who see the glass as ‘half empty’.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3</a:t>
            </a:fld>
            <a:endParaRPr lang="en-US"/>
          </a:p>
        </p:txBody>
      </p:sp>
    </p:spTree>
    <p:extLst>
      <p:ext uri="{BB962C8B-B14F-4D97-AF65-F5344CB8AC3E}">
        <p14:creationId xmlns:p14="http://schemas.microsoft.com/office/powerpoint/2010/main" val="4024069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what do you think optimists and pessimist are?</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Ask pupils to work individually or in pairs to complete the following sentences:</a:t>
            </a:r>
          </a:p>
          <a:p>
            <a:pPr lvl="0"/>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An optimist is...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A pessimist is...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Discuss pupils’ definition, then read the following:</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An optimist is someone who approaches life with a positive outlook, they have high expectations and always consider the positives in situations.</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A pessimist is someone who approaches life with a negative outlook, they keep low expectations to prepare for negative outcomes</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Now reflect back to the first task – is the glass half full or half empty?</a:t>
            </a:r>
          </a:p>
          <a:p>
            <a:r>
              <a:rPr lang="en-GB" sz="1200" i="1" kern="1200" dirty="0">
                <a:solidFill>
                  <a:schemeClr val="tx1"/>
                </a:solidFill>
                <a:effectLst/>
                <a:latin typeface="+mn-lt"/>
                <a:ea typeface="+mn-ea"/>
                <a:cs typeface="+mn-cs"/>
              </a:rPr>
              <a:t>Ask pupils to think about how an optimist and a pessimist would view the glass</a:t>
            </a:r>
            <a:r>
              <a:rPr lang="en-GB" sz="1200" kern="1200" dirty="0">
                <a:solidFill>
                  <a:schemeClr val="tx1"/>
                </a:solidFill>
                <a:effectLst/>
                <a:latin typeface="+mn-lt"/>
                <a:ea typeface="+mn-ea"/>
                <a:cs typeface="+mn-cs"/>
              </a:rPr>
              <a:t>; An optimist would view the glass half full and a pessimist would view the glass half empty.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Optimism in more detail: </a:t>
            </a: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Optimistic thinking is a type of positive thinking characterized by the belief that the future is full of hope and opportunities to be successful. Optimists believe that negative events are caused by external factors, and that they are isolated exceptions. They believe that it is not something that will reoccur and that they are not responsible for the bad event. </a:t>
            </a:r>
          </a:p>
          <a:p>
            <a:r>
              <a:rPr lang="en-GB" sz="1200" kern="1200" dirty="0">
                <a:solidFill>
                  <a:schemeClr val="tx1"/>
                </a:solidFill>
                <a:effectLst/>
                <a:latin typeface="+mn-lt"/>
                <a:ea typeface="+mn-ea"/>
                <a:cs typeface="+mn-cs"/>
              </a:rPr>
              <a:t>Example: If the optimist is cut off in traffic, for example, instead of getting angry or upset, they will simply downgrade the importance of the event by saying something like, ‘Oh, well, I guess that person is just having a bad day.’  The pessimist on the other hand, has a tendency to take everything personally. If the pessimist is cut off in traffic, he will react as though the other driver has deliberately acted to upset and frustrate him.</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4</a:t>
            </a:fld>
            <a:endParaRPr lang="en-US"/>
          </a:p>
        </p:txBody>
      </p:sp>
    </p:spTree>
    <p:extLst>
      <p:ext uri="{BB962C8B-B14F-4D97-AF65-F5344CB8AC3E}">
        <p14:creationId xmlns:p14="http://schemas.microsoft.com/office/powerpoint/2010/main" val="2047420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Optimism/Pessimism Story</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Read the following story to pupils which illustrates difference between optimism and pessimism.</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There were once two identical twins. They were alike in every way but one. One was a hope-filled optimist who only ever saw the bright side of life. The other was a dark pessimist, who only ever saw the downside in every situation. The parents were so worried about the extremes of optimism and pessimism in their boys they took them to the Doctor. He suggested a plan. “On their next birthday give the pessimist a shiny new bike but give the optimist only a pile of manure.” It seemed a fairly extreme thing to do. After all the parents had always treated heir boys equally. But in this instance, they decided to try to Doctor’s advice. So when the twin's birthday came round, they gave the pessimist the most expensive, top of the range, racing bike a child has ever owned. When he saw the bike his first words were, “I’ll probably crash and break my leg.” To the optimist they gave a carefully wrapped box of manure. He opened it, looked puzzled for a moment, then ran outside screaming, “You can’t fool me! Where there’s this much manure, there’s just got to be a pony around here somewhere!”</a:t>
            </a: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Ask pupils to reflect on the story: how did each of the ponies view their birthday gift?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6</a:t>
            </a:fld>
            <a:endParaRPr lang="en-US"/>
          </a:p>
        </p:txBody>
      </p:sp>
    </p:spTree>
    <p:extLst>
      <p:ext uri="{BB962C8B-B14F-4D97-AF65-F5344CB8AC3E}">
        <p14:creationId xmlns:p14="http://schemas.microsoft.com/office/powerpoint/2010/main" val="1436352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Role play</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could go into groups of three. Within each group pupils could take on the role of the interviewer, pessimist or optimist. </a:t>
            </a:r>
          </a:p>
          <a:p>
            <a:r>
              <a:rPr lang="en-GB" sz="1200" kern="1200" dirty="0">
                <a:solidFill>
                  <a:schemeClr val="tx1"/>
                </a:solidFill>
                <a:effectLst/>
                <a:latin typeface="+mn-lt"/>
                <a:ea typeface="+mn-ea"/>
                <a:cs typeface="+mn-cs"/>
              </a:rPr>
              <a:t>The pupil role-playing the interviewer should read out the situations below, the optimist should answer the interviewer as an optimism and the pessimist should answer the interviewer as a pessimist. Pupils should take turns at playing each of the roles.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Situations:</a:t>
            </a:r>
          </a:p>
          <a:p>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Your house has just burnt down. You have lost all your possessions except for your favourite music CDs. </a:t>
            </a:r>
          </a:p>
          <a:p>
            <a:pPr marL="171450" indent="-171450">
              <a:buFont typeface="Arial" panose="020B0604020202020204" pitchFamily="34" charset="0"/>
              <a:buChar char="•"/>
            </a:pP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You have just had your first day at a new school. You felt very nervous and worried that you didn’t know anyone when you first got to school.</a:t>
            </a:r>
          </a:p>
          <a:p>
            <a:pPr marL="171450" indent="-171450">
              <a:buFont typeface="Arial" panose="020B0604020202020204" pitchFamily="34" charset="0"/>
              <a:buChar char="•"/>
            </a:pP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You have just broken your leg eight weeks before the football/netball grand final and the doctor has told you it will heal in six weeks. </a:t>
            </a:r>
          </a:p>
          <a:p>
            <a:pPr marL="171450" indent="-171450">
              <a:buFont typeface="Arial" panose="020B0604020202020204" pitchFamily="34" charset="0"/>
              <a:buChar char="•"/>
            </a:pP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Process the activity by asking students to decide if it was easier to respond using pessimistic or optimistic thinking. Remind students that optimistic thinking requires practise.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fld id="{56102F81-D39F-9941-B121-02F8C0944856}" type="slidenum">
              <a:rPr lang="en-US" smtClean="0"/>
              <a:t>7</a:t>
            </a:fld>
            <a:endParaRPr lang="en-US"/>
          </a:p>
        </p:txBody>
      </p:sp>
    </p:spTree>
    <p:extLst>
      <p:ext uri="{BB962C8B-B14F-4D97-AF65-F5344CB8AC3E}">
        <p14:creationId xmlns:p14="http://schemas.microsoft.com/office/powerpoint/2010/main" val="48603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Self Talk</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-Ask pupils “Who has a voice in their head?” Ask for a simple show of hands. Ask for or give some examples of a conversation or dialogue that people might have with themselves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-Now ask “What thinking, and attitude takes away your energy?” Again, discuss in groups and share as a class. </a:t>
            </a:r>
          </a:p>
          <a:p>
            <a:r>
              <a:rPr lang="en-GB" sz="1200" i="1" kern="1200" dirty="0">
                <a:solidFill>
                  <a:schemeClr val="tx1"/>
                </a:solidFill>
                <a:effectLst/>
                <a:latin typeface="+mn-lt"/>
                <a:ea typeface="+mn-ea"/>
                <a:cs typeface="+mn-cs"/>
              </a:rPr>
              <a:t>Negative examples: I can’t; I shouldn’t; I’m not good enough; I don’t have the energy; I’m hopeless; the situation is hopeless; they would never let us; I’m useless and no good at anything, etc.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Now ask “What thinking, and attitude gives you energy?” </a:t>
            </a:r>
          </a:p>
          <a:p>
            <a:r>
              <a:rPr lang="en-GB" sz="1200" i="1" kern="1200" dirty="0">
                <a:solidFill>
                  <a:schemeClr val="tx1"/>
                </a:solidFill>
                <a:effectLst/>
                <a:latin typeface="+mn-lt"/>
                <a:ea typeface="+mn-ea"/>
                <a:cs typeface="+mn-cs"/>
              </a:rPr>
              <a:t>Positive examples: I can; I will; it is possible; that interests me; I want to experience that; I want to learn a new skill; I want to have fun and enjoy myself; I like trying new things; anything is possible, let’s give it a try, etc.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Now ask “What might you do to make sure you tell yourself more positive than negative things?” </a:t>
            </a:r>
          </a:p>
          <a:p>
            <a:r>
              <a:rPr lang="en-GB" sz="1200" kern="1200" dirty="0">
                <a:solidFill>
                  <a:schemeClr val="tx1"/>
                </a:solidFill>
                <a:effectLst/>
                <a:latin typeface="+mn-lt"/>
                <a:ea typeface="+mn-ea"/>
                <a:cs typeface="+mn-cs"/>
              </a:rPr>
              <a:t>Answers might include </a:t>
            </a:r>
          </a:p>
          <a:p>
            <a:pPr lvl="0"/>
            <a:r>
              <a:rPr lang="en-GB" sz="1200" kern="1200" dirty="0">
                <a:solidFill>
                  <a:schemeClr val="tx1"/>
                </a:solidFill>
                <a:effectLst/>
                <a:latin typeface="+mn-lt"/>
                <a:ea typeface="+mn-ea"/>
                <a:cs typeface="+mn-cs"/>
              </a:rPr>
              <a:t>Recognising when you are talking to yourself </a:t>
            </a:r>
          </a:p>
          <a:p>
            <a:pPr lvl="0"/>
            <a:r>
              <a:rPr lang="en-GB" sz="1200" kern="1200" dirty="0">
                <a:solidFill>
                  <a:schemeClr val="tx1"/>
                </a:solidFill>
                <a:effectLst/>
                <a:latin typeface="+mn-lt"/>
                <a:ea typeface="+mn-ea"/>
                <a:cs typeface="+mn-cs"/>
              </a:rPr>
              <a:t>Keeping a note or diary of all the good things you do </a:t>
            </a:r>
          </a:p>
          <a:p>
            <a:pPr lvl="0"/>
            <a:r>
              <a:rPr lang="en-GB" sz="1200" kern="1200" dirty="0">
                <a:solidFill>
                  <a:schemeClr val="tx1"/>
                </a:solidFill>
                <a:effectLst/>
                <a:latin typeface="+mn-lt"/>
                <a:ea typeface="+mn-ea"/>
                <a:cs typeface="+mn-cs"/>
              </a:rPr>
              <a:t>Saying to yourself at the end of each day 3 things you have done well </a:t>
            </a:r>
          </a:p>
          <a:p>
            <a:pPr lvl="0"/>
            <a:r>
              <a:rPr lang="en-GB" sz="1200" kern="1200" dirty="0">
                <a:solidFill>
                  <a:schemeClr val="tx1"/>
                </a:solidFill>
                <a:effectLst/>
                <a:latin typeface="+mn-lt"/>
                <a:ea typeface="+mn-ea"/>
                <a:cs typeface="+mn-cs"/>
              </a:rPr>
              <a:t>When you have negative self-talk, discuss this with a friend, parent or teacher. </a:t>
            </a:r>
          </a:p>
          <a:p>
            <a:pPr lvl="0"/>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rPr>
              <a:t>Maintaining a positive mindset and thinking positive thoughts will build energy, self-belief, confidence and raise ambition and achievement and quickly</a:t>
            </a:r>
            <a:r>
              <a:rPr lang="en-GB" dirty="0">
                <a:effectLst/>
              </a:rPr>
              <a:t> </a:t>
            </a:r>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8</a:t>
            </a:fld>
            <a:endParaRPr lang="en-US"/>
          </a:p>
        </p:txBody>
      </p:sp>
    </p:spTree>
    <p:extLst>
      <p:ext uri="{BB962C8B-B14F-4D97-AF65-F5344CB8AC3E}">
        <p14:creationId xmlns:p14="http://schemas.microsoft.com/office/powerpoint/2010/main" val="1379852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How does my thinking influence my performance?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Read out or put the following quote on the board for pupils to discuss what they think it might mean.</a:t>
            </a:r>
          </a:p>
          <a:p>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“If you think you can or think you can’t, you will prove yourself right.”</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learning is that if you focus on the negative, you are more likely to experience a negative outcome. So, if you believe that you can’t, then this is likely to be the case. Yet if you focus on a positive outcome, the chances of this being achieved are significantly enhanced. So, if you think that you can, it is more likely that your mind will focus on achieving what you want.  This is often referred to as a ‘self-fulfilling prophecy’. Your thoughts and energy will determine the outcome.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Some questions to prompt discussion:</a:t>
            </a:r>
          </a:p>
          <a:p>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Why do you think being grateful for all the good things in your life may be a new way of thinking for some people? (Some people are pessimists and only focus on the things that have gone wrong. It takes time to turn our thinking around) </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What is hope? (Hope can be defined as the belief in a brighter future despite the fact that things may look bad at that time) How does being more hopeful help you to achieve what you want, solve problems and feel better? (It helps you to take action and this makes you feel in control of a situation and less sad or worried) </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What happens if you give up hope? (You can feel worse and you don’t take action or solve your problems) How is persistence related to optimism? (Optimists believe good things are possible and keep trying, even when they first don’t succeed) </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Why do some people think they are ‘unlucky’ most of the time? (These people only remember the bad things that happen to them and not the good things. As these people don’t believe they are lucky, they often don’t try hard for things and look for opportunities so their view of being unlucky is confirmed)</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How can we make ourselves luckier? (</a:t>
            </a:r>
            <a:r>
              <a:rPr lang="en-GB" sz="1200" kern="1200" dirty="0" err="1">
                <a:solidFill>
                  <a:schemeClr val="tx1"/>
                </a:solidFill>
                <a:effectLst/>
                <a:latin typeface="+mn-lt"/>
                <a:ea typeface="+mn-ea"/>
                <a:cs typeface="+mn-cs"/>
              </a:rPr>
              <a:t>eg</a:t>
            </a:r>
            <a:r>
              <a:rPr lang="en-GB" sz="1200" kern="1200" dirty="0">
                <a:solidFill>
                  <a:schemeClr val="tx1"/>
                </a:solidFill>
                <a:effectLst/>
                <a:latin typeface="+mn-lt"/>
                <a:ea typeface="+mn-ea"/>
                <a:cs typeface="+mn-cs"/>
              </a:rPr>
              <a:t> try to solve our problems; ask for help when we need it; work hard; persist even when we first fail)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9</a:t>
            </a:fld>
            <a:endParaRPr lang="en-US"/>
          </a:p>
        </p:txBody>
      </p:sp>
    </p:spTree>
    <p:extLst>
      <p:ext uri="{BB962C8B-B14F-4D97-AF65-F5344CB8AC3E}">
        <p14:creationId xmlns:p14="http://schemas.microsoft.com/office/powerpoint/2010/main" val="2995858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Video clip: The present</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Watch the following video clip to discover how the character changes his thinking and reflect on video with class. </a:t>
            </a:r>
          </a:p>
          <a:p>
            <a:r>
              <a:rPr lang="en-GB" sz="1200" kern="1200" dirty="0">
                <a:solidFill>
                  <a:schemeClr val="tx1"/>
                </a:solidFill>
                <a:effectLst/>
                <a:latin typeface="+mn-lt"/>
                <a:ea typeface="+mn-ea"/>
                <a:cs typeface="+mn-cs"/>
              </a:rPr>
              <a:t> </a:t>
            </a:r>
          </a:p>
          <a:p>
            <a:r>
              <a:rPr lang="en-GB" sz="1200" b="1" u="sng" kern="1200" dirty="0">
                <a:solidFill>
                  <a:schemeClr val="tx1"/>
                </a:solidFill>
                <a:effectLst/>
                <a:latin typeface="+mn-lt"/>
                <a:ea typeface="+mn-ea"/>
                <a:cs typeface="+mn-cs"/>
                <a:hlinkClick r:id="rId3"/>
              </a:rPr>
              <a:t>https://www.youtube.com/watch?v=WjqiU5FgsYc</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10</a:t>
            </a:fld>
            <a:endParaRPr lang="en-US"/>
          </a:p>
        </p:txBody>
      </p:sp>
    </p:spTree>
    <p:extLst>
      <p:ext uri="{BB962C8B-B14F-4D97-AF65-F5344CB8AC3E}">
        <p14:creationId xmlns:p14="http://schemas.microsoft.com/office/powerpoint/2010/main" val="3785142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05AC0-C374-764D-9E67-50959B4CA84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3009134-70F7-DD49-90BE-7E1F5BCA79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AA1EB83-08BB-3640-9E6C-C9A47E720D32}"/>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04C0F76F-7860-B147-9159-B13854BF14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63A9A2-BD86-C54C-9434-9E2210C7CC9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3514243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5BCE-FDD7-7347-AB4E-76CF15A1844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181A14D-7967-DC4D-A783-E98BE6098AA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DDDE70-BD5C-BF4B-AB3B-D58D8FD54881}"/>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6C189D79-A4FA-8C4E-80EA-9B70796D1A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89AC30-2D1A-8044-BCCB-B828D2A5B914}"/>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24573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EF0B45-34EF-7E4F-BC56-00ABA1AD309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4E9E556-A41F-AF4A-9A88-8870965CC9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BB2149-27B1-5C4C-9BE0-4A70DA275EB6}"/>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CBF89AE6-F17E-B945-A398-4DC253A623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71220-07DF-BE46-BF2E-C6D30286C80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33735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60C97-0E8D-8E4D-B720-B7DEECE675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9435A3B-9D0A-F545-A4D4-FFBC109CEAE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ED1853A-51B2-8E40-A049-D99F8CB12687}"/>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0C3521FF-B91B-3B47-9DDF-27A8DDEC62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EC7C13-636C-7F46-85AF-62DB099A09BA}"/>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29894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D5840-C37C-B04D-B9D4-29EDDC2E0FC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0BD12CC-9FC3-864A-9664-5544DAC957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FD1B481-5D43-5044-A89A-0A8EE4CB95D0}"/>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80BB1A32-608F-D94F-AC81-23409B4494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75FE0-3D90-B941-B85C-86DFA3E80600}"/>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4125292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3A3F9-EB38-454F-9D9B-C6E98514759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0AF327B-D3A4-244C-9409-0200FC09CAE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FCF56E8-63E6-1848-9115-B2DCD0B2C2C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86FE927-DC83-B747-A568-53B06AAA3649}"/>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6" name="Footer Placeholder 5">
            <a:extLst>
              <a:ext uri="{FF2B5EF4-FFF2-40B4-BE49-F238E27FC236}">
                <a16:creationId xmlns:a16="http://schemas.microsoft.com/office/drawing/2014/main" id="{06674CCD-D3D4-4446-B51F-4CC4A2339A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3197E0-7C8C-2945-B490-CF4983FEC788}"/>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70885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8C849-F997-BB4E-A65B-2D24583EDA5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D6FDFFF-E037-C348-8FD4-B7682470CF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23577A5-3297-2D4A-BB1F-08BFA02AEA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A1B1B0E-518B-0746-9D2B-DF56E77F0A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62DC92A-52FE-9844-8A85-32D23423572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7FF43AF-D7EA-2C44-810B-4EBD5E54BC62}"/>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8" name="Footer Placeholder 7">
            <a:extLst>
              <a:ext uri="{FF2B5EF4-FFF2-40B4-BE49-F238E27FC236}">
                <a16:creationId xmlns:a16="http://schemas.microsoft.com/office/drawing/2014/main" id="{220F965A-4B97-2446-956C-0AC8DFDAA8E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40F174B-F031-6B48-9DF7-08377736A2C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3504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81FB4-B38C-EA4D-8DC6-A6C1A10DC93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5AB2DCB-2691-184A-B36A-F20735B632FA}"/>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4" name="Footer Placeholder 3">
            <a:extLst>
              <a:ext uri="{FF2B5EF4-FFF2-40B4-BE49-F238E27FC236}">
                <a16:creationId xmlns:a16="http://schemas.microsoft.com/office/drawing/2014/main" id="{E8BDBE62-E2B8-0641-879D-8C0541E9E4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CE8088-14DF-CB43-9618-423768BB92CC}"/>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984990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058E46-68D0-7447-9FC9-B8B6D66756A2}"/>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3" name="Footer Placeholder 2">
            <a:extLst>
              <a:ext uri="{FF2B5EF4-FFF2-40B4-BE49-F238E27FC236}">
                <a16:creationId xmlns:a16="http://schemas.microsoft.com/office/drawing/2014/main" id="{6D698BB3-63B6-1C4D-8ACF-CD7493648DF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AE4FB4-AEFB-5D46-BF76-CE687214088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513360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73BB5-E37C-F54E-B9D3-FCC3054F6C6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C85B53E-BC50-F741-914C-A0F137F8CC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3BB49E4-F82A-A045-A58E-7D12FB5CC8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6BFB4D7-7E6B-5D46-B41D-DED9E28A7EA4}"/>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6" name="Footer Placeholder 5">
            <a:extLst>
              <a:ext uri="{FF2B5EF4-FFF2-40B4-BE49-F238E27FC236}">
                <a16:creationId xmlns:a16="http://schemas.microsoft.com/office/drawing/2014/main" id="{7B66E951-A112-0843-9F7F-AC9785F8E1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2F33C3-7F71-D64E-9ABE-B2708401FE87}"/>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758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875A0-C860-584F-BFAF-7B135A3B28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5FEEDD7-2729-B84D-9418-91473D6B74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7D1BEB-87B2-9E4C-91C9-5F1133CAC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A8E764-B4EA-6E4C-8F91-A83E70C2762D}"/>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6" name="Footer Placeholder 5">
            <a:extLst>
              <a:ext uri="{FF2B5EF4-FFF2-40B4-BE49-F238E27FC236}">
                <a16:creationId xmlns:a16="http://schemas.microsoft.com/office/drawing/2014/main" id="{6E19E1F1-BE78-D547-90F9-E46ED4DEFF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8E5EC4-04ED-834B-BFAF-A834B95FDF2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222419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B294DA-0F67-2D44-9ED2-48BD681111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D9A5956-E588-7141-B16C-F16897DDB9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B231CE0-E119-7F4A-9BB1-7001E019CB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B5EAF2D8-C8ED-2543-BB5E-313E0E9971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76946F-E3A7-6A40-B7F7-96481A1A7E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988A16-7065-3C4E-9029-04F1125EB6BD}" type="slidenum">
              <a:rPr lang="en-US" smtClean="0"/>
              <a:t>‹#›</a:t>
            </a:fld>
            <a:endParaRPr lang="en-US"/>
          </a:p>
        </p:txBody>
      </p:sp>
    </p:spTree>
    <p:extLst>
      <p:ext uri="{BB962C8B-B14F-4D97-AF65-F5344CB8AC3E}">
        <p14:creationId xmlns:p14="http://schemas.microsoft.com/office/powerpoint/2010/main" val="1838102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WjqiU5FgsYc?feature=oembed" TargetMode="Externa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DF32E99-E560-E54C-A48C-DFF96C9E3428}"/>
              </a:ext>
            </a:extLst>
          </p:cNvPr>
          <p:cNvSpPr>
            <a:spLocks noGrp="1"/>
          </p:cNvSpPr>
          <p:nvPr>
            <p:ph type="ctrTitle"/>
          </p:nvPr>
        </p:nvSpPr>
        <p:spPr>
          <a:xfrm>
            <a:off x="6602506" y="3966882"/>
            <a:ext cx="5004525" cy="1581374"/>
          </a:xfrm>
        </p:spPr>
        <p:txBody>
          <a:bodyPr anchor="t">
            <a:normAutofit/>
          </a:bodyPr>
          <a:lstStyle/>
          <a:p>
            <a:r>
              <a:rPr lang="en-US" sz="4400" b="1" dirty="0">
                <a:solidFill>
                  <a:srgbClr val="000000"/>
                </a:solidFill>
              </a:rPr>
              <a:t>Positive Psychology:</a:t>
            </a:r>
            <a:br>
              <a:rPr lang="en-US" sz="4400" b="1" dirty="0">
                <a:solidFill>
                  <a:srgbClr val="000000"/>
                </a:solidFill>
              </a:rPr>
            </a:br>
            <a:r>
              <a:rPr lang="en-US" sz="4400" b="1" dirty="0">
                <a:solidFill>
                  <a:srgbClr val="000000"/>
                </a:solidFill>
              </a:rPr>
              <a:t>Optimistic Thinking</a:t>
            </a:r>
          </a:p>
        </p:txBody>
      </p:sp>
      <p:sp>
        <p:nvSpPr>
          <p:cNvPr id="14"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Creativity - A Key To Happiness - The Positive Psychology People">
            <a:extLst>
              <a:ext uri="{FF2B5EF4-FFF2-40B4-BE49-F238E27FC236}">
                <a16:creationId xmlns:a16="http://schemas.microsoft.com/office/drawing/2014/main" id="{971BE379-4D07-BB43-9E92-E3BA80321DBA}"/>
              </a:ext>
            </a:extLst>
          </p:cNvPr>
          <p:cNvPicPr/>
          <p:nvPr/>
        </p:nvPicPr>
        <p:blipFill rotWithShape="1">
          <a:blip r:embed="rId4">
            <a:alphaModFix/>
            <a:extLst>
              <a:ext uri="{28A0092B-C50C-407E-A947-70E740481C1C}">
                <a14:useLocalDpi xmlns:a14="http://schemas.microsoft.com/office/drawing/2010/main" val="0"/>
              </a:ext>
            </a:extLst>
          </a:blip>
          <a:srcRect l="20954" r="21041" b="1"/>
          <a:stretch/>
        </p:blipFill>
        <p:spPr bwMode="auto">
          <a:xfrm>
            <a:off x="1" y="770037"/>
            <a:ext cx="5298683" cy="6097438"/>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noFill/>
          <a:effectLst>
            <a:softEdge rad="0"/>
          </a:effectLst>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764D873A-86AE-F04C-99B7-DCF2A36DD9C9}"/>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0" y="6228154"/>
            <a:ext cx="12192000" cy="629846"/>
          </a:xfrm>
          <a:prstGeom prst="rect">
            <a:avLst/>
          </a:prstGeom>
        </p:spPr>
      </p:pic>
    </p:spTree>
    <p:extLst>
      <p:ext uri="{BB962C8B-B14F-4D97-AF65-F5344CB8AC3E}">
        <p14:creationId xmlns:p14="http://schemas.microsoft.com/office/powerpoint/2010/main" val="1221088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76D37-1818-2749-AD39-A7DD57141F65}"/>
              </a:ext>
            </a:extLst>
          </p:cNvPr>
          <p:cNvSpPr>
            <a:spLocks noGrp="1"/>
          </p:cNvSpPr>
          <p:nvPr>
            <p:ph type="title"/>
          </p:nvPr>
        </p:nvSpPr>
        <p:spPr/>
        <p:txBody>
          <a:bodyPr/>
          <a:lstStyle/>
          <a:p>
            <a:pPr algn="ctr"/>
            <a:r>
              <a:rPr lang="en-US" dirty="0"/>
              <a:t>The Present</a:t>
            </a:r>
          </a:p>
        </p:txBody>
      </p:sp>
      <p:pic>
        <p:nvPicPr>
          <p:cNvPr id="4" name="Online Media 3" descr="The Present - OFFICIAL">
            <a:hlinkClick r:id="" action="ppaction://media"/>
            <a:extLst>
              <a:ext uri="{FF2B5EF4-FFF2-40B4-BE49-F238E27FC236}">
                <a16:creationId xmlns:a16="http://schemas.microsoft.com/office/drawing/2014/main" id="{890F3C9B-A443-2D4F-B753-7BEE5E524768}"/>
              </a:ext>
            </a:extLst>
          </p:cNvPr>
          <p:cNvPicPr>
            <a:picLocks noGrp="1" noRot="1" noChangeAspect="1"/>
          </p:cNvPicPr>
          <p:nvPr>
            <p:ph idx="1"/>
            <a:videoFile r:link="rId1"/>
          </p:nvPr>
        </p:nvPicPr>
        <p:blipFill>
          <a:blip r:embed="rId4"/>
          <a:stretch>
            <a:fillRect/>
          </a:stretch>
        </p:blipFill>
        <p:spPr>
          <a:xfrm>
            <a:off x="2228850" y="1825625"/>
            <a:ext cx="7735888" cy="4351338"/>
          </a:xfrm>
          <a:prstGeom prst="rect">
            <a:avLst/>
          </a:prstGeom>
        </p:spPr>
      </p:pic>
    </p:spTree>
    <p:extLst>
      <p:ext uri="{BB962C8B-B14F-4D97-AF65-F5344CB8AC3E}">
        <p14:creationId xmlns:p14="http://schemas.microsoft.com/office/powerpoint/2010/main" val="354591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E14EC-CAC2-2D45-A285-A2C32661843C}"/>
              </a:ext>
            </a:extLst>
          </p:cNvPr>
          <p:cNvSpPr>
            <a:spLocks noGrp="1"/>
          </p:cNvSpPr>
          <p:nvPr>
            <p:ph type="title"/>
          </p:nvPr>
        </p:nvSpPr>
        <p:spPr/>
        <p:txBody>
          <a:bodyPr/>
          <a:lstStyle/>
          <a:p>
            <a:pPr algn="ctr"/>
            <a:r>
              <a:rPr lang="en-US" dirty="0"/>
              <a:t>Take home messages</a:t>
            </a:r>
          </a:p>
        </p:txBody>
      </p:sp>
      <p:sp>
        <p:nvSpPr>
          <p:cNvPr id="3" name="Content Placeholder 2">
            <a:extLst>
              <a:ext uri="{FF2B5EF4-FFF2-40B4-BE49-F238E27FC236}">
                <a16:creationId xmlns:a16="http://schemas.microsoft.com/office/drawing/2014/main" id="{87E9E1B3-1766-B341-B336-2E0E22E379FA}"/>
              </a:ext>
            </a:extLst>
          </p:cNvPr>
          <p:cNvSpPr>
            <a:spLocks noGrp="1"/>
          </p:cNvSpPr>
          <p:nvPr>
            <p:ph idx="1"/>
          </p:nvPr>
        </p:nvSpPr>
        <p:spPr>
          <a:xfrm>
            <a:off x="838199" y="1355834"/>
            <a:ext cx="10954407" cy="4821129"/>
          </a:xfrm>
        </p:spPr>
        <p:txBody>
          <a:bodyPr>
            <a:normAutofit fontScale="70000" lnSpcReduction="20000"/>
          </a:bodyPr>
          <a:lstStyle/>
          <a:p>
            <a:pPr lvl="0">
              <a:lnSpc>
                <a:spcPct val="150000"/>
              </a:lnSpc>
            </a:pPr>
            <a:r>
              <a:rPr lang="en-GB" sz="4000" dirty="0"/>
              <a:t>Bad times don’t last – expect things to get better. </a:t>
            </a:r>
          </a:p>
          <a:p>
            <a:pPr lvl="0">
              <a:lnSpc>
                <a:spcPct val="150000"/>
              </a:lnSpc>
            </a:pPr>
            <a:r>
              <a:rPr lang="en-GB" sz="4000" dirty="0"/>
              <a:t>Expect that good things are more likely to happen than bad. </a:t>
            </a:r>
          </a:p>
          <a:p>
            <a:pPr lvl="0">
              <a:lnSpc>
                <a:spcPct val="150000"/>
              </a:lnSpc>
            </a:pPr>
            <a:r>
              <a:rPr lang="en-GB" sz="4000" dirty="0"/>
              <a:t>Take credit for your own successes, no matter how small. </a:t>
            </a:r>
          </a:p>
          <a:p>
            <a:pPr lvl="0">
              <a:lnSpc>
                <a:spcPct val="150000"/>
              </a:lnSpc>
            </a:pPr>
            <a:r>
              <a:rPr lang="en-GB" sz="4000" dirty="0"/>
              <a:t>Be grateful (thankful) for all the good things in your life. </a:t>
            </a:r>
          </a:p>
          <a:p>
            <a:pPr lvl="0">
              <a:lnSpc>
                <a:spcPct val="150000"/>
              </a:lnSpc>
            </a:pPr>
            <a:r>
              <a:rPr lang="en-GB" sz="4000" dirty="0"/>
              <a:t>Look for small good bits in the bad things that happen. </a:t>
            </a:r>
          </a:p>
          <a:p>
            <a:pPr lvl="0">
              <a:lnSpc>
                <a:spcPct val="150000"/>
              </a:lnSpc>
            </a:pPr>
            <a:r>
              <a:rPr lang="en-GB" sz="4000" dirty="0"/>
              <a:t>Stay hopeful in unhappy times.</a:t>
            </a:r>
          </a:p>
          <a:p>
            <a:pPr lvl="0">
              <a:lnSpc>
                <a:spcPct val="150000"/>
              </a:lnSpc>
            </a:pPr>
            <a:r>
              <a:rPr lang="en-GB" sz="4000" dirty="0"/>
              <a:t>Work hard and make your own luck </a:t>
            </a:r>
          </a:p>
          <a:p>
            <a:endParaRPr lang="en-US" dirty="0"/>
          </a:p>
        </p:txBody>
      </p:sp>
      <p:pic>
        <p:nvPicPr>
          <p:cNvPr id="4" name="Picture 3">
            <a:extLst>
              <a:ext uri="{FF2B5EF4-FFF2-40B4-BE49-F238E27FC236}">
                <a16:creationId xmlns:a16="http://schemas.microsoft.com/office/drawing/2014/main" id="{1288E271-E6B7-9B4B-AB45-D22AE3C12319}"/>
              </a:ext>
            </a:extLst>
          </p:cNvPr>
          <p:cNvPicPr>
            <a:picLocks noChangeAspect="1"/>
          </p:cNvPicPr>
          <p:nvPr/>
        </p:nvPicPr>
        <p:blipFill>
          <a:blip r:embed="rId3"/>
          <a:stretch>
            <a:fillRect/>
          </a:stretch>
        </p:blipFill>
        <p:spPr>
          <a:xfrm>
            <a:off x="9141372" y="4748642"/>
            <a:ext cx="2651234" cy="1744233"/>
          </a:xfrm>
          <a:prstGeom prst="rect">
            <a:avLst/>
          </a:prstGeom>
        </p:spPr>
      </p:pic>
    </p:spTree>
    <p:extLst>
      <p:ext uri="{BB962C8B-B14F-4D97-AF65-F5344CB8AC3E}">
        <p14:creationId xmlns:p14="http://schemas.microsoft.com/office/powerpoint/2010/main" val="310365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8D95B-FF05-CC48-BB6F-D3328B6C7B6A}"/>
              </a:ext>
            </a:extLst>
          </p:cNvPr>
          <p:cNvSpPr>
            <a:spLocks noGrp="1"/>
          </p:cNvSpPr>
          <p:nvPr>
            <p:ph type="title"/>
          </p:nvPr>
        </p:nvSpPr>
        <p:spPr>
          <a:xfrm>
            <a:off x="838200" y="702742"/>
            <a:ext cx="10515600" cy="1325563"/>
          </a:xfrm>
        </p:spPr>
        <p:txBody>
          <a:bodyPr>
            <a:normAutofit fontScale="90000"/>
          </a:bodyPr>
          <a:lstStyle/>
          <a:p>
            <a:pPr algn="ctr"/>
            <a:r>
              <a:rPr lang="en-US" dirty="0"/>
              <a:t>Activity: </a:t>
            </a:r>
            <a:br>
              <a:rPr lang="en-US" dirty="0"/>
            </a:br>
            <a:r>
              <a:rPr lang="en-US" dirty="0"/>
              <a:t>Set yourself a  goal </a:t>
            </a:r>
            <a:r>
              <a:rPr lang="en-US"/>
              <a:t>to practise </a:t>
            </a:r>
            <a:r>
              <a:rPr lang="en-US" dirty="0"/>
              <a:t>optimistic thinking</a:t>
            </a:r>
          </a:p>
        </p:txBody>
      </p:sp>
      <p:pic>
        <p:nvPicPr>
          <p:cNvPr id="4" name="Picture 3">
            <a:extLst>
              <a:ext uri="{FF2B5EF4-FFF2-40B4-BE49-F238E27FC236}">
                <a16:creationId xmlns:a16="http://schemas.microsoft.com/office/drawing/2014/main" id="{72D47CD8-91A7-E648-952F-7C7044820CDF}"/>
              </a:ext>
            </a:extLst>
          </p:cNvPr>
          <p:cNvPicPr>
            <a:picLocks noChangeAspect="1"/>
          </p:cNvPicPr>
          <p:nvPr/>
        </p:nvPicPr>
        <p:blipFill>
          <a:blip r:embed="rId3"/>
          <a:stretch>
            <a:fillRect/>
          </a:stretch>
        </p:blipFill>
        <p:spPr>
          <a:xfrm>
            <a:off x="4064000" y="2583383"/>
            <a:ext cx="4064000" cy="3571875"/>
          </a:xfrm>
          <a:prstGeom prst="rect">
            <a:avLst/>
          </a:prstGeom>
        </p:spPr>
      </p:pic>
    </p:spTree>
    <p:extLst>
      <p:ext uri="{BB962C8B-B14F-4D97-AF65-F5344CB8AC3E}">
        <p14:creationId xmlns:p14="http://schemas.microsoft.com/office/powerpoint/2010/main" val="1058062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358138-232D-9C45-841D-A6E767FB041A}"/>
              </a:ext>
            </a:extLst>
          </p:cNvPr>
          <p:cNvSpPr>
            <a:spLocks noGrp="1"/>
          </p:cNvSpPr>
          <p:nvPr>
            <p:ph idx="1"/>
          </p:nvPr>
        </p:nvSpPr>
        <p:spPr>
          <a:xfrm>
            <a:off x="353466" y="342900"/>
            <a:ext cx="10497414" cy="6515100"/>
          </a:xfrm>
        </p:spPr>
        <p:txBody>
          <a:bodyPr>
            <a:normAutofit/>
          </a:bodyPr>
          <a:lstStyle/>
          <a:p>
            <a:pPr marL="0" indent="0">
              <a:buNone/>
            </a:pPr>
            <a:endParaRPr lang="en-GB" dirty="0"/>
          </a:p>
          <a:p>
            <a:pPr marL="0" indent="0">
              <a:buNone/>
            </a:pPr>
            <a:r>
              <a:rPr lang="en-GB" sz="4600" b="1" dirty="0"/>
              <a:t>Learning intentions </a:t>
            </a:r>
          </a:p>
          <a:p>
            <a:pPr marL="0" indent="0">
              <a:buNone/>
            </a:pPr>
            <a:r>
              <a:rPr lang="en-GB" sz="3000" dirty="0"/>
              <a:t>By the end of the lesson I will have an understanding of optimism; I will learn how my thinking can influence my outcomes and how I can develop more positive thinking. </a:t>
            </a:r>
          </a:p>
          <a:p>
            <a:pPr marL="0" indent="0">
              <a:buNone/>
            </a:pPr>
            <a:endParaRPr lang="en-GB" sz="3400" dirty="0"/>
          </a:p>
          <a:p>
            <a:pPr marL="0" indent="0">
              <a:buNone/>
            </a:pPr>
            <a:r>
              <a:rPr lang="en-GB" sz="3400" b="1" u="sng" dirty="0"/>
              <a:t>Success Criteria: </a:t>
            </a:r>
            <a:endParaRPr lang="en-GB" sz="3400" b="1" dirty="0"/>
          </a:p>
          <a:p>
            <a:pPr marL="0" indent="0">
              <a:buNone/>
            </a:pPr>
            <a:r>
              <a:rPr lang="en-GB" sz="3000" dirty="0"/>
              <a:t>I will have been successful if I can:</a:t>
            </a:r>
          </a:p>
          <a:p>
            <a:endParaRPr lang="en-GB" sz="600" dirty="0"/>
          </a:p>
          <a:p>
            <a:pPr lvl="0"/>
            <a:r>
              <a:rPr lang="en-GB" sz="3000" dirty="0"/>
              <a:t>Explain what optimistic thinking is</a:t>
            </a:r>
          </a:p>
          <a:p>
            <a:pPr lvl="0"/>
            <a:r>
              <a:rPr lang="en-GB" sz="3000" dirty="0"/>
              <a:t>Understand how my thinking can influence my outcomes</a:t>
            </a:r>
          </a:p>
          <a:p>
            <a:pPr lvl="0"/>
            <a:r>
              <a:rPr lang="en-GB" sz="3000" dirty="0"/>
              <a:t>Identify how I can develop more positive thinking. </a:t>
            </a:r>
          </a:p>
        </p:txBody>
      </p:sp>
      <p:pic>
        <p:nvPicPr>
          <p:cNvPr id="5" name="Picture 4" descr="What is optimism? | Macmillan Dictionary Blog">
            <a:extLst>
              <a:ext uri="{FF2B5EF4-FFF2-40B4-BE49-F238E27FC236}">
                <a16:creationId xmlns:a16="http://schemas.microsoft.com/office/drawing/2014/main" id="{92767A40-EC76-E84C-8A7F-1352B37D7F59}"/>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29600" y="2895600"/>
            <a:ext cx="3330261" cy="1684337"/>
          </a:xfrm>
          <a:prstGeom prst="rect">
            <a:avLst/>
          </a:prstGeom>
          <a:noFill/>
          <a:ln>
            <a:noFill/>
          </a:ln>
        </p:spPr>
      </p:pic>
    </p:spTree>
    <p:extLst>
      <p:ext uri="{BB962C8B-B14F-4D97-AF65-F5344CB8AC3E}">
        <p14:creationId xmlns:p14="http://schemas.microsoft.com/office/powerpoint/2010/main" val="2435063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1BABE-E777-6A4D-8FED-7702B92C961B}"/>
              </a:ext>
            </a:extLst>
          </p:cNvPr>
          <p:cNvSpPr>
            <a:spLocks noGrp="1"/>
          </p:cNvSpPr>
          <p:nvPr>
            <p:ph type="title"/>
          </p:nvPr>
        </p:nvSpPr>
        <p:spPr>
          <a:xfrm>
            <a:off x="838200" y="609917"/>
            <a:ext cx="10515600" cy="1325563"/>
          </a:xfrm>
        </p:spPr>
        <p:txBody>
          <a:bodyPr>
            <a:normAutofit fontScale="90000"/>
          </a:bodyPr>
          <a:lstStyle/>
          <a:p>
            <a:pPr algn="ctr"/>
            <a:r>
              <a:rPr lang="en-GB" b="1" dirty="0"/>
              <a:t>Activity:</a:t>
            </a:r>
            <a:br>
              <a:rPr lang="en-GB" b="1" dirty="0"/>
            </a:br>
            <a:r>
              <a:rPr lang="en-GB" b="1" dirty="0"/>
              <a:t>Is the glass half full or half empty?</a:t>
            </a:r>
            <a:br>
              <a:rPr lang="en-GB" dirty="0"/>
            </a:br>
            <a:endParaRPr lang="en-US" dirty="0"/>
          </a:p>
        </p:txBody>
      </p:sp>
      <p:pic>
        <p:nvPicPr>
          <p:cNvPr id="3" name="Picture 2" descr="Here's How to Find Out If You're Really A Pessimist (And Why It's ...">
            <a:extLst>
              <a:ext uri="{FF2B5EF4-FFF2-40B4-BE49-F238E27FC236}">
                <a16:creationId xmlns:a16="http://schemas.microsoft.com/office/drawing/2014/main" id="{2E28C70E-6701-7148-9955-B38D55754AD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165350" y="1935480"/>
            <a:ext cx="7861300" cy="4312603"/>
          </a:xfrm>
          <a:prstGeom prst="rect">
            <a:avLst/>
          </a:prstGeom>
          <a:noFill/>
          <a:ln>
            <a:noFill/>
          </a:ln>
        </p:spPr>
      </p:pic>
    </p:spTree>
    <p:extLst>
      <p:ext uri="{BB962C8B-B14F-4D97-AF65-F5344CB8AC3E}">
        <p14:creationId xmlns:p14="http://schemas.microsoft.com/office/powerpoint/2010/main" val="2866820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2ACC9-380F-BF40-BDD2-8070F20774F9}"/>
              </a:ext>
            </a:extLst>
          </p:cNvPr>
          <p:cNvSpPr>
            <a:spLocks noGrp="1"/>
          </p:cNvSpPr>
          <p:nvPr>
            <p:ph type="title"/>
          </p:nvPr>
        </p:nvSpPr>
        <p:spPr>
          <a:xfrm>
            <a:off x="838200" y="730885"/>
            <a:ext cx="10515600" cy="1325563"/>
          </a:xfrm>
        </p:spPr>
        <p:txBody>
          <a:bodyPr>
            <a:normAutofit fontScale="90000"/>
          </a:bodyPr>
          <a:lstStyle/>
          <a:p>
            <a:pPr algn="ctr"/>
            <a:r>
              <a:rPr lang="en-GB" b="1" dirty="0"/>
              <a:t>Activity: </a:t>
            </a:r>
            <a:br>
              <a:rPr lang="en-GB" b="1" dirty="0"/>
            </a:br>
            <a:r>
              <a:rPr lang="en-GB" b="1" dirty="0"/>
              <a:t>What do you think optimists and pessimist are?</a:t>
            </a:r>
            <a:br>
              <a:rPr lang="en-GB" dirty="0"/>
            </a:br>
            <a:endParaRPr lang="en-US" dirty="0"/>
          </a:p>
        </p:txBody>
      </p:sp>
      <p:sp>
        <p:nvSpPr>
          <p:cNvPr id="3" name="Content Placeholder 2">
            <a:extLst>
              <a:ext uri="{FF2B5EF4-FFF2-40B4-BE49-F238E27FC236}">
                <a16:creationId xmlns:a16="http://schemas.microsoft.com/office/drawing/2014/main" id="{FABC0709-0F4F-0A4B-9487-F80D12035259}"/>
              </a:ext>
            </a:extLst>
          </p:cNvPr>
          <p:cNvSpPr>
            <a:spLocks noGrp="1"/>
          </p:cNvSpPr>
          <p:nvPr>
            <p:ph idx="1"/>
          </p:nvPr>
        </p:nvSpPr>
        <p:spPr>
          <a:xfrm>
            <a:off x="838200" y="2368550"/>
            <a:ext cx="10515600" cy="4351338"/>
          </a:xfrm>
        </p:spPr>
        <p:txBody>
          <a:bodyPr/>
          <a:lstStyle/>
          <a:p>
            <a:pPr marL="0" indent="0">
              <a:buNone/>
            </a:pPr>
            <a:r>
              <a:rPr lang="en-US" sz="3600" dirty="0"/>
              <a:t>Complete the sentences:</a:t>
            </a:r>
          </a:p>
          <a:p>
            <a:pPr marL="0" indent="0">
              <a:buNone/>
            </a:pPr>
            <a:endParaRPr lang="en-US" sz="3600" dirty="0"/>
          </a:p>
          <a:p>
            <a:pPr marL="171450" lvl="0" indent="-171450"/>
            <a:r>
              <a:rPr lang="en-GB" sz="3600" dirty="0"/>
              <a:t>An optimist is...</a:t>
            </a:r>
          </a:p>
          <a:p>
            <a:pPr marL="171450" lvl="0" indent="-171450"/>
            <a:r>
              <a:rPr lang="en-GB" sz="3600" dirty="0"/>
              <a:t>A pessimist is... </a:t>
            </a:r>
          </a:p>
          <a:p>
            <a:pPr marL="0" indent="0">
              <a:buNone/>
            </a:pPr>
            <a:endParaRPr lang="en-US" dirty="0"/>
          </a:p>
        </p:txBody>
      </p:sp>
    </p:spTree>
    <p:extLst>
      <p:ext uri="{BB962C8B-B14F-4D97-AF65-F5344CB8AC3E}">
        <p14:creationId xmlns:p14="http://schemas.microsoft.com/office/powerpoint/2010/main" val="2705911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F54D63-BB46-5247-B5CB-3CB86ABD1E3D}"/>
              </a:ext>
            </a:extLst>
          </p:cNvPr>
          <p:cNvSpPr>
            <a:spLocks noGrp="1"/>
          </p:cNvSpPr>
          <p:nvPr>
            <p:ph idx="1"/>
          </p:nvPr>
        </p:nvSpPr>
        <p:spPr>
          <a:xfrm>
            <a:off x="838200" y="243840"/>
            <a:ext cx="10515600" cy="5933123"/>
          </a:xfrm>
        </p:spPr>
        <p:txBody>
          <a:bodyPr>
            <a:normAutofit/>
          </a:bodyPr>
          <a:lstStyle/>
          <a:p>
            <a:pPr marL="0" lvl="0" indent="0">
              <a:buNone/>
            </a:pPr>
            <a:endParaRPr lang="en-GB" dirty="0"/>
          </a:p>
          <a:p>
            <a:pPr marL="0" lvl="0" indent="0" algn="ctr">
              <a:buNone/>
            </a:pPr>
            <a:r>
              <a:rPr lang="en-GB" dirty="0"/>
              <a:t>An optimist is someone who approaches life with a positive outlook, they have high expectations and always consider the positives in situations. </a:t>
            </a:r>
          </a:p>
          <a:p>
            <a:pPr marL="0" lvl="0" indent="0" algn="ctr">
              <a:buNone/>
            </a:pPr>
            <a:endParaRPr lang="en-GB" dirty="0"/>
          </a:p>
          <a:p>
            <a:pPr marL="0" lvl="0" indent="0" algn="ctr">
              <a:buNone/>
            </a:pPr>
            <a:r>
              <a:rPr lang="en-GB" dirty="0"/>
              <a:t>A pessimist is someone who approaches life with a negative outlook, they keep low expectations to prepare for negative outcomes</a:t>
            </a:r>
          </a:p>
          <a:p>
            <a:endParaRPr lang="en-GB" dirty="0"/>
          </a:p>
          <a:p>
            <a:endParaRPr lang="en-GB" i="1" dirty="0"/>
          </a:p>
          <a:p>
            <a:pPr marL="0" indent="0" algn="ctr">
              <a:buNone/>
            </a:pPr>
            <a:r>
              <a:rPr lang="en-GB" sz="3200" b="1" dirty="0"/>
              <a:t>how would an optimist and a pessimist would view the glass?</a:t>
            </a:r>
            <a:endParaRPr lang="en-US" sz="3200" b="1" dirty="0"/>
          </a:p>
        </p:txBody>
      </p:sp>
    </p:spTree>
    <p:extLst>
      <p:ext uri="{BB962C8B-B14F-4D97-AF65-F5344CB8AC3E}">
        <p14:creationId xmlns:p14="http://schemas.microsoft.com/office/powerpoint/2010/main" val="1851822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485E5-9327-024D-B9AB-C4B1FDB627FA}"/>
              </a:ext>
            </a:extLst>
          </p:cNvPr>
          <p:cNvSpPr>
            <a:spLocks noGrp="1"/>
          </p:cNvSpPr>
          <p:nvPr>
            <p:ph type="title"/>
          </p:nvPr>
        </p:nvSpPr>
        <p:spPr>
          <a:xfrm>
            <a:off x="838200" y="681037"/>
            <a:ext cx="10515600" cy="1460500"/>
          </a:xfrm>
        </p:spPr>
        <p:txBody>
          <a:bodyPr>
            <a:normAutofit fontScale="90000"/>
          </a:bodyPr>
          <a:lstStyle/>
          <a:p>
            <a:pPr algn="ctr"/>
            <a:r>
              <a:rPr lang="en-GB" b="1" dirty="0"/>
              <a:t>Activity: </a:t>
            </a:r>
            <a:br>
              <a:rPr lang="en-GB" b="1" dirty="0"/>
            </a:br>
            <a:r>
              <a:rPr lang="en-GB" b="1" dirty="0"/>
              <a:t>Optimism/Pessimism Story</a:t>
            </a:r>
            <a:br>
              <a:rPr lang="en-GB" dirty="0"/>
            </a:br>
            <a:r>
              <a:rPr lang="en-GB" dirty="0"/>
              <a:t> </a:t>
            </a:r>
            <a:br>
              <a:rPr lang="en-GB" dirty="0"/>
            </a:br>
            <a:endParaRPr lang="en-US" dirty="0"/>
          </a:p>
        </p:txBody>
      </p:sp>
      <p:sp>
        <p:nvSpPr>
          <p:cNvPr id="3" name="Content Placeholder 2">
            <a:extLst>
              <a:ext uri="{FF2B5EF4-FFF2-40B4-BE49-F238E27FC236}">
                <a16:creationId xmlns:a16="http://schemas.microsoft.com/office/drawing/2014/main" id="{7C3755C6-C542-6E4E-AA8D-22C008670B9C}"/>
              </a:ext>
            </a:extLst>
          </p:cNvPr>
          <p:cNvSpPr>
            <a:spLocks noGrp="1"/>
          </p:cNvSpPr>
          <p:nvPr>
            <p:ph idx="1"/>
          </p:nvPr>
        </p:nvSpPr>
        <p:spPr>
          <a:xfrm>
            <a:off x="472440" y="1797049"/>
            <a:ext cx="11475720" cy="5060951"/>
          </a:xfrm>
        </p:spPr>
        <p:txBody>
          <a:bodyPr>
            <a:normAutofit fontScale="55000" lnSpcReduction="20000"/>
          </a:bodyPr>
          <a:lstStyle/>
          <a:p>
            <a:pPr marL="0" indent="0">
              <a:lnSpc>
                <a:spcPct val="170000"/>
              </a:lnSpc>
              <a:buNone/>
            </a:pPr>
            <a:r>
              <a:rPr lang="en-GB" sz="3200" dirty="0"/>
              <a:t>There were once two identical twins. They were alike in every way but one. One was a hope-filled optimist who only ever saw the bright side of life. The other was a dark pessimist, who only ever saw the downside in every situation. The parents were so worried about the extremes of optimism and pessimism in their boys they took them to the Doctor. He suggested a plan. “On their next birthday give the pessimist a shiny new bike but give the optimist only a pile of manure.” It seemed a fairly extreme thing to do. After all the parents had always treated heir boys equally. But in this instance, they decided to try to Doctor’s advice. So when the twin's birthday came round, they gave the pessimist the most expensive, top of the range, racing bike a child has ever owned. When he saw the bike his first words were, “I’ll probably crash and break my leg.” To the optimist they gave a carefully wrapped box of manure. He opened it, looked puzzled for a moment, then ran outside screaming, “You can’t fool me! Where there’s this much manure, there’s just got to be a pony around here somewhere!”</a:t>
            </a:r>
          </a:p>
          <a:p>
            <a:pPr>
              <a:lnSpc>
                <a:spcPct val="160000"/>
              </a:lnSpc>
            </a:pPr>
            <a:endParaRPr lang="en-US" dirty="0"/>
          </a:p>
        </p:txBody>
      </p:sp>
    </p:spTree>
    <p:extLst>
      <p:ext uri="{BB962C8B-B14F-4D97-AF65-F5344CB8AC3E}">
        <p14:creationId xmlns:p14="http://schemas.microsoft.com/office/powerpoint/2010/main" val="3429083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09B32-0BF3-D543-ADF6-61923FE18C6B}"/>
              </a:ext>
            </a:extLst>
          </p:cNvPr>
          <p:cNvSpPr>
            <a:spLocks noGrp="1"/>
          </p:cNvSpPr>
          <p:nvPr>
            <p:ph type="title"/>
          </p:nvPr>
        </p:nvSpPr>
        <p:spPr/>
        <p:txBody>
          <a:bodyPr/>
          <a:lstStyle/>
          <a:p>
            <a:pPr algn="ctr"/>
            <a:r>
              <a:rPr lang="en-US" dirty="0"/>
              <a:t>Activity:</a:t>
            </a:r>
            <a:br>
              <a:rPr lang="en-US" dirty="0"/>
            </a:br>
            <a:r>
              <a:rPr lang="en-US" dirty="0"/>
              <a:t>Role Play</a:t>
            </a:r>
          </a:p>
        </p:txBody>
      </p:sp>
      <p:sp>
        <p:nvSpPr>
          <p:cNvPr id="3" name="Content Placeholder 2">
            <a:extLst>
              <a:ext uri="{FF2B5EF4-FFF2-40B4-BE49-F238E27FC236}">
                <a16:creationId xmlns:a16="http://schemas.microsoft.com/office/drawing/2014/main" id="{7F1D1A9A-AC5C-EA43-8A65-FA6DD0621924}"/>
              </a:ext>
            </a:extLst>
          </p:cNvPr>
          <p:cNvSpPr>
            <a:spLocks noGrp="1"/>
          </p:cNvSpPr>
          <p:nvPr>
            <p:ph idx="1"/>
          </p:nvPr>
        </p:nvSpPr>
        <p:spPr>
          <a:xfrm>
            <a:off x="838200" y="1825625"/>
            <a:ext cx="8271933" cy="4270375"/>
          </a:xfrm>
        </p:spPr>
        <p:txBody>
          <a:bodyPr>
            <a:normAutofit lnSpcReduction="10000"/>
          </a:bodyPr>
          <a:lstStyle/>
          <a:p>
            <a:pPr marL="171450" lvl="0" indent="-171450"/>
            <a:r>
              <a:rPr lang="en-GB" dirty="0"/>
              <a:t>Your house has just burnt down. You have lost all your possessions except for your favourite music CDs. </a:t>
            </a:r>
          </a:p>
          <a:p>
            <a:pPr marL="171450" indent="-171450"/>
            <a:endParaRPr lang="en-GB" dirty="0"/>
          </a:p>
          <a:p>
            <a:pPr marL="171450" lvl="0" indent="-171450"/>
            <a:r>
              <a:rPr lang="en-GB" dirty="0"/>
              <a:t>You have just had your first day at a new school. You felt very nervous and worried that you didn’t know anyone when you first got to school.</a:t>
            </a:r>
          </a:p>
          <a:p>
            <a:pPr marL="171450" indent="-171450"/>
            <a:endParaRPr lang="en-GB" dirty="0"/>
          </a:p>
          <a:p>
            <a:pPr marL="171450" lvl="0" indent="-171450"/>
            <a:r>
              <a:rPr lang="en-GB" dirty="0"/>
              <a:t>You have just broken your leg eight weeks before the football/netball grand final and the doctor has told you it will heal in six weeks. </a:t>
            </a:r>
          </a:p>
          <a:p>
            <a:endParaRPr lang="en-US" dirty="0"/>
          </a:p>
        </p:txBody>
      </p:sp>
      <p:pic>
        <p:nvPicPr>
          <p:cNvPr id="4" name="Picture 3">
            <a:extLst>
              <a:ext uri="{FF2B5EF4-FFF2-40B4-BE49-F238E27FC236}">
                <a16:creationId xmlns:a16="http://schemas.microsoft.com/office/drawing/2014/main" id="{964E850D-9CF7-6D40-A3D1-D96AF864046B}"/>
              </a:ext>
            </a:extLst>
          </p:cNvPr>
          <p:cNvPicPr>
            <a:picLocks noChangeAspect="1"/>
          </p:cNvPicPr>
          <p:nvPr/>
        </p:nvPicPr>
        <p:blipFill>
          <a:blip r:embed="rId3"/>
          <a:stretch>
            <a:fillRect/>
          </a:stretch>
        </p:blipFill>
        <p:spPr>
          <a:xfrm>
            <a:off x="9389534" y="3071812"/>
            <a:ext cx="2540000" cy="1778000"/>
          </a:xfrm>
          <a:prstGeom prst="rect">
            <a:avLst/>
          </a:prstGeom>
        </p:spPr>
      </p:pic>
    </p:spTree>
    <p:extLst>
      <p:ext uri="{BB962C8B-B14F-4D97-AF65-F5344CB8AC3E}">
        <p14:creationId xmlns:p14="http://schemas.microsoft.com/office/powerpoint/2010/main" val="2550631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21177-CECB-C345-9D1C-840AD88C76E9}"/>
              </a:ext>
            </a:extLst>
          </p:cNvPr>
          <p:cNvSpPr>
            <a:spLocks noGrp="1"/>
          </p:cNvSpPr>
          <p:nvPr>
            <p:ph type="title"/>
          </p:nvPr>
        </p:nvSpPr>
        <p:spPr>
          <a:xfrm>
            <a:off x="838200" y="1220787"/>
            <a:ext cx="10515600" cy="1325563"/>
          </a:xfrm>
        </p:spPr>
        <p:txBody>
          <a:bodyPr/>
          <a:lstStyle/>
          <a:p>
            <a:pPr algn="ctr"/>
            <a:r>
              <a:rPr lang="en-US" dirty="0"/>
              <a:t>Activity: </a:t>
            </a:r>
            <a:br>
              <a:rPr lang="en-US" dirty="0"/>
            </a:br>
            <a:r>
              <a:rPr lang="en-US" dirty="0"/>
              <a:t>Self Talk </a:t>
            </a:r>
          </a:p>
        </p:txBody>
      </p:sp>
      <p:pic>
        <p:nvPicPr>
          <p:cNvPr id="4" name="Picture 3">
            <a:extLst>
              <a:ext uri="{FF2B5EF4-FFF2-40B4-BE49-F238E27FC236}">
                <a16:creationId xmlns:a16="http://schemas.microsoft.com/office/drawing/2014/main" id="{66B5332C-9D07-6C47-BF75-28EE41D4608F}"/>
              </a:ext>
            </a:extLst>
          </p:cNvPr>
          <p:cNvPicPr>
            <a:picLocks noChangeAspect="1"/>
          </p:cNvPicPr>
          <p:nvPr/>
        </p:nvPicPr>
        <p:blipFill>
          <a:blip r:embed="rId3"/>
          <a:stretch>
            <a:fillRect/>
          </a:stretch>
        </p:blipFill>
        <p:spPr>
          <a:xfrm>
            <a:off x="4274446" y="3253845"/>
            <a:ext cx="4183754" cy="2383368"/>
          </a:xfrm>
          <a:prstGeom prst="rect">
            <a:avLst/>
          </a:prstGeom>
        </p:spPr>
      </p:pic>
    </p:spTree>
    <p:extLst>
      <p:ext uri="{BB962C8B-B14F-4D97-AF65-F5344CB8AC3E}">
        <p14:creationId xmlns:p14="http://schemas.microsoft.com/office/powerpoint/2010/main" val="2837860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415C6-7AD3-BD41-BA92-E30C5227BF00}"/>
              </a:ext>
            </a:extLst>
          </p:cNvPr>
          <p:cNvSpPr>
            <a:spLocks noGrp="1"/>
          </p:cNvSpPr>
          <p:nvPr>
            <p:ph type="title"/>
          </p:nvPr>
        </p:nvSpPr>
        <p:spPr>
          <a:xfrm>
            <a:off x="838200" y="737659"/>
            <a:ext cx="10515600" cy="1325563"/>
          </a:xfrm>
        </p:spPr>
        <p:txBody>
          <a:bodyPr>
            <a:normAutofit fontScale="90000"/>
          </a:bodyPr>
          <a:lstStyle/>
          <a:p>
            <a:pPr algn="ctr"/>
            <a:r>
              <a:rPr lang="en-GB" b="1" dirty="0"/>
              <a:t>Activity: </a:t>
            </a:r>
            <a:br>
              <a:rPr lang="en-GB" b="1" dirty="0"/>
            </a:br>
            <a:r>
              <a:rPr lang="en-GB" b="1" dirty="0"/>
              <a:t>How does my thinking influence my performance? </a:t>
            </a:r>
            <a:br>
              <a:rPr lang="en-GB" dirty="0"/>
            </a:br>
            <a:endParaRPr lang="en-US" dirty="0"/>
          </a:p>
        </p:txBody>
      </p:sp>
      <p:sp>
        <p:nvSpPr>
          <p:cNvPr id="4" name="Rectangle 3">
            <a:extLst>
              <a:ext uri="{FF2B5EF4-FFF2-40B4-BE49-F238E27FC236}">
                <a16:creationId xmlns:a16="http://schemas.microsoft.com/office/drawing/2014/main" id="{4065F547-3E44-C54D-9926-EB2E1FB65F7F}"/>
              </a:ext>
            </a:extLst>
          </p:cNvPr>
          <p:cNvSpPr/>
          <p:nvPr/>
        </p:nvSpPr>
        <p:spPr>
          <a:xfrm>
            <a:off x="575733" y="3105835"/>
            <a:ext cx="10778067" cy="1323439"/>
          </a:xfrm>
          <a:prstGeom prst="rect">
            <a:avLst/>
          </a:prstGeom>
        </p:spPr>
        <p:txBody>
          <a:bodyPr wrap="square">
            <a:spAutoFit/>
          </a:bodyPr>
          <a:lstStyle/>
          <a:p>
            <a:pPr algn="ctr"/>
            <a:r>
              <a:rPr lang="en-GB" sz="4000" i="1" dirty="0">
                <a:solidFill>
                  <a:srgbClr val="000000"/>
                </a:solidFill>
                <a:latin typeface="Arial" panose="020B0604020202020204" pitchFamily="34" charset="0"/>
                <a:ea typeface="Times New Roman" panose="02020603050405020304" pitchFamily="18" charset="0"/>
              </a:rPr>
              <a:t>“If you think you can or think you can’t, you will prove yourself right.” </a:t>
            </a:r>
            <a:endParaRPr lang="en-GB" sz="4000" dirty="0">
              <a:latin typeface="Times New Roman" panose="02020603050405020304" pitchFamily="18" charset="0"/>
              <a:ea typeface="Times New Roman" panose="02020603050405020304" pitchFamily="18" charset="0"/>
            </a:endParaRPr>
          </a:p>
        </p:txBody>
      </p:sp>
      <p:sp>
        <p:nvSpPr>
          <p:cNvPr id="5" name="Rounded Rectangle 4">
            <a:extLst>
              <a:ext uri="{FF2B5EF4-FFF2-40B4-BE49-F238E27FC236}">
                <a16:creationId xmlns:a16="http://schemas.microsoft.com/office/drawing/2014/main" id="{1EF87DCF-E770-8940-A9BB-81A49E958A86}"/>
              </a:ext>
            </a:extLst>
          </p:cNvPr>
          <p:cNvSpPr/>
          <p:nvPr/>
        </p:nvSpPr>
        <p:spPr>
          <a:xfrm>
            <a:off x="575733" y="2743200"/>
            <a:ext cx="11142134" cy="2235200"/>
          </a:xfrm>
          <a:prstGeom prst="roundRect">
            <a:avLst/>
          </a:prstGeom>
          <a:noFill/>
          <a:ln w="114300">
            <a:solidFill>
              <a:schemeClr val="accent1">
                <a:shade val="50000"/>
                <a:alpha val="8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92839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TotalTime>
  <Words>2310</Words>
  <Application>Microsoft Macintosh PowerPoint</Application>
  <PresentationFormat>Widescreen</PresentationFormat>
  <Paragraphs>155</Paragraphs>
  <Slides>12</Slides>
  <Notes>11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Positive Psychology: Optimistic Thinking</vt:lpstr>
      <vt:lpstr>PowerPoint Presentation</vt:lpstr>
      <vt:lpstr>Activity: Is the glass half full or half empty? </vt:lpstr>
      <vt:lpstr>Activity:  What do you think optimists and pessimist are? </vt:lpstr>
      <vt:lpstr>PowerPoint Presentation</vt:lpstr>
      <vt:lpstr>Activity:  Optimism/Pessimism Story   </vt:lpstr>
      <vt:lpstr>Activity: Role Play</vt:lpstr>
      <vt:lpstr>Activity:  Self Talk </vt:lpstr>
      <vt:lpstr>Activity:  How does my thinking influence my performance?  </vt:lpstr>
      <vt:lpstr>The Present</vt:lpstr>
      <vt:lpstr>Take home messages</vt:lpstr>
      <vt:lpstr>Activity:  Set yourself a  goal to practise optimistic thinking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Psychology: Resilience</dc:title>
  <dc:creator>Ainsley McLarty (Student)</dc:creator>
  <cp:lastModifiedBy>Ainsley McLarty (Student)</cp:lastModifiedBy>
  <cp:revision>8</cp:revision>
  <dcterms:created xsi:type="dcterms:W3CDTF">2020-06-22T10:04:30Z</dcterms:created>
  <dcterms:modified xsi:type="dcterms:W3CDTF">2020-07-13T09:01:16Z</dcterms:modified>
</cp:coreProperties>
</file>