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9" r:id="rId4"/>
    <p:sldId id="274" r:id="rId5"/>
    <p:sldId id="275" r:id="rId6"/>
    <p:sldId id="276" r:id="rId7"/>
    <p:sldId id="277" r:id="rId8"/>
    <p:sldId id="278" r:id="rId9"/>
    <p:sldId id="279" r:id="rId10"/>
    <p:sldId id="281" r:id="rId11"/>
    <p:sldId id="280" r:id="rId12"/>
    <p:sldId id="282" r:id="rId13"/>
    <p:sldId id="283" r:id="rId14"/>
    <p:sldId id="28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67"/>
    <p:restoredTop sz="55380"/>
  </p:normalViewPr>
  <p:slideViewPr>
    <p:cSldViewPr snapToGrid="0" snapToObjects="1">
      <p:cViewPr varScale="1">
        <p:scale>
          <a:sx n="57" d="100"/>
          <a:sy n="57" d="100"/>
        </p:scale>
        <p:origin x="262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7/16/20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time_continue=70&amp;v=T2AAJa1zIHo&amp;feature=emb_logo"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An2OaIbPSII&amp;list=PLDeWrIftuhV1M32LZNtYPhqap7ayeW207"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This lesson will focus on the importance of resilience, and how being ‘resilient’ to setbacks can help us to achieve our goals. </a:t>
            </a:r>
          </a:p>
          <a:p>
            <a:endParaRPr lang="en-US"/>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784761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Explain to pupils that sometimes we face times in our lives where we need resilience more than ever. This can be difficult when you’re unsure, scared or feel defeated.</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Pupils could work individually or in pairs to think of 5 situations where they may have had a setback or a downfall where they feel unsure, scared or defeated and discuss how they have overcome those situations.</a:t>
            </a:r>
          </a:p>
          <a:p>
            <a:r>
              <a:rPr lang="en-GB"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10</a:t>
            </a:fld>
            <a:endParaRPr lang="en-US"/>
          </a:p>
        </p:txBody>
      </p:sp>
    </p:spTree>
    <p:extLst>
      <p:ext uri="{BB962C8B-B14F-4D97-AF65-F5344CB8AC3E}">
        <p14:creationId xmlns:p14="http://schemas.microsoft.com/office/powerpoint/2010/main" val="3787410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Watch the video which talks about ways to build resilience</a:t>
            </a:r>
          </a:p>
          <a:p>
            <a:r>
              <a:rPr lang="en-GB" sz="1200" u="sng" kern="1200" dirty="0">
                <a:solidFill>
                  <a:schemeClr val="tx1"/>
                </a:solidFill>
                <a:effectLst/>
                <a:latin typeface="+mn-lt"/>
                <a:ea typeface="+mn-ea"/>
                <a:cs typeface="+mn-cs"/>
                <a:hlinkClick r:id="rId3"/>
              </a:rPr>
              <a:t>https://www.youtube.com/watch?time_continue=70&amp;v=T2AAJa1zIHo&amp;feature=emb_logo</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11</a:t>
            </a:fld>
            <a:endParaRPr lang="en-US"/>
          </a:p>
        </p:txBody>
      </p:sp>
    </p:spTree>
    <p:extLst>
      <p:ext uri="{BB962C8B-B14F-4D97-AF65-F5344CB8AC3E}">
        <p14:creationId xmlns:p14="http://schemas.microsoft.com/office/powerpoint/2010/main" val="3020995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Activity: Building Resilience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use the information from the video to complete the rest of </a:t>
            </a:r>
            <a:r>
              <a:rPr lang="en-GB" sz="1200" b="1" kern="1200" dirty="0">
                <a:solidFill>
                  <a:schemeClr val="tx1"/>
                </a:solidFill>
                <a:effectLst/>
                <a:latin typeface="+mn-lt"/>
                <a:ea typeface="+mn-ea"/>
                <a:cs typeface="+mn-cs"/>
              </a:rPr>
              <a:t>Worksheet 1: Building Resilience. </a:t>
            </a:r>
            <a:r>
              <a:rPr lang="en-GB" sz="1200" kern="1200" dirty="0">
                <a:solidFill>
                  <a:schemeClr val="tx1"/>
                </a:solidFill>
                <a:effectLst/>
                <a:latin typeface="+mn-lt"/>
                <a:ea typeface="+mn-ea"/>
                <a:cs typeface="+mn-cs"/>
              </a:rPr>
              <a:t> Prompt pupils to think about what positive thoughts would help. </a:t>
            </a: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12</a:t>
            </a:fld>
            <a:endParaRPr lang="en-US"/>
          </a:p>
        </p:txBody>
      </p:sp>
    </p:spTree>
    <p:extLst>
      <p:ext uri="{BB962C8B-B14F-4D97-AF65-F5344CB8AC3E}">
        <p14:creationId xmlns:p14="http://schemas.microsoft.com/office/powerpoint/2010/main" val="1194139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Pupils could look at the scenario cards in small groups or as a class discussion.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Pupils should try to think how a resilient person would react to these situations (Some of the scenarios may be closely related to a child or young person’s life experiences, and therefore should be approached with sensitively)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13</a:t>
            </a:fld>
            <a:endParaRPr lang="en-US"/>
          </a:p>
        </p:txBody>
      </p:sp>
    </p:spTree>
    <p:extLst>
      <p:ext uri="{BB962C8B-B14F-4D97-AF65-F5344CB8AC3E}">
        <p14:creationId xmlns:p14="http://schemas.microsoft.com/office/powerpoint/2010/main" val="3567938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Pupils could create their own motivational quotes to encourage themselves and others to be resilient, to keep going and never give up.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14</a:t>
            </a:fld>
            <a:endParaRPr lang="en-US"/>
          </a:p>
        </p:txBody>
      </p:sp>
    </p:spTree>
    <p:extLst>
      <p:ext uri="{BB962C8B-B14F-4D97-AF65-F5344CB8AC3E}">
        <p14:creationId xmlns:p14="http://schemas.microsoft.com/office/powerpoint/2010/main" val="815559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613874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Pupil could write their thoughts on </a:t>
            </a:r>
            <a:r>
              <a:rPr lang="en-GB" sz="1200" b="1" kern="1200" dirty="0">
                <a:solidFill>
                  <a:schemeClr val="tx1"/>
                </a:solidFill>
                <a:effectLst/>
                <a:latin typeface="+mn-lt"/>
                <a:ea typeface="+mn-ea"/>
                <a:cs typeface="+mn-cs"/>
              </a:rPr>
              <a:t>Worksheet 1: Building Resilience – I think being resilient means…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then share their thoughts by writing it on a post-it-note and sticking it on the board at the front of the class to generate a class discussion.</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pictures could be used to prompt pupil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Explain to pupils that resilience is the ability to bounce back after a fall. Being a resilient person means to rebound, to come back to a positive position and recover your strength. Resilience means that you spring back and don’t let unhappy experiences keep you down.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99485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for some volunteers to come to the front of the class, give them each an elastic band and ask if they can permanently change the shape of the elastic band. </a:t>
            </a:r>
          </a:p>
          <a:p>
            <a:endParaRPr lang="en-US" dirty="0"/>
          </a:p>
          <a:p>
            <a:r>
              <a:rPr lang="en-US" dirty="0"/>
              <a:t>Discuss what the pupils notice. </a:t>
            </a:r>
          </a:p>
          <a:p>
            <a:endParaRPr lang="en-US" dirty="0"/>
          </a:p>
          <a:p>
            <a:r>
              <a:rPr lang="en-US" dirty="0"/>
              <a:t>Explain: Some materials are able to bounce back after they have been bent or stretched. People who can bounce back when things have happened to them are known as resilient.</a:t>
            </a:r>
          </a:p>
          <a:p>
            <a:endParaRPr lang="en-US" dirty="0"/>
          </a:p>
          <a:p>
            <a:r>
              <a:rPr lang="en-US" dirty="0"/>
              <a:t>Ask pupils: Has anyone got an example of how someone could be resilient in school?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5</a:t>
            </a:fld>
            <a:endParaRPr lang="en-US"/>
          </a:p>
        </p:txBody>
      </p:sp>
    </p:spTree>
    <p:extLst>
      <p:ext uri="{BB962C8B-B14F-4D97-AF65-F5344CB8AC3E}">
        <p14:creationId xmlns:p14="http://schemas.microsoft.com/office/powerpoint/2010/main" val="3445449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Watch the video from the movie Frozen: </a:t>
            </a:r>
          </a:p>
          <a:p>
            <a:r>
              <a:rPr lang="en-GB" sz="1200" kern="1200" dirty="0">
                <a:solidFill>
                  <a:schemeClr val="tx1"/>
                </a:solidFill>
                <a:effectLst/>
                <a:latin typeface="+mn-lt"/>
                <a:ea typeface="+mn-ea"/>
                <a:cs typeface="+mn-cs"/>
              </a:rPr>
              <a:t>Ask pupils to think about how the characters show resilience:</a:t>
            </a:r>
          </a:p>
          <a:p>
            <a:r>
              <a:rPr lang="en-GB" sz="1200" u="sng" kern="1200" dirty="0">
                <a:solidFill>
                  <a:schemeClr val="tx1"/>
                </a:solidFill>
                <a:effectLst/>
                <a:latin typeface="+mn-lt"/>
                <a:ea typeface="+mn-ea"/>
                <a:cs typeface="+mn-cs"/>
                <a:hlinkClick r:id="rId3"/>
              </a:rPr>
              <a:t>https://www.youtube.com/watch?v=An2OaIbPSII&amp;list=PLDeWrIftuhV1M32LZNtYPhqap7ayeW207</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Suggestion: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Pupils could make list of bullet points or write a few sentences explaining how Olaf and Sven show resilience. </a:t>
            </a:r>
          </a:p>
          <a:p>
            <a:pPr lvl="0"/>
            <a:r>
              <a:rPr lang="en-GB" sz="1200" kern="1200" dirty="0">
                <a:solidFill>
                  <a:schemeClr val="tx1"/>
                </a:solidFill>
                <a:effectLst/>
                <a:latin typeface="+mn-lt"/>
                <a:ea typeface="+mn-ea"/>
                <a:cs typeface="+mn-cs"/>
              </a:rPr>
              <a:t>Pupils could then write down what they think the key message of the clip is.</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3297890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Read aloud the following statements and ask pupils to guess who the successful people are</a:t>
            </a:r>
            <a:r>
              <a:rPr lang="en-GB" dirty="0">
                <a:effectLst/>
              </a:rPr>
              <a:t> </a:t>
            </a:r>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1582665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Discussion: ‘what can we learn from these people?’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may come up with some ideas, below are some examples: </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Keep going because you can do amazing things.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It may be hard but that’s part of the learning process.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Everyone had to be resilient and bounce back from setbacks in order to succeed.</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Resilience is needed to everyday life, such as learning to read and write.</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3810950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Pupils could be shown image to generate some discussion.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may wish to feedback their own experiences of success</a:t>
            </a:r>
            <a:r>
              <a:rPr lang="en-GB" dirty="0">
                <a:effectLst/>
              </a:rPr>
              <a:t> </a:t>
            </a:r>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2086256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7/16/20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7/16/20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https://www.youtube.com/embed/T2AAJa1zIHo?feature=oembed" TargetMode="Externa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videoseries?list=PLDeWrIftuhV1M32LZNtYPhqap7ayeW207"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Resilience</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2560637"/>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Times when I have needed resilience </a:t>
            </a:r>
            <a:br>
              <a:rPr lang="en-GB" dirty="0"/>
            </a:br>
            <a:br>
              <a:rPr lang="en-GB" dirty="0"/>
            </a:br>
            <a:endParaRPr lang="en-US" dirty="0"/>
          </a:p>
        </p:txBody>
      </p:sp>
    </p:spTree>
    <p:extLst>
      <p:ext uri="{BB962C8B-B14F-4D97-AF65-F5344CB8AC3E}">
        <p14:creationId xmlns:p14="http://schemas.microsoft.com/office/powerpoint/2010/main" val="2218861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95DEF-75A2-A54A-A4C8-DDBE82BDDAB7}"/>
              </a:ext>
            </a:extLst>
          </p:cNvPr>
          <p:cNvSpPr>
            <a:spLocks noGrp="1"/>
          </p:cNvSpPr>
          <p:nvPr>
            <p:ph type="title"/>
          </p:nvPr>
        </p:nvSpPr>
        <p:spPr/>
        <p:txBody>
          <a:bodyPr/>
          <a:lstStyle/>
          <a:p>
            <a:pPr algn="ctr"/>
            <a:r>
              <a:rPr lang="en-US" dirty="0"/>
              <a:t>Ways to build resilience </a:t>
            </a:r>
          </a:p>
        </p:txBody>
      </p:sp>
      <p:pic>
        <p:nvPicPr>
          <p:cNvPr id="4" name="Online Media 3" descr="How to Thrive">
            <a:hlinkClick r:id="" action="ppaction://media"/>
            <a:extLst>
              <a:ext uri="{FF2B5EF4-FFF2-40B4-BE49-F238E27FC236}">
                <a16:creationId xmlns:a16="http://schemas.microsoft.com/office/drawing/2014/main" id="{9985C034-F425-5941-930C-01193C481BC5}"/>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42175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4BB7B-B09B-3B4D-872A-41FD941CA172}"/>
              </a:ext>
            </a:extLst>
          </p:cNvPr>
          <p:cNvSpPr>
            <a:spLocks noGrp="1"/>
          </p:cNvSpPr>
          <p:nvPr>
            <p:ph type="title"/>
          </p:nvPr>
        </p:nvSpPr>
        <p:spPr>
          <a:xfrm>
            <a:off x="838200" y="1863725"/>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Times when I have needed resilience </a:t>
            </a:r>
            <a:endParaRPr lang="en-US" dirty="0"/>
          </a:p>
        </p:txBody>
      </p:sp>
    </p:spTree>
    <p:extLst>
      <p:ext uri="{BB962C8B-B14F-4D97-AF65-F5344CB8AC3E}">
        <p14:creationId xmlns:p14="http://schemas.microsoft.com/office/powerpoint/2010/main" val="817853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A29B88-F05D-FB45-9BD9-ED1D518DF325}"/>
              </a:ext>
            </a:extLst>
          </p:cNvPr>
          <p:cNvSpPr>
            <a:spLocks noGrp="1"/>
          </p:cNvSpPr>
          <p:nvPr>
            <p:ph idx="1"/>
          </p:nvPr>
        </p:nvSpPr>
        <p:spPr>
          <a:xfrm>
            <a:off x="838200" y="403225"/>
            <a:ext cx="10515600" cy="4351338"/>
          </a:xfrm>
        </p:spPr>
        <p:txBody>
          <a:bodyPr>
            <a:normAutofit/>
          </a:bodyPr>
          <a:lstStyle/>
          <a:p>
            <a:pPr marL="0" indent="0" algn="ctr">
              <a:buNone/>
            </a:pPr>
            <a:r>
              <a:rPr lang="en-GB" sz="3600" dirty="0"/>
              <a:t>Activity:</a:t>
            </a:r>
            <a:br>
              <a:rPr lang="en-GB" sz="3600" dirty="0"/>
            </a:br>
            <a:r>
              <a:rPr lang="en-GB" sz="3600" dirty="0"/>
              <a:t>Resilience scenario cards</a:t>
            </a:r>
            <a:endParaRPr lang="en-US" sz="3600" dirty="0"/>
          </a:p>
        </p:txBody>
      </p:sp>
      <p:graphicFrame>
        <p:nvGraphicFramePr>
          <p:cNvPr id="4" name="Table 3">
            <a:extLst>
              <a:ext uri="{FF2B5EF4-FFF2-40B4-BE49-F238E27FC236}">
                <a16:creationId xmlns:a16="http://schemas.microsoft.com/office/drawing/2014/main" id="{9B3C185E-92D4-1049-8427-6D47F1DB48B7}"/>
              </a:ext>
            </a:extLst>
          </p:cNvPr>
          <p:cNvGraphicFramePr>
            <a:graphicFrameLocks noGrp="1"/>
          </p:cNvGraphicFramePr>
          <p:nvPr>
            <p:extLst>
              <p:ext uri="{D42A27DB-BD31-4B8C-83A1-F6EECF244321}">
                <p14:modId xmlns:p14="http://schemas.microsoft.com/office/powerpoint/2010/main" val="1031139439"/>
              </p:ext>
            </p:extLst>
          </p:nvPr>
        </p:nvGraphicFramePr>
        <p:xfrm>
          <a:off x="1574800" y="1625600"/>
          <a:ext cx="9779000" cy="4528820"/>
        </p:xfrm>
        <a:graphic>
          <a:graphicData uri="http://schemas.openxmlformats.org/drawingml/2006/table">
            <a:tbl>
              <a:tblPr firstRow="1" firstCol="1" bandRow="1">
                <a:tableStyleId>{5C22544A-7EE6-4342-B048-85BDC9FD1C3A}</a:tableStyleId>
              </a:tblPr>
              <a:tblGrid>
                <a:gridCol w="4889500">
                  <a:extLst>
                    <a:ext uri="{9D8B030D-6E8A-4147-A177-3AD203B41FA5}">
                      <a16:colId xmlns:a16="http://schemas.microsoft.com/office/drawing/2014/main" val="1518254091"/>
                    </a:ext>
                  </a:extLst>
                </a:gridCol>
                <a:gridCol w="4889500">
                  <a:extLst>
                    <a:ext uri="{9D8B030D-6E8A-4147-A177-3AD203B41FA5}">
                      <a16:colId xmlns:a16="http://schemas.microsoft.com/office/drawing/2014/main" val="146544276"/>
                    </a:ext>
                  </a:extLst>
                </a:gridCol>
              </a:tblGrid>
              <a:tr h="788259">
                <a:tc>
                  <a:txBody>
                    <a:bodyPr/>
                    <a:lstStyle/>
                    <a:p>
                      <a:pPr algn="ctr">
                        <a:lnSpc>
                          <a:spcPct val="200000"/>
                        </a:lnSpc>
                        <a:spcAft>
                          <a:spcPts val="0"/>
                        </a:spcAft>
                      </a:pPr>
                      <a:r>
                        <a:rPr lang="en-GB" sz="1000" b="0" dirty="0">
                          <a:solidFill>
                            <a:schemeClr val="tx1"/>
                          </a:solidFill>
                          <a:effectLst/>
                        </a:rPr>
                        <a:t> </a:t>
                      </a:r>
                      <a:endParaRPr lang="en-GB" sz="2000" b="0" dirty="0">
                        <a:solidFill>
                          <a:schemeClr val="tx1"/>
                        </a:solidFill>
                        <a:effectLst/>
                      </a:endParaRPr>
                    </a:p>
                    <a:p>
                      <a:pPr algn="ctr">
                        <a:lnSpc>
                          <a:spcPct val="200000"/>
                        </a:lnSpc>
                        <a:spcAft>
                          <a:spcPts val="0"/>
                        </a:spcAft>
                      </a:pPr>
                      <a:r>
                        <a:rPr lang="en-GB" sz="2000" b="0" dirty="0">
                          <a:solidFill>
                            <a:schemeClr val="tx1"/>
                          </a:solidFill>
                          <a:effectLst/>
                        </a:rPr>
                        <a:t>Death of a pet</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lnSpc>
                          <a:spcPct val="200000"/>
                        </a:lnSpc>
                        <a:spcAft>
                          <a:spcPts val="0"/>
                        </a:spcAft>
                      </a:pPr>
                      <a:r>
                        <a:rPr lang="en-GB" sz="1000" b="0">
                          <a:solidFill>
                            <a:schemeClr val="tx1"/>
                          </a:solidFill>
                          <a:effectLst/>
                        </a:rPr>
                        <a:t> </a:t>
                      </a:r>
                      <a:endParaRPr lang="en-GB" sz="2000" b="0">
                        <a:solidFill>
                          <a:schemeClr val="tx1"/>
                        </a:solidFill>
                        <a:effectLst/>
                      </a:endParaRPr>
                    </a:p>
                    <a:p>
                      <a:pPr algn="ctr">
                        <a:lnSpc>
                          <a:spcPct val="200000"/>
                        </a:lnSpc>
                        <a:spcAft>
                          <a:spcPts val="0"/>
                        </a:spcAft>
                      </a:pPr>
                      <a:r>
                        <a:rPr lang="en-GB" sz="2000" b="0">
                          <a:solidFill>
                            <a:schemeClr val="tx1"/>
                          </a:solidFill>
                          <a:effectLst/>
                        </a:rPr>
                        <a:t>Argument with your best friend</a:t>
                      </a:r>
                      <a:endParaRPr lang="en-GB" sz="2000" b="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609170023"/>
                  </a:ext>
                </a:extLst>
              </a:tr>
              <a:tr h="788259">
                <a:tc>
                  <a:txBody>
                    <a:bodyPr/>
                    <a:lstStyle/>
                    <a:p>
                      <a:pPr algn="ctr">
                        <a:lnSpc>
                          <a:spcPct val="200000"/>
                        </a:lnSpc>
                        <a:spcAft>
                          <a:spcPts val="0"/>
                        </a:spcAft>
                      </a:pPr>
                      <a:r>
                        <a:rPr lang="en-GB" sz="1000" b="0">
                          <a:solidFill>
                            <a:schemeClr val="tx1"/>
                          </a:solidFill>
                          <a:effectLst/>
                        </a:rPr>
                        <a:t> </a:t>
                      </a:r>
                      <a:endParaRPr lang="en-GB" sz="2000" b="0">
                        <a:solidFill>
                          <a:schemeClr val="tx1"/>
                        </a:solidFill>
                        <a:effectLst/>
                      </a:endParaRPr>
                    </a:p>
                    <a:p>
                      <a:pPr algn="ctr">
                        <a:lnSpc>
                          <a:spcPct val="200000"/>
                        </a:lnSpc>
                        <a:spcAft>
                          <a:spcPts val="0"/>
                        </a:spcAft>
                      </a:pPr>
                      <a:r>
                        <a:rPr lang="en-GB" sz="2000" b="0">
                          <a:solidFill>
                            <a:schemeClr val="tx1"/>
                          </a:solidFill>
                          <a:effectLst/>
                        </a:rPr>
                        <a:t>Haven’t finished your homework on time</a:t>
                      </a:r>
                      <a:endParaRPr lang="en-GB" sz="2000" b="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lnSpc>
                          <a:spcPct val="200000"/>
                        </a:lnSpc>
                        <a:spcAft>
                          <a:spcPts val="0"/>
                        </a:spcAft>
                      </a:pPr>
                      <a:r>
                        <a:rPr lang="en-GB" sz="1000" b="0" dirty="0">
                          <a:solidFill>
                            <a:schemeClr val="tx1"/>
                          </a:solidFill>
                          <a:effectLst/>
                        </a:rPr>
                        <a:t> </a:t>
                      </a:r>
                      <a:endParaRPr lang="en-GB" sz="2000" b="0" dirty="0">
                        <a:solidFill>
                          <a:schemeClr val="tx1"/>
                        </a:solidFill>
                        <a:effectLst/>
                      </a:endParaRPr>
                    </a:p>
                    <a:p>
                      <a:pPr algn="ctr">
                        <a:lnSpc>
                          <a:spcPct val="200000"/>
                        </a:lnSpc>
                        <a:spcAft>
                          <a:spcPts val="0"/>
                        </a:spcAft>
                      </a:pPr>
                      <a:r>
                        <a:rPr lang="en-GB" sz="2000" b="0" dirty="0">
                          <a:solidFill>
                            <a:schemeClr val="tx1"/>
                          </a:solidFill>
                          <a:effectLst/>
                        </a:rPr>
                        <a:t>Got a really bad mark in a test</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2568691224"/>
                  </a:ext>
                </a:extLst>
              </a:tr>
              <a:tr h="788259">
                <a:tc>
                  <a:txBody>
                    <a:bodyPr/>
                    <a:lstStyle/>
                    <a:p>
                      <a:pPr algn="ctr">
                        <a:lnSpc>
                          <a:spcPct val="200000"/>
                        </a:lnSpc>
                        <a:spcAft>
                          <a:spcPts val="0"/>
                        </a:spcAft>
                      </a:pPr>
                      <a:r>
                        <a:rPr lang="en-GB" sz="1000" b="0">
                          <a:solidFill>
                            <a:schemeClr val="tx1"/>
                          </a:solidFill>
                          <a:effectLst/>
                        </a:rPr>
                        <a:t> </a:t>
                      </a:r>
                      <a:endParaRPr lang="en-GB" sz="2000" b="0">
                        <a:solidFill>
                          <a:schemeClr val="tx1"/>
                        </a:solidFill>
                        <a:effectLst/>
                      </a:endParaRPr>
                    </a:p>
                    <a:p>
                      <a:pPr algn="ctr">
                        <a:lnSpc>
                          <a:spcPct val="200000"/>
                        </a:lnSpc>
                        <a:spcAft>
                          <a:spcPts val="0"/>
                        </a:spcAft>
                      </a:pPr>
                      <a:r>
                        <a:rPr lang="en-GB" sz="2000" b="0">
                          <a:solidFill>
                            <a:schemeClr val="tx1"/>
                          </a:solidFill>
                          <a:effectLst/>
                        </a:rPr>
                        <a:t>Your grandfather is really poorly</a:t>
                      </a:r>
                      <a:endParaRPr lang="en-GB" sz="2000" b="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lnSpc>
                          <a:spcPct val="200000"/>
                        </a:lnSpc>
                        <a:spcAft>
                          <a:spcPts val="0"/>
                        </a:spcAft>
                      </a:pPr>
                      <a:r>
                        <a:rPr lang="en-GB" sz="1000" b="0" dirty="0">
                          <a:solidFill>
                            <a:schemeClr val="tx1"/>
                          </a:solidFill>
                          <a:effectLst/>
                        </a:rPr>
                        <a:t> </a:t>
                      </a:r>
                      <a:endParaRPr lang="en-GB" sz="2000" b="0" dirty="0">
                        <a:solidFill>
                          <a:schemeClr val="tx1"/>
                        </a:solidFill>
                        <a:effectLst/>
                      </a:endParaRPr>
                    </a:p>
                    <a:p>
                      <a:pPr algn="ctr">
                        <a:lnSpc>
                          <a:spcPct val="200000"/>
                        </a:lnSpc>
                        <a:spcAft>
                          <a:spcPts val="0"/>
                        </a:spcAft>
                      </a:pPr>
                      <a:r>
                        <a:rPr lang="en-GB" sz="2000" b="0" dirty="0">
                          <a:solidFill>
                            <a:schemeClr val="tx1"/>
                          </a:solidFill>
                          <a:effectLst/>
                        </a:rPr>
                        <a:t>You are having to move to a new house</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2327314909"/>
                  </a:ext>
                </a:extLst>
              </a:tr>
              <a:tr h="788259">
                <a:tc>
                  <a:txBody>
                    <a:bodyPr/>
                    <a:lstStyle/>
                    <a:p>
                      <a:pPr algn="ctr">
                        <a:lnSpc>
                          <a:spcPct val="200000"/>
                        </a:lnSpc>
                        <a:spcAft>
                          <a:spcPts val="0"/>
                        </a:spcAft>
                      </a:pPr>
                      <a:r>
                        <a:rPr lang="en-GB" sz="1000" b="0">
                          <a:solidFill>
                            <a:schemeClr val="tx1"/>
                          </a:solidFill>
                          <a:effectLst/>
                        </a:rPr>
                        <a:t> </a:t>
                      </a:r>
                      <a:endParaRPr lang="en-GB" sz="2000" b="0">
                        <a:solidFill>
                          <a:schemeClr val="tx1"/>
                        </a:solidFill>
                        <a:effectLst/>
                      </a:endParaRPr>
                    </a:p>
                    <a:p>
                      <a:pPr algn="ctr">
                        <a:lnSpc>
                          <a:spcPct val="200000"/>
                        </a:lnSpc>
                        <a:spcAft>
                          <a:spcPts val="0"/>
                        </a:spcAft>
                      </a:pPr>
                      <a:r>
                        <a:rPr lang="en-GB" sz="2000" b="0">
                          <a:solidFill>
                            <a:schemeClr val="tx1"/>
                          </a:solidFill>
                          <a:effectLst/>
                        </a:rPr>
                        <a:t>Your football team have lost the league</a:t>
                      </a:r>
                      <a:endParaRPr lang="en-GB" sz="2000" b="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lnSpc>
                          <a:spcPct val="200000"/>
                        </a:lnSpc>
                        <a:spcAft>
                          <a:spcPts val="0"/>
                        </a:spcAft>
                      </a:pPr>
                      <a:r>
                        <a:rPr lang="en-GB" sz="1000" b="0" dirty="0">
                          <a:solidFill>
                            <a:schemeClr val="tx1"/>
                          </a:solidFill>
                          <a:effectLst/>
                        </a:rPr>
                        <a:t> </a:t>
                      </a:r>
                      <a:endParaRPr lang="en-GB" sz="2000" b="0" dirty="0">
                        <a:solidFill>
                          <a:schemeClr val="tx1"/>
                        </a:solidFill>
                        <a:effectLst/>
                      </a:endParaRPr>
                    </a:p>
                    <a:p>
                      <a:pPr algn="ctr">
                        <a:lnSpc>
                          <a:spcPct val="200000"/>
                        </a:lnSpc>
                        <a:spcAft>
                          <a:spcPts val="0"/>
                        </a:spcAft>
                      </a:pPr>
                      <a:r>
                        <a:rPr lang="en-GB" sz="2000" b="0" dirty="0">
                          <a:solidFill>
                            <a:schemeClr val="tx1"/>
                          </a:solidFill>
                          <a:effectLst/>
                        </a:rPr>
                        <a:t>You dad has lost his job</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3050706103"/>
                  </a:ext>
                </a:extLst>
              </a:tr>
              <a:tr h="1198303">
                <a:tc>
                  <a:txBody>
                    <a:bodyPr/>
                    <a:lstStyle/>
                    <a:p>
                      <a:pPr algn="ctr">
                        <a:spcAft>
                          <a:spcPts val="0"/>
                        </a:spcAft>
                      </a:pPr>
                      <a:r>
                        <a:rPr lang="en-GB" sz="2000" b="0" dirty="0">
                          <a:solidFill>
                            <a:schemeClr val="tx1"/>
                          </a:solidFill>
                          <a:effectLst/>
                        </a:rPr>
                        <a:t> </a:t>
                      </a:r>
                    </a:p>
                    <a:p>
                      <a:pPr algn="ctr">
                        <a:spcAft>
                          <a:spcPts val="0"/>
                        </a:spcAft>
                      </a:pPr>
                      <a:r>
                        <a:rPr lang="en-GB" sz="2000" b="0" dirty="0">
                          <a:solidFill>
                            <a:schemeClr val="tx1"/>
                          </a:solidFill>
                          <a:effectLst/>
                        </a:rPr>
                        <a:t>You have lost the watch your mum gave you for your birthday</a:t>
                      </a:r>
                    </a:p>
                    <a:p>
                      <a:pPr algn="ctr">
                        <a:spcAft>
                          <a:spcPts val="0"/>
                        </a:spcAft>
                      </a:pPr>
                      <a:r>
                        <a:rPr lang="en-GB" sz="2000" b="0" dirty="0">
                          <a:solidFill>
                            <a:schemeClr val="tx1"/>
                          </a:solidFill>
                          <a:effectLst/>
                        </a:rPr>
                        <a:t> </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lnSpc>
                          <a:spcPct val="200000"/>
                        </a:lnSpc>
                        <a:spcAft>
                          <a:spcPts val="0"/>
                        </a:spcAft>
                      </a:pPr>
                      <a:r>
                        <a:rPr lang="en-GB" sz="1000" b="0" dirty="0">
                          <a:solidFill>
                            <a:schemeClr val="tx1"/>
                          </a:solidFill>
                          <a:effectLst/>
                        </a:rPr>
                        <a:t> </a:t>
                      </a:r>
                      <a:endParaRPr lang="en-GB" sz="2000" b="0" dirty="0">
                        <a:solidFill>
                          <a:schemeClr val="tx1"/>
                        </a:solidFill>
                        <a:effectLst/>
                      </a:endParaRPr>
                    </a:p>
                    <a:p>
                      <a:pPr algn="ctr">
                        <a:lnSpc>
                          <a:spcPct val="200000"/>
                        </a:lnSpc>
                        <a:spcAft>
                          <a:spcPts val="0"/>
                        </a:spcAft>
                      </a:pPr>
                      <a:r>
                        <a:rPr lang="en-GB" sz="2000" b="0" dirty="0">
                          <a:solidFill>
                            <a:schemeClr val="tx1"/>
                          </a:solidFill>
                          <a:effectLst/>
                        </a:rPr>
                        <a:t>You got pushed over on the bus</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3068330750"/>
                  </a:ext>
                </a:extLst>
              </a:tr>
            </a:tbl>
          </a:graphicData>
        </a:graphic>
      </p:graphicFrame>
    </p:spTree>
    <p:extLst>
      <p:ext uri="{BB962C8B-B14F-4D97-AF65-F5344CB8AC3E}">
        <p14:creationId xmlns:p14="http://schemas.microsoft.com/office/powerpoint/2010/main" val="381985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4BB7B-B09B-3B4D-872A-41FD941CA172}"/>
              </a:ext>
            </a:extLst>
          </p:cNvPr>
          <p:cNvSpPr>
            <a:spLocks noGrp="1"/>
          </p:cNvSpPr>
          <p:nvPr>
            <p:ph type="title"/>
          </p:nvPr>
        </p:nvSpPr>
        <p:spPr>
          <a:xfrm>
            <a:off x="838200" y="339725"/>
            <a:ext cx="10515600" cy="1325563"/>
          </a:xfrm>
        </p:spPr>
        <p:txBody>
          <a:bodyPr>
            <a:normAutofit/>
          </a:bodyPr>
          <a:lstStyle/>
          <a:p>
            <a:pPr algn="ctr"/>
            <a:r>
              <a:rPr lang="en-GB" b="1" dirty="0"/>
              <a:t>Extra Activity:</a:t>
            </a:r>
            <a:br>
              <a:rPr lang="en-GB" b="1" dirty="0"/>
            </a:br>
            <a:r>
              <a:rPr lang="en-GB" b="1" dirty="0"/>
              <a:t>Create your own resilience quote</a:t>
            </a:r>
            <a:endParaRPr lang="en-US" dirty="0"/>
          </a:p>
        </p:txBody>
      </p:sp>
      <p:pic>
        <p:nvPicPr>
          <p:cNvPr id="3" name="Picture 2" descr="Growth Mindset Quotes for Kids &amp; Parents (With images) | Growth ...">
            <a:extLst>
              <a:ext uri="{FF2B5EF4-FFF2-40B4-BE49-F238E27FC236}">
                <a16:creationId xmlns:a16="http://schemas.microsoft.com/office/drawing/2014/main" id="{41FE8261-01E1-754D-8B22-2EA6AE990BDD}"/>
              </a:ext>
            </a:extLst>
          </p:cNvPr>
          <p:cNvPicPr/>
          <p:nvPr/>
        </p:nvPicPr>
        <p:blipFill rotWithShape="1">
          <a:blip r:embed="rId3" cstate="print">
            <a:extLst>
              <a:ext uri="{28A0092B-C50C-407E-A947-70E740481C1C}">
                <a14:useLocalDpi xmlns:a14="http://schemas.microsoft.com/office/drawing/2010/main" val="0"/>
              </a:ext>
            </a:extLst>
          </a:blip>
          <a:srcRect r="2831" b="4967"/>
          <a:stretch/>
        </p:blipFill>
        <p:spPr bwMode="auto">
          <a:xfrm>
            <a:off x="838200" y="2706688"/>
            <a:ext cx="2628900" cy="3134995"/>
          </a:xfrm>
          <a:prstGeom prst="rect">
            <a:avLst/>
          </a:prstGeom>
          <a:noFill/>
          <a:ln>
            <a:noFill/>
          </a:ln>
          <a:extLst>
            <a:ext uri="{53640926-AAD7-44D8-BBD7-CCE9431645EC}">
              <a14:shadowObscured xmlns:a14="http://schemas.microsoft.com/office/drawing/2010/main"/>
            </a:ext>
          </a:extLst>
        </p:spPr>
      </p:pic>
      <p:pic>
        <p:nvPicPr>
          <p:cNvPr id="4" name="Picture 3" descr="How To Raise Resilient Kids Who Never Give Up (Based On Science ...">
            <a:extLst>
              <a:ext uri="{FF2B5EF4-FFF2-40B4-BE49-F238E27FC236}">
                <a16:creationId xmlns:a16="http://schemas.microsoft.com/office/drawing/2014/main" id="{1DAD44BD-5B75-A944-8C07-AA04C480D56C}"/>
              </a:ext>
            </a:extLst>
          </p:cNvPr>
          <p:cNvPicPr/>
          <p:nvPr/>
        </p:nvPicPr>
        <p:blipFill rotWithShape="1">
          <a:blip r:embed="rId4">
            <a:extLst>
              <a:ext uri="{28A0092B-C50C-407E-A947-70E740481C1C}">
                <a14:useLocalDpi xmlns:a14="http://schemas.microsoft.com/office/drawing/2010/main" val="0"/>
              </a:ext>
            </a:extLst>
          </a:blip>
          <a:srcRect l="5180" t="5076" r="4238" b="17311"/>
          <a:stretch/>
        </p:blipFill>
        <p:spPr bwMode="auto">
          <a:xfrm>
            <a:off x="4990623" y="2706688"/>
            <a:ext cx="2210753" cy="3134995"/>
          </a:xfrm>
          <a:prstGeom prst="rect">
            <a:avLst/>
          </a:prstGeom>
          <a:noFill/>
          <a:ln>
            <a:noFill/>
          </a:ln>
          <a:extLst>
            <a:ext uri="{53640926-AAD7-44D8-BBD7-CCE9431645EC}">
              <a14:shadowObscured xmlns:a14="http://schemas.microsoft.com/office/drawing/2010/main"/>
            </a:ext>
          </a:extLst>
        </p:spPr>
      </p:pic>
      <p:pic>
        <p:nvPicPr>
          <p:cNvPr id="5" name="Picture 4" descr="16 Positive Resilience Quotes - LAUGHTARD">
            <a:extLst>
              <a:ext uri="{FF2B5EF4-FFF2-40B4-BE49-F238E27FC236}">
                <a16:creationId xmlns:a16="http://schemas.microsoft.com/office/drawing/2014/main" id="{DBDDED65-FF21-AF40-B300-E76C101D86DF}"/>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25009" y="2828766"/>
            <a:ext cx="2554287" cy="2895282"/>
          </a:xfrm>
          <a:prstGeom prst="rect">
            <a:avLst/>
          </a:prstGeom>
          <a:noFill/>
          <a:ln>
            <a:noFill/>
          </a:ln>
        </p:spPr>
      </p:pic>
    </p:spTree>
    <p:extLst>
      <p:ext uri="{BB962C8B-B14F-4D97-AF65-F5344CB8AC3E}">
        <p14:creationId xmlns:p14="http://schemas.microsoft.com/office/powerpoint/2010/main" val="827079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484094" y="322729"/>
            <a:ext cx="8405073" cy="6172200"/>
          </a:xfrm>
        </p:spPr>
        <p:txBody>
          <a:bodyPr>
            <a:normAutofit fontScale="77500" lnSpcReduction="20000"/>
          </a:bodyPr>
          <a:lstStyle/>
          <a:p>
            <a:pPr marL="0" indent="0">
              <a:buNone/>
            </a:pPr>
            <a:endParaRPr lang="en-GB" dirty="0"/>
          </a:p>
          <a:p>
            <a:pPr marL="0" indent="0">
              <a:buNone/>
            </a:pPr>
            <a:r>
              <a:rPr lang="en-GB" sz="4600" b="1" dirty="0"/>
              <a:t>Learning intentions </a:t>
            </a:r>
          </a:p>
          <a:p>
            <a:pPr marL="0" indent="0">
              <a:buNone/>
            </a:pPr>
            <a:endParaRPr lang="en-US" dirty="0"/>
          </a:p>
          <a:p>
            <a:pPr marL="0" indent="0">
              <a:lnSpc>
                <a:spcPct val="170000"/>
              </a:lnSpc>
              <a:buNone/>
            </a:pPr>
            <a:r>
              <a:rPr lang="en-US" sz="3400" dirty="0"/>
              <a:t>By the end the lesson I </a:t>
            </a:r>
            <a:r>
              <a:rPr lang="en-GB" sz="3400" dirty="0"/>
              <a:t>will learn about resilience and why it is an important skill to help me achieve my goals. </a:t>
            </a:r>
          </a:p>
          <a:p>
            <a:pPr marL="0" indent="0">
              <a:buNone/>
            </a:pPr>
            <a:endParaRPr lang="en-GB" sz="3400" dirty="0"/>
          </a:p>
          <a:p>
            <a:endParaRPr lang="en-GB" sz="3400" dirty="0"/>
          </a:p>
          <a:p>
            <a:pPr marL="0" indent="0">
              <a:buNone/>
            </a:pPr>
            <a:r>
              <a:rPr lang="en-GB" sz="3400" b="1" u="sng" dirty="0"/>
              <a:t>Success Criteria: </a:t>
            </a:r>
            <a:endParaRPr lang="en-GB" sz="3400" b="1" dirty="0"/>
          </a:p>
          <a:p>
            <a:pPr marL="0" indent="0">
              <a:buNone/>
            </a:pPr>
            <a:r>
              <a:rPr lang="en-GB" sz="3400" dirty="0"/>
              <a:t>I will have been successful if I can:</a:t>
            </a:r>
          </a:p>
          <a:p>
            <a:endParaRPr lang="en-GB" sz="800" dirty="0"/>
          </a:p>
          <a:p>
            <a:pPr lvl="0">
              <a:lnSpc>
                <a:spcPct val="170000"/>
              </a:lnSpc>
            </a:pPr>
            <a:r>
              <a:rPr lang="en-GB" sz="3400" dirty="0"/>
              <a:t>Understand the concept and importance of resilience </a:t>
            </a:r>
          </a:p>
          <a:p>
            <a:pPr lvl="0">
              <a:lnSpc>
                <a:spcPct val="170000"/>
              </a:lnSpc>
            </a:pPr>
            <a:r>
              <a:rPr lang="en-GB" sz="3400" dirty="0"/>
              <a:t>Learn to become more resilient</a:t>
            </a:r>
          </a:p>
        </p:txBody>
      </p:sp>
      <p:pic>
        <p:nvPicPr>
          <p:cNvPr id="4" name="Picture 3" descr="bounce | The Oasis School of Human Relations">
            <a:extLst>
              <a:ext uri="{FF2B5EF4-FFF2-40B4-BE49-F238E27FC236}">
                <a16:creationId xmlns:a16="http://schemas.microsoft.com/office/drawing/2014/main" id="{CC990ACA-3889-EA49-8EAD-D2C8528610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679305" y="2593299"/>
            <a:ext cx="3302833" cy="2152892"/>
          </a:xfrm>
          <a:prstGeom prst="rect">
            <a:avLst/>
          </a:prstGeom>
          <a:noFill/>
          <a:ln>
            <a:noFill/>
          </a:ln>
        </p:spPr>
      </p:pic>
    </p:spTree>
    <p:extLst>
      <p:ext uri="{BB962C8B-B14F-4D97-AF65-F5344CB8AC3E}">
        <p14:creationId xmlns:p14="http://schemas.microsoft.com/office/powerpoint/2010/main" val="24350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2103437"/>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What does resilience mean?</a:t>
            </a:r>
            <a:br>
              <a:rPr lang="en-GB" dirty="0"/>
            </a:br>
            <a:endParaRPr lang="en-US" dirty="0"/>
          </a:p>
        </p:txBody>
      </p:sp>
    </p:spTree>
    <p:extLst>
      <p:ext uri="{BB962C8B-B14F-4D97-AF65-F5344CB8AC3E}">
        <p14:creationId xmlns:p14="http://schemas.microsoft.com/office/powerpoint/2010/main" val="286682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colorful, colored, food, large&#10;&#10;Description automatically generated">
            <a:extLst>
              <a:ext uri="{FF2B5EF4-FFF2-40B4-BE49-F238E27FC236}">
                <a16:creationId xmlns:a16="http://schemas.microsoft.com/office/drawing/2014/main" id="{F8A4BB22-743C-A74A-9420-7EA190C1321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84634" y="1935943"/>
            <a:ext cx="3003634" cy="2986114"/>
          </a:xfrm>
          <a:prstGeom prst="rect">
            <a:avLst/>
          </a:prstGeom>
        </p:spPr>
      </p:pic>
      <p:cxnSp>
        <p:nvCxnSpPr>
          <p:cNvPr id="26" name="Straight Connector 17">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 name="Picture 5" descr="A close up of ware&#10;&#10;Description automatically generated">
            <a:extLst>
              <a:ext uri="{FF2B5EF4-FFF2-40B4-BE49-F238E27FC236}">
                <a16:creationId xmlns:a16="http://schemas.microsoft.com/office/drawing/2014/main" id="{D208A13F-1C7F-3C40-BB24-50BAE612C4E3}"/>
              </a:ext>
            </a:extLst>
          </p:cNvPr>
          <p:cNvPicPr/>
          <p:nvPr/>
        </p:nvPicPr>
        <p:blipFill>
          <a:blip r:embed="rId4">
            <a:extLst>
              <a:ext uri="{28A0092B-C50C-407E-A947-70E740481C1C}">
                <a14:useLocalDpi xmlns:a14="http://schemas.microsoft.com/office/drawing/2010/main" val="0"/>
              </a:ext>
            </a:extLst>
          </a:blip>
          <a:stretch>
            <a:fillRect/>
          </a:stretch>
        </p:blipFill>
        <p:spPr>
          <a:xfrm>
            <a:off x="4310676" y="2173945"/>
            <a:ext cx="3537345" cy="2503963"/>
          </a:xfrm>
          <a:prstGeom prst="rect">
            <a:avLst/>
          </a:prstGeom>
        </p:spPr>
      </p:pic>
      <p:cxnSp>
        <p:nvCxnSpPr>
          <p:cNvPr id="27" name="Straight Connector 19">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 name="Picture 3" descr="A close up of a logo&#10;&#10;Description automatically generated">
            <a:extLst>
              <a:ext uri="{FF2B5EF4-FFF2-40B4-BE49-F238E27FC236}">
                <a16:creationId xmlns:a16="http://schemas.microsoft.com/office/drawing/2014/main" id="{5683589C-EA4C-3D4C-A83F-24B82CA1655B}"/>
              </a:ext>
            </a:extLst>
          </p:cNvPr>
          <p:cNvPicPr/>
          <p:nvPr/>
        </p:nvPicPr>
        <p:blipFill rotWithShape="1">
          <a:blip r:embed="rId5">
            <a:extLst>
              <a:ext uri="{28A0092B-C50C-407E-A947-70E740481C1C}">
                <a14:useLocalDpi xmlns:a14="http://schemas.microsoft.com/office/drawing/2010/main" val="0"/>
              </a:ext>
            </a:extLst>
          </a:blip>
          <a:srcRect l="16597" t="24493" r="12718" b="26222"/>
          <a:stretch/>
        </p:blipFill>
        <p:spPr>
          <a:xfrm>
            <a:off x="8162336" y="2507497"/>
            <a:ext cx="3517120" cy="1836862"/>
          </a:xfrm>
          <a:prstGeom prst="rect">
            <a:avLst/>
          </a:prstGeom>
        </p:spPr>
      </p:pic>
    </p:spTree>
    <p:extLst>
      <p:ext uri="{BB962C8B-B14F-4D97-AF65-F5344CB8AC3E}">
        <p14:creationId xmlns:p14="http://schemas.microsoft.com/office/powerpoint/2010/main" val="4221872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11981-3C11-E248-8F4D-BEB86C567C97}"/>
              </a:ext>
            </a:extLst>
          </p:cNvPr>
          <p:cNvSpPr>
            <a:spLocks noGrp="1"/>
          </p:cNvSpPr>
          <p:nvPr>
            <p:ph type="title"/>
          </p:nvPr>
        </p:nvSpPr>
        <p:spPr>
          <a:xfrm>
            <a:off x="838200" y="1059392"/>
            <a:ext cx="10515600" cy="1325563"/>
          </a:xfrm>
        </p:spPr>
        <p:txBody>
          <a:bodyPr>
            <a:normAutofit fontScale="90000"/>
          </a:bodyPr>
          <a:lstStyle/>
          <a:p>
            <a:pPr algn="ctr"/>
            <a:r>
              <a:rPr lang="en-GB" b="1" dirty="0"/>
              <a:t>Activity: </a:t>
            </a:r>
            <a:br>
              <a:rPr lang="en-GB" b="1" dirty="0"/>
            </a:br>
            <a:r>
              <a:rPr lang="en-GB" b="1" dirty="0"/>
              <a:t>Practical demonstration of ‘bouncing back’</a:t>
            </a:r>
            <a:br>
              <a:rPr lang="en-GB" dirty="0"/>
            </a:br>
            <a:endParaRPr lang="en-US" dirty="0"/>
          </a:p>
        </p:txBody>
      </p:sp>
      <p:pic>
        <p:nvPicPr>
          <p:cNvPr id="4" name="Picture 3" descr="A picture containing table, knife, remote, plate&#10;&#10;Description automatically generated">
            <a:extLst>
              <a:ext uri="{FF2B5EF4-FFF2-40B4-BE49-F238E27FC236}">
                <a16:creationId xmlns:a16="http://schemas.microsoft.com/office/drawing/2014/main" id="{624F322F-8389-47E4-BBE2-FD7C9D230D7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8533" y="2479675"/>
            <a:ext cx="4708526" cy="3318933"/>
          </a:xfrm>
          <a:prstGeom prst="rect">
            <a:avLst/>
          </a:prstGeom>
          <a:noFill/>
          <a:ln>
            <a:noFill/>
          </a:ln>
        </p:spPr>
      </p:pic>
    </p:spTree>
    <p:extLst>
      <p:ext uri="{BB962C8B-B14F-4D97-AF65-F5344CB8AC3E}">
        <p14:creationId xmlns:p14="http://schemas.microsoft.com/office/powerpoint/2010/main" val="823934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C6241-31F4-FF47-82F9-2D18232654E9}"/>
              </a:ext>
            </a:extLst>
          </p:cNvPr>
          <p:cNvSpPr>
            <a:spLocks noGrp="1"/>
          </p:cNvSpPr>
          <p:nvPr>
            <p:ph type="title"/>
          </p:nvPr>
        </p:nvSpPr>
        <p:spPr/>
        <p:txBody>
          <a:bodyPr/>
          <a:lstStyle/>
          <a:p>
            <a:pPr algn="ctr"/>
            <a:r>
              <a:rPr lang="en-US" dirty="0"/>
              <a:t>How do the characters show resilience?</a:t>
            </a:r>
          </a:p>
        </p:txBody>
      </p:sp>
      <p:pic>
        <p:nvPicPr>
          <p:cNvPr id="4" name="Online Media 3" descr="Think positively cartoon">
            <a:hlinkClick r:id="" action="ppaction://media"/>
            <a:extLst>
              <a:ext uri="{FF2B5EF4-FFF2-40B4-BE49-F238E27FC236}">
                <a16:creationId xmlns:a16="http://schemas.microsoft.com/office/drawing/2014/main" id="{8686E38F-B795-CA41-B2F6-32F146618999}"/>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2847532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491FD-D2C5-1346-B899-D72E5CD1A121}"/>
              </a:ext>
            </a:extLst>
          </p:cNvPr>
          <p:cNvSpPr>
            <a:spLocks noGrp="1"/>
          </p:cNvSpPr>
          <p:nvPr>
            <p:ph type="title"/>
          </p:nvPr>
        </p:nvSpPr>
        <p:spPr>
          <a:xfrm>
            <a:off x="838200" y="806561"/>
            <a:ext cx="10515600" cy="1325563"/>
          </a:xfrm>
        </p:spPr>
        <p:txBody>
          <a:bodyPr>
            <a:normAutofit fontScale="90000"/>
          </a:bodyPr>
          <a:lstStyle/>
          <a:p>
            <a:pPr algn="ctr"/>
            <a:r>
              <a:rPr lang="en-GB" b="1" dirty="0"/>
              <a:t>Activity: </a:t>
            </a:r>
            <a:br>
              <a:rPr lang="en-GB" b="1" dirty="0"/>
            </a:br>
            <a:r>
              <a:rPr lang="en-GB" b="1" dirty="0"/>
              <a:t>Famous people who didn’t give up</a:t>
            </a:r>
            <a:br>
              <a:rPr lang="en-GB" dirty="0"/>
            </a:br>
            <a:endParaRPr lang="en-US" dirty="0"/>
          </a:p>
        </p:txBody>
      </p:sp>
      <p:sp>
        <p:nvSpPr>
          <p:cNvPr id="4" name="TextBox 3">
            <a:extLst>
              <a:ext uri="{FF2B5EF4-FFF2-40B4-BE49-F238E27FC236}">
                <a16:creationId xmlns:a16="http://schemas.microsoft.com/office/drawing/2014/main" id="{8DE614E8-F073-CA46-97B7-8B664E253B0C}"/>
              </a:ext>
            </a:extLst>
          </p:cNvPr>
          <p:cNvSpPr txBox="1"/>
          <p:nvPr/>
        </p:nvSpPr>
        <p:spPr>
          <a:xfrm>
            <a:off x="1024759" y="1907628"/>
            <a:ext cx="9112469" cy="3046988"/>
          </a:xfrm>
          <a:prstGeom prst="rect">
            <a:avLst/>
          </a:prstGeom>
          <a:noFill/>
        </p:spPr>
        <p:txBody>
          <a:bodyPr wrap="square" rtlCol="0">
            <a:spAutoFit/>
          </a:bodyPr>
          <a:lstStyle/>
          <a:p>
            <a:pPr lvl="0"/>
            <a:r>
              <a:rPr lang="en-GB" sz="2400" dirty="0"/>
              <a:t>Guess who..</a:t>
            </a:r>
          </a:p>
          <a:p>
            <a:pPr lvl="0"/>
            <a:endParaRPr lang="en-GB" sz="2400" dirty="0"/>
          </a:p>
          <a:p>
            <a:pPr marL="285750" lvl="0" indent="-285750">
              <a:buFont typeface="Arial" panose="020B0604020202020204" pitchFamily="34" charset="0"/>
              <a:buChar char="•"/>
            </a:pPr>
            <a:r>
              <a:rPr lang="en-GB" sz="2400" dirty="0"/>
              <a:t>He was fired from a newspaper because he "lacked imagination and had no original ideas.”</a:t>
            </a:r>
          </a:p>
          <a:p>
            <a:pPr lvl="0"/>
            <a:endParaRPr lang="en-GB" sz="2400" dirty="0"/>
          </a:p>
          <a:p>
            <a:pPr lvl="0"/>
            <a:endParaRPr lang="en-GB" sz="2400" dirty="0"/>
          </a:p>
          <a:p>
            <a:pPr lvl="0"/>
            <a:endParaRPr lang="en-GB" sz="2400" dirty="0"/>
          </a:p>
          <a:p>
            <a:pPr lvl="0"/>
            <a:endParaRPr lang="en-GB" sz="2400" dirty="0"/>
          </a:p>
        </p:txBody>
      </p:sp>
      <p:sp>
        <p:nvSpPr>
          <p:cNvPr id="5" name="TextBox 4">
            <a:extLst>
              <a:ext uri="{FF2B5EF4-FFF2-40B4-BE49-F238E27FC236}">
                <a16:creationId xmlns:a16="http://schemas.microsoft.com/office/drawing/2014/main" id="{ECDF2BDD-ADAE-B54D-89CB-6137FB5CD747}"/>
              </a:ext>
            </a:extLst>
          </p:cNvPr>
          <p:cNvSpPr txBox="1"/>
          <p:nvPr/>
        </p:nvSpPr>
        <p:spPr>
          <a:xfrm>
            <a:off x="1024759" y="3800454"/>
            <a:ext cx="8510752" cy="2308324"/>
          </a:xfrm>
          <a:prstGeom prst="rect">
            <a:avLst/>
          </a:prstGeom>
          <a:noFill/>
        </p:spPr>
        <p:txBody>
          <a:bodyPr wrap="square" rtlCol="0">
            <a:spAutoFit/>
          </a:bodyPr>
          <a:lstStyle/>
          <a:p>
            <a:pPr marL="285750" indent="-285750">
              <a:buFont typeface="Arial" panose="020B0604020202020204" pitchFamily="34" charset="0"/>
              <a:buChar char="•"/>
            </a:pPr>
            <a:r>
              <a:rPr lang="en-GB" sz="2400" dirty="0"/>
              <a:t>She wrote a book series whilst she was unemployed and a single mum. When she tried to publish her book, she was rejected 12 times from publishers, and they changed her name as they were concerned her novel wouldn’t appeal to boys. The book series is so popular that it holds the Guinness World Record for All-Time Bestselling Series of Books</a:t>
            </a:r>
            <a:endParaRPr lang="en-US" sz="2400" dirty="0"/>
          </a:p>
        </p:txBody>
      </p:sp>
    </p:spTree>
    <p:extLst>
      <p:ext uri="{BB962C8B-B14F-4D97-AF65-F5344CB8AC3E}">
        <p14:creationId xmlns:p14="http://schemas.microsoft.com/office/powerpoint/2010/main" val="2683310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491FD-D2C5-1346-B899-D72E5CD1A121}"/>
              </a:ext>
            </a:extLst>
          </p:cNvPr>
          <p:cNvSpPr>
            <a:spLocks noGrp="1"/>
          </p:cNvSpPr>
          <p:nvPr>
            <p:ph type="title"/>
          </p:nvPr>
        </p:nvSpPr>
        <p:spPr>
          <a:xfrm>
            <a:off x="838200" y="424410"/>
            <a:ext cx="10515600" cy="1325563"/>
          </a:xfrm>
        </p:spPr>
        <p:txBody>
          <a:bodyPr>
            <a:normAutofit fontScale="90000"/>
          </a:bodyPr>
          <a:lstStyle/>
          <a:p>
            <a:pPr algn="ctr"/>
            <a:r>
              <a:rPr lang="en-GB" b="1" dirty="0"/>
              <a:t>Activity: </a:t>
            </a:r>
            <a:br>
              <a:rPr lang="en-GB" b="1" dirty="0"/>
            </a:br>
            <a:r>
              <a:rPr lang="en-GB" b="1" dirty="0"/>
              <a:t>Famous people who didn’t give up</a:t>
            </a:r>
            <a:br>
              <a:rPr lang="en-GB" dirty="0"/>
            </a:br>
            <a:endParaRPr lang="en-US" dirty="0"/>
          </a:p>
        </p:txBody>
      </p:sp>
      <p:sp>
        <p:nvSpPr>
          <p:cNvPr id="4" name="TextBox 3">
            <a:extLst>
              <a:ext uri="{FF2B5EF4-FFF2-40B4-BE49-F238E27FC236}">
                <a16:creationId xmlns:a16="http://schemas.microsoft.com/office/drawing/2014/main" id="{8DE614E8-F073-CA46-97B7-8B664E253B0C}"/>
              </a:ext>
            </a:extLst>
          </p:cNvPr>
          <p:cNvSpPr txBox="1"/>
          <p:nvPr/>
        </p:nvSpPr>
        <p:spPr>
          <a:xfrm>
            <a:off x="1045777" y="1387365"/>
            <a:ext cx="8510751" cy="4832092"/>
          </a:xfrm>
          <a:prstGeom prst="rect">
            <a:avLst/>
          </a:prstGeom>
          <a:noFill/>
        </p:spPr>
        <p:txBody>
          <a:bodyPr wrap="square" rtlCol="0">
            <a:spAutoFit/>
          </a:bodyPr>
          <a:lstStyle/>
          <a:p>
            <a:pPr lvl="0"/>
            <a:endParaRPr lang="en-GB" sz="2400" dirty="0"/>
          </a:p>
          <a:p>
            <a:pPr marL="285750" lvl="0" indent="-285750">
              <a:buFont typeface="Arial" panose="020B0604020202020204" pitchFamily="34" charset="0"/>
              <a:buChar char="•"/>
            </a:pPr>
            <a:r>
              <a:rPr lang="en-GB" sz="2400" dirty="0"/>
              <a:t>He was fired from a newspaper because he "lacked imagination and had no original ideas.”</a:t>
            </a:r>
          </a:p>
          <a:p>
            <a:pPr marL="285750" lvl="0" indent="-285750">
              <a:buFont typeface="Arial" panose="020B0604020202020204" pitchFamily="34" charset="0"/>
              <a:buChar char="•"/>
            </a:pPr>
            <a:endParaRPr lang="en-GB" sz="2000" dirty="0"/>
          </a:p>
          <a:p>
            <a:pPr lvl="0"/>
            <a:r>
              <a:rPr lang="en-GB" sz="2400" dirty="0"/>
              <a:t>     Answer: Walt Disney</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endParaRPr lang="en-GB" sz="2400" dirty="0"/>
          </a:p>
          <a:p>
            <a:pPr lvl="0"/>
            <a:endParaRPr lang="en-GB" sz="2400" dirty="0"/>
          </a:p>
          <a:p>
            <a:pPr lvl="0"/>
            <a:endParaRPr lang="en-GB" sz="2400" dirty="0"/>
          </a:p>
          <a:p>
            <a:pPr lvl="0"/>
            <a:endParaRPr lang="en-GB" sz="2400" dirty="0"/>
          </a:p>
          <a:p>
            <a:pPr lvl="0"/>
            <a:endParaRPr lang="en-GB" sz="2400" dirty="0"/>
          </a:p>
        </p:txBody>
      </p:sp>
      <p:sp>
        <p:nvSpPr>
          <p:cNvPr id="5" name="TextBox 4">
            <a:extLst>
              <a:ext uri="{FF2B5EF4-FFF2-40B4-BE49-F238E27FC236}">
                <a16:creationId xmlns:a16="http://schemas.microsoft.com/office/drawing/2014/main" id="{ECDF2BDD-ADAE-B54D-89CB-6137FB5CD747}"/>
              </a:ext>
            </a:extLst>
          </p:cNvPr>
          <p:cNvSpPr txBox="1"/>
          <p:nvPr/>
        </p:nvSpPr>
        <p:spPr>
          <a:xfrm>
            <a:off x="1045774" y="3584534"/>
            <a:ext cx="8718331"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t>She wrote a book series whilst she was unemployed and a single mum. When she tried to publish her book, she was rejected 12 times from publishers, and they changed her </a:t>
            </a:r>
            <a:r>
              <a:rPr lang="en-GB" sz="2000" dirty="0"/>
              <a:t>name</a:t>
            </a:r>
            <a:r>
              <a:rPr lang="en-GB" sz="2400" dirty="0"/>
              <a:t> as they were concerned her novel wouldn’t appeal to boys. The book series is so popular that it holds the Guinness World Record for All-Time Bestselling Series of Books</a:t>
            </a:r>
          </a:p>
          <a:p>
            <a:pPr marL="285750" indent="-285750">
              <a:buFont typeface="Arial" panose="020B0604020202020204" pitchFamily="34" charset="0"/>
              <a:buChar char="•"/>
            </a:pPr>
            <a:endParaRPr lang="en-GB" sz="2000" dirty="0"/>
          </a:p>
          <a:p>
            <a:r>
              <a:rPr lang="en-GB" sz="2400" dirty="0"/>
              <a:t>    Answer: J.K. Rowling, author of Harry Potter </a:t>
            </a:r>
            <a:endParaRPr lang="en-US" sz="2400" dirty="0"/>
          </a:p>
        </p:txBody>
      </p:sp>
      <p:pic>
        <p:nvPicPr>
          <p:cNvPr id="6" name="Picture 5">
            <a:extLst>
              <a:ext uri="{FF2B5EF4-FFF2-40B4-BE49-F238E27FC236}">
                <a16:creationId xmlns:a16="http://schemas.microsoft.com/office/drawing/2014/main" id="{A8C1BBDB-429D-486A-86E1-BDFDF31D99A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971687" y="1749973"/>
            <a:ext cx="1399158" cy="1713864"/>
          </a:xfrm>
          <a:prstGeom prst="rect">
            <a:avLst/>
          </a:prstGeom>
          <a:noFill/>
        </p:spPr>
      </p:pic>
      <p:pic>
        <p:nvPicPr>
          <p:cNvPr id="7" name="Picture 6" descr="JK Rowling launches 'Harry Potter at Home' hub full of activities">
            <a:extLst>
              <a:ext uri="{FF2B5EF4-FFF2-40B4-BE49-F238E27FC236}">
                <a16:creationId xmlns:a16="http://schemas.microsoft.com/office/drawing/2014/main" id="{D4F5A4B2-69D2-4ED1-B717-CDAE2CD3927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71687" y="4018855"/>
            <a:ext cx="1788748" cy="2054123"/>
          </a:xfrm>
          <a:prstGeom prst="rect">
            <a:avLst/>
          </a:prstGeom>
          <a:noFill/>
        </p:spPr>
      </p:pic>
    </p:spTree>
    <p:extLst>
      <p:ext uri="{BB962C8B-B14F-4D97-AF65-F5344CB8AC3E}">
        <p14:creationId xmlns:p14="http://schemas.microsoft.com/office/powerpoint/2010/main" val="4180676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uccess...what it really looks like! #JohnGStevens #JGS #Success ...">
            <a:extLst>
              <a:ext uri="{FF2B5EF4-FFF2-40B4-BE49-F238E27FC236}">
                <a16:creationId xmlns:a16="http://schemas.microsoft.com/office/drawing/2014/main" id="{2FA2DB1F-DB83-45A5-B109-9038A97877E0}"/>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413000" y="660400"/>
            <a:ext cx="6102350" cy="5093494"/>
          </a:xfrm>
          <a:prstGeom prst="rect">
            <a:avLst/>
          </a:prstGeom>
          <a:noFill/>
        </p:spPr>
      </p:pic>
    </p:spTree>
    <p:extLst>
      <p:ext uri="{BB962C8B-B14F-4D97-AF65-F5344CB8AC3E}">
        <p14:creationId xmlns:p14="http://schemas.microsoft.com/office/powerpoint/2010/main" val="32477294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1060</Words>
  <Application>Microsoft Macintosh PowerPoint</Application>
  <PresentationFormat>Widescreen</PresentationFormat>
  <Paragraphs>124</Paragraphs>
  <Slides>14</Slides>
  <Notes>14</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Positive Psychology: Resilience</vt:lpstr>
      <vt:lpstr>PowerPoint Presentation</vt:lpstr>
      <vt:lpstr>Activity:   What does resilience mean? </vt:lpstr>
      <vt:lpstr>PowerPoint Presentation</vt:lpstr>
      <vt:lpstr>Activity:  Practical demonstration of ‘bouncing back’ </vt:lpstr>
      <vt:lpstr>How do the characters show resilience?</vt:lpstr>
      <vt:lpstr>Activity:  Famous people who didn’t give up </vt:lpstr>
      <vt:lpstr>Activity:  Famous people who didn’t give up </vt:lpstr>
      <vt:lpstr>PowerPoint Presentation</vt:lpstr>
      <vt:lpstr>Activity:   Times when I have needed resilience   </vt:lpstr>
      <vt:lpstr>Ways to build resilience </vt:lpstr>
      <vt:lpstr>Activity:   Times when I have needed resilience </vt:lpstr>
      <vt:lpstr>PowerPoint Presentation</vt:lpstr>
      <vt:lpstr>Extra Activity: Create your own resilience quote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Resilience</dc:title>
  <dc:creator>Ainsley McLarty (Student)</dc:creator>
  <cp:lastModifiedBy>Ainsley McLarty (Student)</cp:lastModifiedBy>
  <cp:revision>4</cp:revision>
  <dcterms:created xsi:type="dcterms:W3CDTF">2020-06-22T10:04:30Z</dcterms:created>
  <dcterms:modified xsi:type="dcterms:W3CDTF">2020-07-16T20:33:10Z</dcterms:modified>
</cp:coreProperties>
</file>