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9" r:id="rId4"/>
    <p:sldId id="260" r:id="rId5"/>
    <p:sldId id="261" r:id="rId6"/>
    <p:sldId id="262" r:id="rId7"/>
    <p:sldId id="263" r:id="rId8"/>
    <p:sldId id="264" r:id="rId9"/>
    <p:sldId id="265" r:id="rId10"/>
    <p:sldId id="266" r:id="rId11"/>
    <p:sldId id="273" r:id="rId12"/>
    <p:sldId id="267" r:id="rId13"/>
    <p:sldId id="268" r:id="rId14"/>
    <p:sldId id="269" r:id="rId15"/>
    <p:sldId id="271" r:id="rId16"/>
    <p:sldId id="270"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21"/>
    <p:restoredTop sz="82696"/>
  </p:normalViewPr>
  <p:slideViewPr>
    <p:cSldViewPr snapToGrid="0" snapToObjects="1">
      <p:cViewPr varScale="1">
        <p:scale>
          <a:sx n="84" d="100"/>
          <a:sy n="84" d="100"/>
        </p:scale>
        <p:origin x="83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A21C8-F7C4-AF4B-8AF6-60C1D8216628}" type="datetimeFigureOut">
              <a:rPr lang="en-US" smtClean="0"/>
              <a:t>7/13/20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02F81-D39F-9941-B121-02F8C0944856}" type="slidenum">
              <a:rPr lang="en-US" smtClean="0"/>
              <a:t>‹#›</a:t>
            </a:fld>
            <a:endParaRPr lang="en-US"/>
          </a:p>
        </p:txBody>
      </p:sp>
    </p:spTree>
    <p:extLst>
      <p:ext uri="{BB962C8B-B14F-4D97-AF65-F5344CB8AC3E}">
        <p14:creationId xmlns:p14="http://schemas.microsoft.com/office/powerpoint/2010/main" val="9985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mNojLd_Jbh8"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youtu.be/-ZxF09UOd9w"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lesson will focus on strategies that can be used to manage negative thoughts and emotions. It will explore mindfulness with the opportunity for pupils to have a go at practising some mindfulness strategies.</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a:t>
            </a:fld>
            <a:endParaRPr lang="en-US"/>
          </a:p>
        </p:txBody>
      </p:sp>
    </p:spTree>
    <p:extLst>
      <p:ext uri="{BB962C8B-B14F-4D97-AF65-F5344CB8AC3E}">
        <p14:creationId xmlns:p14="http://schemas.microsoft.com/office/powerpoint/2010/main" val="2218715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Read the examples of how some people are ‘mindful’ in their daily routines.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Suggested use: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Pupils can use the template below as an individual worksheet </a:t>
            </a:r>
            <a:r>
              <a:rPr lang="en-US" sz="1200" b="1" i="1" kern="1200" dirty="0">
                <a:solidFill>
                  <a:schemeClr val="tx1"/>
                </a:solidFill>
                <a:effectLst/>
                <a:latin typeface="+mn-lt"/>
                <a:ea typeface="+mn-ea"/>
                <a:cs typeface="+mn-cs"/>
              </a:rPr>
              <a:t>(Worksheet 2: Daily </a:t>
            </a:r>
            <a:r>
              <a:rPr lang="en-US" sz="1200" b="1" i="1" kern="1200">
                <a:solidFill>
                  <a:schemeClr val="tx1"/>
                </a:solidFill>
                <a:effectLst/>
                <a:latin typeface="+mn-lt"/>
                <a:ea typeface="+mn-ea"/>
                <a:cs typeface="+mn-cs"/>
              </a:rPr>
              <a:t>Mindfulness)</a:t>
            </a:r>
          </a:p>
          <a:p>
            <a:pPr lvl="0"/>
            <a:endParaRPr lang="en-GB"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Pupils could discuss their ideas as a class and write down 2 - 3 ways that they plan to be ‘mindful’ during that week.</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15</a:t>
            </a:fld>
            <a:endParaRPr lang="en-US"/>
          </a:p>
        </p:txBody>
      </p:sp>
    </p:spTree>
    <p:extLst>
      <p:ext uri="{BB962C8B-B14F-4D97-AF65-F5344CB8AC3E}">
        <p14:creationId xmlns:p14="http://schemas.microsoft.com/office/powerpoint/2010/main" val="3399996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102F81-D39F-9941-B121-02F8C0944856}" type="slidenum">
              <a:rPr lang="en-US" smtClean="0"/>
              <a:t>17</a:t>
            </a:fld>
            <a:endParaRPr lang="en-US"/>
          </a:p>
        </p:txBody>
      </p:sp>
    </p:spTree>
    <p:extLst>
      <p:ext uri="{BB962C8B-B14F-4D97-AF65-F5344CB8AC3E}">
        <p14:creationId xmlns:p14="http://schemas.microsoft.com/office/powerpoint/2010/main" val="2969810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Activity: Introduce Lesson</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Almost everyone has negative thoughts, in fact, science reveals 94% of humans have negative thoughts! But what do we do when these negative thoughts keep coming back, over and over?</a:t>
            </a:r>
          </a:p>
          <a:p>
            <a:r>
              <a:rPr lang="en-US" sz="1200" kern="1200" dirty="0">
                <a:solidFill>
                  <a:schemeClr val="tx1"/>
                </a:solidFill>
                <a:effectLst/>
                <a:latin typeface="+mn-lt"/>
                <a:ea typeface="+mn-ea"/>
                <a:cs typeface="+mn-cs"/>
              </a:rPr>
              <a:t>Pupils can discuss as a class or work individually to think of ways they might clear their mind from negativity.</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Examples could include: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pPr lvl="0"/>
            <a:r>
              <a:rPr lang="en-GB" sz="1200" kern="1200" dirty="0">
                <a:solidFill>
                  <a:schemeClr val="tx1"/>
                </a:solidFill>
                <a:effectLst/>
                <a:latin typeface="+mn-lt"/>
                <a:ea typeface="+mn-ea"/>
                <a:cs typeface="+mn-cs"/>
              </a:rPr>
              <a:t>Listening to music</a:t>
            </a:r>
          </a:p>
          <a:p>
            <a:pPr lvl="0"/>
            <a:r>
              <a:rPr lang="en-GB" sz="1200" kern="1200" dirty="0">
                <a:solidFill>
                  <a:schemeClr val="tx1"/>
                </a:solidFill>
                <a:effectLst/>
                <a:latin typeface="+mn-lt"/>
                <a:ea typeface="+mn-ea"/>
                <a:cs typeface="+mn-cs"/>
              </a:rPr>
              <a:t>Drawing a picture</a:t>
            </a:r>
          </a:p>
          <a:p>
            <a:pPr lvl="0"/>
            <a:r>
              <a:rPr lang="en-GB" sz="1200" kern="1200" dirty="0">
                <a:solidFill>
                  <a:schemeClr val="tx1"/>
                </a:solidFill>
                <a:effectLst/>
                <a:latin typeface="+mn-lt"/>
                <a:ea typeface="+mn-ea"/>
                <a:cs typeface="+mn-cs"/>
              </a:rPr>
              <a:t>Reading a book</a:t>
            </a:r>
          </a:p>
          <a:p>
            <a:pPr lvl="0"/>
            <a:r>
              <a:rPr lang="en-GB" sz="1200" kern="1200" dirty="0">
                <a:solidFill>
                  <a:schemeClr val="tx1"/>
                </a:solidFill>
                <a:effectLst/>
                <a:latin typeface="+mn-lt"/>
                <a:ea typeface="+mn-ea"/>
                <a:cs typeface="+mn-cs"/>
              </a:rPr>
              <a:t>Going for a walk</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Pupils can add their ideas individually to </a:t>
            </a:r>
            <a:r>
              <a:rPr lang="en-GB" sz="1200" b="1" kern="1200" dirty="0">
                <a:solidFill>
                  <a:schemeClr val="tx1"/>
                </a:solidFill>
                <a:effectLst/>
                <a:latin typeface="+mn-lt"/>
                <a:ea typeface="+mn-ea"/>
                <a:cs typeface="+mn-cs"/>
              </a:rPr>
              <a:t>Worksheet 1: Ways I can Escape from Negative Thoughts.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3</a:t>
            </a:fld>
            <a:endParaRPr lang="en-US"/>
          </a:p>
        </p:txBody>
      </p:sp>
    </p:spTree>
    <p:extLst>
      <p:ext uri="{BB962C8B-B14F-4D97-AF65-F5344CB8AC3E}">
        <p14:creationId xmlns:p14="http://schemas.microsoft.com/office/powerpoint/2010/main" val="4024069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 following examples could be used to further explore ways to escape form negative thoughts: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Suggested use: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Could be displayed on board for all pupils to see, discuss ideas as a class.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Could be printed as cards and issued to small groups to discuss each on.</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Pupils could rate each strategy from most to least helpful.</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Pupils could use suggestions to add to their individual Worksheet:</a:t>
            </a:r>
            <a:r>
              <a:rPr lang="en-GB" sz="1200" kern="1200" dirty="0">
                <a:solidFill>
                  <a:schemeClr val="tx1"/>
                </a:solidFill>
                <a:effectLst/>
                <a:latin typeface="+mn-lt"/>
                <a:ea typeface="+mn-ea"/>
                <a:cs typeface="+mn-cs"/>
              </a:rPr>
              <a:t> Worksheet 1: Ways I can Escape from Negative Thoughts.</a:t>
            </a: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4</a:t>
            </a:fld>
            <a:endParaRPr lang="en-US"/>
          </a:p>
        </p:txBody>
      </p:sp>
    </p:spTree>
    <p:extLst>
      <p:ext uri="{BB962C8B-B14F-4D97-AF65-F5344CB8AC3E}">
        <p14:creationId xmlns:p14="http://schemas.microsoft.com/office/powerpoint/2010/main" val="2557298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Introduce Mindfulness</a:t>
            </a:r>
          </a:p>
          <a:p>
            <a:r>
              <a:rPr lang="en-US" dirty="0"/>
              <a:t> </a:t>
            </a:r>
          </a:p>
          <a:p>
            <a:r>
              <a:rPr lang="en-US" dirty="0"/>
              <a:t>Ask pupils what they know already about mindfulness, discuss ideas as a class.</a:t>
            </a:r>
          </a:p>
          <a:p>
            <a:r>
              <a:rPr lang="en-US" dirty="0"/>
              <a:t> </a:t>
            </a:r>
          </a:p>
          <a:p>
            <a:r>
              <a:rPr lang="en-US" dirty="0"/>
              <a:t>The teacher could generate some discussion around pupils’ thoughts using the Mind full or Mindful illustration below:</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9</a:t>
            </a:fld>
            <a:endParaRPr lang="en-US"/>
          </a:p>
        </p:txBody>
      </p:sp>
    </p:spTree>
    <p:extLst>
      <p:ext uri="{BB962C8B-B14F-4D97-AF65-F5344CB8AC3E}">
        <p14:creationId xmlns:p14="http://schemas.microsoft.com/office/powerpoint/2010/main" val="533581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Mindfulness and where did it originate?</a:t>
            </a:r>
          </a:p>
          <a:p>
            <a:r>
              <a:rPr lang="en-US" dirty="0"/>
              <a:t> </a:t>
            </a:r>
          </a:p>
          <a:p>
            <a:r>
              <a:rPr lang="en-US" dirty="0"/>
              <a:t>Mindfulness is being consciously aware of your thoughts and emotions at the present moment and accepting those thoughts and emotions without any judgement. </a:t>
            </a:r>
          </a:p>
          <a:p>
            <a:endParaRPr lang="en-US" dirty="0"/>
          </a:p>
          <a:p>
            <a:r>
              <a:rPr lang="en-US" dirty="0"/>
              <a:t>Through mindfulness, you are freed from becoming entangled in thoughts of your past, and you are freed from worrying about the future.</a:t>
            </a:r>
          </a:p>
          <a:p>
            <a:r>
              <a:rPr lang="en-US" dirty="0"/>
              <a:t>Mindfulness was originally formed by Buddhists over 2500 years ago, their belief was that mediating would cure both physical and emotional problems. Nowadays, mindfulness has become very popular in psychology. </a:t>
            </a:r>
          </a:p>
          <a:p>
            <a:r>
              <a:rPr lang="en-US" dirty="0"/>
              <a:t> </a:t>
            </a:r>
          </a:p>
          <a:p>
            <a:r>
              <a:rPr lang="en-US" dirty="0"/>
              <a:t>Mindfulness is a very simple concept. It means paying attention to our thoughts, feelings and body in a particular way: on purpose, in the present moment, and non-judgmentally. This increases awareness, clarity and acceptance of our present-moment reality. Mindfulness does not conflict with any beliefs or tradition – religious, cultural or scientific. It is simply a practical way to notice thoughts, physical sensations, sights, sounds, smells – anything we might not normally notice. </a:t>
            </a:r>
          </a:p>
          <a:p>
            <a:r>
              <a:rPr lang="en-US" dirty="0"/>
              <a:t> </a:t>
            </a:r>
          </a:p>
          <a:p>
            <a:r>
              <a:rPr lang="en-US" dirty="0"/>
              <a:t>The actual skills might be simple, but because it is so different to how our minds normally behave, it takes a lot of practice. Mindfulness can simply be noticing what we don't normally notice, because our heads are too busy in the future or in the past – thinking about what we need to do or going over what we have done.</a:t>
            </a:r>
          </a:p>
          <a:p>
            <a:r>
              <a:rPr lang="en-US" dirty="0"/>
              <a:t> </a:t>
            </a:r>
          </a:p>
          <a:p>
            <a:r>
              <a:rPr lang="en-US" dirty="0"/>
              <a:t>Being mindful helps us to train our attention. Our minds wander about 50% of the time, but every time we </a:t>
            </a:r>
            <a:r>
              <a:rPr lang="en-US" dirty="0" err="1"/>
              <a:t>practise</a:t>
            </a:r>
            <a:r>
              <a:rPr lang="en-US" dirty="0"/>
              <a:t> being mindful, we are exercising our attention ‘muscle’ and becoming mentally fitter. We can take more control over our focus of attention and choose what we focus on … rather than passively allowing our attention to be dominated by that which distresses us and takes us away from the present moment. Mindfulness might simply be described as choosing and learning to control our focus of attention.</a:t>
            </a: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10</a:t>
            </a:fld>
            <a:endParaRPr lang="en-US"/>
          </a:p>
        </p:txBody>
      </p:sp>
    </p:spTree>
    <p:extLst>
      <p:ext uri="{BB962C8B-B14F-4D97-AF65-F5344CB8AC3E}">
        <p14:creationId xmlns:p14="http://schemas.microsoft.com/office/powerpoint/2010/main" val="151236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short video clip helps to explain mindfulness to children and young people.</a:t>
            </a:r>
            <a:endParaRPr lang="en-GB"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hlinkClick r:id="rId3"/>
              </a:rPr>
              <a:t>https://www.youtube.com/watch?v=mNojLd_Jbh8</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11</a:t>
            </a:fld>
            <a:endParaRPr lang="en-US"/>
          </a:p>
        </p:txBody>
      </p:sp>
    </p:spTree>
    <p:extLst>
      <p:ext uri="{BB962C8B-B14F-4D97-AF65-F5344CB8AC3E}">
        <p14:creationId xmlns:p14="http://schemas.microsoft.com/office/powerpoint/2010/main" val="1817526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Activity: What are the Benefits of Mindfulness?</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pupils if they have any ideas of why mindfulness is good for us. Suggestions from pupils could be put on the board and ticked in relation to the benefits below: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12</a:t>
            </a:fld>
            <a:endParaRPr lang="en-US"/>
          </a:p>
        </p:txBody>
      </p:sp>
    </p:spTree>
    <p:extLst>
      <p:ext uri="{BB962C8B-B14F-4D97-AF65-F5344CB8AC3E}">
        <p14:creationId xmlns:p14="http://schemas.microsoft.com/office/powerpoint/2010/main" val="1551471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Body Scan</a:t>
            </a:r>
            <a:r>
              <a:rPr lang="en-GB" sz="1200" u="sng"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https://youtu.be/-ZxF09UOd9w</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13</a:t>
            </a:fld>
            <a:endParaRPr lang="en-US"/>
          </a:p>
        </p:txBody>
      </p:sp>
    </p:spTree>
    <p:extLst>
      <p:ext uri="{BB962C8B-B14F-4D97-AF65-F5344CB8AC3E}">
        <p14:creationId xmlns:p14="http://schemas.microsoft.com/office/powerpoint/2010/main" val="3853919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Leaves on a </a:t>
            </a:r>
            <a:r>
              <a:rPr lang="en-US" sz="1200" u="none" strike="noStrike" kern="1200" dirty="0">
                <a:solidFill>
                  <a:schemeClr val="tx1"/>
                </a:solidFill>
                <a:effectLst/>
                <a:latin typeface="+mn-lt"/>
                <a:ea typeface="+mn-ea"/>
                <a:cs typeface="+mn-cs"/>
              </a:rPr>
              <a:t>stream   </a:t>
            </a:r>
            <a:r>
              <a:rPr lang="en-US" sz="1200" u="sng" kern="1200" dirty="0">
                <a:solidFill>
                  <a:schemeClr val="tx1"/>
                </a:solidFill>
                <a:effectLst/>
                <a:latin typeface="+mn-lt"/>
                <a:ea typeface="+mn-ea"/>
                <a:cs typeface="+mn-cs"/>
              </a:rPr>
              <a:t>https://</a:t>
            </a:r>
            <a:r>
              <a:rPr lang="en-US" sz="1200" u="sng" kern="1200" dirty="0" err="1">
                <a:solidFill>
                  <a:schemeClr val="tx1"/>
                </a:solidFill>
                <a:effectLst/>
                <a:latin typeface="+mn-lt"/>
                <a:ea typeface="+mn-ea"/>
                <a:cs typeface="+mn-cs"/>
              </a:rPr>
              <a:t>youtu.be</a:t>
            </a:r>
            <a:r>
              <a:rPr lang="en-US" sz="1200" u="sng" kern="1200" dirty="0">
                <a:solidFill>
                  <a:schemeClr val="tx1"/>
                </a:solidFill>
                <a:effectLst/>
                <a:latin typeface="+mn-lt"/>
                <a:ea typeface="+mn-ea"/>
                <a:cs typeface="+mn-cs"/>
              </a:rPr>
              <a:t>/klIuuQCzmv4</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102F81-D39F-9941-B121-02F8C0944856}" type="slidenum">
              <a:rPr lang="en-US" smtClean="0"/>
              <a:t>14</a:t>
            </a:fld>
            <a:endParaRPr lang="en-US"/>
          </a:p>
        </p:txBody>
      </p:sp>
    </p:spTree>
    <p:extLst>
      <p:ext uri="{BB962C8B-B14F-4D97-AF65-F5344CB8AC3E}">
        <p14:creationId xmlns:p14="http://schemas.microsoft.com/office/powerpoint/2010/main" val="1399835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05AC0-C374-764D-9E67-50959B4CA84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3009134-70F7-DD49-90BE-7E1F5BCA79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AA1EB83-08BB-3640-9E6C-C9A47E720D32}"/>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04C0F76F-7860-B147-9159-B13854BF14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3A9A2-BD86-C54C-9434-9E2210C7CC9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3514243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95BCE-FDD7-7347-AB4E-76CF15A18440}"/>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181A14D-7967-DC4D-A783-E98BE6098AA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DDDE70-BD5C-BF4B-AB3B-D58D8FD54881}"/>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6C189D79-A4FA-8C4E-80EA-9B70796D1A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89AC30-2D1A-8044-BCCB-B828D2A5B914}"/>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424573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EF0B45-34EF-7E4F-BC56-00ABA1AD309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4E9E556-A41F-AF4A-9A88-8870965CC9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BBB2149-27B1-5C4C-9BE0-4A70DA275EB6}"/>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CBF89AE6-F17E-B945-A398-4DC253A623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71220-07DF-BE46-BF2E-C6D30286C805}"/>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337357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60C97-0E8D-8E4D-B720-B7DEECE675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9435A3B-9D0A-F545-A4D4-FFBC109CEAE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ED1853A-51B2-8E40-A049-D99F8CB12687}"/>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0C3521FF-B91B-3B47-9DDF-27A8DDEC62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EC7C13-636C-7F46-85AF-62DB099A09BA}"/>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298947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D5840-C37C-B04D-B9D4-29EDDC2E0FC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0BD12CC-9FC3-864A-9664-5544DAC95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FD1B481-5D43-5044-A89A-0A8EE4CB95D0}"/>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80BB1A32-608F-D94F-AC81-23409B4494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75FE0-3D90-B941-B85C-86DFA3E80600}"/>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4125292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3A3F9-EB38-454F-9D9B-C6E98514759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0AF327B-D3A4-244C-9409-0200FC09CAE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FCF56E8-63E6-1848-9115-B2DCD0B2C2C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86FE927-DC83-B747-A568-53B06AAA3649}"/>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6" name="Footer Placeholder 5">
            <a:extLst>
              <a:ext uri="{FF2B5EF4-FFF2-40B4-BE49-F238E27FC236}">
                <a16:creationId xmlns:a16="http://schemas.microsoft.com/office/drawing/2014/main" id="{06674CCD-D3D4-4446-B51F-4CC4A2339A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3197E0-7C8C-2945-B490-CF4983FEC788}"/>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470885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8C849-F997-BB4E-A65B-2D24583EDA5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D6FDFFF-E037-C348-8FD4-B7682470CF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23577A5-3297-2D4A-BB1F-08BFA02AEA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A1B1B0E-518B-0746-9D2B-DF56E77F0A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62DC92A-52FE-9844-8A85-32D23423572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7FF43AF-D7EA-2C44-810B-4EBD5E54BC62}"/>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8" name="Footer Placeholder 7">
            <a:extLst>
              <a:ext uri="{FF2B5EF4-FFF2-40B4-BE49-F238E27FC236}">
                <a16:creationId xmlns:a16="http://schemas.microsoft.com/office/drawing/2014/main" id="{220F965A-4B97-2446-956C-0AC8DFDAA8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0F174B-F031-6B48-9DF7-08377736A2C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803504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81FB4-B38C-EA4D-8DC6-A6C1A10DC93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5AB2DCB-2691-184A-B36A-F20735B632FA}"/>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4" name="Footer Placeholder 3">
            <a:extLst>
              <a:ext uri="{FF2B5EF4-FFF2-40B4-BE49-F238E27FC236}">
                <a16:creationId xmlns:a16="http://schemas.microsoft.com/office/drawing/2014/main" id="{E8BDBE62-E2B8-0641-879D-8C0541E9E4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CE8088-14DF-CB43-9618-423768BB92CC}"/>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198499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058E46-68D0-7447-9FC9-B8B6D66756A2}"/>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3" name="Footer Placeholder 2">
            <a:extLst>
              <a:ext uri="{FF2B5EF4-FFF2-40B4-BE49-F238E27FC236}">
                <a16:creationId xmlns:a16="http://schemas.microsoft.com/office/drawing/2014/main" id="{6D698BB3-63B6-1C4D-8ACF-CD7493648D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AE4FB4-AEFB-5D46-BF76-CE6872140886}"/>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513360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73BB5-E37C-F54E-B9D3-FCC3054F6C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C85B53E-BC50-F741-914C-A0F137F8CC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3BB49E4-F82A-A045-A58E-7D12FB5CC8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6BFB4D7-7E6B-5D46-B41D-DED9E28A7EA4}"/>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6" name="Footer Placeholder 5">
            <a:extLst>
              <a:ext uri="{FF2B5EF4-FFF2-40B4-BE49-F238E27FC236}">
                <a16:creationId xmlns:a16="http://schemas.microsoft.com/office/drawing/2014/main" id="{7B66E951-A112-0843-9F7F-AC9785F8E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2F33C3-7F71-D64E-9ABE-B2708401FE87}"/>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80758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875A0-C860-584F-BFAF-7B135A3B28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5FEEDD7-2729-B84D-9418-91473D6B74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7D1BEB-87B2-9E4C-91C9-5F1133CACD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2A8E764-B4EA-6E4C-8F91-A83E70C2762D}"/>
              </a:ext>
            </a:extLst>
          </p:cNvPr>
          <p:cNvSpPr>
            <a:spLocks noGrp="1"/>
          </p:cNvSpPr>
          <p:nvPr>
            <p:ph type="dt" sz="half" idx="10"/>
          </p:nvPr>
        </p:nvSpPr>
        <p:spPr/>
        <p:txBody>
          <a:bodyPr/>
          <a:lstStyle/>
          <a:p>
            <a:fld id="{4BC3567F-747F-E643-B220-56A3AD07659B}" type="datetimeFigureOut">
              <a:rPr lang="en-US" smtClean="0"/>
              <a:t>7/13/20</a:t>
            </a:fld>
            <a:endParaRPr lang="en-US"/>
          </a:p>
        </p:txBody>
      </p:sp>
      <p:sp>
        <p:nvSpPr>
          <p:cNvPr id="6" name="Footer Placeholder 5">
            <a:extLst>
              <a:ext uri="{FF2B5EF4-FFF2-40B4-BE49-F238E27FC236}">
                <a16:creationId xmlns:a16="http://schemas.microsoft.com/office/drawing/2014/main" id="{6E19E1F1-BE78-D547-90F9-E46ED4DEFF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8E5EC4-04ED-834B-BFAF-A834B95FDF25}"/>
              </a:ext>
            </a:extLst>
          </p:cNvPr>
          <p:cNvSpPr>
            <a:spLocks noGrp="1"/>
          </p:cNvSpPr>
          <p:nvPr>
            <p:ph type="sldNum" sz="quarter" idx="12"/>
          </p:nvPr>
        </p:nvSpPr>
        <p:spPr/>
        <p:txBody>
          <a:bodyPr/>
          <a:lstStyle/>
          <a:p>
            <a:fld id="{D7988A16-7065-3C4E-9029-04F1125EB6BD}" type="slidenum">
              <a:rPr lang="en-US" smtClean="0"/>
              <a:t>‹#›</a:t>
            </a:fld>
            <a:endParaRPr lang="en-US"/>
          </a:p>
        </p:txBody>
      </p:sp>
    </p:spTree>
    <p:extLst>
      <p:ext uri="{BB962C8B-B14F-4D97-AF65-F5344CB8AC3E}">
        <p14:creationId xmlns:p14="http://schemas.microsoft.com/office/powerpoint/2010/main" val="222419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B294DA-0F67-2D44-9ED2-48BD681111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D9A5956-E588-7141-B16C-F16897DDB9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B231CE0-E119-7F4A-9BB1-7001E019CB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C3567F-747F-E643-B220-56A3AD07659B}" type="datetimeFigureOut">
              <a:rPr lang="en-US" smtClean="0"/>
              <a:t>7/13/20</a:t>
            </a:fld>
            <a:endParaRPr lang="en-US"/>
          </a:p>
        </p:txBody>
      </p:sp>
      <p:sp>
        <p:nvSpPr>
          <p:cNvPr id="5" name="Footer Placeholder 4">
            <a:extLst>
              <a:ext uri="{FF2B5EF4-FFF2-40B4-BE49-F238E27FC236}">
                <a16:creationId xmlns:a16="http://schemas.microsoft.com/office/drawing/2014/main" id="{B5EAF2D8-C8ED-2543-BB5E-313E0E9971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76946F-E3A7-6A40-B7F7-96481A1A7E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988A16-7065-3C4E-9029-04F1125EB6BD}" type="slidenum">
              <a:rPr lang="en-US" smtClean="0"/>
              <a:t>‹#›</a:t>
            </a:fld>
            <a:endParaRPr lang="en-US"/>
          </a:p>
        </p:txBody>
      </p:sp>
    </p:spTree>
    <p:extLst>
      <p:ext uri="{BB962C8B-B14F-4D97-AF65-F5344CB8AC3E}">
        <p14:creationId xmlns:p14="http://schemas.microsoft.com/office/powerpoint/2010/main" val="1838102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mNojLd_Jbh8?feature=oembed" TargetMode="Externa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ZxF09UOd9w?feature=oembed" TargetMode="Externa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https://www.youtube.com/embed/klIuuQCzmv4?feature=oembed" TargetMode="Externa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tiff"/></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DF32E99-E560-E54C-A48C-DFF96C9E3428}"/>
              </a:ext>
            </a:extLst>
          </p:cNvPr>
          <p:cNvSpPr>
            <a:spLocks noGrp="1"/>
          </p:cNvSpPr>
          <p:nvPr>
            <p:ph type="ctrTitle"/>
          </p:nvPr>
        </p:nvSpPr>
        <p:spPr>
          <a:xfrm>
            <a:off x="6602506" y="3966882"/>
            <a:ext cx="5004525" cy="1581374"/>
          </a:xfrm>
        </p:spPr>
        <p:txBody>
          <a:bodyPr anchor="t">
            <a:normAutofit/>
          </a:bodyPr>
          <a:lstStyle/>
          <a:p>
            <a:r>
              <a:rPr lang="en-US" sz="4400" b="1" dirty="0">
                <a:solidFill>
                  <a:srgbClr val="000000"/>
                </a:solidFill>
              </a:rPr>
              <a:t>Positive Psychology:</a:t>
            </a:r>
            <a:br>
              <a:rPr lang="en-US" sz="4400" b="1" dirty="0">
                <a:solidFill>
                  <a:srgbClr val="000000"/>
                </a:solidFill>
              </a:rPr>
            </a:br>
            <a:r>
              <a:rPr lang="en-US" sz="4400" b="1" dirty="0">
                <a:solidFill>
                  <a:srgbClr val="000000"/>
                </a:solidFill>
              </a:rPr>
              <a:t>Mindfulness</a:t>
            </a:r>
          </a:p>
        </p:txBody>
      </p:sp>
      <p:sp>
        <p:nvSpPr>
          <p:cNvPr id="14"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Creativity - A Key To Happiness - The Positive Psychology People">
            <a:extLst>
              <a:ext uri="{FF2B5EF4-FFF2-40B4-BE49-F238E27FC236}">
                <a16:creationId xmlns:a16="http://schemas.microsoft.com/office/drawing/2014/main" id="{971BE379-4D07-BB43-9E92-E3BA80321DBA}"/>
              </a:ext>
            </a:extLst>
          </p:cNvPr>
          <p:cNvPicPr/>
          <p:nvPr/>
        </p:nvPicPr>
        <p:blipFill rotWithShape="1">
          <a:blip r:embed="rId4">
            <a:alphaModFix/>
            <a:extLst>
              <a:ext uri="{28A0092B-C50C-407E-A947-70E740481C1C}">
                <a14:useLocalDpi xmlns:a14="http://schemas.microsoft.com/office/drawing/2010/main" val="0"/>
              </a:ext>
            </a:extLst>
          </a:blip>
          <a:srcRect l="20954" r="21041" b="1"/>
          <a:stretch/>
        </p:blipFill>
        <p:spPr bwMode="auto">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764D873A-86AE-F04C-99B7-DCF2A36DD9C9}"/>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0" y="6228154"/>
            <a:ext cx="12192000" cy="629846"/>
          </a:xfrm>
          <a:prstGeom prst="rect">
            <a:avLst/>
          </a:prstGeom>
        </p:spPr>
      </p:pic>
    </p:spTree>
    <p:extLst>
      <p:ext uri="{BB962C8B-B14F-4D97-AF65-F5344CB8AC3E}">
        <p14:creationId xmlns:p14="http://schemas.microsoft.com/office/powerpoint/2010/main" val="1221088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0BCAC-EF84-0847-B978-0F65E439CFCB}"/>
              </a:ext>
            </a:extLst>
          </p:cNvPr>
          <p:cNvSpPr>
            <a:spLocks noGrp="1"/>
          </p:cNvSpPr>
          <p:nvPr>
            <p:ph type="title"/>
          </p:nvPr>
        </p:nvSpPr>
        <p:spPr/>
        <p:txBody>
          <a:bodyPr/>
          <a:lstStyle/>
          <a:p>
            <a:r>
              <a:rPr lang="en-US" b="1" dirty="0"/>
              <a:t>Mindfulness</a:t>
            </a:r>
          </a:p>
        </p:txBody>
      </p:sp>
      <p:sp>
        <p:nvSpPr>
          <p:cNvPr id="3" name="Content Placeholder 2">
            <a:extLst>
              <a:ext uri="{FF2B5EF4-FFF2-40B4-BE49-F238E27FC236}">
                <a16:creationId xmlns:a16="http://schemas.microsoft.com/office/drawing/2014/main" id="{919B404B-CD32-9D46-899D-89D5BEC1F2C9}"/>
              </a:ext>
            </a:extLst>
          </p:cNvPr>
          <p:cNvSpPr>
            <a:spLocks noGrp="1"/>
          </p:cNvSpPr>
          <p:nvPr>
            <p:ph idx="1"/>
          </p:nvPr>
        </p:nvSpPr>
        <p:spPr>
          <a:xfrm>
            <a:off x="618067" y="1520825"/>
            <a:ext cx="5918200" cy="4351338"/>
          </a:xfrm>
        </p:spPr>
        <p:txBody>
          <a:bodyPr/>
          <a:lstStyle/>
          <a:p>
            <a:pPr marL="0" indent="0">
              <a:buNone/>
            </a:pPr>
            <a:r>
              <a:rPr lang="en-US" dirty="0"/>
              <a:t>Mindfulness is being consciously aware of your thoughts and emotions at the present moment and accepting those thoughts and emotions without any judgement. </a:t>
            </a:r>
          </a:p>
          <a:p>
            <a:endParaRPr lang="en-GB" dirty="0"/>
          </a:p>
          <a:p>
            <a:pPr marL="0" indent="0">
              <a:buNone/>
            </a:pPr>
            <a:r>
              <a:rPr lang="en-US" dirty="0"/>
              <a:t>Through mindfulness, you are freed from becoming entangled in thoughts of your past, and you are freed from worrying about the future.</a:t>
            </a:r>
            <a:endParaRPr lang="en-GB" dirty="0"/>
          </a:p>
          <a:p>
            <a:endParaRPr lang="en-US" dirty="0"/>
          </a:p>
        </p:txBody>
      </p:sp>
      <p:pic>
        <p:nvPicPr>
          <p:cNvPr id="4" name="Picture 3">
            <a:extLst>
              <a:ext uri="{FF2B5EF4-FFF2-40B4-BE49-F238E27FC236}">
                <a16:creationId xmlns:a16="http://schemas.microsoft.com/office/drawing/2014/main" id="{870A154D-80D3-364C-B768-D78D2B053DE2}"/>
              </a:ext>
            </a:extLst>
          </p:cNvPr>
          <p:cNvPicPr>
            <a:picLocks noChangeAspect="1"/>
          </p:cNvPicPr>
          <p:nvPr/>
        </p:nvPicPr>
        <p:blipFill>
          <a:blip r:embed="rId3"/>
          <a:stretch>
            <a:fillRect/>
          </a:stretch>
        </p:blipFill>
        <p:spPr>
          <a:xfrm>
            <a:off x="6620933" y="1279260"/>
            <a:ext cx="4953000" cy="4953000"/>
          </a:xfrm>
          <a:prstGeom prst="rect">
            <a:avLst/>
          </a:prstGeom>
        </p:spPr>
      </p:pic>
    </p:spTree>
    <p:extLst>
      <p:ext uri="{BB962C8B-B14F-4D97-AF65-F5344CB8AC3E}">
        <p14:creationId xmlns:p14="http://schemas.microsoft.com/office/powerpoint/2010/main" val="1776014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89A44-DE9C-6D4A-889C-47B6F26326E5}"/>
              </a:ext>
            </a:extLst>
          </p:cNvPr>
          <p:cNvSpPr>
            <a:spLocks noGrp="1"/>
          </p:cNvSpPr>
          <p:nvPr>
            <p:ph type="title"/>
          </p:nvPr>
        </p:nvSpPr>
        <p:spPr/>
        <p:txBody>
          <a:bodyPr/>
          <a:lstStyle/>
          <a:p>
            <a:pPr algn="ctr"/>
            <a:r>
              <a:rPr lang="en-US" dirty="0"/>
              <a:t>Mindfulness</a:t>
            </a:r>
          </a:p>
        </p:txBody>
      </p:sp>
      <p:pic>
        <p:nvPicPr>
          <p:cNvPr id="6" name="Online Media 5" descr="Mindfulness is being alive and knowing it, a .b animation by MiSP">
            <a:hlinkClick r:id="" action="ppaction://media"/>
            <a:extLst>
              <a:ext uri="{FF2B5EF4-FFF2-40B4-BE49-F238E27FC236}">
                <a16:creationId xmlns:a16="http://schemas.microsoft.com/office/drawing/2014/main" id="{6F8FC1B2-BEF5-344D-9FB9-5E51604B9095}"/>
              </a:ext>
            </a:extLst>
          </p:cNvPr>
          <p:cNvPicPr>
            <a:picLocks noGrp="1" noRot="1" noChangeAspect="1"/>
          </p:cNvPicPr>
          <p:nvPr>
            <p:ph idx="1"/>
            <a:videoFile r:link="rId1"/>
          </p:nvPr>
        </p:nvPicPr>
        <p:blipFill>
          <a:blip r:embed="rId4"/>
          <a:stretch>
            <a:fillRect/>
          </a:stretch>
        </p:blipFill>
        <p:spPr>
          <a:xfrm>
            <a:off x="2228850" y="1825625"/>
            <a:ext cx="7735888" cy="4351338"/>
          </a:xfrm>
          <a:prstGeom prst="rect">
            <a:avLst/>
          </a:prstGeom>
        </p:spPr>
      </p:pic>
    </p:spTree>
    <p:extLst>
      <p:ext uri="{BB962C8B-B14F-4D97-AF65-F5344CB8AC3E}">
        <p14:creationId xmlns:p14="http://schemas.microsoft.com/office/powerpoint/2010/main" val="348876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A65DF-B803-0A4E-8CAD-484E9A5CB9C7}"/>
              </a:ext>
            </a:extLst>
          </p:cNvPr>
          <p:cNvSpPr>
            <a:spLocks noGrp="1"/>
          </p:cNvSpPr>
          <p:nvPr>
            <p:ph type="title"/>
          </p:nvPr>
        </p:nvSpPr>
        <p:spPr/>
        <p:txBody>
          <a:bodyPr/>
          <a:lstStyle/>
          <a:p>
            <a:r>
              <a:rPr lang="en-US" b="1" dirty="0"/>
              <a:t>Benefits of Mindfulness</a:t>
            </a:r>
          </a:p>
        </p:txBody>
      </p:sp>
      <p:sp>
        <p:nvSpPr>
          <p:cNvPr id="3" name="Content Placeholder 2">
            <a:extLst>
              <a:ext uri="{FF2B5EF4-FFF2-40B4-BE49-F238E27FC236}">
                <a16:creationId xmlns:a16="http://schemas.microsoft.com/office/drawing/2014/main" id="{C2FA44F2-5C9D-8547-A356-0D782D39C6E7}"/>
              </a:ext>
            </a:extLst>
          </p:cNvPr>
          <p:cNvSpPr>
            <a:spLocks noGrp="1"/>
          </p:cNvSpPr>
          <p:nvPr>
            <p:ph idx="1"/>
          </p:nvPr>
        </p:nvSpPr>
        <p:spPr/>
        <p:txBody>
          <a:bodyPr/>
          <a:lstStyle/>
          <a:p>
            <a:pPr lvl="0"/>
            <a:r>
              <a:rPr lang="en-US" dirty="0"/>
              <a:t>Relieves stress</a:t>
            </a:r>
            <a:endParaRPr lang="en-GB" dirty="0"/>
          </a:p>
          <a:p>
            <a:pPr lvl="0"/>
            <a:r>
              <a:rPr lang="en-US" dirty="0"/>
              <a:t>Improves sleep</a:t>
            </a:r>
            <a:endParaRPr lang="en-GB" dirty="0"/>
          </a:p>
          <a:p>
            <a:pPr lvl="0"/>
            <a:r>
              <a:rPr lang="en-US" dirty="0"/>
              <a:t>Boosts concentration and attention span</a:t>
            </a:r>
            <a:endParaRPr lang="en-GB" dirty="0"/>
          </a:p>
          <a:p>
            <a:pPr lvl="0"/>
            <a:r>
              <a:rPr lang="en-US" dirty="0"/>
              <a:t>Increases reaction speed</a:t>
            </a:r>
            <a:endParaRPr lang="en-GB" dirty="0"/>
          </a:p>
          <a:p>
            <a:pPr lvl="0"/>
            <a:r>
              <a:rPr lang="en-US" dirty="0"/>
              <a:t>Improves memory</a:t>
            </a:r>
            <a:endParaRPr lang="en-GB" dirty="0"/>
          </a:p>
          <a:p>
            <a:pPr lvl="0"/>
            <a:r>
              <a:rPr lang="en-US" dirty="0"/>
              <a:t>Enhances creativity</a:t>
            </a:r>
            <a:endParaRPr lang="en-GB" dirty="0"/>
          </a:p>
          <a:p>
            <a:pPr lvl="0"/>
            <a:r>
              <a:rPr lang="en-US" dirty="0"/>
              <a:t>Improves mood</a:t>
            </a:r>
            <a:endParaRPr lang="en-GB" dirty="0"/>
          </a:p>
          <a:p>
            <a:pPr lvl="0"/>
            <a:r>
              <a:rPr lang="en-US" dirty="0"/>
              <a:t>Makes you feel happier </a:t>
            </a:r>
            <a:endParaRPr lang="en-GB" dirty="0"/>
          </a:p>
          <a:p>
            <a:endParaRPr lang="en-US" dirty="0"/>
          </a:p>
        </p:txBody>
      </p:sp>
      <p:pic>
        <p:nvPicPr>
          <p:cNvPr id="7" name="Picture 6" descr="A picture containing toy, sitting, cake&#10;&#10;Description automatically generated">
            <a:extLst>
              <a:ext uri="{FF2B5EF4-FFF2-40B4-BE49-F238E27FC236}">
                <a16:creationId xmlns:a16="http://schemas.microsoft.com/office/drawing/2014/main" id="{F7D1DFA4-4AEB-5143-94BC-D59EA1D756FF}"/>
              </a:ext>
            </a:extLst>
          </p:cNvPr>
          <p:cNvPicPr/>
          <p:nvPr/>
        </p:nvPicPr>
        <p:blipFill>
          <a:blip r:embed="rId3">
            <a:extLst>
              <a:ext uri="{28A0092B-C50C-407E-A947-70E740481C1C}">
                <a14:useLocalDpi xmlns:a14="http://schemas.microsoft.com/office/drawing/2010/main" val="0"/>
              </a:ext>
            </a:extLst>
          </a:blip>
          <a:stretch>
            <a:fillRect/>
          </a:stretch>
        </p:blipFill>
        <p:spPr>
          <a:xfrm>
            <a:off x="7941734" y="2472266"/>
            <a:ext cx="2878666" cy="3019161"/>
          </a:xfrm>
          <a:prstGeom prst="rect">
            <a:avLst/>
          </a:prstGeom>
        </p:spPr>
      </p:pic>
    </p:spTree>
    <p:extLst>
      <p:ext uri="{BB962C8B-B14F-4D97-AF65-F5344CB8AC3E}">
        <p14:creationId xmlns:p14="http://schemas.microsoft.com/office/powerpoint/2010/main" val="2638217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C1D33-906A-0643-A8D2-2D0E922F8E2B}"/>
              </a:ext>
            </a:extLst>
          </p:cNvPr>
          <p:cNvSpPr>
            <a:spLocks noGrp="1"/>
          </p:cNvSpPr>
          <p:nvPr>
            <p:ph type="title"/>
          </p:nvPr>
        </p:nvSpPr>
        <p:spPr/>
        <p:txBody>
          <a:bodyPr/>
          <a:lstStyle/>
          <a:p>
            <a:pPr algn="ctr"/>
            <a:r>
              <a:rPr lang="en-US" b="1" dirty="0"/>
              <a:t>Let’s try Mindfulness: Body Scan</a:t>
            </a:r>
          </a:p>
        </p:txBody>
      </p:sp>
      <p:pic>
        <p:nvPicPr>
          <p:cNvPr id="4" name="Online Media 3" descr="Mindful Gnats: Body Scan">
            <a:hlinkClick r:id="" action="ppaction://media"/>
            <a:extLst>
              <a:ext uri="{FF2B5EF4-FFF2-40B4-BE49-F238E27FC236}">
                <a16:creationId xmlns:a16="http://schemas.microsoft.com/office/drawing/2014/main" id="{197C0AB7-CBEA-1044-95D1-E4F40F212763}"/>
              </a:ext>
            </a:extLst>
          </p:cNvPr>
          <p:cNvPicPr>
            <a:picLocks noGrp="1" noRot="1" noChangeAspect="1"/>
          </p:cNvPicPr>
          <p:nvPr>
            <p:ph idx="1"/>
            <a:videoFile r:link="rId1"/>
          </p:nvPr>
        </p:nvPicPr>
        <p:blipFill>
          <a:blip r:embed="rId4"/>
          <a:stretch>
            <a:fillRect/>
          </a:stretch>
        </p:blipFill>
        <p:spPr>
          <a:xfrm>
            <a:off x="1710266" y="1690688"/>
            <a:ext cx="8271405" cy="4652559"/>
          </a:xfrm>
          <a:prstGeom prst="rect">
            <a:avLst/>
          </a:prstGeom>
        </p:spPr>
      </p:pic>
    </p:spTree>
    <p:extLst>
      <p:ext uri="{BB962C8B-B14F-4D97-AF65-F5344CB8AC3E}">
        <p14:creationId xmlns:p14="http://schemas.microsoft.com/office/powerpoint/2010/main" val="140351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D0146-8F11-0648-AE7A-AE7FD99AFD8E}"/>
              </a:ext>
            </a:extLst>
          </p:cNvPr>
          <p:cNvSpPr>
            <a:spLocks noGrp="1"/>
          </p:cNvSpPr>
          <p:nvPr>
            <p:ph type="title"/>
          </p:nvPr>
        </p:nvSpPr>
        <p:spPr/>
        <p:txBody>
          <a:bodyPr/>
          <a:lstStyle/>
          <a:p>
            <a:pPr algn="ctr"/>
            <a:r>
              <a:rPr lang="en-US" b="1" dirty="0"/>
              <a:t>Let’s try Mindfulness: Leaves on a stream</a:t>
            </a:r>
            <a:endParaRPr lang="en-US" dirty="0"/>
          </a:p>
        </p:txBody>
      </p:sp>
      <p:pic>
        <p:nvPicPr>
          <p:cNvPr id="4" name="Online Media 3" descr="Mindful Gnats: Leaves on a Stream">
            <a:hlinkClick r:id="" action="ppaction://media"/>
            <a:extLst>
              <a:ext uri="{FF2B5EF4-FFF2-40B4-BE49-F238E27FC236}">
                <a16:creationId xmlns:a16="http://schemas.microsoft.com/office/drawing/2014/main" id="{A31048D5-DF99-EF43-BFFD-4557F8816D76}"/>
              </a:ext>
            </a:extLst>
          </p:cNvPr>
          <p:cNvPicPr>
            <a:picLocks noGrp="1" noRot="1" noChangeAspect="1"/>
          </p:cNvPicPr>
          <p:nvPr>
            <p:ph idx="1"/>
            <a:videoFile r:link="rId1"/>
          </p:nvPr>
        </p:nvPicPr>
        <p:blipFill>
          <a:blip r:embed="rId4"/>
          <a:stretch>
            <a:fillRect/>
          </a:stretch>
        </p:blipFill>
        <p:spPr>
          <a:xfrm>
            <a:off x="1901031" y="1491597"/>
            <a:ext cx="8389938" cy="4719233"/>
          </a:xfrm>
          <a:prstGeom prst="rect">
            <a:avLst/>
          </a:prstGeom>
        </p:spPr>
      </p:pic>
    </p:spTree>
    <p:extLst>
      <p:ext uri="{BB962C8B-B14F-4D97-AF65-F5344CB8AC3E}">
        <p14:creationId xmlns:p14="http://schemas.microsoft.com/office/powerpoint/2010/main" val="101476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BABE-E777-6A4D-8FED-7702B92C961B}"/>
              </a:ext>
            </a:extLst>
          </p:cNvPr>
          <p:cNvSpPr>
            <a:spLocks noGrp="1"/>
          </p:cNvSpPr>
          <p:nvPr>
            <p:ph type="title"/>
          </p:nvPr>
        </p:nvSpPr>
        <p:spPr>
          <a:xfrm>
            <a:off x="972671" y="2560637"/>
            <a:ext cx="10515600" cy="1325563"/>
          </a:xfrm>
        </p:spPr>
        <p:txBody>
          <a:bodyPr>
            <a:normAutofit fontScale="90000"/>
          </a:bodyPr>
          <a:lstStyle/>
          <a:p>
            <a:pPr algn="ctr"/>
            <a:r>
              <a:rPr lang="en-GB" b="1" dirty="0"/>
              <a:t>Activity:</a:t>
            </a:r>
            <a:br>
              <a:rPr lang="en-GB" b="1" dirty="0"/>
            </a:br>
            <a:r>
              <a:rPr lang="en-GB" b="1" dirty="0"/>
              <a:t> </a:t>
            </a:r>
            <a:br>
              <a:rPr lang="en-GB" b="1" dirty="0"/>
            </a:br>
            <a:r>
              <a:rPr lang="en-US" b="1" dirty="0"/>
              <a:t>How can you be mindful in your everyday life?</a:t>
            </a:r>
            <a:br>
              <a:rPr lang="en-GB" dirty="0"/>
            </a:br>
            <a:r>
              <a:rPr lang="en-GB" b="1" dirty="0"/>
              <a:t> </a:t>
            </a:r>
            <a:br>
              <a:rPr lang="en-GB" dirty="0"/>
            </a:br>
            <a:br>
              <a:rPr lang="en-GB" dirty="0"/>
            </a:br>
            <a:endParaRPr lang="en-US" dirty="0"/>
          </a:p>
        </p:txBody>
      </p:sp>
    </p:spTree>
    <p:extLst>
      <p:ext uri="{BB962C8B-B14F-4D97-AF65-F5344CB8AC3E}">
        <p14:creationId xmlns:p14="http://schemas.microsoft.com/office/powerpoint/2010/main" val="552582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C0A78D-0E82-1A46-964D-FB08A65D61F9}"/>
              </a:ext>
            </a:extLst>
          </p:cNvPr>
          <p:cNvSpPr>
            <a:spLocks noGrp="1"/>
          </p:cNvSpPr>
          <p:nvPr>
            <p:ph idx="1"/>
          </p:nvPr>
        </p:nvSpPr>
        <p:spPr>
          <a:xfrm>
            <a:off x="838200" y="691091"/>
            <a:ext cx="10795000" cy="5320242"/>
          </a:xfrm>
        </p:spPr>
        <p:txBody>
          <a:bodyPr>
            <a:normAutofit/>
          </a:bodyPr>
          <a:lstStyle/>
          <a:p>
            <a:pPr marL="0" indent="0">
              <a:buNone/>
            </a:pPr>
            <a:r>
              <a:rPr lang="en-US" dirty="0"/>
              <a:t>‘When I wash the dishes each evening, I tend to be “in my head” as I'm doing it, thinking about what I have to do, what I've done earlier in the day, worrying about future events, or regretful thoughts about the past. My young daughter comes along. “Listen to those bubbles Mummy. They're fun!” She reminds me often to be more mindful. Washing up is becoming a routine mindful activity for me. I notice the temperature of the water and how it feels on my skin, the texture of the bubbles on my skin, and yes, I can hear the bubbles as they softly pop continually. The sounds of the water as I take out and put dishes into the water. The smoothness of the plates, and the texture of the sponge. Just noticing what I might not normally notice.’</a:t>
            </a:r>
          </a:p>
        </p:txBody>
      </p:sp>
      <p:pic>
        <p:nvPicPr>
          <p:cNvPr id="4" name="Picture 3">
            <a:extLst>
              <a:ext uri="{FF2B5EF4-FFF2-40B4-BE49-F238E27FC236}">
                <a16:creationId xmlns:a16="http://schemas.microsoft.com/office/drawing/2014/main" id="{2DE9A11D-666E-6D4E-A37C-1855EEFB0EAD}"/>
              </a:ext>
            </a:extLst>
          </p:cNvPr>
          <p:cNvPicPr>
            <a:picLocks noChangeAspect="1"/>
          </p:cNvPicPr>
          <p:nvPr/>
        </p:nvPicPr>
        <p:blipFill>
          <a:blip r:embed="rId2"/>
          <a:stretch>
            <a:fillRect/>
          </a:stretch>
        </p:blipFill>
        <p:spPr>
          <a:xfrm>
            <a:off x="9304867" y="4749799"/>
            <a:ext cx="2048933" cy="2048933"/>
          </a:xfrm>
          <a:prstGeom prst="rect">
            <a:avLst/>
          </a:prstGeom>
        </p:spPr>
      </p:pic>
    </p:spTree>
    <p:extLst>
      <p:ext uri="{BB962C8B-B14F-4D97-AF65-F5344CB8AC3E}">
        <p14:creationId xmlns:p14="http://schemas.microsoft.com/office/powerpoint/2010/main" val="3527291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975958-998C-2843-9E87-D0A94071838E}"/>
              </a:ext>
            </a:extLst>
          </p:cNvPr>
          <p:cNvSpPr>
            <a:spLocks noGrp="1"/>
          </p:cNvSpPr>
          <p:nvPr>
            <p:ph idx="1"/>
          </p:nvPr>
        </p:nvSpPr>
        <p:spPr>
          <a:xfrm>
            <a:off x="838199" y="575733"/>
            <a:ext cx="10727267" cy="6756400"/>
          </a:xfrm>
        </p:spPr>
        <p:txBody>
          <a:bodyPr>
            <a:normAutofit/>
          </a:bodyPr>
          <a:lstStyle/>
          <a:p>
            <a:pPr marL="0" indent="0">
              <a:buNone/>
            </a:pPr>
            <a:r>
              <a:rPr lang="en-US" sz="3200" dirty="0"/>
              <a:t>‘A mindful walk brings new pleasures. Walking is something most of us do at some time during the day. We can practise, even if only for a couple of minutes at a time, mindful walking. Rather than be “in our heads”, we can look around and notice what we see, hear, sense. We might notice the sensations in our own body just through the act of walking. Noticing the sensations and movement of our feet, legs, arms, head and body as we take each step. Noticing our breathing. Thoughts will continuously intrude, but we can just notice them, and then bring our attention back to our walking.’</a:t>
            </a:r>
            <a:endParaRPr lang="en-GB" sz="3200" dirty="0"/>
          </a:p>
          <a:p>
            <a:endParaRPr lang="en-US" sz="3200" dirty="0"/>
          </a:p>
        </p:txBody>
      </p:sp>
      <p:pic>
        <p:nvPicPr>
          <p:cNvPr id="4" name="Picture 3">
            <a:extLst>
              <a:ext uri="{FF2B5EF4-FFF2-40B4-BE49-F238E27FC236}">
                <a16:creationId xmlns:a16="http://schemas.microsoft.com/office/drawing/2014/main" id="{62326660-1616-D141-84A5-68FED955FCE5}"/>
              </a:ext>
            </a:extLst>
          </p:cNvPr>
          <p:cNvPicPr>
            <a:picLocks noChangeAspect="1"/>
          </p:cNvPicPr>
          <p:nvPr/>
        </p:nvPicPr>
        <p:blipFill>
          <a:blip r:embed="rId3"/>
          <a:stretch>
            <a:fillRect/>
          </a:stretch>
        </p:blipFill>
        <p:spPr>
          <a:xfrm>
            <a:off x="4017433" y="5516563"/>
            <a:ext cx="2971800" cy="685800"/>
          </a:xfrm>
          <a:prstGeom prst="rect">
            <a:avLst/>
          </a:prstGeom>
        </p:spPr>
      </p:pic>
    </p:spTree>
    <p:extLst>
      <p:ext uri="{BB962C8B-B14F-4D97-AF65-F5344CB8AC3E}">
        <p14:creationId xmlns:p14="http://schemas.microsoft.com/office/powerpoint/2010/main" val="1598000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358138-232D-9C45-841D-A6E767FB041A}"/>
              </a:ext>
            </a:extLst>
          </p:cNvPr>
          <p:cNvSpPr>
            <a:spLocks noGrp="1"/>
          </p:cNvSpPr>
          <p:nvPr>
            <p:ph idx="1"/>
          </p:nvPr>
        </p:nvSpPr>
        <p:spPr>
          <a:xfrm>
            <a:off x="484094" y="685800"/>
            <a:ext cx="9319473" cy="6172200"/>
          </a:xfrm>
        </p:spPr>
        <p:txBody>
          <a:bodyPr>
            <a:normAutofit fontScale="62500" lnSpcReduction="20000"/>
          </a:bodyPr>
          <a:lstStyle/>
          <a:p>
            <a:pPr marL="0" indent="0">
              <a:buNone/>
            </a:pPr>
            <a:endParaRPr lang="en-GB" dirty="0"/>
          </a:p>
          <a:p>
            <a:pPr marL="0" indent="0">
              <a:buNone/>
            </a:pPr>
            <a:r>
              <a:rPr lang="en-GB" sz="4600" b="1" dirty="0"/>
              <a:t>Learning intentions </a:t>
            </a:r>
          </a:p>
          <a:p>
            <a:pPr marL="0" indent="0">
              <a:lnSpc>
                <a:spcPct val="170000"/>
              </a:lnSpc>
              <a:buNone/>
            </a:pPr>
            <a:r>
              <a:rPr lang="en-US" sz="3400" dirty="0"/>
              <a:t>By the end of the lesson I </a:t>
            </a:r>
            <a:r>
              <a:rPr lang="en-GB" sz="3400" dirty="0"/>
              <a:t>will learn about different strategies including mindfulness and how these can help to manage negative thoughts and emotions. </a:t>
            </a:r>
          </a:p>
          <a:p>
            <a:endParaRPr lang="en-GB" sz="3400" dirty="0"/>
          </a:p>
          <a:p>
            <a:endParaRPr lang="en-GB" sz="3400" dirty="0"/>
          </a:p>
          <a:p>
            <a:pPr marL="0" indent="0">
              <a:buNone/>
            </a:pPr>
            <a:r>
              <a:rPr lang="en-GB" sz="3400" b="1" u="sng" dirty="0"/>
              <a:t>Success Criteria: </a:t>
            </a:r>
            <a:endParaRPr lang="en-GB" sz="3400" b="1" dirty="0"/>
          </a:p>
          <a:p>
            <a:pPr marL="0" indent="0">
              <a:buNone/>
            </a:pPr>
            <a:r>
              <a:rPr lang="en-GB" sz="3400" dirty="0"/>
              <a:t>I will have been successful if I can:</a:t>
            </a:r>
          </a:p>
          <a:p>
            <a:endParaRPr lang="en-GB" sz="800" dirty="0"/>
          </a:p>
          <a:p>
            <a:pPr lvl="0">
              <a:lnSpc>
                <a:spcPct val="170000"/>
              </a:lnSpc>
            </a:pPr>
            <a:r>
              <a:rPr lang="en-GB" sz="3400" dirty="0"/>
              <a:t>Learn different ways that my negative thoughts and emotions can be managed.</a:t>
            </a:r>
          </a:p>
          <a:p>
            <a:pPr lvl="0">
              <a:lnSpc>
                <a:spcPct val="170000"/>
              </a:lnSpc>
            </a:pPr>
            <a:r>
              <a:rPr lang="en-GB" sz="3400" dirty="0"/>
              <a:t>Explain what mindfulness is and understand its benefits.</a:t>
            </a:r>
          </a:p>
          <a:p>
            <a:pPr lvl="0">
              <a:lnSpc>
                <a:spcPct val="170000"/>
              </a:lnSpc>
            </a:pPr>
            <a:r>
              <a:rPr lang="en-GB" sz="3400" dirty="0"/>
              <a:t>Know how to incorporate mindfulness into my daily routine.</a:t>
            </a:r>
          </a:p>
        </p:txBody>
      </p:sp>
      <p:pic>
        <p:nvPicPr>
          <p:cNvPr id="4" name="Picture 3" descr="A picture containing drawing&#10;&#10;Description automatically generated">
            <a:extLst>
              <a:ext uri="{FF2B5EF4-FFF2-40B4-BE49-F238E27FC236}">
                <a16:creationId xmlns:a16="http://schemas.microsoft.com/office/drawing/2014/main" id="{49380E3D-6EE2-8C4E-82CB-017080AD0B4F}"/>
              </a:ext>
            </a:extLst>
          </p:cNvPr>
          <p:cNvPicPr/>
          <p:nvPr/>
        </p:nvPicPr>
        <p:blipFill rotWithShape="1">
          <a:blip r:embed="rId2">
            <a:extLst>
              <a:ext uri="{28A0092B-C50C-407E-A947-70E740481C1C}">
                <a14:useLocalDpi xmlns:a14="http://schemas.microsoft.com/office/drawing/2010/main" val="0"/>
              </a:ext>
            </a:extLst>
          </a:blip>
          <a:srcRect l="3471" b="11567"/>
          <a:stretch/>
        </p:blipFill>
        <p:spPr bwMode="auto">
          <a:xfrm>
            <a:off x="9465331" y="2458388"/>
            <a:ext cx="2296586" cy="22930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35063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BABE-E777-6A4D-8FED-7702B92C961B}"/>
              </a:ext>
            </a:extLst>
          </p:cNvPr>
          <p:cNvSpPr>
            <a:spLocks noGrp="1"/>
          </p:cNvSpPr>
          <p:nvPr>
            <p:ph type="title"/>
          </p:nvPr>
        </p:nvSpPr>
        <p:spPr>
          <a:xfrm>
            <a:off x="972671" y="2103437"/>
            <a:ext cx="10515600" cy="1325563"/>
          </a:xfrm>
        </p:spPr>
        <p:txBody>
          <a:bodyPr>
            <a:normAutofit fontScale="90000"/>
          </a:bodyPr>
          <a:lstStyle/>
          <a:p>
            <a:pPr algn="ctr"/>
            <a:r>
              <a:rPr lang="en-GB" b="1" dirty="0"/>
              <a:t>Activity:</a:t>
            </a:r>
            <a:br>
              <a:rPr lang="en-GB" b="1" dirty="0"/>
            </a:br>
            <a:r>
              <a:rPr lang="en-GB" b="1" dirty="0"/>
              <a:t> </a:t>
            </a:r>
            <a:br>
              <a:rPr lang="en-GB" b="1" dirty="0"/>
            </a:br>
            <a:r>
              <a:rPr lang="en-GB" b="1" dirty="0"/>
              <a:t>How Can I clear my head and escape from negative thoughts and emotions?</a:t>
            </a:r>
            <a:br>
              <a:rPr lang="en-GB" dirty="0"/>
            </a:br>
            <a:endParaRPr lang="en-US" dirty="0"/>
          </a:p>
        </p:txBody>
      </p:sp>
    </p:spTree>
    <p:extLst>
      <p:ext uri="{BB962C8B-B14F-4D97-AF65-F5344CB8AC3E}">
        <p14:creationId xmlns:p14="http://schemas.microsoft.com/office/powerpoint/2010/main" val="2866820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AE5CBB9-9B02-3042-A301-B82A9B35B404}"/>
              </a:ext>
            </a:extLst>
          </p:cNvPr>
          <p:cNvSpPr>
            <a:spLocks noGrp="1"/>
          </p:cNvSpPr>
          <p:nvPr>
            <p:ph type="title"/>
          </p:nvPr>
        </p:nvSpPr>
        <p:spPr>
          <a:xfrm>
            <a:off x="6071228" y="797029"/>
            <a:ext cx="4977976" cy="1454051"/>
          </a:xfrm>
        </p:spPr>
        <p:txBody>
          <a:bodyPr>
            <a:normAutofit/>
          </a:bodyPr>
          <a:lstStyle/>
          <a:p>
            <a:r>
              <a:rPr lang="en-GB" sz="3100" b="1" dirty="0">
                <a:solidFill>
                  <a:srgbClr val="000000"/>
                </a:solidFill>
              </a:rPr>
              <a:t> </a:t>
            </a:r>
            <a:br>
              <a:rPr lang="en-GB" sz="3100" dirty="0">
                <a:solidFill>
                  <a:srgbClr val="000000"/>
                </a:solidFill>
              </a:rPr>
            </a:br>
            <a:r>
              <a:rPr lang="en-GB" sz="3600" b="1" dirty="0">
                <a:solidFill>
                  <a:srgbClr val="000000"/>
                </a:solidFill>
              </a:rPr>
              <a:t>Spending time with others</a:t>
            </a:r>
            <a:br>
              <a:rPr lang="en-GB" sz="3100" dirty="0">
                <a:solidFill>
                  <a:srgbClr val="000000"/>
                </a:solidFill>
              </a:rPr>
            </a:br>
            <a:endParaRPr lang="en-US" sz="3100" dirty="0">
              <a:solidFill>
                <a:srgbClr val="000000"/>
              </a:solidFill>
            </a:endParaRPr>
          </a:p>
        </p:txBody>
      </p:sp>
      <p:sp>
        <p:nvSpPr>
          <p:cNvPr id="22"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descr="A picture containing drawing&#10;&#10;Description automatically generated">
            <a:extLst>
              <a:ext uri="{FF2B5EF4-FFF2-40B4-BE49-F238E27FC236}">
                <a16:creationId xmlns:a16="http://schemas.microsoft.com/office/drawing/2014/main" id="{3BAB2E0B-1BAC-F646-8769-45FA4A138110}"/>
              </a:ext>
            </a:extLst>
          </p:cNvPr>
          <p:cNvPicPr/>
          <p:nvPr/>
        </p:nvPicPr>
        <p:blipFill rotWithShape="1">
          <a:blip r:embed="rId4">
            <a:alphaModFix/>
            <a:extLst>
              <a:ext uri="{28A0092B-C50C-407E-A947-70E740481C1C}">
                <a14:useLocalDpi xmlns:a14="http://schemas.microsoft.com/office/drawing/2010/main" val="0"/>
              </a:ext>
            </a:extLst>
          </a:blip>
          <a:srcRect l="8893" r="917"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195B7E6C-1892-5B49-B9BE-15FC8B475096}"/>
              </a:ext>
            </a:extLst>
          </p:cNvPr>
          <p:cNvSpPr>
            <a:spLocks noGrp="1"/>
          </p:cNvSpPr>
          <p:nvPr>
            <p:ph idx="1"/>
          </p:nvPr>
        </p:nvSpPr>
        <p:spPr>
          <a:xfrm>
            <a:off x="5910960" y="2160463"/>
            <a:ext cx="5614874" cy="3979118"/>
          </a:xfrm>
        </p:spPr>
        <p:txBody>
          <a:bodyPr anchor="ctr">
            <a:normAutofit/>
          </a:bodyPr>
          <a:lstStyle/>
          <a:p>
            <a:r>
              <a:rPr lang="en-US" sz="2000" dirty="0">
                <a:solidFill>
                  <a:srgbClr val="000000"/>
                </a:solidFill>
              </a:rPr>
              <a:t>Sometimes a cup of coffee with family or friends can help you to escape from negative thoughts and emotions. </a:t>
            </a:r>
            <a:endParaRPr lang="en-GB" sz="2000" dirty="0">
              <a:solidFill>
                <a:srgbClr val="000000"/>
              </a:solidFill>
            </a:endParaRPr>
          </a:p>
          <a:p>
            <a:endParaRPr lang="en-GB" sz="2000" dirty="0">
              <a:solidFill>
                <a:srgbClr val="000000"/>
              </a:solidFill>
            </a:endParaRPr>
          </a:p>
          <a:p>
            <a:r>
              <a:rPr lang="en-US" sz="2000" dirty="0">
                <a:solidFill>
                  <a:srgbClr val="000000"/>
                </a:solidFill>
              </a:rPr>
              <a:t>Talking about your feelings to others can help you feel a lot better.</a:t>
            </a:r>
            <a:endParaRPr lang="en-GB" sz="2000" dirty="0">
              <a:solidFill>
                <a:srgbClr val="000000"/>
              </a:solidFill>
            </a:endParaRPr>
          </a:p>
          <a:p>
            <a:endParaRPr lang="en-GB" sz="2000" dirty="0">
              <a:solidFill>
                <a:srgbClr val="000000"/>
              </a:solidFill>
            </a:endParaRPr>
          </a:p>
          <a:p>
            <a:r>
              <a:rPr lang="en-US" sz="2000" dirty="0">
                <a:solidFill>
                  <a:srgbClr val="000000"/>
                </a:solidFill>
              </a:rPr>
              <a:t>Feelings of stress and  anxiety can also get worse if a you feel lonely. </a:t>
            </a:r>
            <a:endParaRPr lang="en-GB" sz="2000" dirty="0">
              <a:solidFill>
                <a:srgbClr val="000000"/>
              </a:solidFill>
            </a:endParaRPr>
          </a:p>
          <a:p>
            <a:pPr marL="0" indent="0">
              <a:buNone/>
            </a:pPr>
            <a:endParaRPr lang="en-US" sz="2000" dirty="0">
              <a:solidFill>
                <a:srgbClr val="000000"/>
              </a:solidFill>
            </a:endParaRPr>
          </a:p>
        </p:txBody>
      </p:sp>
    </p:spTree>
    <p:extLst>
      <p:ext uri="{BB962C8B-B14F-4D97-AF65-F5344CB8AC3E}">
        <p14:creationId xmlns:p14="http://schemas.microsoft.com/office/powerpoint/2010/main" val="1978219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7F1927F-A46B-6E4C-878B-538EFEBCAEED}"/>
              </a:ext>
            </a:extLst>
          </p:cNvPr>
          <p:cNvSpPr>
            <a:spLocks noGrp="1"/>
          </p:cNvSpPr>
          <p:nvPr>
            <p:ph type="title"/>
          </p:nvPr>
        </p:nvSpPr>
        <p:spPr>
          <a:xfrm>
            <a:off x="6094105" y="802955"/>
            <a:ext cx="4977976" cy="1454051"/>
          </a:xfrm>
        </p:spPr>
        <p:txBody>
          <a:bodyPr>
            <a:normAutofit/>
          </a:bodyPr>
          <a:lstStyle/>
          <a:p>
            <a:r>
              <a:rPr lang="en-US" b="1" dirty="0">
                <a:solidFill>
                  <a:srgbClr val="000000"/>
                </a:solidFill>
              </a:rPr>
              <a:t>Accept who you are</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Image result for accept who you are">
            <a:extLst>
              <a:ext uri="{FF2B5EF4-FFF2-40B4-BE49-F238E27FC236}">
                <a16:creationId xmlns:a16="http://schemas.microsoft.com/office/drawing/2014/main" id="{8B79FB3B-E8E6-C342-B396-F12BAB186BBB}"/>
              </a:ext>
            </a:extLst>
          </p:cNvPr>
          <p:cNvPicPr/>
          <p:nvPr/>
        </p:nvPicPr>
        <p:blipFill rotWithShape="1">
          <a:blip r:embed="rId3" cstate="print">
            <a:alphaModFix/>
            <a:extLst>
              <a:ext uri="{28A0092B-C50C-407E-A947-70E740481C1C}">
                <a14:useLocalDpi xmlns:a14="http://schemas.microsoft.com/office/drawing/2010/main" val="0"/>
              </a:ext>
            </a:extLst>
          </a:blip>
          <a:srcRect l="11438" r="24662"/>
          <a:stretch/>
        </p:blipFill>
        <p:spPr bwMode="auto">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p:spPr>
      </p:pic>
      <p:sp>
        <p:nvSpPr>
          <p:cNvPr id="3" name="Content Placeholder 2">
            <a:extLst>
              <a:ext uri="{FF2B5EF4-FFF2-40B4-BE49-F238E27FC236}">
                <a16:creationId xmlns:a16="http://schemas.microsoft.com/office/drawing/2014/main" id="{5945C47F-43EA-B649-8F4C-057B83103E91}"/>
              </a:ext>
            </a:extLst>
          </p:cNvPr>
          <p:cNvSpPr>
            <a:spLocks noGrp="1"/>
          </p:cNvSpPr>
          <p:nvPr>
            <p:ph idx="1"/>
          </p:nvPr>
        </p:nvSpPr>
        <p:spPr>
          <a:xfrm>
            <a:off x="6090574" y="2421682"/>
            <a:ext cx="4977578" cy="3639289"/>
          </a:xfrm>
        </p:spPr>
        <p:txBody>
          <a:bodyPr anchor="ctr">
            <a:normAutofit/>
          </a:bodyPr>
          <a:lstStyle/>
          <a:p>
            <a:pPr lvl="0"/>
            <a:r>
              <a:rPr lang="en-US" sz="2000">
                <a:solidFill>
                  <a:srgbClr val="000000"/>
                </a:solidFill>
              </a:rPr>
              <a:t>We all have different qualities; some people are good at somethings whilst others are not.</a:t>
            </a:r>
            <a:endParaRPr lang="en-GB" sz="2000">
              <a:solidFill>
                <a:srgbClr val="000000"/>
              </a:solidFill>
            </a:endParaRPr>
          </a:p>
          <a:p>
            <a:pPr marL="0" indent="0">
              <a:buNone/>
            </a:pPr>
            <a:endParaRPr lang="en-GB" sz="2000">
              <a:solidFill>
                <a:srgbClr val="000000"/>
              </a:solidFill>
            </a:endParaRPr>
          </a:p>
          <a:p>
            <a:pPr lvl="0"/>
            <a:r>
              <a:rPr lang="en-US" sz="2000">
                <a:solidFill>
                  <a:srgbClr val="000000"/>
                </a:solidFill>
              </a:rPr>
              <a:t>But we are all individually all good at something.</a:t>
            </a:r>
            <a:endParaRPr lang="en-GB" sz="2000">
              <a:solidFill>
                <a:srgbClr val="000000"/>
              </a:solidFill>
            </a:endParaRPr>
          </a:p>
          <a:p>
            <a:endParaRPr lang="en-GB" sz="2000">
              <a:solidFill>
                <a:srgbClr val="000000"/>
              </a:solidFill>
            </a:endParaRPr>
          </a:p>
          <a:p>
            <a:pPr lvl="0"/>
            <a:r>
              <a:rPr lang="en-US" sz="2000">
                <a:solidFill>
                  <a:srgbClr val="000000"/>
                </a:solidFill>
              </a:rPr>
              <a:t>Some of us can make people laugh, some are good at spelling, others are great at cooking. </a:t>
            </a:r>
            <a:endParaRPr lang="en-GB" sz="2000">
              <a:solidFill>
                <a:srgbClr val="000000"/>
              </a:solidFill>
            </a:endParaRPr>
          </a:p>
          <a:p>
            <a:endParaRPr lang="en-US" sz="2000">
              <a:solidFill>
                <a:srgbClr val="000000"/>
              </a:solidFill>
            </a:endParaRPr>
          </a:p>
        </p:txBody>
      </p:sp>
    </p:spTree>
    <p:extLst>
      <p:ext uri="{BB962C8B-B14F-4D97-AF65-F5344CB8AC3E}">
        <p14:creationId xmlns:p14="http://schemas.microsoft.com/office/powerpoint/2010/main" val="1335465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17">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032085B-C616-6445-A79B-6FA5078CB19B}"/>
              </a:ext>
            </a:extLst>
          </p:cNvPr>
          <p:cNvSpPr>
            <a:spLocks noGrp="1"/>
          </p:cNvSpPr>
          <p:nvPr>
            <p:ph type="title"/>
          </p:nvPr>
        </p:nvSpPr>
        <p:spPr>
          <a:xfrm>
            <a:off x="6094105" y="802955"/>
            <a:ext cx="4977976" cy="1454051"/>
          </a:xfrm>
        </p:spPr>
        <p:txBody>
          <a:bodyPr>
            <a:normAutofit/>
          </a:bodyPr>
          <a:lstStyle/>
          <a:p>
            <a:r>
              <a:rPr lang="en-US" b="1" dirty="0">
                <a:solidFill>
                  <a:srgbClr val="000000"/>
                </a:solidFill>
              </a:rPr>
              <a:t>Positive Thinking</a:t>
            </a:r>
          </a:p>
        </p:txBody>
      </p:sp>
      <p:sp>
        <p:nvSpPr>
          <p:cNvPr id="22"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A picture containing sitting, yellow, apple, game&#10;&#10;Description automatically generated">
            <a:extLst>
              <a:ext uri="{FF2B5EF4-FFF2-40B4-BE49-F238E27FC236}">
                <a16:creationId xmlns:a16="http://schemas.microsoft.com/office/drawing/2014/main" id="{E8C5059A-69D3-6747-9258-1158932E8AFD}"/>
              </a:ext>
            </a:extLst>
          </p:cNvPr>
          <p:cNvPicPr/>
          <p:nvPr/>
        </p:nvPicPr>
        <p:blipFill rotWithShape="1">
          <a:blip r:embed="rId3" cstate="print">
            <a:alphaModFix/>
            <a:extLst>
              <a:ext uri="{28A0092B-C50C-407E-A947-70E740481C1C}">
                <a14:useLocalDpi xmlns:a14="http://schemas.microsoft.com/office/drawing/2010/main" val="0"/>
              </a:ext>
            </a:extLst>
          </a:blip>
          <a:srcRect l="16379" r="23138"/>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1B5B37FB-C53F-CA49-8532-08EB24474B78}"/>
              </a:ext>
            </a:extLst>
          </p:cNvPr>
          <p:cNvSpPr>
            <a:spLocks noGrp="1"/>
          </p:cNvSpPr>
          <p:nvPr>
            <p:ph idx="1"/>
          </p:nvPr>
        </p:nvSpPr>
        <p:spPr>
          <a:xfrm>
            <a:off x="6090574" y="2421682"/>
            <a:ext cx="4977578" cy="3639289"/>
          </a:xfrm>
        </p:spPr>
        <p:txBody>
          <a:bodyPr anchor="ctr">
            <a:normAutofit/>
          </a:bodyPr>
          <a:lstStyle/>
          <a:p>
            <a:pPr lvl="0"/>
            <a:r>
              <a:rPr lang="en-US" sz="2000" dirty="0">
                <a:solidFill>
                  <a:srgbClr val="000000"/>
                </a:solidFill>
              </a:rPr>
              <a:t>Try to think positively -  if you think negatively it can influence how you feel.</a:t>
            </a:r>
            <a:endParaRPr lang="en-GB" sz="2000" dirty="0">
              <a:solidFill>
                <a:srgbClr val="000000"/>
              </a:solidFill>
            </a:endParaRPr>
          </a:p>
          <a:p>
            <a:endParaRPr lang="en-GB" sz="2000" dirty="0">
              <a:solidFill>
                <a:srgbClr val="000000"/>
              </a:solidFill>
            </a:endParaRPr>
          </a:p>
          <a:p>
            <a:pPr lvl="0"/>
            <a:r>
              <a:rPr lang="en-US" sz="2000" dirty="0">
                <a:solidFill>
                  <a:srgbClr val="000000"/>
                </a:solidFill>
              </a:rPr>
              <a:t>Try to look at the glass half full and stay optimistic through tough times. </a:t>
            </a:r>
            <a:endParaRPr lang="en-GB" sz="2000" dirty="0">
              <a:solidFill>
                <a:srgbClr val="000000"/>
              </a:solidFill>
            </a:endParaRPr>
          </a:p>
          <a:p>
            <a:endParaRPr lang="en-GB" sz="2000" dirty="0">
              <a:solidFill>
                <a:srgbClr val="000000"/>
              </a:solidFill>
            </a:endParaRPr>
          </a:p>
          <a:p>
            <a:r>
              <a:rPr lang="en-US" sz="2000" dirty="0">
                <a:solidFill>
                  <a:srgbClr val="000000"/>
                </a:solidFill>
              </a:rPr>
              <a:t>For example, instead of feeling upset over a bad grade, try to maintain a positive attitude and look at ways to improve next time</a:t>
            </a:r>
            <a:r>
              <a:rPr lang="en-GB" sz="2000" dirty="0">
                <a:solidFill>
                  <a:srgbClr val="000000"/>
                </a:solidFill>
                <a:effectLst/>
              </a:rPr>
              <a:t> </a:t>
            </a:r>
            <a:endParaRPr lang="en-US" sz="2000" dirty="0">
              <a:solidFill>
                <a:srgbClr val="000000"/>
              </a:solidFill>
            </a:endParaRPr>
          </a:p>
        </p:txBody>
      </p:sp>
    </p:spTree>
    <p:extLst>
      <p:ext uri="{BB962C8B-B14F-4D97-AF65-F5344CB8AC3E}">
        <p14:creationId xmlns:p14="http://schemas.microsoft.com/office/powerpoint/2010/main" val="144914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65AEEF4-4820-AE46-9816-65719285F998}"/>
              </a:ext>
            </a:extLst>
          </p:cNvPr>
          <p:cNvSpPr>
            <a:spLocks noGrp="1"/>
          </p:cNvSpPr>
          <p:nvPr>
            <p:ph type="title"/>
          </p:nvPr>
        </p:nvSpPr>
        <p:spPr>
          <a:xfrm>
            <a:off x="5614876" y="1175489"/>
            <a:ext cx="5860828" cy="1454051"/>
          </a:xfrm>
        </p:spPr>
        <p:txBody>
          <a:bodyPr>
            <a:normAutofit/>
          </a:bodyPr>
          <a:lstStyle/>
          <a:p>
            <a:pPr algn="ctr"/>
            <a:r>
              <a:rPr lang="en-US" b="1" dirty="0">
                <a:solidFill>
                  <a:srgbClr val="000000"/>
                </a:solidFill>
              </a:rPr>
              <a:t>Do something you enjoy </a:t>
            </a:r>
          </a:p>
        </p:txBody>
      </p:sp>
      <p:sp>
        <p:nvSpPr>
          <p:cNvPr id="13"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A picture containing light&#10;&#10;Description automatically generated">
            <a:extLst>
              <a:ext uri="{FF2B5EF4-FFF2-40B4-BE49-F238E27FC236}">
                <a16:creationId xmlns:a16="http://schemas.microsoft.com/office/drawing/2014/main" id="{901AC82C-C55C-334A-8CC2-9508DEC20CFB}"/>
              </a:ext>
            </a:extLst>
          </p:cNvPr>
          <p:cNvPicPr/>
          <p:nvPr/>
        </p:nvPicPr>
        <p:blipFill>
          <a:blip r:embed="rId3">
            <a:extLst>
              <a:ext uri="{28A0092B-C50C-407E-A947-70E740481C1C}">
                <a14:useLocalDpi xmlns:a14="http://schemas.microsoft.com/office/drawing/2010/main" val="0"/>
              </a:ext>
            </a:extLst>
          </a:blip>
          <a:stretch>
            <a:fillRect/>
          </a:stretch>
        </p:blipFill>
        <p:spPr>
          <a:xfrm>
            <a:off x="429349" y="2220708"/>
            <a:ext cx="3661831" cy="2436782"/>
          </a:xfrm>
          <a:prstGeom prst="rect">
            <a:avLst/>
          </a:prstGeom>
        </p:spPr>
      </p:pic>
      <p:sp>
        <p:nvSpPr>
          <p:cNvPr id="3" name="Content Placeholder 2">
            <a:extLst>
              <a:ext uri="{FF2B5EF4-FFF2-40B4-BE49-F238E27FC236}">
                <a16:creationId xmlns:a16="http://schemas.microsoft.com/office/drawing/2014/main" id="{08F1157A-DBBE-9040-A2B1-DFD75F56B785}"/>
              </a:ext>
            </a:extLst>
          </p:cNvPr>
          <p:cNvSpPr>
            <a:spLocks noGrp="1"/>
          </p:cNvSpPr>
          <p:nvPr>
            <p:ph idx="1"/>
          </p:nvPr>
        </p:nvSpPr>
        <p:spPr>
          <a:xfrm>
            <a:off x="5766222" y="2220708"/>
            <a:ext cx="5614875" cy="4233333"/>
          </a:xfrm>
        </p:spPr>
        <p:txBody>
          <a:bodyPr anchor="ctr">
            <a:normAutofit/>
          </a:bodyPr>
          <a:lstStyle/>
          <a:p>
            <a:pPr lvl="0"/>
            <a:r>
              <a:rPr lang="en-US" sz="2400" dirty="0">
                <a:solidFill>
                  <a:srgbClr val="000000"/>
                </a:solidFill>
              </a:rPr>
              <a:t>If your feel down, stressed or anxious, take a break and do something you love.</a:t>
            </a:r>
            <a:endParaRPr lang="en-GB" sz="2400" dirty="0">
              <a:solidFill>
                <a:srgbClr val="000000"/>
              </a:solidFill>
            </a:endParaRPr>
          </a:p>
          <a:p>
            <a:endParaRPr lang="en-GB" sz="2400" dirty="0">
              <a:solidFill>
                <a:srgbClr val="000000"/>
              </a:solidFill>
            </a:endParaRPr>
          </a:p>
          <a:p>
            <a:pPr lvl="0"/>
            <a:r>
              <a:rPr lang="en-US" sz="2400" dirty="0">
                <a:solidFill>
                  <a:srgbClr val="000000"/>
                </a:solidFill>
              </a:rPr>
              <a:t>Whether it is painting or listening to music, doing something you enjoy can lift your mood and distract you from negative thoughts and emotions. </a:t>
            </a:r>
            <a:endParaRPr lang="en-GB" sz="2400" dirty="0">
              <a:solidFill>
                <a:srgbClr val="000000"/>
              </a:solidFill>
            </a:endParaRPr>
          </a:p>
          <a:p>
            <a:endParaRPr lang="en-US" sz="2000" dirty="0">
              <a:solidFill>
                <a:srgbClr val="000000"/>
              </a:solidFill>
            </a:endParaRPr>
          </a:p>
        </p:txBody>
      </p:sp>
    </p:spTree>
    <p:extLst>
      <p:ext uri="{BB962C8B-B14F-4D97-AF65-F5344CB8AC3E}">
        <p14:creationId xmlns:p14="http://schemas.microsoft.com/office/powerpoint/2010/main" val="232131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82BA98C-E3BA-DA40-89DE-EB1CEDF5565A}"/>
              </a:ext>
            </a:extLst>
          </p:cNvPr>
          <p:cNvSpPr>
            <a:spLocks noGrp="1"/>
          </p:cNvSpPr>
          <p:nvPr>
            <p:ph type="title"/>
          </p:nvPr>
        </p:nvSpPr>
        <p:spPr>
          <a:xfrm>
            <a:off x="6248400" y="1529980"/>
            <a:ext cx="4977976" cy="1454051"/>
          </a:xfrm>
        </p:spPr>
        <p:txBody>
          <a:bodyPr>
            <a:normAutofit/>
          </a:bodyPr>
          <a:lstStyle/>
          <a:p>
            <a:r>
              <a:rPr lang="en-GB" b="1" dirty="0">
                <a:solidFill>
                  <a:srgbClr val="000000"/>
                </a:solidFill>
              </a:rPr>
              <a:t>Exercise</a:t>
            </a:r>
            <a:br>
              <a:rPr lang="en-GB" b="1" dirty="0">
                <a:solidFill>
                  <a:srgbClr val="000000"/>
                </a:solidFill>
              </a:rPr>
            </a:br>
            <a:endParaRPr lang="en-US" b="1" dirty="0">
              <a:solidFill>
                <a:srgbClr val="000000"/>
              </a:solidFill>
            </a:endParaRP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Free Clip Art Exercise">
            <a:extLst>
              <a:ext uri="{FF2B5EF4-FFF2-40B4-BE49-F238E27FC236}">
                <a16:creationId xmlns:a16="http://schemas.microsoft.com/office/drawing/2014/main" id="{ECC9F727-F19B-0E4D-A4EF-81222AF43F09}"/>
              </a:ext>
            </a:extLst>
          </p:cNvPr>
          <p:cNvPicPr/>
          <p:nvPr/>
        </p:nvPicPr>
        <p:blipFill rotWithShape="1">
          <a:blip r:embed="rId3" cstate="print">
            <a:alphaModFix/>
            <a:extLst>
              <a:ext uri="{28A0092B-C50C-407E-A947-70E740481C1C}">
                <a14:useLocalDpi xmlns:a14="http://schemas.microsoft.com/office/drawing/2010/main" val="0"/>
              </a:ext>
            </a:extLst>
          </a:blip>
          <a:srcRect l="4138" r="-1" b="-1"/>
          <a:stretch/>
        </p:blipFill>
        <p:spPr bwMode="auto">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53640926-AAD7-44D8-BBD7-CCE9431645EC}">
              <a14:shadowObscured xmlns:a14="http://schemas.microsoft.com/office/drawing/2010/main"/>
            </a:ext>
          </a:extLst>
        </p:spPr>
      </p:pic>
      <p:sp>
        <p:nvSpPr>
          <p:cNvPr id="3" name="Content Placeholder 2">
            <a:extLst>
              <a:ext uri="{FF2B5EF4-FFF2-40B4-BE49-F238E27FC236}">
                <a16:creationId xmlns:a16="http://schemas.microsoft.com/office/drawing/2014/main" id="{F1E09D1F-27C2-924A-B747-C5A25230B79D}"/>
              </a:ext>
            </a:extLst>
          </p:cNvPr>
          <p:cNvSpPr>
            <a:spLocks noGrp="1"/>
          </p:cNvSpPr>
          <p:nvPr>
            <p:ph idx="1"/>
          </p:nvPr>
        </p:nvSpPr>
        <p:spPr>
          <a:xfrm>
            <a:off x="6027997" y="2257006"/>
            <a:ext cx="5750882" cy="4367638"/>
          </a:xfrm>
        </p:spPr>
        <p:txBody>
          <a:bodyPr anchor="ctr">
            <a:normAutofit/>
          </a:bodyPr>
          <a:lstStyle/>
          <a:p>
            <a:pPr lvl="0"/>
            <a:r>
              <a:rPr lang="en-US" dirty="0">
                <a:solidFill>
                  <a:srgbClr val="000000"/>
                </a:solidFill>
              </a:rPr>
              <a:t>Exercise boosts your feel-good hormones and improves your general health</a:t>
            </a:r>
            <a:endParaRPr lang="en-GB" dirty="0">
              <a:solidFill>
                <a:srgbClr val="000000"/>
              </a:solidFill>
            </a:endParaRPr>
          </a:p>
          <a:p>
            <a:pPr marL="0" indent="0">
              <a:buNone/>
            </a:pPr>
            <a:endParaRPr lang="en-GB" dirty="0">
              <a:solidFill>
                <a:srgbClr val="000000"/>
              </a:solidFill>
            </a:endParaRPr>
          </a:p>
          <a:p>
            <a:pPr lvl="0"/>
            <a:r>
              <a:rPr lang="en-US" dirty="0">
                <a:solidFill>
                  <a:srgbClr val="000000"/>
                </a:solidFill>
              </a:rPr>
              <a:t>It can increase your self-esteem and improve your sleep and concentration and can make you feel better. </a:t>
            </a:r>
            <a:endParaRPr lang="en-GB" dirty="0">
              <a:solidFill>
                <a:srgbClr val="000000"/>
              </a:solidFill>
            </a:endParaRPr>
          </a:p>
          <a:p>
            <a:endParaRPr lang="en-US" sz="2000" dirty="0">
              <a:solidFill>
                <a:srgbClr val="000000"/>
              </a:solidFill>
            </a:endParaRPr>
          </a:p>
        </p:txBody>
      </p:sp>
    </p:spTree>
    <p:extLst>
      <p:ext uri="{BB962C8B-B14F-4D97-AF65-F5344CB8AC3E}">
        <p14:creationId xmlns:p14="http://schemas.microsoft.com/office/powerpoint/2010/main" val="4128828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D07ADD0C-B533-9D4E-80B4-93F6786D7566}"/>
              </a:ext>
            </a:extLst>
          </p:cNvPr>
          <p:cNvPicPr>
            <a:picLocks/>
          </p:cNvPicPr>
          <p:nvPr/>
        </p:nvPicPr>
        <p:blipFill rotWithShape="1">
          <a:blip r:embed="rId3">
            <a:extLst>
              <a:ext uri="{28A0092B-C50C-407E-A947-70E740481C1C}">
                <a14:useLocalDpi xmlns:a14="http://schemas.microsoft.com/office/drawing/2010/main" val="0"/>
              </a:ext>
            </a:extLst>
          </a:blip>
          <a:srcRect l="9471" t="3242" r="4645"/>
          <a:stretch/>
        </p:blipFill>
        <p:spPr bwMode="auto">
          <a:xfrm>
            <a:off x="1808678" y="0"/>
            <a:ext cx="8574643" cy="6214533"/>
          </a:xfrm>
          <a:prstGeom prst="rect">
            <a:avLst/>
          </a:prstGeom>
          <a:extLst>
            <a:ext uri="{53640926-AAD7-44D8-BBD7-CCE9431645EC}">
              <a14:shadowObscured xmlns:a14="http://schemas.microsoft.com/office/drawing/2010/main"/>
            </a:ext>
          </a:extLst>
        </p:spPr>
      </p:pic>
    </p:spTree>
    <p:extLst>
      <p:ext uri="{BB962C8B-B14F-4D97-AF65-F5344CB8AC3E}">
        <p14:creationId xmlns:p14="http://schemas.microsoft.com/office/powerpoint/2010/main" val="2954303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TotalTime>
  <Words>1516</Words>
  <Application>Microsoft Macintosh PowerPoint</Application>
  <PresentationFormat>Widescreen</PresentationFormat>
  <Paragraphs>123</Paragraphs>
  <Slides>17</Slides>
  <Notes>11</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Positive Psychology: Mindfulness</vt:lpstr>
      <vt:lpstr>PowerPoint Presentation</vt:lpstr>
      <vt:lpstr>Activity:   How Can I clear my head and escape from negative thoughts and emotions? </vt:lpstr>
      <vt:lpstr>  Spending time with others </vt:lpstr>
      <vt:lpstr>Accept who you are</vt:lpstr>
      <vt:lpstr>Positive Thinking</vt:lpstr>
      <vt:lpstr>Do something you enjoy </vt:lpstr>
      <vt:lpstr>Exercise </vt:lpstr>
      <vt:lpstr>PowerPoint Presentation</vt:lpstr>
      <vt:lpstr>Mindfulness</vt:lpstr>
      <vt:lpstr>Mindfulness</vt:lpstr>
      <vt:lpstr>Benefits of Mindfulness</vt:lpstr>
      <vt:lpstr>Let’s try Mindfulness: Body Scan</vt:lpstr>
      <vt:lpstr>Let’s try Mindfulness: Leaves on a stream</vt:lpstr>
      <vt:lpstr>Activity:   How can you be mindful in your everyday life?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Positive Psychology: Mindfulness</dc:title>
  <dc:creator>Ainsley McLarty (Student)</dc:creator>
  <cp:lastModifiedBy>Ainsley McLarty (Student)</cp:lastModifiedBy>
  <cp:revision>10</cp:revision>
  <dcterms:created xsi:type="dcterms:W3CDTF">2020-06-21T21:35:01Z</dcterms:created>
  <dcterms:modified xsi:type="dcterms:W3CDTF">2020-07-13T09:03:00Z</dcterms:modified>
</cp:coreProperties>
</file>