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7" r:id="rId3"/>
    <p:sldId id="259" r:id="rId4"/>
    <p:sldId id="260" r:id="rId5"/>
    <p:sldId id="261" r:id="rId6"/>
    <p:sldId id="262" r:id="rId7"/>
    <p:sldId id="263" r:id="rId8"/>
    <p:sldId id="264"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48"/>
    <p:restoredTop sz="74288"/>
  </p:normalViewPr>
  <p:slideViewPr>
    <p:cSldViewPr snapToGrid="0" snapToObjects="1">
      <p:cViewPr varScale="1">
        <p:scale>
          <a:sx n="79" d="100"/>
          <a:sy n="79" d="100"/>
        </p:scale>
        <p:origin x="158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3A21C8-F7C4-AF4B-8AF6-60C1D8216628}" type="datetimeFigureOut">
              <a:rPr lang="en-US" smtClean="0"/>
              <a:t>7/13/20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102F81-D39F-9941-B121-02F8C0944856}" type="slidenum">
              <a:rPr lang="en-US" smtClean="0"/>
              <a:t>‹#›</a:t>
            </a:fld>
            <a:endParaRPr lang="en-US"/>
          </a:p>
        </p:txBody>
      </p:sp>
    </p:spTree>
    <p:extLst>
      <p:ext uri="{BB962C8B-B14F-4D97-AF65-F5344CB8AC3E}">
        <p14:creationId xmlns:p14="http://schemas.microsoft.com/office/powerpoint/2010/main" val="99856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U3nT2KDAGOc"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viacharacter.org/survey/account/register"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lesson focuses on the use of the Values in Action (VIA) strengths survey to allow pupils to explore their character strengths and personal qualities. It will also support pupil to think about how they can use their strengths.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1</a:t>
            </a:fld>
            <a:endParaRPr lang="en-US"/>
          </a:p>
        </p:txBody>
      </p:sp>
    </p:spTree>
    <p:extLst>
      <p:ext uri="{BB962C8B-B14F-4D97-AF65-F5344CB8AC3E}">
        <p14:creationId xmlns:p14="http://schemas.microsoft.com/office/powerpoint/2010/main" val="784761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2</a:t>
            </a:fld>
            <a:endParaRPr lang="en-US"/>
          </a:p>
        </p:txBody>
      </p:sp>
    </p:spTree>
    <p:extLst>
      <p:ext uri="{BB962C8B-B14F-4D97-AF65-F5344CB8AC3E}">
        <p14:creationId xmlns:p14="http://schemas.microsoft.com/office/powerpoint/2010/main" val="613874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Activity: Guess your top 5 strengths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Introduce the character strengths to pupils:  Character strengths are personal qualities, like honesty and leadership, that help you get along in the world and be a better person. People tend to be stronger at a few of these virtues than others. Knowing your character strengths </a:t>
            </a:r>
          </a:p>
          <a:p>
            <a:r>
              <a:rPr lang="en-GB" sz="1200" kern="1200" dirty="0">
                <a:solidFill>
                  <a:schemeClr val="tx1"/>
                </a:solidFill>
                <a:effectLst/>
                <a:latin typeface="+mn-lt"/>
                <a:ea typeface="+mn-ea"/>
                <a:cs typeface="+mn-cs"/>
              </a:rPr>
              <a:t>Pupils could look at the word cloud below on the slide and guess which would be their top three strengths.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3</a:t>
            </a:fld>
            <a:endParaRPr lang="en-US"/>
          </a:p>
        </p:txBody>
      </p:sp>
    </p:spTree>
    <p:extLst>
      <p:ext uri="{BB962C8B-B14F-4D97-AF65-F5344CB8AC3E}">
        <p14:creationId xmlns:p14="http://schemas.microsoft.com/office/powerpoint/2010/main" val="4024069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Video Clip:  The Science of Character</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video explains character strengths in more detail, why they matter and what they mean for individuals.</a:t>
            </a:r>
          </a:p>
          <a:p>
            <a:r>
              <a:rPr lang="en-GB" sz="1200" kern="1200" dirty="0">
                <a:solidFill>
                  <a:schemeClr val="tx1"/>
                </a:solidFill>
                <a:effectLst/>
                <a:latin typeface="+mn-lt"/>
                <a:ea typeface="+mn-ea"/>
                <a:cs typeface="+mn-cs"/>
              </a:rPr>
              <a:t> </a:t>
            </a:r>
          </a:p>
          <a:p>
            <a:r>
              <a:rPr lang="en-GB" sz="1200" u="sng" kern="1200" dirty="0">
                <a:solidFill>
                  <a:schemeClr val="tx1"/>
                </a:solidFill>
                <a:effectLst/>
                <a:latin typeface="+mn-lt"/>
                <a:ea typeface="+mn-ea"/>
                <a:cs typeface="+mn-cs"/>
                <a:hlinkClick r:id="rId3"/>
              </a:rPr>
              <a:t>https://www.youtube.com/watch?v=U3nT2KDAGOc</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4</a:t>
            </a:fld>
            <a:endParaRPr lang="en-US"/>
          </a:p>
        </p:txBody>
      </p:sp>
    </p:spTree>
    <p:extLst>
      <p:ext uri="{BB962C8B-B14F-4D97-AF65-F5344CB8AC3E}">
        <p14:creationId xmlns:p14="http://schemas.microsoft.com/office/powerpoint/2010/main" val="2571228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Take the VIA character strengths survey: </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VIA survey will help pupils to identify their character strengths</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Instructions:</a:t>
            </a:r>
          </a:p>
          <a:p>
            <a:r>
              <a:rPr lang="en-GB"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Each pupil will need a device which connects to the internet</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Click on the link or type in:</a:t>
            </a:r>
            <a:r>
              <a:rPr lang="en-GB" sz="1200" u="sng" kern="1200" dirty="0">
                <a:solidFill>
                  <a:schemeClr val="tx1"/>
                </a:solidFill>
                <a:effectLst/>
                <a:latin typeface="+mn-lt"/>
                <a:ea typeface="+mn-ea"/>
                <a:cs typeface="+mn-cs"/>
              </a:rPr>
              <a:t> </a:t>
            </a:r>
            <a:r>
              <a:rPr lang="en-GB" sz="1200" u="sng" kern="1200" dirty="0">
                <a:solidFill>
                  <a:schemeClr val="tx1"/>
                </a:solidFill>
                <a:effectLst/>
                <a:latin typeface="+mn-lt"/>
                <a:ea typeface="+mn-ea"/>
                <a:cs typeface="+mn-cs"/>
                <a:hlinkClick r:id="rId3"/>
              </a:rPr>
              <a:t>https://www.viacharacter.org/survey/account/register</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Under the heading, “Register to Get Started,” enter your name, email, gender, date of birth, and a password. Make sure the second box (“I have read...of this agreement”) is checked, then click “register.”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On the next page, select, “I want to take the VIA survey for youth” (it’s shorter than the adult version), then click, “Take survey.”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On the next page, select, “I am taking the survey for myself.” Answer all of the questions.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At the end of the survey, you will come to a page labelled “demographics.” You can fill in the information if you wish, or you can just click, “Complete survey.”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On the next page, click “Download your character strengths profile.” or take a record of top 5 strengths along with the brief description.</a:t>
            </a:r>
          </a:p>
          <a:p>
            <a:r>
              <a:rPr lang="en-GB" sz="1200" kern="1200" dirty="0">
                <a:solidFill>
                  <a:schemeClr val="tx1"/>
                </a:solidFill>
                <a:effectLst/>
                <a:latin typeface="+mn-lt"/>
                <a:ea typeface="+mn-ea"/>
                <a:cs typeface="+mn-cs"/>
              </a:rPr>
              <a:t> </a:t>
            </a:r>
            <a:endParaRPr lang="en-GB" dirty="0">
              <a:effectLst/>
            </a:endParaRPr>
          </a:p>
          <a:p>
            <a:r>
              <a:rPr lang="en-GB" sz="1200" kern="1200" dirty="0">
                <a:solidFill>
                  <a:schemeClr val="tx1"/>
                </a:solidFill>
                <a:effectLst/>
                <a:latin typeface="+mn-lt"/>
                <a:ea typeface="+mn-ea"/>
                <a:cs typeface="+mn-cs"/>
              </a:rPr>
              <a:t>(Teachers can also take the survey by clicking on the main version) </a:t>
            </a:r>
            <a:endParaRPr lang="en-GB" dirty="0">
              <a:effectLst/>
            </a:endParaRP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5</a:t>
            </a:fld>
            <a:endParaRPr lang="en-US"/>
          </a:p>
        </p:txBody>
      </p:sp>
    </p:spTree>
    <p:extLst>
      <p:ext uri="{BB962C8B-B14F-4D97-AF65-F5344CB8AC3E}">
        <p14:creationId xmlns:p14="http://schemas.microsoft.com/office/powerpoint/2010/main" val="2098815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Class Strengths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When all pupils have completed the survey, tally up everyone’s strengths: Ask the students to look at their top two strengths. Then get a tally of how many students had one of their top two strengths in the wisdom category, courage category, etc. Then reveal what the class’s top strengths were, this is a fun way for everyone to get a sense of each other’s strengths.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6</a:t>
            </a:fld>
            <a:endParaRPr lang="en-US"/>
          </a:p>
        </p:txBody>
      </p:sp>
    </p:spTree>
    <p:extLst>
      <p:ext uri="{BB962C8B-B14F-4D97-AF65-F5344CB8AC3E}">
        <p14:creationId xmlns:p14="http://schemas.microsoft.com/office/powerpoint/2010/main" val="692807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Activity: How might you use your strengths?</a:t>
            </a:r>
          </a:p>
          <a:p>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could discuss their top strengths with a partner and think about how they might use each of their strengths.</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For example, if a top strength was bravery, then they might make a good firefighter. Or, if a score was high in creativity, then could they use it to create music? If they scored high in kindness, how might they find opportunities to encourage others to be kind</a:t>
            </a:r>
            <a:r>
              <a:rPr lang="en-GB" sz="1200" kern="1200">
                <a:solidFill>
                  <a:schemeClr val="tx1"/>
                </a:solidFill>
                <a:effectLst/>
                <a:latin typeface="+mn-lt"/>
                <a:ea typeface="+mn-ea"/>
                <a:cs typeface="+mn-cs"/>
              </a:rPr>
              <a:t>? </a:t>
            </a:r>
          </a:p>
          <a:p>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Another suggested task is to create an individual mind map which illustrates top strengths and how these are used.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7</a:t>
            </a:fld>
            <a:endParaRPr lang="en-US"/>
          </a:p>
        </p:txBody>
      </p:sp>
    </p:spTree>
    <p:extLst>
      <p:ext uri="{BB962C8B-B14F-4D97-AF65-F5344CB8AC3E}">
        <p14:creationId xmlns:p14="http://schemas.microsoft.com/office/powerpoint/2010/main" val="3821950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Create poster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Pupils could create a poster that lists his or her top five-character strengths. This can be as creative as they would like and could include artwork that symbolizes their strengths. They could use pictures, images, drawings and words to describe themselves and their top five strengths.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8</a:t>
            </a:fld>
            <a:endParaRPr lang="en-US"/>
          </a:p>
        </p:txBody>
      </p:sp>
    </p:spTree>
    <p:extLst>
      <p:ext uri="{BB962C8B-B14F-4D97-AF65-F5344CB8AC3E}">
        <p14:creationId xmlns:p14="http://schemas.microsoft.com/office/powerpoint/2010/main" val="2514872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Reflection</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Ask students to reflect either verbally or in written form about something that they discovered about themselves or that surprised them from this activity. </a:t>
            </a:r>
          </a:p>
          <a:p>
            <a:endParaRPr lang="en-US" dirty="0"/>
          </a:p>
        </p:txBody>
      </p:sp>
      <p:sp>
        <p:nvSpPr>
          <p:cNvPr id="4" name="Slide Number Placeholder 3"/>
          <p:cNvSpPr>
            <a:spLocks noGrp="1"/>
          </p:cNvSpPr>
          <p:nvPr>
            <p:ph type="sldNum" sz="quarter" idx="5"/>
          </p:nvPr>
        </p:nvSpPr>
        <p:spPr/>
        <p:txBody>
          <a:bodyPr/>
          <a:lstStyle/>
          <a:p>
            <a:fld id="{56102F81-D39F-9941-B121-02F8C0944856}" type="slidenum">
              <a:rPr lang="en-US" smtClean="0"/>
              <a:t>9</a:t>
            </a:fld>
            <a:endParaRPr lang="en-US"/>
          </a:p>
        </p:txBody>
      </p:sp>
    </p:spTree>
    <p:extLst>
      <p:ext uri="{BB962C8B-B14F-4D97-AF65-F5344CB8AC3E}">
        <p14:creationId xmlns:p14="http://schemas.microsoft.com/office/powerpoint/2010/main" val="223362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05AC0-C374-764D-9E67-50959B4CA84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3009134-70F7-DD49-90BE-7E1F5BCA79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AA1EB83-08BB-3640-9E6C-C9A47E720D32}"/>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04C0F76F-7860-B147-9159-B13854BF14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63A9A2-BD86-C54C-9434-9E2210C7CC9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3514243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5BCE-FDD7-7347-AB4E-76CF15A1844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181A14D-7967-DC4D-A783-E98BE6098AA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DDDE70-BD5C-BF4B-AB3B-D58D8FD54881}"/>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6C189D79-A4FA-8C4E-80EA-9B70796D1A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89AC30-2D1A-8044-BCCB-B828D2A5B914}"/>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24573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EF0B45-34EF-7E4F-BC56-00ABA1AD309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4E9E556-A41F-AF4A-9A88-8870965CC9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BB2149-27B1-5C4C-9BE0-4A70DA275EB6}"/>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CBF89AE6-F17E-B945-A398-4DC253A623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71220-07DF-BE46-BF2E-C6D30286C80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33735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60C97-0E8D-8E4D-B720-B7DEECE675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9435A3B-9D0A-F545-A4D4-FFBC109CEAE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ED1853A-51B2-8E40-A049-D99F8CB12687}"/>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0C3521FF-B91B-3B47-9DDF-27A8DDEC62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EC7C13-636C-7F46-85AF-62DB099A09BA}"/>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29894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D5840-C37C-B04D-B9D4-29EDDC2E0FC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0BD12CC-9FC3-864A-9664-5544DAC957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FD1B481-5D43-5044-A89A-0A8EE4CB95D0}"/>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80BB1A32-608F-D94F-AC81-23409B4494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75FE0-3D90-B941-B85C-86DFA3E80600}"/>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4125292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3A3F9-EB38-454F-9D9B-C6E98514759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0AF327B-D3A4-244C-9409-0200FC09CAE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FCF56E8-63E6-1848-9115-B2DCD0B2C2C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86FE927-DC83-B747-A568-53B06AAA3649}"/>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6" name="Footer Placeholder 5">
            <a:extLst>
              <a:ext uri="{FF2B5EF4-FFF2-40B4-BE49-F238E27FC236}">
                <a16:creationId xmlns:a16="http://schemas.microsoft.com/office/drawing/2014/main" id="{06674CCD-D3D4-4446-B51F-4CC4A2339A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3197E0-7C8C-2945-B490-CF4983FEC788}"/>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470885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8C849-F997-BB4E-A65B-2D24583EDA5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D6FDFFF-E037-C348-8FD4-B7682470CF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23577A5-3297-2D4A-BB1F-08BFA02AEA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A1B1B0E-518B-0746-9D2B-DF56E77F0A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62DC92A-52FE-9844-8A85-32D23423572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7FF43AF-D7EA-2C44-810B-4EBD5E54BC62}"/>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8" name="Footer Placeholder 7">
            <a:extLst>
              <a:ext uri="{FF2B5EF4-FFF2-40B4-BE49-F238E27FC236}">
                <a16:creationId xmlns:a16="http://schemas.microsoft.com/office/drawing/2014/main" id="{220F965A-4B97-2446-956C-0AC8DFDAA8E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40F174B-F031-6B48-9DF7-08377736A2C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3504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81FB4-B38C-EA4D-8DC6-A6C1A10DC93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5AB2DCB-2691-184A-B36A-F20735B632FA}"/>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4" name="Footer Placeholder 3">
            <a:extLst>
              <a:ext uri="{FF2B5EF4-FFF2-40B4-BE49-F238E27FC236}">
                <a16:creationId xmlns:a16="http://schemas.microsoft.com/office/drawing/2014/main" id="{E8BDBE62-E2B8-0641-879D-8C0541E9E4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CE8088-14DF-CB43-9618-423768BB92CC}"/>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1984990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058E46-68D0-7447-9FC9-B8B6D66756A2}"/>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3" name="Footer Placeholder 2">
            <a:extLst>
              <a:ext uri="{FF2B5EF4-FFF2-40B4-BE49-F238E27FC236}">
                <a16:creationId xmlns:a16="http://schemas.microsoft.com/office/drawing/2014/main" id="{6D698BB3-63B6-1C4D-8ACF-CD7493648DF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AE4FB4-AEFB-5D46-BF76-CE6872140886}"/>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513360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73BB5-E37C-F54E-B9D3-FCC3054F6C6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C85B53E-BC50-F741-914C-A0F137F8CC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3BB49E4-F82A-A045-A58E-7D12FB5CC8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6BFB4D7-7E6B-5D46-B41D-DED9E28A7EA4}"/>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6" name="Footer Placeholder 5">
            <a:extLst>
              <a:ext uri="{FF2B5EF4-FFF2-40B4-BE49-F238E27FC236}">
                <a16:creationId xmlns:a16="http://schemas.microsoft.com/office/drawing/2014/main" id="{7B66E951-A112-0843-9F7F-AC9785F8E1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2F33C3-7F71-D64E-9ABE-B2708401FE87}"/>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80758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875A0-C860-584F-BFAF-7B135A3B28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5FEEDD7-2729-B84D-9418-91473D6B74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7D1BEB-87B2-9E4C-91C9-5F1133CAC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A8E764-B4EA-6E4C-8F91-A83E70C2762D}"/>
              </a:ext>
            </a:extLst>
          </p:cNvPr>
          <p:cNvSpPr>
            <a:spLocks noGrp="1"/>
          </p:cNvSpPr>
          <p:nvPr>
            <p:ph type="dt" sz="half" idx="10"/>
          </p:nvPr>
        </p:nvSpPr>
        <p:spPr/>
        <p:txBody>
          <a:bodyPr/>
          <a:lstStyle/>
          <a:p>
            <a:fld id="{4BC3567F-747F-E643-B220-56A3AD07659B}" type="datetimeFigureOut">
              <a:rPr lang="en-US" smtClean="0"/>
              <a:t>7/13/20</a:t>
            </a:fld>
            <a:endParaRPr lang="en-US"/>
          </a:p>
        </p:txBody>
      </p:sp>
      <p:sp>
        <p:nvSpPr>
          <p:cNvPr id="6" name="Footer Placeholder 5">
            <a:extLst>
              <a:ext uri="{FF2B5EF4-FFF2-40B4-BE49-F238E27FC236}">
                <a16:creationId xmlns:a16="http://schemas.microsoft.com/office/drawing/2014/main" id="{6E19E1F1-BE78-D547-90F9-E46ED4DEFF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8E5EC4-04ED-834B-BFAF-A834B95FDF25}"/>
              </a:ext>
            </a:extLst>
          </p:cNvPr>
          <p:cNvSpPr>
            <a:spLocks noGrp="1"/>
          </p:cNvSpPr>
          <p:nvPr>
            <p:ph type="sldNum" sz="quarter" idx="12"/>
          </p:nvPr>
        </p:nvSpPr>
        <p:spPr/>
        <p:txBody>
          <a:bodyPr/>
          <a:lstStyle/>
          <a:p>
            <a:fld id="{D7988A16-7065-3C4E-9029-04F1125EB6BD}" type="slidenum">
              <a:rPr lang="en-US" smtClean="0"/>
              <a:t>‹#›</a:t>
            </a:fld>
            <a:endParaRPr lang="en-US"/>
          </a:p>
        </p:txBody>
      </p:sp>
    </p:spTree>
    <p:extLst>
      <p:ext uri="{BB962C8B-B14F-4D97-AF65-F5344CB8AC3E}">
        <p14:creationId xmlns:p14="http://schemas.microsoft.com/office/powerpoint/2010/main" val="222419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B294DA-0F67-2D44-9ED2-48BD681111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D9A5956-E588-7141-B16C-F16897DDB9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B231CE0-E119-7F4A-9BB1-7001E019CB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C3567F-747F-E643-B220-56A3AD07659B}" type="datetimeFigureOut">
              <a:rPr lang="en-US" smtClean="0"/>
              <a:t>7/13/20</a:t>
            </a:fld>
            <a:endParaRPr lang="en-US"/>
          </a:p>
        </p:txBody>
      </p:sp>
      <p:sp>
        <p:nvSpPr>
          <p:cNvPr id="5" name="Footer Placeholder 4">
            <a:extLst>
              <a:ext uri="{FF2B5EF4-FFF2-40B4-BE49-F238E27FC236}">
                <a16:creationId xmlns:a16="http://schemas.microsoft.com/office/drawing/2014/main" id="{B5EAF2D8-C8ED-2543-BB5E-313E0E9971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76946F-E3A7-6A40-B7F7-96481A1A7E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988A16-7065-3C4E-9029-04F1125EB6BD}" type="slidenum">
              <a:rPr lang="en-US" smtClean="0"/>
              <a:t>‹#›</a:t>
            </a:fld>
            <a:endParaRPr lang="en-US"/>
          </a:p>
        </p:txBody>
      </p:sp>
    </p:spTree>
    <p:extLst>
      <p:ext uri="{BB962C8B-B14F-4D97-AF65-F5344CB8AC3E}">
        <p14:creationId xmlns:p14="http://schemas.microsoft.com/office/powerpoint/2010/main" val="1838102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U3nT2KDAGOc?feature=oembed" TargetMode="Externa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hyperlink" Target="https://www.viacharacter.org/survey/account/register"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tif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DF32E99-E560-E54C-A48C-DFF96C9E3428}"/>
              </a:ext>
            </a:extLst>
          </p:cNvPr>
          <p:cNvSpPr>
            <a:spLocks noGrp="1"/>
          </p:cNvSpPr>
          <p:nvPr>
            <p:ph type="ctrTitle"/>
          </p:nvPr>
        </p:nvSpPr>
        <p:spPr>
          <a:xfrm>
            <a:off x="6602506" y="3966882"/>
            <a:ext cx="5004525" cy="1581374"/>
          </a:xfrm>
        </p:spPr>
        <p:txBody>
          <a:bodyPr anchor="t">
            <a:normAutofit fontScale="90000"/>
          </a:bodyPr>
          <a:lstStyle/>
          <a:p>
            <a:r>
              <a:rPr lang="en-US" sz="4400" b="1" dirty="0">
                <a:solidFill>
                  <a:srgbClr val="000000"/>
                </a:solidFill>
              </a:rPr>
              <a:t>Positive Psychology:</a:t>
            </a:r>
            <a:br>
              <a:rPr lang="en-US" sz="4400" b="1" dirty="0">
                <a:solidFill>
                  <a:srgbClr val="000000"/>
                </a:solidFill>
              </a:rPr>
            </a:br>
            <a:r>
              <a:rPr lang="en-US" sz="4400" b="1" dirty="0">
                <a:solidFill>
                  <a:srgbClr val="000000"/>
                </a:solidFill>
              </a:rPr>
              <a:t>Discovering my Strengths</a:t>
            </a:r>
          </a:p>
        </p:txBody>
      </p:sp>
      <p:sp>
        <p:nvSpPr>
          <p:cNvPr id="14"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Creativity - A Key To Happiness - The Positive Psychology People">
            <a:extLst>
              <a:ext uri="{FF2B5EF4-FFF2-40B4-BE49-F238E27FC236}">
                <a16:creationId xmlns:a16="http://schemas.microsoft.com/office/drawing/2014/main" id="{971BE379-4D07-BB43-9E92-E3BA80321DBA}"/>
              </a:ext>
            </a:extLst>
          </p:cNvPr>
          <p:cNvPicPr/>
          <p:nvPr/>
        </p:nvPicPr>
        <p:blipFill rotWithShape="1">
          <a:blip r:embed="rId4">
            <a:alphaModFix/>
            <a:extLst>
              <a:ext uri="{28A0092B-C50C-407E-A947-70E740481C1C}">
                <a14:useLocalDpi xmlns:a14="http://schemas.microsoft.com/office/drawing/2010/main" val="0"/>
              </a:ext>
            </a:extLst>
          </a:blip>
          <a:srcRect l="20954" r="21041" b="1"/>
          <a:stretch/>
        </p:blipFill>
        <p:spPr bwMode="auto">
          <a:xfrm>
            <a:off x="1" y="770037"/>
            <a:ext cx="5298683" cy="6097438"/>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noFill/>
          <a:effectLst>
            <a:softEdge rad="0"/>
          </a:effectLst>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764D873A-86AE-F04C-99B7-DCF2A36DD9C9}"/>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0" y="6228154"/>
            <a:ext cx="12192000" cy="629846"/>
          </a:xfrm>
          <a:prstGeom prst="rect">
            <a:avLst/>
          </a:prstGeom>
        </p:spPr>
      </p:pic>
    </p:spTree>
    <p:extLst>
      <p:ext uri="{BB962C8B-B14F-4D97-AF65-F5344CB8AC3E}">
        <p14:creationId xmlns:p14="http://schemas.microsoft.com/office/powerpoint/2010/main" val="1221088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358138-232D-9C45-841D-A6E767FB041A}"/>
              </a:ext>
            </a:extLst>
          </p:cNvPr>
          <p:cNvSpPr>
            <a:spLocks noGrp="1"/>
          </p:cNvSpPr>
          <p:nvPr>
            <p:ph idx="1"/>
          </p:nvPr>
        </p:nvSpPr>
        <p:spPr>
          <a:xfrm>
            <a:off x="484094" y="322729"/>
            <a:ext cx="8405073" cy="6172200"/>
          </a:xfrm>
        </p:spPr>
        <p:txBody>
          <a:bodyPr>
            <a:normAutofit fontScale="92500" lnSpcReduction="10000"/>
          </a:bodyPr>
          <a:lstStyle/>
          <a:p>
            <a:pPr marL="0" indent="0">
              <a:buNone/>
            </a:pPr>
            <a:endParaRPr lang="en-GB" dirty="0"/>
          </a:p>
          <a:p>
            <a:pPr marL="0" indent="0">
              <a:buNone/>
            </a:pPr>
            <a:r>
              <a:rPr lang="en-GB" sz="4600" b="1" dirty="0"/>
              <a:t>Learning intentions </a:t>
            </a:r>
          </a:p>
          <a:p>
            <a:pPr marL="0" indent="0">
              <a:buNone/>
            </a:pPr>
            <a:endParaRPr lang="en-US" dirty="0"/>
          </a:p>
          <a:p>
            <a:pPr marL="0" indent="0">
              <a:buNone/>
            </a:pPr>
            <a:r>
              <a:rPr lang="en-US" sz="3400" dirty="0"/>
              <a:t>By the end the lesson I </a:t>
            </a:r>
            <a:r>
              <a:rPr lang="en-GB" sz="3400" dirty="0"/>
              <a:t>will be able to identify my strengths to gain a better understanding of myself. </a:t>
            </a:r>
          </a:p>
          <a:p>
            <a:pPr marL="0" indent="0">
              <a:buNone/>
            </a:pPr>
            <a:endParaRPr lang="en-GB" sz="3400" dirty="0"/>
          </a:p>
          <a:p>
            <a:endParaRPr lang="en-GB" sz="3400" dirty="0"/>
          </a:p>
          <a:p>
            <a:pPr marL="0" indent="0">
              <a:buNone/>
            </a:pPr>
            <a:r>
              <a:rPr lang="en-GB" sz="3400" b="1" u="sng" dirty="0"/>
              <a:t>Success Criteria: </a:t>
            </a:r>
            <a:endParaRPr lang="en-GB" sz="3400" b="1" dirty="0"/>
          </a:p>
          <a:p>
            <a:pPr marL="0" indent="0">
              <a:buNone/>
            </a:pPr>
            <a:r>
              <a:rPr lang="en-GB" sz="3400" dirty="0"/>
              <a:t>I will have been successful if I can:</a:t>
            </a:r>
          </a:p>
          <a:p>
            <a:endParaRPr lang="en-GB" sz="800" dirty="0"/>
          </a:p>
          <a:p>
            <a:pPr lvl="0"/>
            <a:r>
              <a:rPr lang="en-GB" sz="3400" dirty="0"/>
              <a:t>Identify my top five-character strengths</a:t>
            </a:r>
          </a:p>
          <a:p>
            <a:pPr lvl="0"/>
            <a:r>
              <a:rPr lang="en-GB" sz="3400" dirty="0"/>
              <a:t>Develop a greater understanding of myself</a:t>
            </a:r>
          </a:p>
          <a:p>
            <a:pPr lvl="0"/>
            <a:r>
              <a:rPr lang="en-GB" sz="3400" dirty="0"/>
              <a:t>Recognise how I can use my strengths</a:t>
            </a:r>
          </a:p>
        </p:txBody>
      </p:sp>
      <p:pic>
        <p:nvPicPr>
          <p:cNvPr id="5" name="Picture 4" descr="What are my Strengths? - Fireitupwithcj">
            <a:extLst>
              <a:ext uri="{FF2B5EF4-FFF2-40B4-BE49-F238E27FC236}">
                <a16:creationId xmlns:a16="http://schemas.microsoft.com/office/drawing/2014/main" id="{66A981C6-A0B6-AF4F-8DF7-6BCF948E950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4285" y="3020291"/>
            <a:ext cx="3459624" cy="2351867"/>
          </a:xfrm>
          <a:prstGeom prst="rect">
            <a:avLst/>
          </a:prstGeom>
          <a:noFill/>
          <a:ln>
            <a:noFill/>
          </a:ln>
        </p:spPr>
      </p:pic>
    </p:spTree>
    <p:extLst>
      <p:ext uri="{BB962C8B-B14F-4D97-AF65-F5344CB8AC3E}">
        <p14:creationId xmlns:p14="http://schemas.microsoft.com/office/powerpoint/2010/main" val="2435063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1BABE-E777-6A4D-8FED-7702B92C961B}"/>
              </a:ext>
            </a:extLst>
          </p:cNvPr>
          <p:cNvSpPr>
            <a:spLocks noGrp="1"/>
          </p:cNvSpPr>
          <p:nvPr>
            <p:ph type="title"/>
          </p:nvPr>
        </p:nvSpPr>
        <p:spPr>
          <a:xfrm>
            <a:off x="838200" y="579437"/>
            <a:ext cx="10515600" cy="1325563"/>
          </a:xfrm>
        </p:spPr>
        <p:txBody>
          <a:bodyPr>
            <a:normAutofit fontScale="90000"/>
          </a:bodyPr>
          <a:lstStyle/>
          <a:p>
            <a:pPr algn="ctr"/>
            <a:r>
              <a:rPr lang="en-GB" b="1" dirty="0"/>
              <a:t>Activity:</a:t>
            </a:r>
            <a:br>
              <a:rPr lang="en-GB" b="1" dirty="0"/>
            </a:br>
            <a:r>
              <a:rPr lang="en-GB" b="1" dirty="0"/>
              <a:t> Guess your top 5 strengths</a:t>
            </a:r>
            <a:br>
              <a:rPr lang="en-GB" dirty="0"/>
            </a:br>
            <a:endParaRPr lang="en-US" dirty="0"/>
          </a:p>
        </p:txBody>
      </p:sp>
      <p:pic>
        <p:nvPicPr>
          <p:cNvPr id="3" name="Picture 2" descr="A picture containing food, phone&#10;&#10;Description automatically generated">
            <a:extLst>
              <a:ext uri="{FF2B5EF4-FFF2-40B4-BE49-F238E27FC236}">
                <a16:creationId xmlns:a16="http://schemas.microsoft.com/office/drawing/2014/main" id="{FB8C4301-B578-B74B-BA94-3F3A0761C3EE}"/>
              </a:ext>
            </a:extLst>
          </p:cNvPr>
          <p:cNvPicPr/>
          <p:nvPr/>
        </p:nvPicPr>
        <p:blipFill rotWithShape="1">
          <a:blip r:embed="rId3">
            <a:extLst>
              <a:ext uri="{28A0092B-C50C-407E-A947-70E740481C1C}">
                <a14:useLocalDpi xmlns:a14="http://schemas.microsoft.com/office/drawing/2010/main" val="0"/>
              </a:ext>
            </a:extLst>
          </a:blip>
          <a:srcRect l="3339" r="2971"/>
          <a:stretch/>
        </p:blipFill>
        <p:spPr bwMode="auto">
          <a:xfrm>
            <a:off x="2427172" y="1628486"/>
            <a:ext cx="7337656" cy="505633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66820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D9C37-41E7-3C48-90AF-5D787AC83E34}"/>
              </a:ext>
            </a:extLst>
          </p:cNvPr>
          <p:cNvSpPr>
            <a:spLocks noGrp="1"/>
          </p:cNvSpPr>
          <p:nvPr>
            <p:ph type="title"/>
          </p:nvPr>
        </p:nvSpPr>
        <p:spPr/>
        <p:txBody>
          <a:bodyPr/>
          <a:lstStyle/>
          <a:p>
            <a:pPr algn="ctr"/>
            <a:r>
              <a:rPr lang="en-US" dirty="0"/>
              <a:t>The Science of Character</a:t>
            </a:r>
          </a:p>
        </p:txBody>
      </p:sp>
      <p:pic>
        <p:nvPicPr>
          <p:cNvPr id="4" name="Online Media 3" descr="The Science of Character (8min &quot;Cloud Film&quot;)">
            <a:hlinkClick r:id="" action="ppaction://media"/>
            <a:extLst>
              <a:ext uri="{FF2B5EF4-FFF2-40B4-BE49-F238E27FC236}">
                <a16:creationId xmlns:a16="http://schemas.microsoft.com/office/drawing/2014/main" id="{F00D3B38-9752-0E44-B7E6-9D2F76691DDA}"/>
              </a:ext>
            </a:extLst>
          </p:cNvPr>
          <p:cNvPicPr>
            <a:picLocks noGrp="1" noRot="1" noChangeAspect="1"/>
          </p:cNvPicPr>
          <p:nvPr>
            <p:ph idx="1"/>
            <a:videoFile r:link="rId1"/>
          </p:nvPr>
        </p:nvPicPr>
        <p:blipFill>
          <a:blip r:embed="rId4"/>
          <a:stretch>
            <a:fillRect/>
          </a:stretch>
        </p:blipFill>
        <p:spPr>
          <a:xfrm>
            <a:off x="2228850" y="1825625"/>
            <a:ext cx="7735888" cy="4351338"/>
          </a:xfrm>
          <a:prstGeom prst="rect">
            <a:avLst/>
          </a:prstGeom>
        </p:spPr>
      </p:pic>
    </p:spTree>
    <p:extLst>
      <p:ext uri="{BB962C8B-B14F-4D97-AF65-F5344CB8AC3E}">
        <p14:creationId xmlns:p14="http://schemas.microsoft.com/office/powerpoint/2010/main" val="4262961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76DC2-E6A1-FD44-8A30-CD258E01DA45}"/>
              </a:ext>
            </a:extLst>
          </p:cNvPr>
          <p:cNvSpPr>
            <a:spLocks noGrp="1"/>
          </p:cNvSpPr>
          <p:nvPr>
            <p:ph type="title"/>
          </p:nvPr>
        </p:nvSpPr>
        <p:spPr>
          <a:xfrm>
            <a:off x="4965430" y="629268"/>
            <a:ext cx="6586491" cy="1286160"/>
          </a:xfrm>
        </p:spPr>
        <p:txBody>
          <a:bodyPr anchor="b">
            <a:normAutofit/>
          </a:bodyPr>
          <a:lstStyle/>
          <a:p>
            <a:r>
              <a:rPr lang="en-US" sz="3100"/>
              <a:t>Activity: </a:t>
            </a:r>
            <a:br>
              <a:rPr lang="en-US" sz="3100"/>
            </a:br>
            <a:r>
              <a:rPr lang="en-US" sz="3100"/>
              <a:t>Take the VIA character strengths survey</a:t>
            </a:r>
          </a:p>
        </p:txBody>
      </p:sp>
      <p:sp>
        <p:nvSpPr>
          <p:cNvPr id="3" name="Content Placeholder 2">
            <a:extLst>
              <a:ext uri="{FF2B5EF4-FFF2-40B4-BE49-F238E27FC236}">
                <a16:creationId xmlns:a16="http://schemas.microsoft.com/office/drawing/2014/main" id="{FEDDF6C4-8853-E743-B475-B8D7D1C6F85D}"/>
              </a:ext>
            </a:extLst>
          </p:cNvPr>
          <p:cNvSpPr>
            <a:spLocks noGrp="1"/>
          </p:cNvSpPr>
          <p:nvPr>
            <p:ph idx="1"/>
          </p:nvPr>
        </p:nvSpPr>
        <p:spPr>
          <a:xfrm>
            <a:off x="4965431" y="2438400"/>
            <a:ext cx="6586489" cy="3785419"/>
          </a:xfrm>
        </p:spPr>
        <p:txBody>
          <a:bodyPr>
            <a:normAutofit/>
          </a:bodyPr>
          <a:lstStyle/>
          <a:p>
            <a:pPr marL="0" indent="0">
              <a:buNone/>
            </a:pPr>
            <a:r>
              <a:rPr lang="en-GB" sz="2000" u="sng" dirty="0">
                <a:hlinkClick r:id="rId3"/>
              </a:rPr>
              <a:t>https://www.viacharacter.org/survey/account/register</a:t>
            </a:r>
            <a:endParaRPr lang="en-GB" sz="2000" dirty="0"/>
          </a:p>
          <a:p>
            <a:endParaRPr lang="en-US" sz="2000" dirty="0"/>
          </a:p>
        </p:txBody>
      </p:sp>
      <p:pic>
        <p:nvPicPr>
          <p:cNvPr id="4" name="Picture 3">
            <a:extLst>
              <a:ext uri="{FF2B5EF4-FFF2-40B4-BE49-F238E27FC236}">
                <a16:creationId xmlns:a16="http://schemas.microsoft.com/office/drawing/2014/main" id="{F69F7C76-066C-BB41-AC50-1F99046B152D}"/>
              </a:ext>
            </a:extLst>
          </p:cNvPr>
          <p:cNvPicPr>
            <a:picLocks noChangeAspect="1"/>
          </p:cNvPicPr>
          <p:nvPr/>
        </p:nvPicPr>
        <p:blipFill rotWithShape="1">
          <a:blip r:embed="rId4"/>
          <a:srcRect l="6442" r="18244"/>
          <a:stretch/>
        </p:blipFill>
        <p:spPr>
          <a:xfrm rot="21600000">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AAD2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5507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1E3CA-F063-D44F-A95A-4E1DF9B23541}"/>
              </a:ext>
            </a:extLst>
          </p:cNvPr>
          <p:cNvSpPr>
            <a:spLocks noGrp="1"/>
          </p:cNvSpPr>
          <p:nvPr>
            <p:ph type="title"/>
          </p:nvPr>
        </p:nvSpPr>
        <p:spPr>
          <a:xfrm>
            <a:off x="838200" y="531813"/>
            <a:ext cx="10515600" cy="1325563"/>
          </a:xfrm>
        </p:spPr>
        <p:txBody>
          <a:bodyPr>
            <a:normAutofit fontScale="90000"/>
          </a:bodyPr>
          <a:lstStyle/>
          <a:p>
            <a:pPr algn="ctr"/>
            <a:r>
              <a:rPr lang="en-GB" b="1" dirty="0"/>
              <a:t>Activity: </a:t>
            </a:r>
            <a:br>
              <a:rPr lang="en-GB" b="1" dirty="0"/>
            </a:br>
            <a:r>
              <a:rPr lang="en-GB" b="1" dirty="0"/>
              <a:t>Class Strengths</a:t>
            </a:r>
            <a:br>
              <a:rPr lang="en-GB" dirty="0"/>
            </a:br>
            <a:endParaRPr lang="en-US" dirty="0"/>
          </a:p>
        </p:txBody>
      </p:sp>
      <p:pic>
        <p:nvPicPr>
          <p:cNvPr id="4" name="Content Placeholder 3" descr="A screenshot of a cell phone&#10;&#10;Description automatically generated">
            <a:extLst>
              <a:ext uri="{FF2B5EF4-FFF2-40B4-BE49-F238E27FC236}">
                <a16:creationId xmlns:a16="http://schemas.microsoft.com/office/drawing/2014/main" id="{976888B8-9811-7241-BAB6-B909C695D3B0}"/>
              </a:ext>
            </a:extLst>
          </p:cNvPr>
          <p:cNvPicPr>
            <a:picLocks noGrp="1"/>
          </p:cNvPicPr>
          <p:nvPr>
            <p:ph idx="1"/>
          </p:nvPr>
        </p:nvPicPr>
        <p:blipFill rotWithShape="1">
          <a:blip r:embed="rId3">
            <a:extLst>
              <a:ext uri="{28A0092B-C50C-407E-A947-70E740481C1C}">
                <a14:useLocalDpi xmlns:a14="http://schemas.microsoft.com/office/drawing/2010/main" val="0"/>
              </a:ext>
            </a:extLst>
          </a:blip>
          <a:srcRect l="849" r="987"/>
          <a:stretch/>
        </p:blipFill>
        <p:spPr bwMode="auto">
          <a:xfrm>
            <a:off x="1745077" y="1804988"/>
            <a:ext cx="8701846" cy="35941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23917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C60A9-8D25-4A41-A139-3E047CDC6276}"/>
              </a:ext>
            </a:extLst>
          </p:cNvPr>
          <p:cNvSpPr>
            <a:spLocks noGrp="1"/>
          </p:cNvSpPr>
          <p:nvPr>
            <p:ph type="title"/>
          </p:nvPr>
        </p:nvSpPr>
        <p:spPr>
          <a:xfrm>
            <a:off x="668867" y="470694"/>
            <a:ext cx="10515600" cy="1325563"/>
          </a:xfrm>
        </p:spPr>
        <p:txBody>
          <a:bodyPr/>
          <a:lstStyle/>
          <a:p>
            <a:pPr algn="ctr"/>
            <a:r>
              <a:rPr lang="en-US" dirty="0"/>
              <a:t>Activity: </a:t>
            </a:r>
            <a:br>
              <a:rPr lang="en-US" dirty="0"/>
            </a:br>
            <a:r>
              <a:rPr lang="en-US" dirty="0"/>
              <a:t>How might you use your strengths?</a:t>
            </a:r>
          </a:p>
        </p:txBody>
      </p:sp>
      <p:pic>
        <p:nvPicPr>
          <p:cNvPr id="3" name="Picture 2" descr="A close up of a map&#10;&#10;Description automatically generated">
            <a:extLst>
              <a:ext uri="{FF2B5EF4-FFF2-40B4-BE49-F238E27FC236}">
                <a16:creationId xmlns:a16="http://schemas.microsoft.com/office/drawing/2014/main" id="{065FDCAF-5A23-604A-A9BD-8F2978430906}"/>
              </a:ext>
            </a:extLst>
          </p:cNvPr>
          <p:cNvPicPr/>
          <p:nvPr/>
        </p:nvPicPr>
        <p:blipFill rotWithShape="1">
          <a:blip r:embed="rId3">
            <a:extLst>
              <a:ext uri="{28A0092B-C50C-407E-A947-70E740481C1C}">
                <a14:useLocalDpi xmlns:a14="http://schemas.microsoft.com/office/drawing/2010/main" val="0"/>
              </a:ext>
            </a:extLst>
          </a:blip>
          <a:srcRect l="849" r="1151" b="1324"/>
          <a:stretch/>
        </p:blipFill>
        <p:spPr bwMode="auto">
          <a:xfrm>
            <a:off x="3335867" y="1796257"/>
            <a:ext cx="5791199" cy="460692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6192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5A016-A55C-644C-A7F6-3012294E807D}"/>
              </a:ext>
            </a:extLst>
          </p:cNvPr>
          <p:cNvSpPr>
            <a:spLocks noGrp="1"/>
          </p:cNvSpPr>
          <p:nvPr>
            <p:ph type="title"/>
          </p:nvPr>
        </p:nvSpPr>
        <p:spPr>
          <a:xfrm>
            <a:off x="838200" y="1660525"/>
            <a:ext cx="10515600" cy="1325563"/>
          </a:xfrm>
        </p:spPr>
        <p:txBody>
          <a:bodyPr>
            <a:normAutofit fontScale="90000"/>
          </a:bodyPr>
          <a:lstStyle/>
          <a:p>
            <a:pPr algn="ctr"/>
            <a:r>
              <a:rPr lang="en-GB" dirty="0"/>
              <a:t>Activity: </a:t>
            </a:r>
            <a:br>
              <a:rPr lang="en-GB" dirty="0"/>
            </a:br>
            <a:r>
              <a:rPr lang="en-GB" dirty="0"/>
              <a:t>Create a poster of your top strengths</a:t>
            </a:r>
            <a:br>
              <a:rPr lang="en-GB" dirty="0"/>
            </a:br>
            <a:endParaRPr lang="en-US" dirty="0"/>
          </a:p>
        </p:txBody>
      </p:sp>
    </p:spTree>
    <p:extLst>
      <p:ext uri="{BB962C8B-B14F-4D97-AF65-F5344CB8AC3E}">
        <p14:creationId xmlns:p14="http://schemas.microsoft.com/office/powerpoint/2010/main" val="2166803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22C7F-E32C-0045-B1CC-0A1CF5621FCD}"/>
              </a:ext>
            </a:extLst>
          </p:cNvPr>
          <p:cNvSpPr>
            <a:spLocks noGrp="1"/>
          </p:cNvSpPr>
          <p:nvPr>
            <p:ph type="title"/>
          </p:nvPr>
        </p:nvSpPr>
        <p:spPr>
          <a:xfrm>
            <a:off x="1004207" y="1293132"/>
            <a:ext cx="10515600" cy="1325563"/>
          </a:xfrm>
        </p:spPr>
        <p:txBody>
          <a:bodyPr>
            <a:normAutofit fontScale="90000"/>
          </a:bodyPr>
          <a:lstStyle/>
          <a:p>
            <a:pPr algn="ctr"/>
            <a:r>
              <a:rPr lang="en-US" dirty="0"/>
              <a:t>Activity: </a:t>
            </a:r>
            <a:br>
              <a:rPr lang="en-US" dirty="0"/>
            </a:br>
            <a:r>
              <a:rPr lang="en-US" dirty="0"/>
              <a:t>What have you discovered about yourselves, or what has surprised you after this lesson today? </a:t>
            </a:r>
          </a:p>
        </p:txBody>
      </p:sp>
      <p:pic>
        <p:nvPicPr>
          <p:cNvPr id="4" name="Picture 3">
            <a:extLst>
              <a:ext uri="{FF2B5EF4-FFF2-40B4-BE49-F238E27FC236}">
                <a16:creationId xmlns:a16="http://schemas.microsoft.com/office/drawing/2014/main" id="{E816CA79-87A3-2D43-B517-3FD332A85CE6}"/>
              </a:ext>
            </a:extLst>
          </p:cNvPr>
          <p:cNvPicPr>
            <a:picLocks noChangeAspect="1"/>
          </p:cNvPicPr>
          <p:nvPr/>
        </p:nvPicPr>
        <p:blipFill>
          <a:blip r:embed="rId3"/>
          <a:stretch>
            <a:fillRect/>
          </a:stretch>
        </p:blipFill>
        <p:spPr>
          <a:xfrm>
            <a:off x="5016539" y="3126242"/>
            <a:ext cx="2158921" cy="2758621"/>
          </a:xfrm>
          <a:prstGeom prst="rect">
            <a:avLst/>
          </a:prstGeom>
        </p:spPr>
      </p:pic>
    </p:spTree>
    <p:extLst>
      <p:ext uri="{BB962C8B-B14F-4D97-AF65-F5344CB8AC3E}">
        <p14:creationId xmlns:p14="http://schemas.microsoft.com/office/powerpoint/2010/main" val="27974412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821</Words>
  <Application>Microsoft Macintosh PowerPoint</Application>
  <PresentationFormat>Widescreen</PresentationFormat>
  <Paragraphs>70</Paragraphs>
  <Slides>9</Slides>
  <Notes>9</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Positive Psychology: Discovering my Strengths</vt:lpstr>
      <vt:lpstr>PowerPoint Presentation</vt:lpstr>
      <vt:lpstr>Activity:  Guess your top 5 strengths </vt:lpstr>
      <vt:lpstr>The Science of Character</vt:lpstr>
      <vt:lpstr>Activity:  Take the VIA character strengths survey</vt:lpstr>
      <vt:lpstr>Activity:  Class Strengths </vt:lpstr>
      <vt:lpstr>Activity:  How might you use your strengths?</vt:lpstr>
      <vt:lpstr>Activity:  Create a poster of your top strengths </vt:lpstr>
      <vt:lpstr>Activity:  What have you discovered about yourselves, or what has surprised you after this lesson today?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Psychology: Discovering my Strengths</dc:title>
  <dc:creator>Ainsley McLarty (Student)</dc:creator>
  <cp:lastModifiedBy>Ainsley McLarty (Student)</cp:lastModifiedBy>
  <cp:revision>4</cp:revision>
  <dcterms:created xsi:type="dcterms:W3CDTF">2020-06-22T12:24:47Z</dcterms:created>
  <dcterms:modified xsi:type="dcterms:W3CDTF">2020-07-13T09:06:31Z</dcterms:modified>
</cp:coreProperties>
</file>