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6" r:id="rId2"/>
    <p:sldId id="257" r:id="rId3"/>
    <p:sldId id="259" r:id="rId4"/>
    <p:sldId id="275" r:id="rId5"/>
    <p:sldId id="278" r:id="rId6"/>
    <p:sldId id="276" r:id="rId7"/>
    <p:sldId id="261" r:id="rId8"/>
    <p:sldId id="282" r:id="rId9"/>
    <p:sldId id="279" r:id="rId10"/>
    <p:sldId id="281" r:id="rId11"/>
    <p:sldId id="283" r:id="rId12"/>
    <p:sldId id="284" r:id="rId13"/>
    <p:sldId id="285" r:id="rId14"/>
    <p:sldId id="286" r:id="rId15"/>
    <p:sldId id="290" r:id="rId16"/>
    <p:sldId id="291" r:id="rId17"/>
    <p:sldId id="292" r:id="rId18"/>
    <p:sldId id="293" r:id="rId19"/>
    <p:sldId id="294" r:id="rId20"/>
    <p:sldId id="295" r:id="rId21"/>
    <p:sldId id="296" r:id="rId22"/>
    <p:sldId id="297" r:id="rId23"/>
    <p:sldId id="287" r:id="rId24"/>
    <p:sldId id="288" r:id="rId25"/>
    <p:sldId id="289"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87"/>
    <p:restoredTop sz="45158"/>
  </p:normalViewPr>
  <p:slideViewPr>
    <p:cSldViewPr snapToGrid="0" snapToObjects="1">
      <p:cViewPr varScale="1">
        <p:scale>
          <a:sx n="66" d="100"/>
          <a:sy n="66" d="100"/>
        </p:scale>
        <p:origin x="272" y="192"/>
      </p:cViewPr>
      <p:guideLst/>
    </p:cSldViewPr>
  </p:slideViewPr>
  <p:notesTextViewPr>
    <p:cViewPr>
      <p:scale>
        <a:sx n="105" d="100"/>
        <a:sy n="10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3A21C8-F7C4-AF4B-8AF6-60C1D8216628}" type="datetimeFigureOut">
              <a:rPr lang="en-US" smtClean="0"/>
              <a:t>7/21/20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102F81-D39F-9941-B121-02F8C0944856}" type="slidenum">
              <a:rPr lang="en-US" smtClean="0"/>
              <a:t>‹#›</a:t>
            </a:fld>
            <a:endParaRPr lang="en-US"/>
          </a:p>
        </p:txBody>
      </p:sp>
    </p:spTree>
    <p:extLst>
      <p:ext uri="{BB962C8B-B14F-4D97-AF65-F5344CB8AC3E}">
        <p14:creationId xmlns:p14="http://schemas.microsoft.com/office/powerpoint/2010/main" val="99856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youtube.com/watch?v=5EXpkVw3fh0"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youtu.be/-ZxF09UOd9w"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nhs.uk/live-well/exercise/physical-activity-guidelines-children-and-young-people/"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youtu.be/pvM_TtQi9DU"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youtu.be/FfSbWc3O_5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This lesson will focus on understanding feelings of anxiety with the opportunity for pupils to have a go at practicing some strategies.</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1</a:t>
            </a:fld>
            <a:endParaRPr lang="en-US"/>
          </a:p>
        </p:txBody>
      </p:sp>
    </p:spTree>
    <p:extLst>
      <p:ext uri="{BB962C8B-B14F-4D97-AF65-F5344CB8AC3E}">
        <p14:creationId xmlns:p14="http://schemas.microsoft.com/office/powerpoint/2010/main" val="22187159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Activity: Draw on the body outline, where we might feel anxiety.</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This activity can be adapted to look at other emotions such as anger or excitement.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u="sng" kern="1200" dirty="0">
                <a:solidFill>
                  <a:schemeClr val="tx1"/>
                </a:solidFill>
                <a:effectLst/>
                <a:latin typeface="+mn-lt"/>
                <a:ea typeface="+mn-ea"/>
                <a:cs typeface="+mn-cs"/>
              </a:rPr>
              <a:t>Worksheet: Anxiety and the Body</a:t>
            </a:r>
            <a:endParaRPr lang="en-GB" sz="1200" kern="1200" dirty="0">
              <a:solidFill>
                <a:schemeClr val="tx1"/>
              </a:solidFill>
              <a:effectLst/>
              <a:latin typeface="+mn-lt"/>
              <a:ea typeface="+mn-ea"/>
              <a:cs typeface="+mn-cs"/>
            </a:endParaRPr>
          </a:p>
          <a:p>
            <a:r>
              <a:rPr lang="en-GB" sz="1200" u="none" strike="noStrike"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10</a:t>
            </a:fld>
            <a:endParaRPr lang="en-US"/>
          </a:p>
        </p:txBody>
      </p:sp>
    </p:spTree>
    <p:extLst>
      <p:ext uri="{BB962C8B-B14F-4D97-AF65-F5344CB8AC3E}">
        <p14:creationId xmlns:p14="http://schemas.microsoft.com/office/powerpoint/2010/main" val="4319327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11</a:t>
            </a:fld>
            <a:endParaRPr lang="en-US"/>
          </a:p>
        </p:txBody>
      </p:sp>
    </p:spTree>
    <p:extLst>
      <p:ext uri="{BB962C8B-B14F-4D97-AF65-F5344CB8AC3E}">
        <p14:creationId xmlns:p14="http://schemas.microsoft.com/office/powerpoint/2010/main" val="26729040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Watch this video clip of an A-Z of coping strategies.</a:t>
            </a:r>
          </a:p>
          <a:p>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Click on image for link to video (4 mins 18 secs)</a:t>
            </a:r>
          </a:p>
          <a:p>
            <a:r>
              <a:rPr lang="en-GB" sz="1200" u="sng" kern="1200" dirty="0">
                <a:solidFill>
                  <a:schemeClr val="tx1"/>
                </a:solidFill>
                <a:effectLst/>
                <a:latin typeface="+mn-lt"/>
                <a:ea typeface="+mn-ea"/>
                <a:cs typeface="+mn-cs"/>
                <a:hlinkClick r:id="rId3"/>
              </a:rPr>
              <a:t>https://www.youtube.com/watch?v=5EXpkVw3fh0</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Suggested use:</a:t>
            </a:r>
          </a:p>
          <a:p>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Ask pupils to discuss which of these strategies is their favourite, or if they have any ideas that weren’t mentioned.</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Pupils could design a poster of a strategy for each letter of the alphabet and make a wall display. </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12</a:t>
            </a:fld>
            <a:endParaRPr lang="en-US"/>
          </a:p>
        </p:txBody>
      </p:sp>
    </p:spTree>
    <p:extLst>
      <p:ext uri="{BB962C8B-B14F-4D97-AF65-F5344CB8AC3E}">
        <p14:creationId xmlns:p14="http://schemas.microsoft.com/office/powerpoint/2010/main" val="25076193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Click on image for link to video: (5 mins 18 secs)</a:t>
            </a:r>
          </a:p>
          <a:p>
            <a:endParaRPr lang="en-GB" sz="1200" kern="1200" dirty="0">
              <a:solidFill>
                <a:schemeClr val="tx1"/>
              </a:solidFill>
              <a:effectLst/>
              <a:latin typeface="+mn-lt"/>
              <a:ea typeface="+mn-ea"/>
              <a:cs typeface="+mn-cs"/>
            </a:endParaRPr>
          </a:p>
          <a:p>
            <a:r>
              <a:rPr lang="en-US" sz="1200" u="sng" kern="1200" dirty="0">
                <a:solidFill>
                  <a:schemeClr val="tx1"/>
                </a:solidFill>
                <a:effectLst/>
                <a:latin typeface="+mn-lt"/>
                <a:ea typeface="+mn-ea"/>
                <a:cs typeface="+mn-cs"/>
                <a:hlinkClick r:id="rId3"/>
              </a:rPr>
              <a:t>https://youtu.be/-ZxF09UOd9w</a:t>
            </a:r>
            <a:endParaRPr lang="en-US" sz="1200" u="sng"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US" dirty="0"/>
              <a:t>This can be done as a whole class, or it may be better for pupils to try it out on their own, in a safe space.</a:t>
            </a:r>
          </a:p>
        </p:txBody>
      </p:sp>
      <p:sp>
        <p:nvSpPr>
          <p:cNvPr id="4" name="Slide Number Placeholder 3"/>
          <p:cNvSpPr>
            <a:spLocks noGrp="1"/>
          </p:cNvSpPr>
          <p:nvPr>
            <p:ph type="sldNum" sz="quarter" idx="5"/>
          </p:nvPr>
        </p:nvSpPr>
        <p:spPr/>
        <p:txBody>
          <a:bodyPr/>
          <a:lstStyle/>
          <a:p>
            <a:fld id="{56102F81-D39F-9941-B121-02F8C0944856}" type="slidenum">
              <a:rPr lang="en-US" smtClean="0"/>
              <a:t>13</a:t>
            </a:fld>
            <a:endParaRPr lang="en-US"/>
          </a:p>
        </p:txBody>
      </p:sp>
    </p:spTree>
    <p:extLst>
      <p:ext uri="{BB962C8B-B14F-4D97-AF65-F5344CB8AC3E}">
        <p14:creationId xmlns:p14="http://schemas.microsoft.com/office/powerpoint/2010/main" val="10987262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Activity: Start a journal to write down how you are feeling. Use this to notice any patterns about what makes you happy/annoyed/anxious etc.</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a:p>
            <a:r>
              <a:rPr lang="en-GB" sz="1200" i="1" kern="1200" dirty="0">
                <a:solidFill>
                  <a:schemeClr val="tx1"/>
                </a:solidFill>
                <a:effectLst/>
                <a:latin typeface="+mn-lt"/>
                <a:ea typeface="+mn-ea"/>
                <a:cs typeface="+mn-cs"/>
              </a:rPr>
              <a:t>Suggested use: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Pupils could have set times in the day when they are encouraged to write in their journal. They could also add to it in their own time.</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E.g. 5 mins in the morning, after lunch and before they leave school.</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u="sng" kern="1200" dirty="0">
                <a:solidFill>
                  <a:schemeClr val="tx1"/>
                </a:solidFill>
                <a:effectLst/>
                <a:latin typeface="+mn-lt"/>
                <a:ea typeface="+mn-ea"/>
                <a:cs typeface="+mn-cs"/>
              </a:rPr>
              <a:t>Worksheet: Daily Journal</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14</a:t>
            </a:fld>
            <a:endParaRPr lang="en-US"/>
          </a:p>
        </p:txBody>
      </p:sp>
    </p:spTree>
    <p:extLst>
      <p:ext uri="{BB962C8B-B14F-4D97-AF65-F5344CB8AC3E}">
        <p14:creationId xmlns:p14="http://schemas.microsoft.com/office/powerpoint/2010/main" val="27042001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15</a:t>
            </a:fld>
            <a:endParaRPr lang="en-US"/>
          </a:p>
        </p:txBody>
      </p:sp>
    </p:spTree>
    <p:extLst>
      <p:ext uri="{BB962C8B-B14F-4D97-AF65-F5344CB8AC3E}">
        <p14:creationId xmlns:p14="http://schemas.microsoft.com/office/powerpoint/2010/main" val="10827222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16</a:t>
            </a:fld>
            <a:endParaRPr lang="en-US"/>
          </a:p>
        </p:txBody>
      </p:sp>
    </p:spTree>
    <p:extLst>
      <p:ext uri="{BB962C8B-B14F-4D97-AF65-F5344CB8AC3E}">
        <p14:creationId xmlns:p14="http://schemas.microsoft.com/office/powerpoint/2010/main" val="37971356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17</a:t>
            </a:fld>
            <a:endParaRPr lang="en-US"/>
          </a:p>
        </p:txBody>
      </p:sp>
    </p:spTree>
    <p:extLst>
      <p:ext uri="{BB962C8B-B14F-4D97-AF65-F5344CB8AC3E}">
        <p14:creationId xmlns:p14="http://schemas.microsoft.com/office/powerpoint/2010/main" val="31621567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56102F81-D39F-9941-B121-02F8C0944856}" type="slidenum">
              <a:rPr lang="en-US" smtClean="0"/>
              <a:t>18</a:t>
            </a:fld>
            <a:endParaRPr lang="en-US"/>
          </a:p>
        </p:txBody>
      </p:sp>
    </p:spTree>
    <p:extLst>
      <p:ext uri="{BB962C8B-B14F-4D97-AF65-F5344CB8AC3E}">
        <p14:creationId xmlns:p14="http://schemas.microsoft.com/office/powerpoint/2010/main" val="26767288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Activity: </a:t>
            </a:r>
          </a:p>
          <a:p>
            <a:endParaRPr lang="en-US" b="1" dirty="0"/>
          </a:p>
          <a:p>
            <a:r>
              <a:rPr lang="en-US" b="0" dirty="0"/>
              <a:t>Set a timer and create a list of all the different ways you could exercise. </a:t>
            </a:r>
          </a:p>
          <a:p>
            <a:endParaRPr lang="en-US" b="0" dirty="0"/>
          </a:p>
          <a:p>
            <a:r>
              <a:rPr lang="en-US" b="0" dirty="0"/>
              <a:t>This can be done individually, in pairs or groups. </a:t>
            </a:r>
          </a:p>
          <a:p>
            <a:endParaRPr lang="en-US" b="0" dirty="0"/>
          </a:p>
          <a:p>
            <a:r>
              <a:rPr lang="en-US" b="1" dirty="0"/>
              <a:t>Extra</a:t>
            </a:r>
            <a:r>
              <a:rPr lang="en-US" b="0" dirty="0"/>
              <a:t>:</a:t>
            </a:r>
          </a:p>
          <a:p>
            <a:r>
              <a:rPr lang="en-US" b="0" dirty="0"/>
              <a:t>Pick your top 3 or 5 activities/exercises and plan how you can fit these into your week.</a:t>
            </a:r>
          </a:p>
          <a:p>
            <a:endParaRPr lang="en-US" b="0" dirty="0"/>
          </a:p>
          <a:p>
            <a:r>
              <a:rPr lang="en-US" b="0" dirty="0"/>
              <a:t>Did everyone do some sort of exercise yesterday? Remember, the best kind of exercise is the ones which raise the heart rate, make you breathe faster, and feel warmer. </a:t>
            </a:r>
          </a:p>
          <a:p>
            <a:endParaRPr lang="en-US" b="0" dirty="0"/>
          </a:p>
          <a:p>
            <a:r>
              <a:rPr lang="en-US" b="0" dirty="0"/>
              <a:t>More information and examples can be found on the NHS website: </a:t>
            </a:r>
            <a:r>
              <a:rPr lang="en-GB" dirty="0">
                <a:hlinkClick r:id="rId3"/>
              </a:rPr>
              <a:t>https://www.nhs.uk/live-well/exercise/physical-activity-guidelines-children-and-young-people/</a:t>
            </a:r>
            <a:endParaRPr lang="en-GB" dirty="0"/>
          </a:p>
          <a:p>
            <a:endParaRPr lang="en-GB" b="0" dirty="0"/>
          </a:p>
          <a:p>
            <a:endParaRPr lang="en-US" b="0" dirty="0"/>
          </a:p>
        </p:txBody>
      </p:sp>
      <p:sp>
        <p:nvSpPr>
          <p:cNvPr id="4" name="Slide Number Placeholder 3"/>
          <p:cNvSpPr>
            <a:spLocks noGrp="1"/>
          </p:cNvSpPr>
          <p:nvPr>
            <p:ph type="sldNum" sz="quarter" idx="5"/>
          </p:nvPr>
        </p:nvSpPr>
        <p:spPr/>
        <p:txBody>
          <a:bodyPr/>
          <a:lstStyle/>
          <a:p>
            <a:fld id="{56102F81-D39F-9941-B121-02F8C0944856}" type="slidenum">
              <a:rPr lang="en-US" smtClean="0"/>
              <a:t>19</a:t>
            </a:fld>
            <a:endParaRPr lang="en-US"/>
          </a:p>
        </p:txBody>
      </p:sp>
    </p:spTree>
    <p:extLst>
      <p:ext uri="{BB962C8B-B14F-4D97-AF65-F5344CB8AC3E}">
        <p14:creationId xmlns:p14="http://schemas.microsoft.com/office/powerpoint/2010/main" val="3202996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Relevant experiences &amp; outcomes:</a:t>
            </a:r>
          </a:p>
          <a:p>
            <a:endParaRPr lang="en-US" dirty="0"/>
          </a:p>
          <a:p>
            <a:pPr marL="171450" indent="-171450">
              <a:buFontTx/>
              <a:buChar char="-"/>
            </a:pPr>
            <a:r>
              <a:rPr lang="en-US" i="1" dirty="0"/>
              <a:t>I am aware of and able to express my feelings and am developing the ability to talk about them</a:t>
            </a:r>
          </a:p>
          <a:p>
            <a:pPr marL="171450" indent="-171450">
              <a:buFontTx/>
              <a:buChar char="-"/>
            </a:pPr>
            <a:r>
              <a:rPr lang="en-GB" i="1" dirty="0"/>
              <a:t>I know that we all experience a variety of thoughts and emotions that affect how we feel and behave and I am learning ways of managing them.</a:t>
            </a:r>
          </a:p>
          <a:p>
            <a:pPr marL="171450" indent="-171450">
              <a:buFontTx/>
              <a:buChar char="-"/>
            </a:pPr>
            <a:r>
              <a:rPr lang="en-GB" i="1" dirty="0"/>
              <a:t>I understand that my feelings and reactions can change depending upon what is happening within and around me. This helps me to understand my own behaviour and the way others behave.</a:t>
            </a:r>
          </a:p>
          <a:p>
            <a:pPr marL="171450" indent="-171450">
              <a:buFontTx/>
              <a:buChar char="-"/>
            </a:pPr>
            <a:r>
              <a:rPr lang="en-GB" i="1" dirty="0"/>
              <a:t>I am developing my understanding of the human body and can use this knowledge to maintain and improve my wellbeing </a:t>
            </a:r>
            <a:r>
              <a:rPr lang="en-GB" i="1"/>
              <a:t>and health.</a:t>
            </a:r>
            <a:endParaRPr lang="en-US" i="1" dirty="0"/>
          </a:p>
        </p:txBody>
      </p:sp>
      <p:sp>
        <p:nvSpPr>
          <p:cNvPr id="4" name="Slide Number Placeholder 3"/>
          <p:cNvSpPr>
            <a:spLocks noGrp="1"/>
          </p:cNvSpPr>
          <p:nvPr>
            <p:ph type="sldNum" sz="quarter" idx="5"/>
          </p:nvPr>
        </p:nvSpPr>
        <p:spPr/>
        <p:txBody>
          <a:bodyPr/>
          <a:lstStyle/>
          <a:p>
            <a:fld id="{56102F81-D39F-9941-B121-02F8C0944856}" type="slidenum">
              <a:rPr lang="en-US" smtClean="0"/>
              <a:t>2</a:t>
            </a:fld>
            <a:endParaRPr lang="en-US"/>
          </a:p>
        </p:txBody>
      </p:sp>
    </p:spTree>
    <p:extLst>
      <p:ext uri="{BB962C8B-B14F-4D97-AF65-F5344CB8AC3E}">
        <p14:creationId xmlns:p14="http://schemas.microsoft.com/office/powerpoint/2010/main" val="39813617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have too much sugar or caffeine,</a:t>
            </a:r>
            <a:r>
              <a:rPr lang="en-US" baseline="0" dirty="0"/>
              <a:t> it can make the sugar levels in your body go really high, then really low all of a sudden.</a:t>
            </a:r>
          </a:p>
          <a:p>
            <a:endParaRPr lang="en-US" baseline="0" dirty="0"/>
          </a:p>
          <a:p>
            <a:r>
              <a:rPr lang="en-US" baseline="0" dirty="0"/>
              <a:t>The feeling of this happening to your body can increase levels of anxiety like shaking and a sore tummy. </a:t>
            </a:r>
          </a:p>
          <a:p>
            <a:endParaRPr lang="en-US" b="1" dirty="0"/>
          </a:p>
        </p:txBody>
      </p:sp>
      <p:sp>
        <p:nvSpPr>
          <p:cNvPr id="4" name="Slide Number Placeholder 3"/>
          <p:cNvSpPr>
            <a:spLocks noGrp="1"/>
          </p:cNvSpPr>
          <p:nvPr>
            <p:ph type="sldNum" sz="quarter" idx="5"/>
          </p:nvPr>
        </p:nvSpPr>
        <p:spPr/>
        <p:txBody>
          <a:bodyPr/>
          <a:lstStyle/>
          <a:p>
            <a:fld id="{56102F81-D39F-9941-B121-02F8C0944856}" type="slidenum">
              <a:rPr lang="en-US" smtClean="0"/>
              <a:t>20</a:t>
            </a:fld>
            <a:endParaRPr lang="en-US"/>
          </a:p>
        </p:txBody>
      </p:sp>
    </p:spTree>
    <p:extLst>
      <p:ext uri="{BB962C8B-B14F-4D97-AF65-F5344CB8AC3E}">
        <p14:creationId xmlns:p14="http://schemas.microsoft.com/office/powerpoint/2010/main" val="42058719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Too many carbs (</a:t>
            </a:r>
            <a:r>
              <a:rPr lang="en-US" baseline="0" dirty="0" err="1"/>
              <a:t>e.g</a:t>
            </a:r>
            <a:r>
              <a:rPr lang="en-US" baseline="0" dirty="0"/>
              <a:t> bread, pasta, potatoes, crisps) can make you feel sleepy</a:t>
            </a:r>
          </a:p>
          <a:p>
            <a:endParaRPr lang="en-US" b="1" dirty="0"/>
          </a:p>
        </p:txBody>
      </p:sp>
      <p:sp>
        <p:nvSpPr>
          <p:cNvPr id="4" name="Slide Number Placeholder 3"/>
          <p:cNvSpPr>
            <a:spLocks noGrp="1"/>
          </p:cNvSpPr>
          <p:nvPr>
            <p:ph type="sldNum" sz="quarter" idx="5"/>
          </p:nvPr>
        </p:nvSpPr>
        <p:spPr/>
        <p:txBody>
          <a:bodyPr/>
          <a:lstStyle/>
          <a:p>
            <a:fld id="{56102F81-D39F-9941-B121-02F8C0944856}" type="slidenum">
              <a:rPr lang="en-US" smtClean="0"/>
              <a:t>21</a:t>
            </a:fld>
            <a:endParaRPr lang="en-US"/>
          </a:p>
        </p:txBody>
      </p:sp>
    </p:spTree>
    <p:extLst>
      <p:ext uri="{BB962C8B-B14F-4D97-AF65-F5344CB8AC3E}">
        <p14:creationId xmlns:p14="http://schemas.microsoft.com/office/powerpoint/2010/main" val="3625635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Activity: </a:t>
            </a:r>
          </a:p>
          <a:p>
            <a:endParaRPr lang="en-US" b="1" dirty="0"/>
          </a:p>
          <a:p>
            <a:r>
              <a:rPr lang="en-US" dirty="0"/>
              <a:t>Research</a:t>
            </a:r>
            <a:r>
              <a:rPr lang="en-US" baseline="0" dirty="0"/>
              <a:t> importance of eating healthy or exercising on how you feel</a:t>
            </a:r>
          </a:p>
          <a:p>
            <a:pPr marL="628650" lvl="1" indent="-171450">
              <a:buFontTx/>
              <a:buChar char="-"/>
            </a:pPr>
            <a:r>
              <a:rPr lang="en-US" baseline="0" dirty="0" err="1"/>
              <a:t>E.g</a:t>
            </a:r>
            <a:r>
              <a:rPr lang="en-US" baseline="0" dirty="0"/>
              <a:t> healthy snacks/meals</a:t>
            </a:r>
          </a:p>
          <a:p>
            <a:pPr marL="628650" lvl="1" indent="-171450">
              <a:buFontTx/>
              <a:buChar char="-"/>
            </a:pPr>
            <a:r>
              <a:rPr lang="en-US" baseline="0" dirty="0"/>
              <a:t>Examples of exercise</a:t>
            </a:r>
          </a:p>
          <a:p>
            <a:pPr marL="628650" lvl="1" indent="-171450">
              <a:buFontTx/>
              <a:buChar char="-"/>
            </a:pPr>
            <a:r>
              <a:rPr lang="en-US" baseline="0" dirty="0"/>
              <a:t>How you would feel if you didn’t do these things?</a:t>
            </a:r>
          </a:p>
          <a:p>
            <a:endParaRPr lang="en-US" b="0" dirty="0"/>
          </a:p>
        </p:txBody>
      </p:sp>
      <p:sp>
        <p:nvSpPr>
          <p:cNvPr id="4" name="Slide Number Placeholder 3"/>
          <p:cNvSpPr>
            <a:spLocks noGrp="1"/>
          </p:cNvSpPr>
          <p:nvPr>
            <p:ph type="sldNum" sz="quarter" idx="5"/>
          </p:nvPr>
        </p:nvSpPr>
        <p:spPr/>
        <p:txBody>
          <a:bodyPr/>
          <a:lstStyle/>
          <a:p>
            <a:fld id="{56102F81-D39F-9941-B121-02F8C0944856}" type="slidenum">
              <a:rPr lang="en-US" smtClean="0"/>
              <a:t>22</a:t>
            </a:fld>
            <a:endParaRPr lang="en-US"/>
          </a:p>
        </p:txBody>
      </p:sp>
    </p:spTree>
    <p:extLst>
      <p:ext uri="{BB962C8B-B14F-4D97-AF65-F5344CB8AC3E}">
        <p14:creationId xmlns:p14="http://schemas.microsoft.com/office/powerpoint/2010/main" val="9754051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Activity: Pupils can create their own coping strategies bag.</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Pupils should be encouraged to design this to suit them by drawing/writing things they can do when they are feeling anxious/angry/stressed etc.</a:t>
            </a:r>
          </a:p>
          <a:p>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u="sng" kern="1200" dirty="0">
                <a:solidFill>
                  <a:schemeClr val="tx1"/>
                </a:solidFill>
                <a:effectLst/>
                <a:latin typeface="+mn-lt"/>
                <a:ea typeface="+mn-ea"/>
                <a:cs typeface="+mn-cs"/>
              </a:rPr>
              <a:t>Worksheet: My Coping Strategies</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23</a:t>
            </a:fld>
            <a:endParaRPr lang="en-US"/>
          </a:p>
        </p:txBody>
      </p:sp>
    </p:spTree>
    <p:extLst>
      <p:ext uri="{BB962C8B-B14F-4D97-AF65-F5344CB8AC3E}">
        <p14:creationId xmlns:p14="http://schemas.microsoft.com/office/powerpoint/2010/main" val="29864393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Activity: Pupils can create their own coping strategies bag.</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Pupils should be encouraged to design this to suit them by drawing/writing things they can do when they are feeling anxious/angry/stressed etc.</a:t>
            </a:r>
          </a:p>
          <a:p>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u="sng" kern="1200" dirty="0">
                <a:solidFill>
                  <a:schemeClr val="tx1"/>
                </a:solidFill>
                <a:effectLst/>
                <a:latin typeface="+mn-lt"/>
                <a:ea typeface="+mn-ea"/>
                <a:cs typeface="+mn-cs"/>
              </a:rPr>
              <a:t>Worksheet: My Coping Strategies</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24</a:t>
            </a:fld>
            <a:endParaRPr lang="en-US"/>
          </a:p>
        </p:txBody>
      </p:sp>
    </p:spTree>
    <p:extLst>
      <p:ext uri="{BB962C8B-B14F-4D97-AF65-F5344CB8AC3E}">
        <p14:creationId xmlns:p14="http://schemas.microsoft.com/office/powerpoint/2010/main" val="31216611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Please add in relevant information for your establishment</a:t>
            </a:r>
          </a:p>
        </p:txBody>
      </p:sp>
      <p:sp>
        <p:nvSpPr>
          <p:cNvPr id="4" name="Slide Number Placeholder 3"/>
          <p:cNvSpPr>
            <a:spLocks noGrp="1"/>
          </p:cNvSpPr>
          <p:nvPr>
            <p:ph type="sldNum" sz="quarter" idx="5"/>
          </p:nvPr>
        </p:nvSpPr>
        <p:spPr/>
        <p:txBody>
          <a:bodyPr/>
          <a:lstStyle/>
          <a:p>
            <a:fld id="{56102F81-D39F-9941-B121-02F8C0944856}" type="slidenum">
              <a:rPr lang="en-US" smtClean="0"/>
              <a:t>25</a:t>
            </a:fld>
            <a:endParaRPr lang="en-US"/>
          </a:p>
        </p:txBody>
      </p:sp>
    </p:spTree>
    <p:extLst>
      <p:ext uri="{BB962C8B-B14F-4D97-AF65-F5344CB8AC3E}">
        <p14:creationId xmlns:p14="http://schemas.microsoft.com/office/powerpoint/2010/main" val="7278290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Activity: Introduce Lesson</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Starter Tasks: </a:t>
            </a:r>
          </a:p>
          <a:p>
            <a:pPr marL="171450" indent="-171450">
              <a:buFontTx/>
              <a:buChar char="-"/>
            </a:pPr>
            <a:r>
              <a:rPr lang="en-GB" sz="1200" b="0" kern="1200" dirty="0">
                <a:solidFill>
                  <a:schemeClr val="tx1"/>
                </a:solidFill>
                <a:effectLst/>
                <a:latin typeface="+mn-lt"/>
                <a:ea typeface="+mn-ea"/>
                <a:cs typeface="+mn-cs"/>
              </a:rPr>
              <a:t>Ask pupils to name different words/feelings for anxiety</a:t>
            </a:r>
          </a:p>
          <a:p>
            <a:endParaRPr lang="en-GB" sz="1200" b="0" kern="1200" dirty="0">
              <a:solidFill>
                <a:schemeClr val="tx1"/>
              </a:solidFill>
              <a:effectLst/>
              <a:latin typeface="+mn-lt"/>
              <a:ea typeface="+mn-ea"/>
              <a:cs typeface="+mn-cs"/>
            </a:endParaRPr>
          </a:p>
          <a:p>
            <a:r>
              <a:rPr lang="en-GB" sz="1200" b="0" kern="1200" dirty="0">
                <a:solidFill>
                  <a:schemeClr val="tx1"/>
                </a:solidFill>
                <a:effectLst/>
                <a:latin typeface="+mn-lt"/>
                <a:ea typeface="+mn-ea"/>
                <a:cs typeface="+mn-cs"/>
              </a:rPr>
              <a:t>Every single person will feel anxious at some point in their life. It is a normal feeling that happens to everyone. Being stressed or worried about something can sometimes be a good thing.</a:t>
            </a:r>
          </a:p>
          <a:p>
            <a:endParaRPr lang="en-GB" sz="1200" b="0" kern="1200" dirty="0">
              <a:solidFill>
                <a:schemeClr val="tx1"/>
              </a:solidFill>
              <a:effectLst/>
              <a:latin typeface="+mn-lt"/>
              <a:ea typeface="+mn-ea"/>
              <a:cs typeface="+mn-cs"/>
            </a:endParaRPr>
          </a:p>
          <a:p>
            <a:r>
              <a:rPr lang="en-GB" sz="1200" b="0" kern="1200" dirty="0">
                <a:solidFill>
                  <a:schemeClr val="tx1"/>
                </a:solidFill>
                <a:effectLst/>
                <a:latin typeface="+mn-lt"/>
                <a:ea typeface="+mn-ea"/>
                <a:cs typeface="+mn-cs"/>
              </a:rPr>
              <a:t>For example, if you have a test coming up, you might feel worried about it, so you do some work or revision for it. This then helps you do better on the test. So, feeling a little stressed and worried was helpful! </a:t>
            </a:r>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3</a:t>
            </a:fld>
            <a:endParaRPr lang="en-US"/>
          </a:p>
        </p:txBody>
      </p:sp>
    </p:spTree>
    <p:extLst>
      <p:ext uri="{BB962C8B-B14F-4D97-AF65-F5344CB8AC3E}">
        <p14:creationId xmlns:p14="http://schemas.microsoft.com/office/powerpoint/2010/main" val="4024069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a:solidFill>
                  <a:schemeClr val="tx1"/>
                </a:solidFill>
                <a:effectLst/>
                <a:latin typeface="+mn-lt"/>
                <a:ea typeface="+mn-ea"/>
                <a:cs typeface="+mn-cs"/>
              </a:rPr>
              <a:t>Suggested use:</a:t>
            </a:r>
            <a:endParaRPr lang="en-GB" sz="120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It might be a good idea to ask pupils to write down any questions they have about anxiety. These can be checked at the end of the lessons to make sure everyone’s questions have been answered. </a:t>
            </a:r>
            <a:endParaRPr lang="en-GB" sz="1200" kern="1200" dirty="0">
              <a:solidFill>
                <a:schemeClr val="tx1"/>
              </a:solidFill>
              <a:effectLst/>
              <a:latin typeface="+mn-lt"/>
              <a:ea typeface="+mn-ea"/>
              <a:cs typeface="+mn-cs"/>
            </a:endParaRPr>
          </a:p>
          <a:p>
            <a:endParaRPr lang="en-US" dirty="0"/>
          </a:p>
          <a:p>
            <a:r>
              <a:rPr lang="en-US" sz="1200" kern="1200" dirty="0">
                <a:solidFill>
                  <a:schemeClr val="tx1"/>
                </a:solidFill>
                <a:effectLst/>
                <a:latin typeface="+mn-lt"/>
                <a:ea typeface="+mn-ea"/>
                <a:cs typeface="+mn-cs"/>
              </a:rPr>
              <a:t>Click on image for link to YouTube video: </a:t>
            </a:r>
            <a:r>
              <a:rPr lang="en-US" sz="1200" u="sng" kern="1200" dirty="0">
                <a:solidFill>
                  <a:schemeClr val="tx1"/>
                </a:solidFill>
                <a:effectLst/>
                <a:latin typeface="+mn-lt"/>
                <a:ea typeface="+mn-ea"/>
                <a:cs typeface="+mn-cs"/>
              </a:rPr>
              <a:t>(1min 33 secs) </a:t>
            </a:r>
            <a:endParaRPr lang="en-GB" sz="1200" kern="1200" dirty="0">
              <a:solidFill>
                <a:schemeClr val="tx1"/>
              </a:solidFill>
              <a:effectLst/>
              <a:latin typeface="+mn-lt"/>
              <a:ea typeface="+mn-ea"/>
              <a:cs typeface="+mn-cs"/>
            </a:endParaRPr>
          </a:p>
          <a:p>
            <a:r>
              <a:rPr lang="en-US" sz="1200" u="none" strike="noStrike"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US" sz="1200" u="sng" kern="1200" dirty="0">
                <a:solidFill>
                  <a:schemeClr val="tx1"/>
                </a:solidFill>
                <a:effectLst/>
                <a:latin typeface="+mn-lt"/>
                <a:ea typeface="+mn-ea"/>
                <a:cs typeface="+mn-cs"/>
                <a:hlinkClick r:id="rId3"/>
              </a:rPr>
              <a:t>https://youtu.be/pvM_TtQi9DU</a:t>
            </a:r>
            <a:endParaRPr lang="en-GB" sz="1200" kern="1200" dirty="0">
              <a:solidFill>
                <a:schemeClr val="tx1"/>
              </a:solidFill>
              <a:effectLst/>
              <a:latin typeface="+mn-lt"/>
              <a:ea typeface="+mn-ea"/>
              <a:cs typeface="+mn-cs"/>
            </a:endParaRPr>
          </a:p>
          <a:p>
            <a:endParaRPr lang="en-US" b="0" dirty="0"/>
          </a:p>
        </p:txBody>
      </p:sp>
      <p:sp>
        <p:nvSpPr>
          <p:cNvPr id="4" name="Slide Number Placeholder 3"/>
          <p:cNvSpPr>
            <a:spLocks noGrp="1"/>
          </p:cNvSpPr>
          <p:nvPr>
            <p:ph type="sldNum" sz="quarter" idx="5"/>
          </p:nvPr>
        </p:nvSpPr>
        <p:spPr/>
        <p:txBody>
          <a:bodyPr/>
          <a:lstStyle/>
          <a:p>
            <a:fld id="{56102F81-D39F-9941-B121-02F8C0944856}" type="slidenum">
              <a:rPr lang="en-US" smtClean="0"/>
              <a:t>4</a:t>
            </a:fld>
            <a:endParaRPr lang="en-US"/>
          </a:p>
        </p:txBody>
      </p:sp>
    </p:spTree>
    <p:extLst>
      <p:ext uri="{BB962C8B-B14F-4D97-AF65-F5344CB8AC3E}">
        <p14:creationId xmlns:p14="http://schemas.microsoft.com/office/powerpoint/2010/main" val="1750240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If we want to change how we feel, we can use this cycle</a:t>
            </a:r>
          </a:p>
        </p:txBody>
      </p:sp>
      <p:sp>
        <p:nvSpPr>
          <p:cNvPr id="4" name="Slide Number Placeholder 3"/>
          <p:cNvSpPr>
            <a:spLocks noGrp="1"/>
          </p:cNvSpPr>
          <p:nvPr>
            <p:ph type="sldNum" sz="quarter" idx="5"/>
          </p:nvPr>
        </p:nvSpPr>
        <p:spPr/>
        <p:txBody>
          <a:bodyPr/>
          <a:lstStyle/>
          <a:p>
            <a:fld id="{56102F81-D39F-9941-B121-02F8C0944856}" type="slidenum">
              <a:rPr lang="en-US" smtClean="0"/>
              <a:t>5</a:t>
            </a:fld>
            <a:endParaRPr lang="en-US"/>
          </a:p>
        </p:txBody>
      </p:sp>
    </p:spTree>
    <p:extLst>
      <p:ext uri="{BB962C8B-B14F-4D97-AF65-F5344CB8AC3E}">
        <p14:creationId xmlns:p14="http://schemas.microsoft.com/office/powerpoint/2010/main" val="16871104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Activity: </a:t>
            </a:r>
            <a:r>
              <a:rPr lang="en-GB" sz="1200" b="1" kern="1200" dirty="0">
                <a:solidFill>
                  <a:schemeClr val="tx1"/>
                </a:solidFill>
                <a:effectLst/>
                <a:latin typeface="+mn-lt"/>
                <a:ea typeface="+mn-ea"/>
                <a:cs typeface="+mn-cs"/>
              </a:rPr>
              <a:t>Tick the box to decide if these descriptions are a thought, feeling or a behaviour.</a:t>
            </a:r>
            <a:endParaRPr lang="en-GB" sz="1200" kern="1200" dirty="0">
              <a:solidFill>
                <a:schemeClr val="tx1"/>
              </a:solidFill>
              <a:effectLst/>
              <a:latin typeface="+mn-lt"/>
              <a:ea typeface="+mn-ea"/>
              <a:cs typeface="+mn-cs"/>
            </a:endParaRPr>
          </a:p>
          <a:p>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u="sng" kern="1200" dirty="0">
                <a:solidFill>
                  <a:schemeClr val="tx1"/>
                </a:solidFill>
                <a:effectLst/>
                <a:latin typeface="+mn-lt"/>
                <a:ea typeface="+mn-ea"/>
                <a:cs typeface="+mn-cs"/>
              </a:rPr>
              <a:t>Worksheet: Thoughts, Feelings and Behaviours 1</a:t>
            </a:r>
            <a:endParaRPr lang="en-GB" sz="1200" kern="1200" dirty="0">
              <a:solidFill>
                <a:schemeClr val="tx1"/>
              </a:solidFill>
              <a:effectLst/>
              <a:latin typeface="+mn-lt"/>
              <a:ea typeface="+mn-ea"/>
              <a:cs typeface="+mn-cs"/>
            </a:endParaRPr>
          </a:p>
          <a:p>
            <a:endParaRPr lang="en-US" b="1" dirty="0"/>
          </a:p>
          <a:p>
            <a:r>
              <a:rPr lang="en-US" b="0" i="1" dirty="0"/>
              <a:t>Facilitate discussion about choices and how feeling stressed, might be different from looking stressed.</a:t>
            </a:r>
          </a:p>
          <a:p>
            <a:endParaRPr lang="en-US" b="0" i="1" dirty="0"/>
          </a:p>
          <a:p>
            <a:endParaRPr lang="en-US" b="0" i="1" dirty="0"/>
          </a:p>
          <a:p>
            <a:r>
              <a:rPr lang="en-US" b="1" dirty="0"/>
              <a:t>Answers: </a:t>
            </a:r>
          </a:p>
          <a:p>
            <a:r>
              <a:rPr lang="en-US" b="1" dirty="0"/>
              <a:t>1: feeling</a:t>
            </a:r>
          </a:p>
          <a:p>
            <a:r>
              <a:rPr lang="en-US" b="1" dirty="0"/>
              <a:t>2: thought</a:t>
            </a:r>
          </a:p>
          <a:p>
            <a:r>
              <a:rPr lang="en-US" b="1" dirty="0"/>
              <a:t>3: thought</a:t>
            </a:r>
          </a:p>
          <a:p>
            <a:r>
              <a:rPr lang="en-US" b="1" dirty="0"/>
              <a:t>4: behaviour</a:t>
            </a:r>
          </a:p>
          <a:p>
            <a:r>
              <a:rPr lang="en-US" b="1" dirty="0"/>
              <a:t>5: thought</a:t>
            </a:r>
          </a:p>
          <a:p>
            <a:r>
              <a:rPr lang="en-US" b="1" dirty="0"/>
              <a:t>6: feeling</a:t>
            </a:r>
          </a:p>
          <a:p>
            <a:r>
              <a:rPr lang="en-US" b="1" dirty="0"/>
              <a:t>7: behaviour</a:t>
            </a:r>
          </a:p>
          <a:p>
            <a:r>
              <a:rPr lang="en-US" b="1" dirty="0"/>
              <a:t>8: thought</a:t>
            </a:r>
          </a:p>
          <a:p>
            <a:r>
              <a:rPr lang="en-US" b="1" dirty="0"/>
              <a:t>9: feeling</a:t>
            </a:r>
          </a:p>
          <a:p>
            <a:r>
              <a:rPr lang="en-US" b="1" dirty="0"/>
              <a:t>10: behaviour</a:t>
            </a:r>
          </a:p>
          <a:p>
            <a:r>
              <a:rPr lang="en-US" b="1" dirty="0"/>
              <a:t>11: feeling</a:t>
            </a:r>
          </a:p>
          <a:p>
            <a:r>
              <a:rPr lang="en-US" b="1" dirty="0"/>
              <a:t>12: behaviour</a:t>
            </a:r>
          </a:p>
          <a:p>
            <a:r>
              <a:rPr lang="en-US" b="1" dirty="0"/>
              <a:t>13: behaviour</a:t>
            </a:r>
          </a:p>
          <a:p>
            <a:r>
              <a:rPr lang="en-US" b="1" dirty="0"/>
              <a:t>14: thought</a:t>
            </a:r>
          </a:p>
          <a:p>
            <a:r>
              <a:rPr lang="en-US" b="1" dirty="0"/>
              <a:t>15: feeling</a:t>
            </a:r>
          </a:p>
        </p:txBody>
      </p:sp>
      <p:sp>
        <p:nvSpPr>
          <p:cNvPr id="4" name="Slide Number Placeholder 3"/>
          <p:cNvSpPr>
            <a:spLocks noGrp="1"/>
          </p:cNvSpPr>
          <p:nvPr>
            <p:ph type="sldNum" sz="quarter" idx="5"/>
          </p:nvPr>
        </p:nvSpPr>
        <p:spPr/>
        <p:txBody>
          <a:bodyPr/>
          <a:lstStyle/>
          <a:p>
            <a:fld id="{56102F81-D39F-9941-B121-02F8C0944856}" type="slidenum">
              <a:rPr lang="en-US" smtClean="0"/>
              <a:t>6</a:t>
            </a:fld>
            <a:endParaRPr lang="en-US"/>
          </a:p>
        </p:txBody>
      </p:sp>
    </p:spTree>
    <p:extLst>
      <p:ext uri="{BB962C8B-B14F-4D97-AF65-F5344CB8AC3E}">
        <p14:creationId xmlns:p14="http://schemas.microsoft.com/office/powerpoint/2010/main" val="19052420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Activity: Try and fill in the blanks for these thought, feeling and behaviour examples.</a:t>
            </a:r>
            <a:endParaRPr lang="en-GB" sz="1200" kern="1200" dirty="0">
              <a:solidFill>
                <a:schemeClr val="tx1"/>
              </a:solidFill>
              <a:effectLst/>
              <a:latin typeface="+mn-lt"/>
              <a:ea typeface="+mn-ea"/>
              <a:cs typeface="+mn-cs"/>
            </a:endParaRPr>
          </a:p>
          <a:p>
            <a:endParaRPr lang="en-US" dirty="0"/>
          </a:p>
          <a:p>
            <a:r>
              <a:rPr lang="en-GB" sz="1200" i="1" kern="1200" dirty="0">
                <a:solidFill>
                  <a:schemeClr val="tx1"/>
                </a:solidFill>
                <a:effectLst/>
                <a:latin typeface="+mn-lt"/>
                <a:ea typeface="+mn-ea"/>
                <a:cs typeface="+mn-cs"/>
              </a:rPr>
              <a:t>This can be done as a think, pair, share activity. This gives an opportunity to discuss how people think, feel and behave differently.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a:p>
            <a:r>
              <a:rPr lang="en-GB" sz="1200" u="sng" kern="1200" dirty="0">
                <a:solidFill>
                  <a:schemeClr val="tx1"/>
                </a:solidFill>
                <a:effectLst/>
                <a:latin typeface="+mn-lt"/>
                <a:ea typeface="+mn-ea"/>
                <a:cs typeface="+mn-cs"/>
              </a:rPr>
              <a:t>Worksheet: Thoughts, Feelings and Behaviours 2</a:t>
            </a:r>
            <a:endParaRPr lang="en-GB" sz="1200" kern="1200" dirty="0">
              <a:solidFill>
                <a:schemeClr val="tx1"/>
              </a:solidFill>
              <a:effectLst/>
              <a:latin typeface="+mn-lt"/>
              <a:ea typeface="+mn-ea"/>
              <a:cs typeface="+mn-cs"/>
            </a:endParaRPr>
          </a:p>
          <a:p>
            <a:r>
              <a:rPr lang="en-GB" sz="1200" u="none" strike="noStrike"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u="none" strike="noStrike"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7</a:t>
            </a:fld>
            <a:endParaRPr lang="en-US"/>
          </a:p>
        </p:txBody>
      </p:sp>
    </p:spTree>
    <p:extLst>
      <p:ext uri="{BB962C8B-B14F-4D97-AF65-F5344CB8AC3E}">
        <p14:creationId xmlns:p14="http://schemas.microsoft.com/office/powerpoint/2010/main" val="38294036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8</a:t>
            </a:fld>
            <a:endParaRPr lang="en-US"/>
          </a:p>
        </p:txBody>
      </p:sp>
    </p:spTree>
    <p:extLst>
      <p:ext uri="{BB962C8B-B14F-4D97-AF65-F5344CB8AC3E}">
        <p14:creationId xmlns:p14="http://schemas.microsoft.com/office/powerpoint/2010/main" val="36544294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Watch this video clip about how the body’s fight, flight or freeze response.</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Click on image for link to video clip:  (2 mins 12 secs)</a:t>
            </a:r>
          </a:p>
          <a:p>
            <a:r>
              <a:rPr lang="en-GB" sz="1200" u="sng" kern="1200" dirty="0">
                <a:solidFill>
                  <a:schemeClr val="tx1"/>
                </a:solidFill>
                <a:effectLst/>
                <a:latin typeface="+mn-lt"/>
                <a:ea typeface="+mn-ea"/>
                <a:cs typeface="+mn-cs"/>
                <a:hlinkClick r:id="rId3"/>
              </a:rPr>
              <a:t>https://youtu.be/FfSbWc3O_5M</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a:p>
            <a:r>
              <a:rPr lang="en-GB" sz="1200" i="1" kern="1200" dirty="0">
                <a:solidFill>
                  <a:schemeClr val="tx1"/>
                </a:solidFill>
                <a:effectLst/>
                <a:latin typeface="+mn-lt"/>
                <a:ea typeface="+mn-ea"/>
                <a:cs typeface="+mn-cs"/>
              </a:rPr>
              <a:t>Suggested use:</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Allow pupils to respectfully discuss how their body reacts when they feel anxious, or any other emotion. </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9</a:t>
            </a:fld>
            <a:endParaRPr lang="en-US"/>
          </a:p>
        </p:txBody>
      </p:sp>
    </p:spTree>
    <p:extLst>
      <p:ext uri="{BB962C8B-B14F-4D97-AF65-F5344CB8AC3E}">
        <p14:creationId xmlns:p14="http://schemas.microsoft.com/office/powerpoint/2010/main" val="26479076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05AC0-C374-764D-9E67-50959B4CA84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43009134-70F7-DD49-90BE-7E1F5BCA794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9AA1EB83-08BB-3640-9E6C-C9A47E720D32}"/>
              </a:ext>
            </a:extLst>
          </p:cNvPr>
          <p:cNvSpPr>
            <a:spLocks noGrp="1"/>
          </p:cNvSpPr>
          <p:nvPr>
            <p:ph type="dt" sz="half" idx="10"/>
          </p:nvPr>
        </p:nvSpPr>
        <p:spPr/>
        <p:txBody>
          <a:bodyPr/>
          <a:lstStyle/>
          <a:p>
            <a:fld id="{4BC3567F-747F-E643-B220-56A3AD07659B}" type="datetimeFigureOut">
              <a:rPr lang="en-US" smtClean="0"/>
              <a:t>7/21/20</a:t>
            </a:fld>
            <a:endParaRPr lang="en-US"/>
          </a:p>
        </p:txBody>
      </p:sp>
      <p:sp>
        <p:nvSpPr>
          <p:cNvPr id="5" name="Footer Placeholder 4">
            <a:extLst>
              <a:ext uri="{FF2B5EF4-FFF2-40B4-BE49-F238E27FC236}">
                <a16:creationId xmlns:a16="http://schemas.microsoft.com/office/drawing/2014/main" id="{04C0F76F-7860-B147-9159-B13854BF14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63A9A2-BD86-C54C-9434-9E2210C7CC96}"/>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3514243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95BCE-FDD7-7347-AB4E-76CF15A1844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181A14D-7967-DC4D-A783-E98BE6098AA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0DDDE70-BD5C-BF4B-AB3B-D58D8FD54881}"/>
              </a:ext>
            </a:extLst>
          </p:cNvPr>
          <p:cNvSpPr>
            <a:spLocks noGrp="1"/>
          </p:cNvSpPr>
          <p:nvPr>
            <p:ph type="dt" sz="half" idx="10"/>
          </p:nvPr>
        </p:nvSpPr>
        <p:spPr/>
        <p:txBody>
          <a:bodyPr/>
          <a:lstStyle/>
          <a:p>
            <a:fld id="{4BC3567F-747F-E643-B220-56A3AD07659B}" type="datetimeFigureOut">
              <a:rPr lang="en-US" smtClean="0"/>
              <a:t>7/21/20</a:t>
            </a:fld>
            <a:endParaRPr lang="en-US"/>
          </a:p>
        </p:txBody>
      </p:sp>
      <p:sp>
        <p:nvSpPr>
          <p:cNvPr id="5" name="Footer Placeholder 4">
            <a:extLst>
              <a:ext uri="{FF2B5EF4-FFF2-40B4-BE49-F238E27FC236}">
                <a16:creationId xmlns:a16="http://schemas.microsoft.com/office/drawing/2014/main" id="{6C189D79-A4FA-8C4E-80EA-9B70796D1A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89AC30-2D1A-8044-BCCB-B828D2A5B914}"/>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424573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0EF0B45-34EF-7E4F-BC56-00ABA1AD309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4E9E556-A41F-AF4A-9A88-8870965CC9E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BBB2149-27B1-5C4C-9BE0-4A70DA275EB6}"/>
              </a:ext>
            </a:extLst>
          </p:cNvPr>
          <p:cNvSpPr>
            <a:spLocks noGrp="1"/>
          </p:cNvSpPr>
          <p:nvPr>
            <p:ph type="dt" sz="half" idx="10"/>
          </p:nvPr>
        </p:nvSpPr>
        <p:spPr/>
        <p:txBody>
          <a:bodyPr/>
          <a:lstStyle/>
          <a:p>
            <a:fld id="{4BC3567F-747F-E643-B220-56A3AD07659B}" type="datetimeFigureOut">
              <a:rPr lang="en-US" smtClean="0"/>
              <a:t>7/21/20</a:t>
            </a:fld>
            <a:endParaRPr lang="en-US"/>
          </a:p>
        </p:txBody>
      </p:sp>
      <p:sp>
        <p:nvSpPr>
          <p:cNvPr id="5" name="Footer Placeholder 4">
            <a:extLst>
              <a:ext uri="{FF2B5EF4-FFF2-40B4-BE49-F238E27FC236}">
                <a16:creationId xmlns:a16="http://schemas.microsoft.com/office/drawing/2014/main" id="{CBF89AE6-F17E-B945-A398-4DC253A623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71220-07DF-BE46-BF2E-C6D30286C805}"/>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337357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60C97-0E8D-8E4D-B720-B7DEECE6758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9435A3B-9D0A-F545-A4D4-FFBC109CEAE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ED1853A-51B2-8E40-A049-D99F8CB12687}"/>
              </a:ext>
            </a:extLst>
          </p:cNvPr>
          <p:cNvSpPr>
            <a:spLocks noGrp="1"/>
          </p:cNvSpPr>
          <p:nvPr>
            <p:ph type="dt" sz="half" idx="10"/>
          </p:nvPr>
        </p:nvSpPr>
        <p:spPr/>
        <p:txBody>
          <a:bodyPr/>
          <a:lstStyle/>
          <a:p>
            <a:fld id="{4BC3567F-747F-E643-B220-56A3AD07659B}" type="datetimeFigureOut">
              <a:rPr lang="en-US" smtClean="0"/>
              <a:t>7/21/20</a:t>
            </a:fld>
            <a:endParaRPr lang="en-US"/>
          </a:p>
        </p:txBody>
      </p:sp>
      <p:sp>
        <p:nvSpPr>
          <p:cNvPr id="5" name="Footer Placeholder 4">
            <a:extLst>
              <a:ext uri="{FF2B5EF4-FFF2-40B4-BE49-F238E27FC236}">
                <a16:creationId xmlns:a16="http://schemas.microsoft.com/office/drawing/2014/main" id="{0C3521FF-B91B-3B47-9DDF-27A8DDEC62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EC7C13-636C-7F46-85AF-62DB099A09BA}"/>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298947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D5840-C37C-B04D-B9D4-29EDDC2E0FC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0BD12CC-9FC3-864A-9664-5544DAC957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FD1B481-5D43-5044-A89A-0A8EE4CB95D0}"/>
              </a:ext>
            </a:extLst>
          </p:cNvPr>
          <p:cNvSpPr>
            <a:spLocks noGrp="1"/>
          </p:cNvSpPr>
          <p:nvPr>
            <p:ph type="dt" sz="half" idx="10"/>
          </p:nvPr>
        </p:nvSpPr>
        <p:spPr/>
        <p:txBody>
          <a:bodyPr/>
          <a:lstStyle/>
          <a:p>
            <a:fld id="{4BC3567F-747F-E643-B220-56A3AD07659B}" type="datetimeFigureOut">
              <a:rPr lang="en-US" smtClean="0"/>
              <a:t>7/21/20</a:t>
            </a:fld>
            <a:endParaRPr lang="en-US"/>
          </a:p>
        </p:txBody>
      </p:sp>
      <p:sp>
        <p:nvSpPr>
          <p:cNvPr id="5" name="Footer Placeholder 4">
            <a:extLst>
              <a:ext uri="{FF2B5EF4-FFF2-40B4-BE49-F238E27FC236}">
                <a16:creationId xmlns:a16="http://schemas.microsoft.com/office/drawing/2014/main" id="{80BB1A32-608F-D94F-AC81-23409B4494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775FE0-3D90-B941-B85C-86DFA3E80600}"/>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4125292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3A3F9-EB38-454F-9D9B-C6E98514759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0AF327B-D3A4-244C-9409-0200FC09CAE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9FCF56E8-63E6-1848-9115-B2DCD0B2C2C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C86FE927-DC83-B747-A568-53B06AAA3649}"/>
              </a:ext>
            </a:extLst>
          </p:cNvPr>
          <p:cNvSpPr>
            <a:spLocks noGrp="1"/>
          </p:cNvSpPr>
          <p:nvPr>
            <p:ph type="dt" sz="half" idx="10"/>
          </p:nvPr>
        </p:nvSpPr>
        <p:spPr/>
        <p:txBody>
          <a:bodyPr/>
          <a:lstStyle/>
          <a:p>
            <a:fld id="{4BC3567F-747F-E643-B220-56A3AD07659B}" type="datetimeFigureOut">
              <a:rPr lang="en-US" smtClean="0"/>
              <a:t>7/21/20</a:t>
            </a:fld>
            <a:endParaRPr lang="en-US"/>
          </a:p>
        </p:txBody>
      </p:sp>
      <p:sp>
        <p:nvSpPr>
          <p:cNvPr id="6" name="Footer Placeholder 5">
            <a:extLst>
              <a:ext uri="{FF2B5EF4-FFF2-40B4-BE49-F238E27FC236}">
                <a16:creationId xmlns:a16="http://schemas.microsoft.com/office/drawing/2014/main" id="{06674CCD-D3D4-4446-B51F-4CC4A2339A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73197E0-7C8C-2945-B490-CF4983FEC788}"/>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470885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8C849-F997-BB4E-A65B-2D24583EDA5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D6FDFFF-E037-C348-8FD4-B7682470CF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23577A5-3297-2D4A-BB1F-08BFA02AEAD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A1B1B0E-518B-0746-9D2B-DF56E77F0AC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62DC92A-52FE-9844-8A85-32D23423572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27FF43AF-D7EA-2C44-810B-4EBD5E54BC62}"/>
              </a:ext>
            </a:extLst>
          </p:cNvPr>
          <p:cNvSpPr>
            <a:spLocks noGrp="1"/>
          </p:cNvSpPr>
          <p:nvPr>
            <p:ph type="dt" sz="half" idx="10"/>
          </p:nvPr>
        </p:nvSpPr>
        <p:spPr/>
        <p:txBody>
          <a:bodyPr/>
          <a:lstStyle/>
          <a:p>
            <a:fld id="{4BC3567F-747F-E643-B220-56A3AD07659B}" type="datetimeFigureOut">
              <a:rPr lang="en-US" smtClean="0"/>
              <a:t>7/21/20</a:t>
            </a:fld>
            <a:endParaRPr lang="en-US"/>
          </a:p>
        </p:txBody>
      </p:sp>
      <p:sp>
        <p:nvSpPr>
          <p:cNvPr id="8" name="Footer Placeholder 7">
            <a:extLst>
              <a:ext uri="{FF2B5EF4-FFF2-40B4-BE49-F238E27FC236}">
                <a16:creationId xmlns:a16="http://schemas.microsoft.com/office/drawing/2014/main" id="{220F965A-4B97-2446-956C-0AC8DFDAA8E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40F174B-F031-6B48-9DF7-08377736A2C6}"/>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803504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81FB4-B38C-EA4D-8DC6-A6C1A10DC93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5AB2DCB-2691-184A-B36A-F20735B632FA}"/>
              </a:ext>
            </a:extLst>
          </p:cNvPr>
          <p:cNvSpPr>
            <a:spLocks noGrp="1"/>
          </p:cNvSpPr>
          <p:nvPr>
            <p:ph type="dt" sz="half" idx="10"/>
          </p:nvPr>
        </p:nvSpPr>
        <p:spPr/>
        <p:txBody>
          <a:bodyPr/>
          <a:lstStyle/>
          <a:p>
            <a:fld id="{4BC3567F-747F-E643-B220-56A3AD07659B}" type="datetimeFigureOut">
              <a:rPr lang="en-US" smtClean="0"/>
              <a:t>7/21/20</a:t>
            </a:fld>
            <a:endParaRPr lang="en-US"/>
          </a:p>
        </p:txBody>
      </p:sp>
      <p:sp>
        <p:nvSpPr>
          <p:cNvPr id="4" name="Footer Placeholder 3">
            <a:extLst>
              <a:ext uri="{FF2B5EF4-FFF2-40B4-BE49-F238E27FC236}">
                <a16:creationId xmlns:a16="http://schemas.microsoft.com/office/drawing/2014/main" id="{E8BDBE62-E2B8-0641-879D-8C0541E9E42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DCE8088-14DF-CB43-9618-423768BB92CC}"/>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984990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4058E46-68D0-7447-9FC9-B8B6D66756A2}"/>
              </a:ext>
            </a:extLst>
          </p:cNvPr>
          <p:cNvSpPr>
            <a:spLocks noGrp="1"/>
          </p:cNvSpPr>
          <p:nvPr>
            <p:ph type="dt" sz="half" idx="10"/>
          </p:nvPr>
        </p:nvSpPr>
        <p:spPr/>
        <p:txBody>
          <a:bodyPr/>
          <a:lstStyle/>
          <a:p>
            <a:fld id="{4BC3567F-747F-E643-B220-56A3AD07659B}" type="datetimeFigureOut">
              <a:rPr lang="en-US" smtClean="0"/>
              <a:t>7/21/20</a:t>
            </a:fld>
            <a:endParaRPr lang="en-US"/>
          </a:p>
        </p:txBody>
      </p:sp>
      <p:sp>
        <p:nvSpPr>
          <p:cNvPr id="3" name="Footer Placeholder 2">
            <a:extLst>
              <a:ext uri="{FF2B5EF4-FFF2-40B4-BE49-F238E27FC236}">
                <a16:creationId xmlns:a16="http://schemas.microsoft.com/office/drawing/2014/main" id="{6D698BB3-63B6-1C4D-8ACF-CD7493648DF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4AE4FB4-AEFB-5D46-BF76-CE6872140886}"/>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513360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73BB5-E37C-F54E-B9D3-FCC3054F6C6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C85B53E-BC50-F741-914C-A0F137F8CC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3BB49E4-F82A-A045-A58E-7D12FB5CC8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6BFB4D7-7E6B-5D46-B41D-DED9E28A7EA4}"/>
              </a:ext>
            </a:extLst>
          </p:cNvPr>
          <p:cNvSpPr>
            <a:spLocks noGrp="1"/>
          </p:cNvSpPr>
          <p:nvPr>
            <p:ph type="dt" sz="half" idx="10"/>
          </p:nvPr>
        </p:nvSpPr>
        <p:spPr/>
        <p:txBody>
          <a:bodyPr/>
          <a:lstStyle/>
          <a:p>
            <a:fld id="{4BC3567F-747F-E643-B220-56A3AD07659B}" type="datetimeFigureOut">
              <a:rPr lang="en-US" smtClean="0"/>
              <a:t>7/21/20</a:t>
            </a:fld>
            <a:endParaRPr lang="en-US"/>
          </a:p>
        </p:txBody>
      </p:sp>
      <p:sp>
        <p:nvSpPr>
          <p:cNvPr id="6" name="Footer Placeholder 5">
            <a:extLst>
              <a:ext uri="{FF2B5EF4-FFF2-40B4-BE49-F238E27FC236}">
                <a16:creationId xmlns:a16="http://schemas.microsoft.com/office/drawing/2014/main" id="{7B66E951-A112-0843-9F7F-AC9785F8E10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52F33C3-7F71-D64E-9ABE-B2708401FE87}"/>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80758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7875A0-C860-584F-BFAF-7B135A3B28B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F5FEEDD7-2729-B84D-9418-91473D6B74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97D1BEB-87B2-9E4C-91C9-5F1133CACD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2A8E764-B4EA-6E4C-8F91-A83E70C2762D}"/>
              </a:ext>
            </a:extLst>
          </p:cNvPr>
          <p:cNvSpPr>
            <a:spLocks noGrp="1"/>
          </p:cNvSpPr>
          <p:nvPr>
            <p:ph type="dt" sz="half" idx="10"/>
          </p:nvPr>
        </p:nvSpPr>
        <p:spPr/>
        <p:txBody>
          <a:bodyPr/>
          <a:lstStyle/>
          <a:p>
            <a:fld id="{4BC3567F-747F-E643-B220-56A3AD07659B}" type="datetimeFigureOut">
              <a:rPr lang="en-US" smtClean="0"/>
              <a:t>7/21/20</a:t>
            </a:fld>
            <a:endParaRPr lang="en-US"/>
          </a:p>
        </p:txBody>
      </p:sp>
      <p:sp>
        <p:nvSpPr>
          <p:cNvPr id="6" name="Footer Placeholder 5">
            <a:extLst>
              <a:ext uri="{FF2B5EF4-FFF2-40B4-BE49-F238E27FC236}">
                <a16:creationId xmlns:a16="http://schemas.microsoft.com/office/drawing/2014/main" id="{6E19E1F1-BE78-D547-90F9-E46ED4DEFF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8E5EC4-04ED-834B-BFAF-A834B95FDF25}"/>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222419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B294DA-0F67-2D44-9ED2-48BD681111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D9A5956-E588-7141-B16C-F16897DDB9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B231CE0-E119-7F4A-9BB1-7001E019CB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C3567F-747F-E643-B220-56A3AD07659B}" type="datetimeFigureOut">
              <a:rPr lang="en-US" smtClean="0"/>
              <a:t>7/21/20</a:t>
            </a:fld>
            <a:endParaRPr lang="en-US"/>
          </a:p>
        </p:txBody>
      </p:sp>
      <p:sp>
        <p:nvSpPr>
          <p:cNvPr id="5" name="Footer Placeholder 4">
            <a:extLst>
              <a:ext uri="{FF2B5EF4-FFF2-40B4-BE49-F238E27FC236}">
                <a16:creationId xmlns:a16="http://schemas.microsoft.com/office/drawing/2014/main" id="{B5EAF2D8-C8ED-2543-BB5E-313E0E99719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576946F-E3A7-6A40-B7F7-96481A1A7E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988A16-7065-3C4E-9029-04F1125EB6BD}" type="slidenum">
              <a:rPr lang="en-US" smtClean="0"/>
              <a:t>‹#›</a:t>
            </a:fld>
            <a:endParaRPr lang="en-US"/>
          </a:p>
        </p:txBody>
      </p:sp>
    </p:spTree>
    <p:extLst>
      <p:ext uri="{BB962C8B-B14F-4D97-AF65-F5344CB8AC3E}">
        <p14:creationId xmlns:p14="http://schemas.microsoft.com/office/powerpoint/2010/main" val="1838102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hyperlink" Target="https://www.youtube.com/watch?v=5EXpkVw3fh0"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hyperlink" Target="https://youtu.be/-ZxF09UOd9w"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4.sv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sv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5.tiff"/></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5.tiff"/></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5.tiff"/></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5.tiff"/></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9.sv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jpg"/></Relationships>
</file>

<file path=ppt/slides/_rels/slide21.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image" Target="../media/image5.png"/><Relationship Id="rId7" Type="http://schemas.openxmlformats.org/officeDocument/2006/relationships/image" Target="../media/image21.jp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0.jpg"/><Relationship Id="rId5" Type="http://schemas.openxmlformats.org/officeDocument/2006/relationships/image" Target="../media/image19.svg"/><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hyperlink" Target="https://youngminds.org.uk/"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hyperlink" Target="https://youtu.be/pvM_TtQi9DU"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hyperlink" Target="https://youtu.be/FfSbWc3O_5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BC9EFE1-D8CB-4668-9980-DB108327A7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6271569"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7CBAE1BD-B8E4-4029-8AA2-C77E4FED986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DF32E99-E560-E54C-A48C-DFF96C9E3428}"/>
              </a:ext>
            </a:extLst>
          </p:cNvPr>
          <p:cNvSpPr>
            <a:spLocks noGrp="1"/>
          </p:cNvSpPr>
          <p:nvPr>
            <p:ph type="ctrTitle"/>
          </p:nvPr>
        </p:nvSpPr>
        <p:spPr>
          <a:xfrm>
            <a:off x="6602506" y="3966882"/>
            <a:ext cx="5004525" cy="1581374"/>
          </a:xfrm>
        </p:spPr>
        <p:txBody>
          <a:bodyPr anchor="t">
            <a:normAutofit/>
          </a:bodyPr>
          <a:lstStyle/>
          <a:p>
            <a:r>
              <a:rPr lang="en-US" sz="4400" b="1" dirty="0">
                <a:solidFill>
                  <a:srgbClr val="000000"/>
                </a:solidFill>
              </a:rPr>
              <a:t>Positive Psychology:</a:t>
            </a:r>
            <a:br>
              <a:rPr lang="en-US" sz="4400" b="1" dirty="0">
                <a:solidFill>
                  <a:srgbClr val="000000"/>
                </a:solidFill>
              </a:rPr>
            </a:br>
            <a:r>
              <a:rPr lang="en-US" sz="4400" b="1" dirty="0">
                <a:solidFill>
                  <a:srgbClr val="000000"/>
                </a:solidFill>
              </a:rPr>
              <a:t>Anxiety</a:t>
            </a:r>
          </a:p>
        </p:txBody>
      </p:sp>
      <p:sp>
        <p:nvSpPr>
          <p:cNvPr id="14" name="Freeform 49">
            <a:extLst>
              <a:ext uri="{FF2B5EF4-FFF2-40B4-BE49-F238E27FC236}">
                <a16:creationId xmlns:a16="http://schemas.microsoft.com/office/drawing/2014/main" id="{77DA6D33-2D62-458C-BF5D-DBF612FD55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90635"/>
            <a:ext cx="5478085" cy="6276841"/>
          </a:xfrm>
          <a:custGeom>
            <a:avLst/>
            <a:gdLst>
              <a:gd name="connsiteX0" fmla="*/ 2178155 w 5478085"/>
              <a:gd name="connsiteY0" fmla="*/ 0 h 6276841"/>
              <a:gd name="connsiteX1" fmla="*/ 5478085 w 5478085"/>
              <a:gd name="connsiteY1" fmla="*/ 3299930 h 6276841"/>
              <a:gd name="connsiteX2" fmla="*/ 3751098 w 5478085"/>
              <a:gd name="connsiteY2" fmla="*/ 6201577 h 6276841"/>
              <a:gd name="connsiteX3" fmla="*/ 3594858 w 5478085"/>
              <a:gd name="connsiteY3" fmla="*/ 6276841 h 6276841"/>
              <a:gd name="connsiteX4" fmla="*/ 761453 w 5478085"/>
              <a:gd name="connsiteY4" fmla="*/ 6276841 h 6276841"/>
              <a:gd name="connsiteX5" fmla="*/ 605213 w 5478085"/>
              <a:gd name="connsiteY5" fmla="*/ 6201577 h 6276841"/>
              <a:gd name="connsiteX6" fmla="*/ 79093 w 5478085"/>
              <a:gd name="connsiteY6" fmla="*/ 5846317 h 6276841"/>
              <a:gd name="connsiteX7" fmla="*/ 0 w 5478085"/>
              <a:gd name="connsiteY7" fmla="*/ 5774432 h 6276841"/>
              <a:gd name="connsiteX8" fmla="*/ 0 w 5478085"/>
              <a:gd name="connsiteY8" fmla="*/ 825429 h 6276841"/>
              <a:gd name="connsiteX9" fmla="*/ 79093 w 5478085"/>
              <a:gd name="connsiteY9" fmla="*/ 753544 h 6276841"/>
              <a:gd name="connsiteX10" fmla="*/ 2178155 w 5478085"/>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8085" h="6276841">
                <a:moveTo>
                  <a:pt x="2178155" y="0"/>
                </a:moveTo>
                <a:cubicBezTo>
                  <a:pt x="4000656" y="0"/>
                  <a:pt x="5478085" y="1477429"/>
                  <a:pt x="5478085" y="3299930"/>
                </a:cubicBezTo>
                <a:cubicBezTo>
                  <a:pt x="5478085" y="4552900"/>
                  <a:pt x="4779769" y="5642769"/>
                  <a:pt x="3751098" y="6201577"/>
                </a:cubicBezTo>
                <a:lnTo>
                  <a:pt x="3594858" y="6276841"/>
                </a:lnTo>
                <a:lnTo>
                  <a:pt x="761453" y="6276841"/>
                </a:lnTo>
                <a:lnTo>
                  <a:pt x="605213" y="6201577"/>
                </a:lnTo>
                <a:cubicBezTo>
                  <a:pt x="418182" y="6099975"/>
                  <a:pt x="242071" y="5980818"/>
                  <a:pt x="79093" y="5846317"/>
                </a:cubicBezTo>
                <a:lnTo>
                  <a:pt x="0" y="5774432"/>
                </a:lnTo>
                <a:lnTo>
                  <a:pt x="0" y="825429"/>
                </a:lnTo>
                <a:lnTo>
                  <a:pt x="79093" y="753544"/>
                </a:lnTo>
                <a:cubicBezTo>
                  <a:pt x="649516" y="282789"/>
                  <a:pt x="1380811" y="0"/>
                  <a:pt x="2178155"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accent3"/>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Creativity - A Key To Happiness - The Positive Psychology People">
            <a:extLst>
              <a:ext uri="{FF2B5EF4-FFF2-40B4-BE49-F238E27FC236}">
                <a16:creationId xmlns:a16="http://schemas.microsoft.com/office/drawing/2014/main" id="{971BE379-4D07-BB43-9E92-E3BA80321DBA}"/>
              </a:ext>
            </a:extLst>
          </p:cNvPr>
          <p:cNvPicPr/>
          <p:nvPr/>
        </p:nvPicPr>
        <p:blipFill rotWithShape="1">
          <a:blip r:embed="rId4">
            <a:alphaModFix/>
            <a:extLst>
              <a:ext uri="{28A0092B-C50C-407E-A947-70E740481C1C}">
                <a14:useLocalDpi xmlns:a14="http://schemas.microsoft.com/office/drawing/2010/main" val="0"/>
              </a:ext>
            </a:extLst>
          </a:blip>
          <a:srcRect l="20954" r="21041" b="1"/>
          <a:stretch/>
        </p:blipFill>
        <p:spPr bwMode="auto">
          <a:xfrm>
            <a:off x="1" y="770037"/>
            <a:ext cx="5298683" cy="6097438"/>
          </a:xfrm>
          <a:custGeom>
            <a:avLst/>
            <a:gdLst/>
            <a:ahLst/>
            <a:cxnLst/>
            <a:rect l="l" t="t" r="r" b="b"/>
            <a:pathLst>
              <a:path w="5298683" h="6097438">
                <a:moveTo>
                  <a:pt x="2178155" y="0"/>
                </a:moveTo>
                <a:cubicBezTo>
                  <a:pt x="3901575" y="0"/>
                  <a:pt x="5298683" y="1397108"/>
                  <a:pt x="5298683" y="3120527"/>
                </a:cubicBezTo>
                <a:cubicBezTo>
                  <a:pt x="5298683" y="4413092"/>
                  <a:pt x="4512810" y="5522106"/>
                  <a:pt x="3392805" y="5995828"/>
                </a:cubicBezTo>
                <a:lnTo>
                  <a:pt x="3115184" y="6097438"/>
                </a:lnTo>
                <a:lnTo>
                  <a:pt x="1241127" y="6097438"/>
                </a:lnTo>
                <a:lnTo>
                  <a:pt x="963506" y="5995828"/>
                </a:lnTo>
                <a:cubicBezTo>
                  <a:pt x="683504" y="5877397"/>
                  <a:pt x="424387" y="5719261"/>
                  <a:pt x="193210" y="5528477"/>
                </a:cubicBezTo>
                <a:lnTo>
                  <a:pt x="0" y="5352876"/>
                </a:lnTo>
                <a:lnTo>
                  <a:pt x="0" y="888178"/>
                </a:lnTo>
                <a:lnTo>
                  <a:pt x="193210" y="712577"/>
                </a:lnTo>
                <a:cubicBezTo>
                  <a:pt x="732621" y="267415"/>
                  <a:pt x="1424159" y="0"/>
                  <a:pt x="2178155" y="0"/>
                </a:cubicBezTo>
                <a:close/>
              </a:path>
            </a:pathLst>
          </a:custGeom>
          <a:noFill/>
          <a:effectLst>
            <a:softEdge rad="0"/>
          </a:effectLst>
          <a:extLst>
            <a:ext uri="{53640926-AAD7-44D8-BBD7-CCE9431645EC}">
              <a14:shadowObscured xmlns:a14="http://schemas.microsoft.com/office/drawing/2010/main"/>
            </a:ext>
          </a:extLst>
        </p:spPr>
      </p:pic>
      <p:pic>
        <p:nvPicPr>
          <p:cNvPr id="4" name="Picture 3">
            <a:extLst>
              <a:ext uri="{FF2B5EF4-FFF2-40B4-BE49-F238E27FC236}">
                <a16:creationId xmlns:a16="http://schemas.microsoft.com/office/drawing/2014/main" id="{764D873A-86AE-F04C-99B7-DCF2A36DD9C9}"/>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0" y="6228154"/>
            <a:ext cx="12192000" cy="629846"/>
          </a:xfrm>
          <a:prstGeom prst="rect">
            <a:avLst/>
          </a:prstGeom>
        </p:spPr>
      </p:pic>
    </p:spTree>
    <p:extLst>
      <p:ext uri="{BB962C8B-B14F-4D97-AF65-F5344CB8AC3E}">
        <p14:creationId xmlns:p14="http://schemas.microsoft.com/office/powerpoint/2010/main" val="1221088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7F1927F-A46B-6E4C-878B-538EFEBCAEED}"/>
              </a:ext>
            </a:extLst>
          </p:cNvPr>
          <p:cNvSpPr>
            <a:spLocks noGrp="1"/>
          </p:cNvSpPr>
          <p:nvPr>
            <p:ph type="title"/>
          </p:nvPr>
        </p:nvSpPr>
        <p:spPr>
          <a:xfrm>
            <a:off x="6090574" y="802955"/>
            <a:ext cx="4981507" cy="1454051"/>
          </a:xfrm>
        </p:spPr>
        <p:txBody>
          <a:bodyPr>
            <a:normAutofit/>
          </a:bodyPr>
          <a:lstStyle/>
          <a:p>
            <a:r>
              <a:rPr lang="en-US" b="1" dirty="0">
                <a:solidFill>
                  <a:srgbClr val="000000"/>
                </a:solidFill>
              </a:rPr>
              <a:t>Activity</a:t>
            </a:r>
          </a:p>
        </p:txBody>
      </p:sp>
      <p:sp>
        <p:nvSpPr>
          <p:cNvPr id="1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945C47F-43EA-B649-8F4C-057B83103E91}"/>
              </a:ext>
            </a:extLst>
          </p:cNvPr>
          <p:cNvSpPr>
            <a:spLocks noGrp="1"/>
          </p:cNvSpPr>
          <p:nvPr>
            <p:ph idx="1"/>
          </p:nvPr>
        </p:nvSpPr>
        <p:spPr>
          <a:xfrm>
            <a:off x="6090574" y="2421682"/>
            <a:ext cx="4977578" cy="3639289"/>
          </a:xfrm>
        </p:spPr>
        <p:txBody>
          <a:bodyPr anchor="ctr">
            <a:normAutofit/>
          </a:bodyPr>
          <a:lstStyle/>
          <a:p>
            <a:pPr marL="0" indent="0">
              <a:lnSpc>
                <a:spcPct val="200000"/>
              </a:lnSpc>
              <a:buNone/>
            </a:pPr>
            <a:r>
              <a:rPr lang="en-US" dirty="0">
                <a:solidFill>
                  <a:srgbClr val="000000"/>
                </a:solidFill>
              </a:rPr>
              <a:t>Think about where in your body you might feel anxious or worried. </a:t>
            </a:r>
          </a:p>
        </p:txBody>
      </p:sp>
      <p:pic>
        <p:nvPicPr>
          <p:cNvPr id="10" name="Picture 9" descr="Blank body diagram person outline blank body diagram the human body consists of organs and wood systems-which come together to keep both internal and additional problems of the human body. Person Template, Body Template, Person Outline, Body Outline, Free Coloring, Coloring Pages, Outline Pictures, Mosaic Pictures, Arte Plumaria">
            <a:extLst>
              <a:ext uri="{FF2B5EF4-FFF2-40B4-BE49-F238E27FC236}">
                <a16:creationId xmlns:a16="http://schemas.microsoft.com/office/drawing/2014/main" id="{D0DA3C75-FD0B-9748-997D-E272E6A16BB5}"/>
              </a:ext>
            </a:extLst>
          </p:cNvPr>
          <p:cNvPicPr/>
          <p:nvPr/>
        </p:nvPicPr>
        <p:blipFill rotWithShape="1">
          <a:blip r:embed="rId4">
            <a:extLst>
              <a:ext uri="{28A0092B-C50C-407E-A947-70E740481C1C}">
                <a14:useLocalDpi xmlns:a14="http://schemas.microsoft.com/office/drawing/2010/main" val="0"/>
              </a:ext>
            </a:extLst>
          </a:blip>
          <a:srcRect b="8587"/>
          <a:stretch/>
        </p:blipFill>
        <p:spPr bwMode="auto">
          <a:xfrm>
            <a:off x="682952" y="1529980"/>
            <a:ext cx="3386128" cy="35678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75752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7F1927F-A46B-6E4C-878B-538EFEBCAEED}"/>
              </a:ext>
            </a:extLst>
          </p:cNvPr>
          <p:cNvSpPr>
            <a:spLocks noGrp="1"/>
          </p:cNvSpPr>
          <p:nvPr>
            <p:ph type="title"/>
          </p:nvPr>
        </p:nvSpPr>
        <p:spPr>
          <a:xfrm>
            <a:off x="6090574" y="802955"/>
            <a:ext cx="4981507" cy="1454051"/>
          </a:xfrm>
        </p:spPr>
        <p:txBody>
          <a:bodyPr>
            <a:normAutofit/>
          </a:bodyPr>
          <a:lstStyle/>
          <a:p>
            <a:r>
              <a:rPr lang="en-US" b="1" dirty="0">
                <a:solidFill>
                  <a:srgbClr val="000000"/>
                </a:solidFill>
              </a:rPr>
              <a:t>Coping Skills</a:t>
            </a:r>
          </a:p>
        </p:txBody>
      </p:sp>
      <p:sp>
        <p:nvSpPr>
          <p:cNvPr id="1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945C47F-43EA-B649-8F4C-057B83103E91}"/>
              </a:ext>
            </a:extLst>
          </p:cNvPr>
          <p:cNvSpPr>
            <a:spLocks noGrp="1"/>
          </p:cNvSpPr>
          <p:nvPr>
            <p:ph idx="1"/>
          </p:nvPr>
        </p:nvSpPr>
        <p:spPr>
          <a:xfrm>
            <a:off x="6090574" y="2421682"/>
            <a:ext cx="4977578" cy="3639289"/>
          </a:xfrm>
        </p:spPr>
        <p:txBody>
          <a:bodyPr anchor="ctr">
            <a:normAutofit fontScale="70000" lnSpcReduction="20000"/>
          </a:bodyPr>
          <a:lstStyle/>
          <a:p>
            <a:pPr>
              <a:lnSpc>
                <a:spcPct val="200000"/>
              </a:lnSpc>
            </a:pPr>
            <a:r>
              <a:rPr lang="en-US" dirty="0">
                <a:solidFill>
                  <a:srgbClr val="000000"/>
                </a:solidFill>
              </a:rPr>
              <a:t>Now we know about how our thoughts, feeling and </a:t>
            </a:r>
            <a:r>
              <a:rPr lang="en-US" dirty="0" err="1">
                <a:solidFill>
                  <a:srgbClr val="000000"/>
                </a:solidFill>
              </a:rPr>
              <a:t>behaviours</a:t>
            </a:r>
            <a:r>
              <a:rPr lang="en-US" dirty="0">
                <a:solidFill>
                  <a:srgbClr val="000000"/>
                </a:solidFill>
              </a:rPr>
              <a:t> are linked. </a:t>
            </a:r>
          </a:p>
          <a:p>
            <a:pPr>
              <a:lnSpc>
                <a:spcPct val="200000"/>
              </a:lnSpc>
            </a:pPr>
            <a:r>
              <a:rPr lang="en-US" dirty="0">
                <a:solidFill>
                  <a:srgbClr val="000000"/>
                </a:solidFill>
              </a:rPr>
              <a:t>We also know that feeling anxious can make changes in our body. </a:t>
            </a:r>
          </a:p>
          <a:p>
            <a:pPr>
              <a:lnSpc>
                <a:spcPct val="200000"/>
              </a:lnSpc>
            </a:pPr>
            <a:r>
              <a:rPr lang="en-US" dirty="0">
                <a:solidFill>
                  <a:srgbClr val="000000"/>
                </a:solidFill>
              </a:rPr>
              <a:t>Lets look at some strategies to help us calm down when we are feeling anxious</a:t>
            </a:r>
          </a:p>
        </p:txBody>
      </p:sp>
      <p:pic>
        <p:nvPicPr>
          <p:cNvPr id="8" name="Picture 7">
            <a:extLst>
              <a:ext uri="{FF2B5EF4-FFF2-40B4-BE49-F238E27FC236}">
                <a16:creationId xmlns:a16="http://schemas.microsoft.com/office/drawing/2014/main" id="{2834D30D-E35E-0944-99C2-C4AB4C267C56}"/>
              </a:ext>
            </a:extLst>
          </p:cNvPr>
          <p:cNvPicPr>
            <a:picLocks noChangeAspect="1"/>
          </p:cNvPicPr>
          <p:nvPr/>
        </p:nvPicPr>
        <p:blipFill>
          <a:blip r:embed="rId4"/>
          <a:stretch>
            <a:fillRect/>
          </a:stretch>
        </p:blipFill>
        <p:spPr>
          <a:xfrm>
            <a:off x="269310" y="1714500"/>
            <a:ext cx="3966802" cy="3543300"/>
          </a:xfrm>
          <a:prstGeom prst="rect">
            <a:avLst/>
          </a:prstGeom>
        </p:spPr>
      </p:pic>
    </p:spTree>
    <p:extLst>
      <p:ext uri="{BB962C8B-B14F-4D97-AF65-F5344CB8AC3E}">
        <p14:creationId xmlns:p14="http://schemas.microsoft.com/office/powerpoint/2010/main" val="14666770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7F1927F-A46B-6E4C-878B-538EFEBCAEED}"/>
              </a:ext>
            </a:extLst>
          </p:cNvPr>
          <p:cNvSpPr>
            <a:spLocks noGrp="1"/>
          </p:cNvSpPr>
          <p:nvPr>
            <p:ph type="title"/>
          </p:nvPr>
        </p:nvSpPr>
        <p:spPr>
          <a:xfrm>
            <a:off x="5967600" y="2712074"/>
            <a:ext cx="4981507" cy="1454051"/>
          </a:xfrm>
        </p:spPr>
        <p:txBody>
          <a:bodyPr>
            <a:normAutofit/>
          </a:bodyPr>
          <a:lstStyle/>
          <a:p>
            <a:r>
              <a:rPr lang="en-US" b="1" dirty="0">
                <a:solidFill>
                  <a:srgbClr val="000000"/>
                </a:solidFill>
              </a:rPr>
              <a:t>Coping Skills</a:t>
            </a:r>
          </a:p>
        </p:txBody>
      </p:sp>
      <p:sp>
        <p:nvSpPr>
          <p:cNvPr id="1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 name="Graphic 9" descr="Presentation with media">
            <a:hlinkClick r:id="rId4"/>
            <a:extLst>
              <a:ext uri="{FF2B5EF4-FFF2-40B4-BE49-F238E27FC236}">
                <a16:creationId xmlns:a16="http://schemas.microsoft.com/office/drawing/2014/main" id="{F08AA46C-92AE-1445-9576-73E8948D0FE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52725" y="1529980"/>
            <a:ext cx="4142232" cy="4142232"/>
          </a:xfrm>
          <a:prstGeom prst="rect">
            <a:avLst/>
          </a:prstGeom>
        </p:spPr>
      </p:pic>
    </p:spTree>
    <p:extLst>
      <p:ext uri="{BB962C8B-B14F-4D97-AF65-F5344CB8AC3E}">
        <p14:creationId xmlns:p14="http://schemas.microsoft.com/office/powerpoint/2010/main" val="39533628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7F1927F-A46B-6E4C-878B-538EFEBCAEED}"/>
              </a:ext>
            </a:extLst>
          </p:cNvPr>
          <p:cNvSpPr>
            <a:spLocks noGrp="1"/>
          </p:cNvSpPr>
          <p:nvPr>
            <p:ph type="title"/>
          </p:nvPr>
        </p:nvSpPr>
        <p:spPr>
          <a:xfrm>
            <a:off x="6090574" y="802955"/>
            <a:ext cx="4981507" cy="1454051"/>
          </a:xfrm>
        </p:spPr>
        <p:txBody>
          <a:bodyPr>
            <a:normAutofit/>
          </a:bodyPr>
          <a:lstStyle/>
          <a:p>
            <a:r>
              <a:rPr lang="en-US" b="1" dirty="0">
                <a:solidFill>
                  <a:srgbClr val="000000"/>
                </a:solidFill>
              </a:rPr>
              <a:t>Body Scan</a:t>
            </a:r>
          </a:p>
        </p:txBody>
      </p:sp>
      <p:sp>
        <p:nvSpPr>
          <p:cNvPr id="1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945C47F-43EA-B649-8F4C-057B83103E91}"/>
              </a:ext>
            </a:extLst>
          </p:cNvPr>
          <p:cNvSpPr>
            <a:spLocks noGrp="1"/>
          </p:cNvSpPr>
          <p:nvPr>
            <p:ph idx="1"/>
          </p:nvPr>
        </p:nvSpPr>
        <p:spPr>
          <a:xfrm>
            <a:off x="6090574" y="2421682"/>
            <a:ext cx="4977578" cy="3639289"/>
          </a:xfrm>
        </p:spPr>
        <p:txBody>
          <a:bodyPr anchor="ctr">
            <a:normAutofit fontScale="85000" lnSpcReduction="10000"/>
          </a:bodyPr>
          <a:lstStyle/>
          <a:p>
            <a:pPr>
              <a:lnSpc>
                <a:spcPct val="200000"/>
              </a:lnSpc>
            </a:pPr>
            <a:r>
              <a:rPr lang="en-US" dirty="0">
                <a:solidFill>
                  <a:srgbClr val="000000"/>
                </a:solidFill>
              </a:rPr>
              <a:t>Mindfulness techniques are a really good way of coping with anxiety. </a:t>
            </a:r>
          </a:p>
          <a:p>
            <a:pPr>
              <a:lnSpc>
                <a:spcPct val="200000"/>
              </a:lnSpc>
            </a:pPr>
            <a:r>
              <a:rPr lang="en-US" dirty="0">
                <a:solidFill>
                  <a:srgbClr val="000000"/>
                </a:solidFill>
              </a:rPr>
              <a:t>This is an example of a body scan, to help you really notice how each part of your body feels.</a:t>
            </a:r>
          </a:p>
        </p:txBody>
      </p:sp>
      <p:pic>
        <p:nvPicPr>
          <p:cNvPr id="10" name="Graphic 9" descr="Presentation with media">
            <a:hlinkClick r:id="rId4"/>
            <a:extLst>
              <a:ext uri="{FF2B5EF4-FFF2-40B4-BE49-F238E27FC236}">
                <a16:creationId xmlns:a16="http://schemas.microsoft.com/office/drawing/2014/main" id="{DFEFBC8C-EBB2-3740-B647-D8D7AA9053B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52725" y="1529980"/>
            <a:ext cx="4142232" cy="4142232"/>
          </a:xfrm>
          <a:prstGeom prst="rect">
            <a:avLst/>
          </a:prstGeom>
        </p:spPr>
      </p:pic>
    </p:spTree>
    <p:extLst>
      <p:ext uri="{BB962C8B-B14F-4D97-AF65-F5344CB8AC3E}">
        <p14:creationId xmlns:p14="http://schemas.microsoft.com/office/powerpoint/2010/main" val="2232772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7F1927F-A46B-6E4C-878B-538EFEBCAEED}"/>
              </a:ext>
            </a:extLst>
          </p:cNvPr>
          <p:cNvSpPr>
            <a:spLocks noGrp="1"/>
          </p:cNvSpPr>
          <p:nvPr>
            <p:ph type="title"/>
          </p:nvPr>
        </p:nvSpPr>
        <p:spPr>
          <a:xfrm>
            <a:off x="6090574" y="802955"/>
            <a:ext cx="4981507" cy="1454051"/>
          </a:xfrm>
        </p:spPr>
        <p:txBody>
          <a:bodyPr>
            <a:normAutofit/>
          </a:bodyPr>
          <a:lstStyle/>
          <a:p>
            <a:r>
              <a:rPr lang="en-US" b="1" dirty="0">
                <a:solidFill>
                  <a:srgbClr val="000000"/>
                </a:solidFill>
              </a:rPr>
              <a:t>Activity</a:t>
            </a:r>
          </a:p>
        </p:txBody>
      </p:sp>
      <p:sp>
        <p:nvSpPr>
          <p:cNvPr id="1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945C47F-43EA-B649-8F4C-057B83103E91}"/>
              </a:ext>
            </a:extLst>
          </p:cNvPr>
          <p:cNvSpPr>
            <a:spLocks noGrp="1"/>
          </p:cNvSpPr>
          <p:nvPr>
            <p:ph idx="1"/>
          </p:nvPr>
        </p:nvSpPr>
        <p:spPr>
          <a:xfrm>
            <a:off x="6090574" y="2421682"/>
            <a:ext cx="4977578" cy="3639289"/>
          </a:xfrm>
        </p:spPr>
        <p:txBody>
          <a:bodyPr anchor="ctr">
            <a:normAutofit fontScale="85000" lnSpcReduction="10000"/>
          </a:bodyPr>
          <a:lstStyle/>
          <a:p>
            <a:pPr marL="0" indent="0">
              <a:lnSpc>
                <a:spcPct val="200000"/>
              </a:lnSpc>
              <a:buNone/>
            </a:pPr>
            <a:r>
              <a:rPr lang="en-US" dirty="0">
                <a:solidFill>
                  <a:srgbClr val="000000"/>
                </a:solidFill>
              </a:rPr>
              <a:t>Keeping a note of how you are feeling is a good way to notice patterns.</a:t>
            </a:r>
          </a:p>
          <a:p>
            <a:pPr marL="0" indent="0">
              <a:lnSpc>
                <a:spcPct val="200000"/>
              </a:lnSpc>
              <a:buNone/>
            </a:pPr>
            <a:r>
              <a:rPr lang="en-US" dirty="0">
                <a:solidFill>
                  <a:srgbClr val="000000"/>
                </a:solidFill>
              </a:rPr>
              <a:t>For example, you might feel more anxious in the morning, and less anxious after lunch. </a:t>
            </a:r>
          </a:p>
        </p:txBody>
      </p:sp>
      <p:pic>
        <p:nvPicPr>
          <p:cNvPr id="5" name="Graphic 4" descr="Pencil">
            <a:extLst>
              <a:ext uri="{FF2B5EF4-FFF2-40B4-BE49-F238E27FC236}">
                <a16:creationId xmlns:a16="http://schemas.microsoft.com/office/drawing/2014/main" id="{CC934042-2023-9249-B979-B7D6880F9D5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593021" y="3223260"/>
            <a:ext cx="1783125" cy="1783125"/>
          </a:xfrm>
          <a:prstGeom prst="rect">
            <a:avLst/>
          </a:prstGeom>
        </p:spPr>
      </p:pic>
      <p:pic>
        <p:nvPicPr>
          <p:cNvPr id="7" name="Graphic 6" descr="Open book">
            <a:extLst>
              <a:ext uri="{FF2B5EF4-FFF2-40B4-BE49-F238E27FC236}">
                <a16:creationId xmlns:a16="http://schemas.microsoft.com/office/drawing/2014/main" id="{4C0862B0-E39E-3047-9304-DE16B2AF6BD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9508" y="1721385"/>
            <a:ext cx="2132114" cy="2132114"/>
          </a:xfrm>
          <a:prstGeom prst="rect">
            <a:avLst/>
          </a:prstGeom>
        </p:spPr>
      </p:pic>
    </p:spTree>
    <p:extLst>
      <p:ext uri="{BB962C8B-B14F-4D97-AF65-F5344CB8AC3E}">
        <p14:creationId xmlns:p14="http://schemas.microsoft.com/office/powerpoint/2010/main" val="24403775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7F1927F-A46B-6E4C-878B-538EFEBCAEED}"/>
              </a:ext>
            </a:extLst>
          </p:cNvPr>
          <p:cNvSpPr>
            <a:spLocks noGrp="1"/>
          </p:cNvSpPr>
          <p:nvPr>
            <p:ph type="title"/>
          </p:nvPr>
        </p:nvSpPr>
        <p:spPr>
          <a:xfrm>
            <a:off x="6090574" y="802955"/>
            <a:ext cx="4981507" cy="1454051"/>
          </a:xfrm>
        </p:spPr>
        <p:txBody>
          <a:bodyPr>
            <a:normAutofit/>
          </a:bodyPr>
          <a:lstStyle/>
          <a:p>
            <a:r>
              <a:rPr lang="en-US" b="1" dirty="0">
                <a:solidFill>
                  <a:srgbClr val="000000"/>
                </a:solidFill>
              </a:rPr>
              <a:t>Exercise</a:t>
            </a:r>
          </a:p>
        </p:txBody>
      </p:sp>
      <p:sp>
        <p:nvSpPr>
          <p:cNvPr id="1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945C47F-43EA-B649-8F4C-057B83103E91}"/>
              </a:ext>
            </a:extLst>
          </p:cNvPr>
          <p:cNvSpPr>
            <a:spLocks noGrp="1"/>
          </p:cNvSpPr>
          <p:nvPr>
            <p:ph idx="1"/>
          </p:nvPr>
        </p:nvSpPr>
        <p:spPr>
          <a:xfrm>
            <a:off x="6090574" y="2421682"/>
            <a:ext cx="4977578" cy="3639289"/>
          </a:xfrm>
        </p:spPr>
        <p:txBody>
          <a:bodyPr anchor="ctr">
            <a:normAutofit fontScale="92500" lnSpcReduction="20000"/>
          </a:bodyPr>
          <a:lstStyle/>
          <a:p>
            <a:pPr marL="0" indent="0">
              <a:lnSpc>
                <a:spcPct val="200000"/>
              </a:lnSpc>
              <a:buNone/>
            </a:pPr>
            <a:r>
              <a:rPr lang="en-US" dirty="0">
                <a:solidFill>
                  <a:srgbClr val="000000"/>
                </a:solidFill>
              </a:rPr>
              <a:t>Exercise is really helpful for our bodies in lots of ways. It helps to lower the risk of long-term health conditions, boosts your mood and helps you sleep better.</a:t>
            </a:r>
          </a:p>
        </p:txBody>
      </p:sp>
      <p:pic>
        <p:nvPicPr>
          <p:cNvPr id="10" name="Picture 9">
            <a:extLst>
              <a:ext uri="{FF2B5EF4-FFF2-40B4-BE49-F238E27FC236}">
                <a16:creationId xmlns:a16="http://schemas.microsoft.com/office/drawing/2014/main" id="{D52E8300-0F90-2749-9C03-A66CD348EA99}"/>
              </a:ext>
            </a:extLst>
          </p:cNvPr>
          <p:cNvPicPr>
            <a:picLocks noChangeAspect="1"/>
          </p:cNvPicPr>
          <p:nvPr/>
        </p:nvPicPr>
        <p:blipFill>
          <a:blip r:embed="rId4"/>
          <a:stretch>
            <a:fillRect/>
          </a:stretch>
        </p:blipFill>
        <p:spPr>
          <a:xfrm>
            <a:off x="13438" y="2647950"/>
            <a:ext cx="4724400" cy="1562100"/>
          </a:xfrm>
          <a:prstGeom prst="rect">
            <a:avLst/>
          </a:prstGeom>
        </p:spPr>
      </p:pic>
    </p:spTree>
    <p:extLst>
      <p:ext uri="{BB962C8B-B14F-4D97-AF65-F5344CB8AC3E}">
        <p14:creationId xmlns:p14="http://schemas.microsoft.com/office/powerpoint/2010/main" val="15375697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7F1927F-A46B-6E4C-878B-538EFEBCAEED}"/>
              </a:ext>
            </a:extLst>
          </p:cNvPr>
          <p:cNvSpPr>
            <a:spLocks noGrp="1"/>
          </p:cNvSpPr>
          <p:nvPr>
            <p:ph type="title"/>
          </p:nvPr>
        </p:nvSpPr>
        <p:spPr>
          <a:xfrm>
            <a:off x="6090574" y="802955"/>
            <a:ext cx="4981507" cy="1454051"/>
          </a:xfrm>
        </p:spPr>
        <p:txBody>
          <a:bodyPr>
            <a:normAutofit/>
          </a:bodyPr>
          <a:lstStyle/>
          <a:p>
            <a:r>
              <a:rPr lang="en-US" b="1" dirty="0">
                <a:solidFill>
                  <a:srgbClr val="000000"/>
                </a:solidFill>
              </a:rPr>
              <a:t>Exercise</a:t>
            </a:r>
          </a:p>
        </p:txBody>
      </p:sp>
      <p:sp>
        <p:nvSpPr>
          <p:cNvPr id="1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945C47F-43EA-B649-8F4C-057B83103E91}"/>
              </a:ext>
            </a:extLst>
          </p:cNvPr>
          <p:cNvSpPr>
            <a:spLocks noGrp="1"/>
          </p:cNvSpPr>
          <p:nvPr>
            <p:ph idx="1"/>
          </p:nvPr>
        </p:nvSpPr>
        <p:spPr>
          <a:xfrm>
            <a:off x="6090574" y="2421682"/>
            <a:ext cx="4977578" cy="3639289"/>
          </a:xfrm>
        </p:spPr>
        <p:txBody>
          <a:bodyPr anchor="ctr">
            <a:normAutofit fontScale="70000" lnSpcReduction="20000"/>
          </a:bodyPr>
          <a:lstStyle/>
          <a:p>
            <a:pPr marL="0" indent="0">
              <a:lnSpc>
                <a:spcPct val="200000"/>
              </a:lnSpc>
              <a:buNone/>
            </a:pPr>
            <a:r>
              <a:rPr lang="en-US" dirty="0">
                <a:solidFill>
                  <a:srgbClr val="000000"/>
                </a:solidFill>
              </a:rPr>
              <a:t>Your heart is a muscle. When you exercise, it pumps faster, making it stronger. </a:t>
            </a:r>
          </a:p>
          <a:p>
            <a:pPr marL="0" indent="0">
              <a:lnSpc>
                <a:spcPct val="200000"/>
              </a:lnSpc>
              <a:buNone/>
            </a:pPr>
            <a:r>
              <a:rPr lang="en-US" dirty="0">
                <a:solidFill>
                  <a:srgbClr val="000000"/>
                </a:solidFill>
              </a:rPr>
              <a:t>You also breathe faster when you exercise. This allows you to take in more oxygen, which gets sent to the muscles you are using, through the blood.</a:t>
            </a:r>
          </a:p>
        </p:txBody>
      </p:sp>
      <p:pic>
        <p:nvPicPr>
          <p:cNvPr id="10" name="Picture 9">
            <a:extLst>
              <a:ext uri="{FF2B5EF4-FFF2-40B4-BE49-F238E27FC236}">
                <a16:creationId xmlns:a16="http://schemas.microsoft.com/office/drawing/2014/main" id="{D52E8300-0F90-2749-9C03-A66CD348EA99}"/>
              </a:ext>
            </a:extLst>
          </p:cNvPr>
          <p:cNvPicPr>
            <a:picLocks noChangeAspect="1"/>
          </p:cNvPicPr>
          <p:nvPr/>
        </p:nvPicPr>
        <p:blipFill>
          <a:blip r:embed="rId4"/>
          <a:stretch>
            <a:fillRect/>
          </a:stretch>
        </p:blipFill>
        <p:spPr>
          <a:xfrm>
            <a:off x="13438" y="2647950"/>
            <a:ext cx="4724400" cy="1562100"/>
          </a:xfrm>
          <a:prstGeom prst="rect">
            <a:avLst/>
          </a:prstGeom>
        </p:spPr>
      </p:pic>
    </p:spTree>
    <p:extLst>
      <p:ext uri="{BB962C8B-B14F-4D97-AF65-F5344CB8AC3E}">
        <p14:creationId xmlns:p14="http://schemas.microsoft.com/office/powerpoint/2010/main" val="18572419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7F1927F-A46B-6E4C-878B-538EFEBCAEED}"/>
              </a:ext>
            </a:extLst>
          </p:cNvPr>
          <p:cNvSpPr>
            <a:spLocks noGrp="1"/>
          </p:cNvSpPr>
          <p:nvPr>
            <p:ph type="title"/>
          </p:nvPr>
        </p:nvSpPr>
        <p:spPr>
          <a:xfrm>
            <a:off x="6090574" y="802955"/>
            <a:ext cx="4981507" cy="1454051"/>
          </a:xfrm>
        </p:spPr>
        <p:txBody>
          <a:bodyPr>
            <a:normAutofit/>
          </a:bodyPr>
          <a:lstStyle/>
          <a:p>
            <a:r>
              <a:rPr lang="en-US" b="1" dirty="0">
                <a:solidFill>
                  <a:srgbClr val="000000"/>
                </a:solidFill>
              </a:rPr>
              <a:t>Exercise</a:t>
            </a:r>
          </a:p>
        </p:txBody>
      </p:sp>
      <p:sp>
        <p:nvSpPr>
          <p:cNvPr id="1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945C47F-43EA-B649-8F4C-057B83103E91}"/>
              </a:ext>
            </a:extLst>
          </p:cNvPr>
          <p:cNvSpPr>
            <a:spLocks noGrp="1"/>
          </p:cNvSpPr>
          <p:nvPr>
            <p:ph idx="1"/>
          </p:nvPr>
        </p:nvSpPr>
        <p:spPr>
          <a:xfrm>
            <a:off x="6090574" y="2421682"/>
            <a:ext cx="4977578" cy="3639289"/>
          </a:xfrm>
        </p:spPr>
        <p:txBody>
          <a:bodyPr anchor="ctr">
            <a:normAutofit fontScale="62500" lnSpcReduction="20000"/>
          </a:bodyPr>
          <a:lstStyle/>
          <a:p>
            <a:pPr marL="0" indent="0">
              <a:lnSpc>
                <a:spcPct val="200000"/>
              </a:lnSpc>
              <a:buNone/>
            </a:pPr>
            <a:r>
              <a:rPr lang="en-US" dirty="0">
                <a:solidFill>
                  <a:srgbClr val="000000"/>
                </a:solidFill>
              </a:rPr>
              <a:t>When you are active, your brain produces chemicals called ENDORPHINS. This chemical helps you to feel happy and reduces pain. Exercise also reduces stress hormones in the body such as CORTISOL. </a:t>
            </a:r>
          </a:p>
          <a:p>
            <a:pPr marL="0" indent="0">
              <a:lnSpc>
                <a:spcPct val="200000"/>
              </a:lnSpc>
              <a:buNone/>
            </a:pPr>
            <a:r>
              <a:rPr lang="en-US" dirty="0">
                <a:solidFill>
                  <a:srgbClr val="000000"/>
                </a:solidFill>
              </a:rPr>
              <a:t> That is why exercise is helpful when you are feeling sad, anxious or stressed. </a:t>
            </a:r>
          </a:p>
        </p:txBody>
      </p:sp>
      <p:pic>
        <p:nvPicPr>
          <p:cNvPr id="10" name="Picture 9">
            <a:extLst>
              <a:ext uri="{FF2B5EF4-FFF2-40B4-BE49-F238E27FC236}">
                <a16:creationId xmlns:a16="http://schemas.microsoft.com/office/drawing/2014/main" id="{D52E8300-0F90-2749-9C03-A66CD348EA99}"/>
              </a:ext>
            </a:extLst>
          </p:cNvPr>
          <p:cNvPicPr>
            <a:picLocks noChangeAspect="1"/>
          </p:cNvPicPr>
          <p:nvPr/>
        </p:nvPicPr>
        <p:blipFill>
          <a:blip r:embed="rId4"/>
          <a:stretch>
            <a:fillRect/>
          </a:stretch>
        </p:blipFill>
        <p:spPr>
          <a:xfrm>
            <a:off x="13438" y="2647950"/>
            <a:ext cx="4724400" cy="1562100"/>
          </a:xfrm>
          <a:prstGeom prst="rect">
            <a:avLst/>
          </a:prstGeom>
        </p:spPr>
      </p:pic>
    </p:spTree>
    <p:extLst>
      <p:ext uri="{BB962C8B-B14F-4D97-AF65-F5344CB8AC3E}">
        <p14:creationId xmlns:p14="http://schemas.microsoft.com/office/powerpoint/2010/main" val="20223385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7F1927F-A46B-6E4C-878B-538EFEBCAEED}"/>
              </a:ext>
            </a:extLst>
          </p:cNvPr>
          <p:cNvSpPr>
            <a:spLocks noGrp="1"/>
          </p:cNvSpPr>
          <p:nvPr>
            <p:ph type="title"/>
          </p:nvPr>
        </p:nvSpPr>
        <p:spPr>
          <a:xfrm>
            <a:off x="6090574" y="802955"/>
            <a:ext cx="4981507" cy="1454051"/>
          </a:xfrm>
        </p:spPr>
        <p:txBody>
          <a:bodyPr>
            <a:normAutofit/>
          </a:bodyPr>
          <a:lstStyle/>
          <a:p>
            <a:r>
              <a:rPr lang="en-US" b="1" dirty="0">
                <a:solidFill>
                  <a:srgbClr val="000000"/>
                </a:solidFill>
              </a:rPr>
              <a:t>Exercise</a:t>
            </a:r>
          </a:p>
        </p:txBody>
      </p:sp>
      <p:sp>
        <p:nvSpPr>
          <p:cNvPr id="1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945C47F-43EA-B649-8F4C-057B83103E91}"/>
              </a:ext>
            </a:extLst>
          </p:cNvPr>
          <p:cNvSpPr>
            <a:spLocks noGrp="1"/>
          </p:cNvSpPr>
          <p:nvPr>
            <p:ph idx="1"/>
          </p:nvPr>
        </p:nvSpPr>
        <p:spPr>
          <a:xfrm>
            <a:off x="6090574" y="2421682"/>
            <a:ext cx="4977578" cy="3639289"/>
          </a:xfrm>
        </p:spPr>
        <p:txBody>
          <a:bodyPr anchor="ctr">
            <a:normAutofit/>
          </a:bodyPr>
          <a:lstStyle/>
          <a:p>
            <a:pPr marL="0" indent="0">
              <a:lnSpc>
                <a:spcPct val="200000"/>
              </a:lnSpc>
              <a:buNone/>
            </a:pPr>
            <a:r>
              <a:rPr lang="en-US" dirty="0">
                <a:solidFill>
                  <a:srgbClr val="000000"/>
                </a:solidFill>
              </a:rPr>
              <a:t>Experts recommend AT LEAST 30 minutes of exercise EVERY DAY. You can do this in one go, or in short bursts. </a:t>
            </a:r>
            <a:endParaRPr lang="en-US" b="1" dirty="0">
              <a:solidFill>
                <a:srgbClr val="000000"/>
              </a:solidFill>
            </a:endParaRPr>
          </a:p>
          <a:p>
            <a:pPr marL="0" indent="0">
              <a:lnSpc>
                <a:spcPct val="200000"/>
              </a:lnSpc>
              <a:buNone/>
            </a:pPr>
            <a:endParaRPr lang="en-US" b="1" dirty="0">
              <a:solidFill>
                <a:srgbClr val="000000"/>
              </a:solidFill>
            </a:endParaRPr>
          </a:p>
        </p:txBody>
      </p:sp>
      <p:pic>
        <p:nvPicPr>
          <p:cNvPr id="10" name="Picture 9">
            <a:extLst>
              <a:ext uri="{FF2B5EF4-FFF2-40B4-BE49-F238E27FC236}">
                <a16:creationId xmlns:a16="http://schemas.microsoft.com/office/drawing/2014/main" id="{D52E8300-0F90-2749-9C03-A66CD348EA99}"/>
              </a:ext>
            </a:extLst>
          </p:cNvPr>
          <p:cNvPicPr>
            <a:picLocks noChangeAspect="1"/>
          </p:cNvPicPr>
          <p:nvPr/>
        </p:nvPicPr>
        <p:blipFill>
          <a:blip r:embed="rId4"/>
          <a:stretch>
            <a:fillRect/>
          </a:stretch>
        </p:blipFill>
        <p:spPr>
          <a:xfrm>
            <a:off x="13438" y="2647950"/>
            <a:ext cx="4724400" cy="1562100"/>
          </a:xfrm>
          <a:prstGeom prst="rect">
            <a:avLst/>
          </a:prstGeom>
        </p:spPr>
      </p:pic>
    </p:spTree>
    <p:extLst>
      <p:ext uri="{BB962C8B-B14F-4D97-AF65-F5344CB8AC3E}">
        <p14:creationId xmlns:p14="http://schemas.microsoft.com/office/powerpoint/2010/main" val="21007985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1927F-A46B-6E4C-878B-538EFEBCAEED}"/>
              </a:ext>
            </a:extLst>
          </p:cNvPr>
          <p:cNvSpPr>
            <a:spLocks noGrp="1"/>
          </p:cNvSpPr>
          <p:nvPr>
            <p:ph type="title"/>
          </p:nvPr>
        </p:nvSpPr>
        <p:spPr>
          <a:xfrm>
            <a:off x="6090574" y="802955"/>
            <a:ext cx="4981507" cy="1454051"/>
          </a:xfrm>
        </p:spPr>
        <p:txBody>
          <a:bodyPr>
            <a:normAutofit/>
          </a:bodyPr>
          <a:lstStyle/>
          <a:p>
            <a:r>
              <a:rPr lang="en-US" b="1" dirty="0">
                <a:solidFill>
                  <a:srgbClr val="000000"/>
                </a:solidFill>
              </a:rPr>
              <a:t>Activity</a:t>
            </a:r>
          </a:p>
        </p:txBody>
      </p:sp>
      <p:sp>
        <p:nvSpPr>
          <p:cNvPr id="3" name="Content Placeholder 2">
            <a:extLst>
              <a:ext uri="{FF2B5EF4-FFF2-40B4-BE49-F238E27FC236}">
                <a16:creationId xmlns:a16="http://schemas.microsoft.com/office/drawing/2014/main" id="{5945C47F-43EA-B649-8F4C-057B83103E91}"/>
              </a:ext>
            </a:extLst>
          </p:cNvPr>
          <p:cNvSpPr>
            <a:spLocks noGrp="1"/>
          </p:cNvSpPr>
          <p:nvPr>
            <p:ph idx="1"/>
          </p:nvPr>
        </p:nvSpPr>
        <p:spPr>
          <a:xfrm>
            <a:off x="6090574" y="2421682"/>
            <a:ext cx="4977578" cy="3639289"/>
          </a:xfrm>
        </p:spPr>
        <p:txBody>
          <a:bodyPr anchor="ctr">
            <a:normAutofit/>
          </a:bodyPr>
          <a:lstStyle/>
          <a:p>
            <a:pPr marL="0" indent="0">
              <a:buNone/>
            </a:pPr>
            <a:r>
              <a:rPr lang="en-US" dirty="0"/>
              <a:t>Set a timer and make a list of all the different ways you could get exercise.</a:t>
            </a:r>
          </a:p>
          <a:p>
            <a:pPr marL="0" indent="0">
              <a:buNone/>
            </a:pPr>
            <a:r>
              <a:rPr lang="en-US" dirty="0"/>
              <a:t>For example: netball, swimming, skipping.</a:t>
            </a:r>
          </a:p>
        </p:txBody>
      </p:sp>
      <p:pic>
        <p:nvPicPr>
          <p:cNvPr id="5" name="Graphic 4" descr="Pencil">
            <a:extLst>
              <a:ext uri="{FF2B5EF4-FFF2-40B4-BE49-F238E27FC236}">
                <a16:creationId xmlns:a16="http://schemas.microsoft.com/office/drawing/2014/main" id="{CC934042-2023-9249-B979-B7D6880F9D5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93021" y="3223260"/>
            <a:ext cx="1783125" cy="1783125"/>
          </a:xfrm>
          <a:prstGeom prst="rect">
            <a:avLst/>
          </a:prstGeom>
        </p:spPr>
      </p:pic>
      <p:pic>
        <p:nvPicPr>
          <p:cNvPr id="7" name="Graphic 6" descr="Open book">
            <a:extLst>
              <a:ext uri="{FF2B5EF4-FFF2-40B4-BE49-F238E27FC236}">
                <a16:creationId xmlns:a16="http://schemas.microsoft.com/office/drawing/2014/main" id="{4C0862B0-E39E-3047-9304-DE16B2AF6BD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9508" y="1721385"/>
            <a:ext cx="2132114" cy="2132114"/>
          </a:xfrm>
          <a:prstGeom prst="rect">
            <a:avLst/>
          </a:prstGeom>
        </p:spPr>
      </p:pic>
    </p:spTree>
    <p:extLst>
      <p:ext uri="{BB962C8B-B14F-4D97-AF65-F5344CB8AC3E}">
        <p14:creationId xmlns:p14="http://schemas.microsoft.com/office/powerpoint/2010/main" val="3038043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2358138-232D-9C45-841D-A6E767FB041A}"/>
              </a:ext>
            </a:extLst>
          </p:cNvPr>
          <p:cNvSpPr>
            <a:spLocks noGrp="1"/>
          </p:cNvSpPr>
          <p:nvPr>
            <p:ph idx="1"/>
          </p:nvPr>
        </p:nvSpPr>
        <p:spPr>
          <a:xfrm>
            <a:off x="484094" y="685800"/>
            <a:ext cx="9319473" cy="6172200"/>
          </a:xfrm>
        </p:spPr>
        <p:txBody>
          <a:bodyPr>
            <a:normAutofit fontScale="77500" lnSpcReduction="20000"/>
          </a:bodyPr>
          <a:lstStyle/>
          <a:p>
            <a:pPr marL="0" indent="0">
              <a:buNone/>
            </a:pPr>
            <a:endParaRPr lang="en-GB" dirty="0"/>
          </a:p>
          <a:p>
            <a:pPr marL="0" indent="0">
              <a:buNone/>
            </a:pPr>
            <a:r>
              <a:rPr lang="en-GB" sz="4600" b="1" dirty="0"/>
              <a:t>Learning intentions </a:t>
            </a:r>
          </a:p>
          <a:p>
            <a:pPr>
              <a:lnSpc>
                <a:spcPct val="220000"/>
              </a:lnSpc>
            </a:pPr>
            <a:r>
              <a:rPr lang="en-US" sz="3000" dirty="0"/>
              <a:t>By the end the lesson I </a:t>
            </a:r>
            <a:r>
              <a:rPr lang="en-GB" sz="3000" dirty="0"/>
              <a:t>will learn about what anxiety is and some things I can do when I feel this way. </a:t>
            </a:r>
          </a:p>
          <a:p>
            <a:pPr marL="0" indent="0">
              <a:buNone/>
            </a:pPr>
            <a:endParaRPr lang="en-GB" sz="3500" dirty="0"/>
          </a:p>
          <a:p>
            <a:pPr marL="0" indent="0">
              <a:buNone/>
            </a:pPr>
            <a:r>
              <a:rPr lang="en-GB" sz="3500" b="1" u="sng" dirty="0"/>
              <a:t>Success Criteria: </a:t>
            </a:r>
            <a:endParaRPr lang="en-GB" sz="3500" b="1" dirty="0"/>
          </a:p>
          <a:p>
            <a:pPr marL="0" indent="0">
              <a:buNone/>
            </a:pPr>
            <a:r>
              <a:rPr lang="en-GB" sz="3500" dirty="0"/>
              <a:t>I will have been successful if I can:</a:t>
            </a:r>
          </a:p>
          <a:p>
            <a:pPr lvl="0">
              <a:lnSpc>
                <a:spcPct val="220000"/>
              </a:lnSpc>
            </a:pPr>
            <a:r>
              <a:rPr lang="en-GB" sz="3000" dirty="0"/>
              <a:t>Understand how thoughts, feelings and behaviours work together.</a:t>
            </a:r>
          </a:p>
          <a:p>
            <a:pPr lvl="0">
              <a:lnSpc>
                <a:spcPct val="220000"/>
              </a:lnSpc>
            </a:pPr>
            <a:r>
              <a:rPr lang="en-GB" sz="3000" dirty="0"/>
              <a:t>Explain how anxiety might impact different areas of my body.</a:t>
            </a:r>
          </a:p>
          <a:p>
            <a:pPr lvl="0">
              <a:lnSpc>
                <a:spcPct val="220000"/>
              </a:lnSpc>
            </a:pPr>
            <a:r>
              <a:rPr lang="en-GB" sz="3000" dirty="0"/>
              <a:t>Know some things I can do when I feel anxious.</a:t>
            </a:r>
          </a:p>
          <a:p>
            <a:pPr marL="0" indent="0">
              <a:buNone/>
            </a:pPr>
            <a:endParaRPr lang="en-GB" sz="3400" dirty="0"/>
          </a:p>
          <a:p>
            <a:endParaRPr lang="en-GB" sz="800" dirty="0"/>
          </a:p>
        </p:txBody>
      </p:sp>
      <p:pic>
        <p:nvPicPr>
          <p:cNvPr id="4" name="Picture 3" descr="A picture containing drawing&#10;&#10;Description automatically generated">
            <a:extLst>
              <a:ext uri="{FF2B5EF4-FFF2-40B4-BE49-F238E27FC236}">
                <a16:creationId xmlns:a16="http://schemas.microsoft.com/office/drawing/2014/main" id="{49380E3D-6EE2-8C4E-82CB-017080AD0B4F}"/>
              </a:ext>
            </a:extLst>
          </p:cNvPr>
          <p:cNvPicPr/>
          <p:nvPr/>
        </p:nvPicPr>
        <p:blipFill rotWithShape="1">
          <a:blip r:embed="rId3">
            <a:extLst>
              <a:ext uri="{28A0092B-C50C-407E-A947-70E740481C1C}">
                <a14:useLocalDpi xmlns:a14="http://schemas.microsoft.com/office/drawing/2010/main" val="0"/>
              </a:ext>
            </a:extLst>
          </a:blip>
          <a:srcRect l="3471" b="11567"/>
          <a:stretch/>
        </p:blipFill>
        <p:spPr bwMode="auto">
          <a:xfrm>
            <a:off x="9465331" y="2458388"/>
            <a:ext cx="2296586" cy="229307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350637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7F1927F-A46B-6E4C-878B-538EFEBCAEED}"/>
              </a:ext>
            </a:extLst>
          </p:cNvPr>
          <p:cNvSpPr>
            <a:spLocks noGrp="1"/>
          </p:cNvSpPr>
          <p:nvPr>
            <p:ph type="title"/>
          </p:nvPr>
        </p:nvSpPr>
        <p:spPr>
          <a:xfrm>
            <a:off x="6090574" y="802955"/>
            <a:ext cx="4981507" cy="1454051"/>
          </a:xfrm>
        </p:spPr>
        <p:txBody>
          <a:bodyPr>
            <a:normAutofit/>
          </a:bodyPr>
          <a:lstStyle/>
          <a:p>
            <a:r>
              <a:rPr lang="en-US" b="1" dirty="0">
                <a:solidFill>
                  <a:srgbClr val="000000"/>
                </a:solidFill>
              </a:rPr>
              <a:t>Eating</a:t>
            </a:r>
          </a:p>
        </p:txBody>
      </p:sp>
      <p:sp>
        <p:nvSpPr>
          <p:cNvPr id="1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945C47F-43EA-B649-8F4C-057B83103E91}"/>
              </a:ext>
            </a:extLst>
          </p:cNvPr>
          <p:cNvSpPr>
            <a:spLocks noGrp="1"/>
          </p:cNvSpPr>
          <p:nvPr>
            <p:ph idx="1"/>
          </p:nvPr>
        </p:nvSpPr>
        <p:spPr>
          <a:xfrm>
            <a:off x="6090574" y="2421682"/>
            <a:ext cx="4977578" cy="3639289"/>
          </a:xfrm>
        </p:spPr>
        <p:txBody>
          <a:bodyPr anchor="ctr">
            <a:normAutofit/>
          </a:bodyPr>
          <a:lstStyle/>
          <a:p>
            <a:pPr marL="0" indent="0">
              <a:lnSpc>
                <a:spcPct val="200000"/>
              </a:lnSpc>
              <a:buNone/>
            </a:pPr>
            <a:r>
              <a:rPr lang="en-US" dirty="0">
                <a:solidFill>
                  <a:srgbClr val="000000"/>
                </a:solidFill>
              </a:rPr>
              <a:t>Eating the right foods can also help you feel better.</a:t>
            </a:r>
          </a:p>
          <a:p>
            <a:pPr marL="0" indent="0">
              <a:lnSpc>
                <a:spcPct val="200000"/>
              </a:lnSpc>
              <a:buNone/>
            </a:pPr>
            <a:r>
              <a:rPr lang="en-US" b="1" dirty="0">
                <a:solidFill>
                  <a:srgbClr val="000000"/>
                </a:solidFill>
              </a:rPr>
              <a:t>Too much sugar/caffeine can increase anxiety.</a:t>
            </a:r>
          </a:p>
          <a:p>
            <a:pPr marL="0" indent="0">
              <a:lnSpc>
                <a:spcPct val="200000"/>
              </a:lnSpc>
              <a:buNone/>
            </a:pPr>
            <a:endParaRPr lang="en-US" b="1" dirty="0">
              <a:solidFill>
                <a:srgbClr val="000000"/>
              </a:solidFill>
            </a:endParaRPr>
          </a:p>
        </p:txBody>
      </p:sp>
      <p:pic>
        <p:nvPicPr>
          <p:cNvPr id="8" name="Picture 7">
            <a:extLst>
              <a:ext uri="{FF2B5EF4-FFF2-40B4-BE49-F238E27FC236}">
                <a16:creationId xmlns:a16="http://schemas.microsoft.com/office/drawing/2014/main" id="{A8269FA7-69BE-EC4A-B276-D7543411C97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08662" y="1084623"/>
            <a:ext cx="1471074" cy="890713"/>
          </a:xfrm>
          <a:prstGeom prst="rect">
            <a:avLst/>
          </a:prstGeom>
        </p:spPr>
      </p:pic>
      <p:pic>
        <p:nvPicPr>
          <p:cNvPr id="12" name="Picture 11">
            <a:extLst>
              <a:ext uri="{FF2B5EF4-FFF2-40B4-BE49-F238E27FC236}">
                <a16:creationId xmlns:a16="http://schemas.microsoft.com/office/drawing/2014/main" id="{5ACD3C0B-11AE-2541-BC9C-5A545A1AC71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08662" y="4608101"/>
            <a:ext cx="1627094" cy="1080390"/>
          </a:xfrm>
          <a:prstGeom prst="rect">
            <a:avLst/>
          </a:prstGeom>
        </p:spPr>
      </p:pic>
      <p:pic>
        <p:nvPicPr>
          <p:cNvPr id="14" name="Picture 13">
            <a:extLst>
              <a:ext uri="{FF2B5EF4-FFF2-40B4-BE49-F238E27FC236}">
                <a16:creationId xmlns:a16="http://schemas.microsoft.com/office/drawing/2014/main" id="{2180A142-7FCD-774F-9AA1-1BB77BA1166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08662" y="2548387"/>
            <a:ext cx="1471074" cy="890713"/>
          </a:xfrm>
          <a:prstGeom prst="rect">
            <a:avLst/>
          </a:prstGeom>
        </p:spPr>
      </p:pic>
      <p:pic>
        <p:nvPicPr>
          <p:cNvPr id="5" name="Graphic 4" descr="Add">
            <a:extLst>
              <a:ext uri="{FF2B5EF4-FFF2-40B4-BE49-F238E27FC236}">
                <a16:creationId xmlns:a16="http://schemas.microsoft.com/office/drawing/2014/main" id="{B389FE4D-8A99-3847-A2FC-52F7627718C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176624" y="2057217"/>
            <a:ext cx="491170" cy="491170"/>
          </a:xfrm>
          <a:prstGeom prst="rect">
            <a:avLst/>
          </a:prstGeom>
        </p:spPr>
      </p:pic>
      <p:sp>
        <p:nvSpPr>
          <p:cNvPr id="15" name="Rectangle 14">
            <a:extLst>
              <a:ext uri="{FF2B5EF4-FFF2-40B4-BE49-F238E27FC236}">
                <a16:creationId xmlns:a16="http://schemas.microsoft.com/office/drawing/2014/main" id="{7253C2D0-740C-9D4E-A912-2B73BEBED41C}"/>
              </a:ext>
            </a:extLst>
          </p:cNvPr>
          <p:cNvSpPr/>
          <p:nvPr/>
        </p:nvSpPr>
        <p:spPr>
          <a:xfrm flipV="1">
            <a:off x="1913701" y="3577554"/>
            <a:ext cx="860996" cy="1200329"/>
          </a:xfrm>
          <a:prstGeom prst="rect">
            <a:avLst/>
          </a:prstGeom>
        </p:spPr>
        <p:txBody>
          <a:bodyPr wrap="square">
            <a:spAutoFit/>
          </a:bodyPr>
          <a:lstStyle/>
          <a:p>
            <a:r>
              <a:rPr lang="en-US" sz="7200" b="1" dirty="0"/>
              <a:t>=</a:t>
            </a:r>
            <a:endParaRPr lang="en-US" b="1" dirty="0"/>
          </a:p>
        </p:txBody>
      </p:sp>
    </p:spTree>
    <p:extLst>
      <p:ext uri="{BB962C8B-B14F-4D97-AF65-F5344CB8AC3E}">
        <p14:creationId xmlns:p14="http://schemas.microsoft.com/office/powerpoint/2010/main" val="24867925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7F1927F-A46B-6E4C-878B-538EFEBCAEED}"/>
              </a:ext>
            </a:extLst>
          </p:cNvPr>
          <p:cNvSpPr>
            <a:spLocks noGrp="1"/>
          </p:cNvSpPr>
          <p:nvPr>
            <p:ph type="title"/>
          </p:nvPr>
        </p:nvSpPr>
        <p:spPr>
          <a:xfrm>
            <a:off x="6090574" y="802955"/>
            <a:ext cx="4981507" cy="1454051"/>
          </a:xfrm>
        </p:spPr>
        <p:txBody>
          <a:bodyPr>
            <a:normAutofit/>
          </a:bodyPr>
          <a:lstStyle/>
          <a:p>
            <a:r>
              <a:rPr lang="en-US" b="1" dirty="0">
                <a:solidFill>
                  <a:srgbClr val="000000"/>
                </a:solidFill>
              </a:rPr>
              <a:t>Eating</a:t>
            </a:r>
          </a:p>
        </p:txBody>
      </p:sp>
      <p:sp>
        <p:nvSpPr>
          <p:cNvPr id="1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945C47F-43EA-B649-8F4C-057B83103E91}"/>
              </a:ext>
            </a:extLst>
          </p:cNvPr>
          <p:cNvSpPr>
            <a:spLocks noGrp="1"/>
          </p:cNvSpPr>
          <p:nvPr>
            <p:ph idx="1"/>
          </p:nvPr>
        </p:nvSpPr>
        <p:spPr>
          <a:xfrm>
            <a:off x="6090574" y="2421682"/>
            <a:ext cx="4977578" cy="3639289"/>
          </a:xfrm>
        </p:spPr>
        <p:txBody>
          <a:bodyPr anchor="ctr">
            <a:normAutofit/>
          </a:bodyPr>
          <a:lstStyle/>
          <a:p>
            <a:pPr marL="0" indent="0">
              <a:lnSpc>
                <a:spcPct val="200000"/>
              </a:lnSpc>
              <a:buNone/>
            </a:pPr>
            <a:r>
              <a:rPr lang="en-US" b="1" dirty="0">
                <a:solidFill>
                  <a:srgbClr val="000000"/>
                </a:solidFill>
              </a:rPr>
              <a:t>Too many carbohydrates can make us feel tired. </a:t>
            </a:r>
          </a:p>
          <a:p>
            <a:pPr marL="0" indent="0">
              <a:lnSpc>
                <a:spcPct val="200000"/>
              </a:lnSpc>
              <a:buNone/>
            </a:pPr>
            <a:endParaRPr lang="en-US" b="1" dirty="0">
              <a:solidFill>
                <a:srgbClr val="000000"/>
              </a:solidFill>
            </a:endParaRPr>
          </a:p>
        </p:txBody>
      </p:sp>
      <p:pic>
        <p:nvPicPr>
          <p:cNvPr id="5" name="Graphic 4" descr="Add">
            <a:extLst>
              <a:ext uri="{FF2B5EF4-FFF2-40B4-BE49-F238E27FC236}">
                <a16:creationId xmlns:a16="http://schemas.microsoft.com/office/drawing/2014/main" id="{B389FE4D-8A99-3847-A2FC-52F7627718C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176624" y="2057217"/>
            <a:ext cx="491170" cy="491170"/>
          </a:xfrm>
          <a:prstGeom prst="rect">
            <a:avLst/>
          </a:prstGeom>
        </p:spPr>
      </p:pic>
      <p:sp>
        <p:nvSpPr>
          <p:cNvPr id="15" name="Rectangle 14">
            <a:extLst>
              <a:ext uri="{FF2B5EF4-FFF2-40B4-BE49-F238E27FC236}">
                <a16:creationId xmlns:a16="http://schemas.microsoft.com/office/drawing/2014/main" id="{7253C2D0-740C-9D4E-A912-2B73BEBED41C}"/>
              </a:ext>
            </a:extLst>
          </p:cNvPr>
          <p:cNvSpPr/>
          <p:nvPr/>
        </p:nvSpPr>
        <p:spPr>
          <a:xfrm flipV="1">
            <a:off x="1913701" y="3577554"/>
            <a:ext cx="860996" cy="1200329"/>
          </a:xfrm>
          <a:prstGeom prst="rect">
            <a:avLst/>
          </a:prstGeom>
        </p:spPr>
        <p:txBody>
          <a:bodyPr wrap="square">
            <a:spAutoFit/>
          </a:bodyPr>
          <a:lstStyle/>
          <a:p>
            <a:r>
              <a:rPr lang="en-US" sz="7200" b="1" dirty="0"/>
              <a:t>=</a:t>
            </a:r>
            <a:endParaRPr lang="en-US" b="1" dirty="0"/>
          </a:p>
        </p:txBody>
      </p:sp>
      <p:pic>
        <p:nvPicPr>
          <p:cNvPr id="16" name="Picture 15">
            <a:extLst>
              <a:ext uri="{FF2B5EF4-FFF2-40B4-BE49-F238E27FC236}">
                <a16:creationId xmlns:a16="http://schemas.microsoft.com/office/drawing/2014/main" id="{EF32647B-D964-0A41-AEB3-A68429A11C5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47861" y="852553"/>
            <a:ext cx="1104715" cy="1090731"/>
          </a:xfrm>
          <a:prstGeom prst="rect">
            <a:avLst/>
          </a:prstGeom>
        </p:spPr>
      </p:pic>
      <p:pic>
        <p:nvPicPr>
          <p:cNvPr id="17" name="Picture 16">
            <a:extLst>
              <a:ext uri="{FF2B5EF4-FFF2-40B4-BE49-F238E27FC236}">
                <a16:creationId xmlns:a16="http://schemas.microsoft.com/office/drawing/2014/main" id="{77DC3288-16AF-D04E-AA7C-02631E91080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65861" y="2859135"/>
            <a:ext cx="1803866" cy="950974"/>
          </a:xfrm>
          <a:prstGeom prst="rect">
            <a:avLst/>
          </a:prstGeom>
        </p:spPr>
      </p:pic>
      <p:pic>
        <p:nvPicPr>
          <p:cNvPr id="18" name="Picture 17">
            <a:extLst>
              <a:ext uri="{FF2B5EF4-FFF2-40B4-BE49-F238E27FC236}">
                <a16:creationId xmlns:a16="http://schemas.microsoft.com/office/drawing/2014/main" id="{F098A178-D184-B843-8134-54FD07761BC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49093" y="4444413"/>
            <a:ext cx="2302249" cy="1233695"/>
          </a:xfrm>
          <a:prstGeom prst="rect">
            <a:avLst/>
          </a:prstGeom>
        </p:spPr>
      </p:pic>
    </p:spTree>
    <p:extLst>
      <p:ext uri="{BB962C8B-B14F-4D97-AF65-F5344CB8AC3E}">
        <p14:creationId xmlns:p14="http://schemas.microsoft.com/office/powerpoint/2010/main" val="13668806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1927F-A46B-6E4C-878B-538EFEBCAEED}"/>
              </a:ext>
            </a:extLst>
          </p:cNvPr>
          <p:cNvSpPr>
            <a:spLocks noGrp="1"/>
          </p:cNvSpPr>
          <p:nvPr>
            <p:ph type="title"/>
          </p:nvPr>
        </p:nvSpPr>
        <p:spPr>
          <a:xfrm>
            <a:off x="6090574" y="802955"/>
            <a:ext cx="4981507" cy="1454051"/>
          </a:xfrm>
        </p:spPr>
        <p:txBody>
          <a:bodyPr>
            <a:normAutofit/>
          </a:bodyPr>
          <a:lstStyle/>
          <a:p>
            <a:r>
              <a:rPr lang="en-US" b="1" dirty="0">
                <a:solidFill>
                  <a:srgbClr val="000000"/>
                </a:solidFill>
              </a:rPr>
              <a:t>Activity</a:t>
            </a:r>
          </a:p>
        </p:txBody>
      </p:sp>
      <p:sp>
        <p:nvSpPr>
          <p:cNvPr id="3" name="Content Placeholder 2">
            <a:extLst>
              <a:ext uri="{FF2B5EF4-FFF2-40B4-BE49-F238E27FC236}">
                <a16:creationId xmlns:a16="http://schemas.microsoft.com/office/drawing/2014/main" id="{5945C47F-43EA-B649-8F4C-057B83103E91}"/>
              </a:ext>
            </a:extLst>
          </p:cNvPr>
          <p:cNvSpPr>
            <a:spLocks noGrp="1"/>
          </p:cNvSpPr>
          <p:nvPr>
            <p:ph idx="1"/>
          </p:nvPr>
        </p:nvSpPr>
        <p:spPr>
          <a:xfrm>
            <a:off x="6090574" y="2421682"/>
            <a:ext cx="4977578" cy="3639289"/>
          </a:xfrm>
        </p:spPr>
        <p:txBody>
          <a:bodyPr anchor="ctr">
            <a:normAutofit fontScale="92500" lnSpcReduction="20000"/>
          </a:bodyPr>
          <a:lstStyle/>
          <a:p>
            <a:r>
              <a:rPr lang="en-US" dirty="0"/>
              <a:t>In teams, make a poster about the importance of eating healthy or exercising, and how they can help you feel better. </a:t>
            </a:r>
          </a:p>
          <a:p>
            <a:endParaRPr lang="en-US" dirty="0"/>
          </a:p>
          <a:p>
            <a:r>
              <a:rPr lang="en-US" sz="2400" dirty="0"/>
              <a:t>Each person in the team should have a role:</a:t>
            </a:r>
          </a:p>
          <a:p>
            <a:pPr lvl="1"/>
            <a:r>
              <a:rPr lang="en-US" sz="2000" dirty="0"/>
              <a:t>Team captain</a:t>
            </a:r>
          </a:p>
          <a:p>
            <a:pPr lvl="1"/>
            <a:r>
              <a:rPr lang="en-US" sz="2000" dirty="0"/>
              <a:t>Researcher</a:t>
            </a:r>
          </a:p>
          <a:p>
            <a:pPr lvl="1"/>
            <a:r>
              <a:rPr lang="en-US" sz="2000" dirty="0"/>
              <a:t>Time keeper</a:t>
            </a:r>
          </a:p>
          <a:p>
            <a:pPr lvl="1"/>
            <a:r>
              <a:rPr lang="en-US" sz="2000" dirty="0"/>
              <a:t>Creator</a:t>
            </a:r>
          </a:p>
          <a:p>
            <a:pPr marL="0" indent="0">
              <a:buNone/>
            </a:pPr>
            <a:endParaRPr lang="en-US" dirty="0"/>
          </a:p>
        </p:txBody>
      </p:sp>
      <p:pic>
        <p:nvPicPr>
          <p:cNvPr id="5" name="Graphic 4" descr="Pencil">
            <a:extLst>
              <a:ext uri="{FF2B5EF4-FFF2-40B4-BE49-F238E27FC236}">
                <a16:creationId xmlns:a16="http://schemas.microsoft.com/office/drawing/2014/main" id="{CC934042-2023-9249-B979-B7D6880F9D5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93021" y="3223260"/>
            <a:ext cx="1783125" cy="1783125"/>
          </a:xfrm>
          <a:prstGeom prst="rect">
            <a:avLst/>
          </a:prstGeom>
        </p:spPr>
      </p:pic>
      <p:pic>
        <p:nvPicPr>
          <p:cNvPr id="7" name="Graphic 6" descr="Open book">
            <a:extLst>
              <a:ext uri="{FF2B5EF4-FFF2-40B4-BE49-F238E27FC236}">
                <a16:creationId xmlns:a16="http://schemas.microsoft.com/office/drawing/2014/main" id="{4C0862B0-E39E-3047-9304-DE16B2AF6BD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9508" y="1721385"/>
            <a:ext cx="2132114" cy="2132114"/>
          </a:xfrm>
          <a:prstGeom prst="rect">
            <a:avLst/>
          </a:prstGeom>
        </p:spPr>
      </p:pic>
    </p:spTree>
    <p:extLst>
      <p:ext uri="{BB962C8B-B14F-4D97-AF65-F5344CB8AC3E}">
        <p14:creationId xmlns:p14="http://schemas.microsoft.com/office/powerpoint/2010/main" val="3358526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7F1927F-A46B-6E4C-878B-538EFEBCAEED}"/>
              </a:ext>
            </a:extLst>
          </p:cNvPr>
          <p:cNvSpPr>
            <a:spLocks noGrp="1"/>
          </p:cNvSpPr>
          <p:nvPr>
            <p:ph type="title"/>
          </p:nvPr>
        </p:nvSpPr>
        <p:spPr>
          <a:xfrm>
            <a:off x="6090574" y="802955"/>
            <a:ext cx="4981507" cy="1454051"/>
          </a:xfrm>
        </p:spPr>
        <p:txBody>
          <a:bodyPr>
            <a:normAutofit/>
          </a:bodyPr>
          <a:lstStyle/>
          <a:p>
            <a:r>
              <a:rPr lang="en-US" b="1">
                <a:solidFill>
                  <a:srgbClr val="000000"/>
                </a:solidFill>
              </a:rPr>
              <a:t>Activity</a:t>
            </a:r>
            <a:endParaRPr lang="en-US" b="1" dirty="0">
              <a:solidFill>
                <a:srgbClr val="000000"/>
              </a:solidFill>
            </a:endParaRPr>
          </a:p>
        </p:txBody>
      </p:sp>
      <p:sp>
        <p:nvSpPr>
          <p:cNvPr id="1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945C47F-43EA-B649-8F4C-057B83103E91}"/>
              </a:ext>
            </a:extLst>
          </p:cNvPr>
          <p:cNvSpPr>
            <a:spLocks noGrp="1"/>
          </p:cNvSpPr>
          <p:nvPr>
            <p:ph idx="1"/>
          </p:nvPr>
        </p:nvSpPr>
        <p:spPr>
          <a:xfrm>
            <a:off x="6090574" y="2421682"/>
            <a:ext cx="4977578" cy="3639289"/>
          </a:xfrm>
        </p:spPr>
        <p:txBody>
          <a:bodyPr anchor="ctr">
            <a:normAutofit/>
          </a:bodyPr>
          <a:lstStyle/>
          <a:p>
            <a:pPr marL="0" indent="0">
              <a:lnSpc>
                <a:spcPct val="200000"/>
              </a:lnSpc>
              <a:buNone/>
            </a:pPr>
            <a:r>
              <a:rPr lang="en-US">
                <a:solidFill>
                  <a:srgbClr val="000000"/>
                </a:solidFill>
              </a:rPr>
              <a:t>There have been lots of coping skills suggested today. It would be useful for you to pick a few that work best for you.</a:t>
            </a:r>
            <a:endParaRPr lang="en-US" dirty="0">
              <a:solidFill>
                <a:srgbClr val="000000"/>
              </a:solidFill>
            </a:endParaRPr>
          </a:p>
        </p:txBody>
      </p:sp>
      <p:pic>
        <p:nvPicPr>
          <p:cNvPr id="14" name="Picture 13" descr="School Backpack Coloring Pages - Get Coloring Pages">
            <a:extLst>
              <a:ext uri="{FF2B5EF4-FFF2-40B4-BE49-F238E27FC236}">
                <a16:creationId xmlns:a16="http://schemas.microsoft.com/office/drawing/2014/main" id="{8B0AF3DF-9CD0-F249-B136-FD8AA79AA6E1}"/>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732144" y="1541388"/>
            <a:ext cx="2845943" cy="3110124"/>
          </a:xfrm>
          <a:prstGeom prst="rect">
            <a:avLst/>
          </a:prstGeom>
          <a:noFill/>
          <a:ln>
            <a:noFill/>
          </a:ln>
        </p:spPr>
      </p:pic>
      <p:sp>
        <p:nvSpPr>
          <p:cNvPr id="15" name="Text Box 31">
            <a:extLst>
              <a:ext uri="{FF2B5EF4-FFF2-40B4-BE49-F238E27FC236}">
                <a16:creationId xmlns:a16="http://schemas.microsoft.com/office/drawing/2014/main" id="{5CF74E09-7C7B-3344-B2CD-F4A05C57F5F9}"/>
              </a:ext>
            </a:extLst>
          </p:cNvPr>
          <p:cNvSpPr txBox="1"/>
          <p:nvPr/>
        </p:nvSpPr>
        <p:spPr>
          <a:xfrm>
            <a:off x="511565" y="2535382"/>
            <a:ext cx="2818952" cy="1384995"/>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spAutoFit/>
          </a:bodyPr>
          <a:lstStyle/>
          <a:p>
            <a:pPr algn="ctr">
              <a:spcAft>
                <a:spcPts val="0"/>
              </a:spcAft>
            </a:pPr>
            <a:r>
              <a:rPr lang="en-GB" sz="3600" dirty="0">
                <a:ln>
                  <a:noFill/>
                </a:ln>
                <a:solidFill>
                  <a:srgbClr val="FF0000"/>
                </a:solidFill>
                <a:effectLst>
                  <a:outerShdw blurRad="38100" dist="19050" dir="2700000" algn="tl">
                    <a:schemeClr val="dk1">
                      <a:alpha val="40000"/>
                    </a:schemeClr>
                  </a:outerShdw>
                </a:effectLst>
                <a:latin typeface="Times New Roman" panose="02020603050405020304" pitchFamily="18" charset="0"/>
                <a:ea typeface="Times New Roman" panose="02020603050405020304" pitchFamily="18" charset="0"/>
              </a:rPr>
              <a:t>C</a:t>
            </a:r>
            <a:r>
              <a:rPr lang="en-GB" sz="3600" dirty="0">
                <a:ln>
                  <a:noFill/>
                </a:ln>
                <a:solidFill>
                  <a:srgbClr val="00B0F0"/>
                </a:solidFill>
                <a:effectLst>
                  <a:outerShdw blurRad="38100" dist="19050" dir="2700000" algn="tl">
                    <a:schemeClr val="dk1">
                      <a:alpha val="40000"/>
                    </a:schemeClr>
                  </a:outerShdw>
                </a:effectLst>
                <a:latin typeface="Times New Roman" panose="02020603050405020304" pitchFamily="18" charset="0"/>
                <a:ea typeface="Times New Roman" panose="02020603050405020304" pitchFamily="18" charset="0"/>
              </a:rPr>
              <a:t>o</a:t>
            </a:r>
            <a:r>
              <a:rPr lang="en-GB" sz="3600" dirty="0">
                <a:ln>
                  <a:noFill/>
                </a:ln>
                <a:solidFill>
                  <a:srgbClr val="7030A0"/>
                </a:solidFill>
                <a:effectLst>
                  <a:outerShdw blurRad="38100" dist="19050" dir="2700000" algn="tl">
                    <a:schemeClr val="dk1">
                      <a:alpha val="40000"/>
                    </a:schemeClr>
                  </a:outerShdw>
                </a:effectLst>
                <a:latin typeface="Times New Roman" panose="02020603050405020304" pitchFamily="18" charset="0"/>
                <a:ea typeface="Times New Roman" panose="02020603050405020304" pitchFamily="18" charset="0"/>
              </a:rPr>
              <a:t>p</a:t>
            </a:r>
            <a:r>
              <a:rPr lang="en-GB" sz="3600" dirty="0">
                <a:ln>
                  <a:noFill/>
                </a:ln>
                <a:solidFill>
                  <a:srgbClr val="FFC000"/>
                </a:solidFill>
                <a:effectLst>
                  <a:outerShdw blurRad="38100" dist="19050" dir="2700000" algn="tl">
                    <a:schemeClr val="dk1">
                      <a:alpha val="40000"/>
                    </a:schemeClr>
                  </a:outerShdw>
                </a:effectLst>
                <a:latin typeface="Times New Roman" panose="02020603050405020304" pitchFamily="18" charset="0"/>
                <a:ea typeface="Times New Roman" panose="02020603050405020304" pitchFamily="18" charset="0"/>
              </a:rPr>
              <a:t>i</a:t>
            </a:r>
            <a:r>
              <a:rPr lang="en-GB" sz="3600" dirty="0">
                <a:ln>
                  <a:noFill/>
                </a:ln>
                <a:solidFill>
                  <a:srgbClr val="00B050"/>
                </a:solidFill>
                <a:effectLst>
                  <a:outerShdw blurRad="38100" dist="19050" dir="2700000" algn="tl">
                    <a:schemeClr val="dk1">
                      <a:alpha val="40000"/>
                    </a:schemeClr>
                  </a:outerShdw>
                </a:effectLst>
                <a:latin typeface="Times New Roman" panose="02020603050405020304" pitchFamily="18" charset="0"/>
                <a:ea typeface="Times New Roman" panose="02020603050405020304" pitchFamily="18" charset="0"/>
              </a:rPr>
              <a:t>n</a:t>
            </a:r>
            <a:r>
              <a:rPr lang="en-GB" sz="3600" dirty="0">
                <a:ln>
                  <a:noFill/>
                </a:ln>
                <a:solidFill>
                  <a:srgbClr val="BF8F00"/>
                </a:solidFill>
                <a:effectLst>
                  <a:outerShdw blurRad="38100" dist="19050" dir="2700000" algn="tl">
                    <a:schemeClr val="dk1">
                      <a:alpha val="40000"/>
                    </a:schemeClr>
                  </a:outerShdw>
                </a:effectLst>
                <a:latin typeface="Times New Roman" panose="02020603050405020304" pitchFamily="18" charset="0"/>
                <a:ea typeface="Times New Roman" panose="02020603050405020304" pitchFamily="18" charset="0"/>
              </a:rPr>
              <a:t>g</a:t>
            </a:r>
            <a:r>
              <a:rPr lang="en-GB" sz="3600" dirty="0">
                <a:ln>
                  <a:noFill/>
                </a:ln>
                <a:solidFill>
                  <a:srgbClr val="000000"/>
                </a:solidFill>
                <a:effectLst>
                  <a:outerShdw blurRad="38100" dist="19050" dir="2700000" algn="tl">
                    <a:schemeClr val="dk1">
                      <a:alpha val="40000"/>
                    </a:schemeClr>
                  </a:outerShdw>
                </a:effectLst>
                <a:latin typeface="Times New Roman" panose="02020603050405020304" pitchFamily="18" charset="0"/>
                <a:ea typeface="Times New Roman" panose="02020603050405020304" pitchFamily="18" charset="0"/>
              </a:rPr>
              <a:t> </a:t>
            </a:r>
            <a:r>
              <a:rPr lang="en-GB" sz="3600" dirty="0">
                <a:ln>
                  <a:noFill/>
                </a:ln>
                <a:solidFill>
                  <a:srgbClr val="FF0000"/>
                </a:solidFill>
                <a:effectLst>
                  <a:outerShdw blurRad="38100" dist="19050" dir="2700000" algn="tl">
                    <a:schemeClr val="dk1">
                      <a:alpha val="40000"/>
                    </a:schemeClr>
                  </a:outerShdw>
                </a:effectLst>
                <a:latin typeface="Times New Roman" panose="02020603050405020304" pitchFamily="18" charset="0"/>
                <a:ea typeface="Times New Roman" panose="02020603050405020304" pitchFamily="18" charset="0"/>
              </a:rPr>
              <a:t>S</a:t>
            </a:r>
            <a:r>
              <a:rPr lang="en-GB" sz="3600" dirty="0">
                <a:ln>
                  <a:noFill/>
                </a:ln>
                <a:solidFill>
                  <a:srgbClr val="00B0F0"/>
                </a:solidFill>
                <a:effectLst>
                  <a:outerShdw blurRad="38100" dist="19050" dir="2700000" algn="tl">
                    <a:schemeClr val="dk1">
                      <a:alpha val="40000"/>
                    </a:schemeClr>
                  </a:outerShdw>
                </a:effectLst>
                <a:latin typeface="Times New Roman" panose="02020603050405020304" pitchFamily="18" charset="0"/>
                <a:ea typeface="Times New Roman" panose="02020603050405020304" pitchFamily="18" charset="0"/>
              </a:rPr>
              <a:t>t</a:t>
            </a:r>
            <a:r>
              <a:rPr lang="en-GB" sz="3600" dirty="0">
                <a:ln>
                  <a:noFill/>
                </a:ln>
                <a:solidFill>
                  <a:srgbClr val="7030A0"/>
                </a:solidFill>
                <a:effectLst>
                  <a:outerShdw blurRad="38100" dist="19050" dir="2700000" algn="tl">
                    <a:schemeClr val="dk1">
                      <a:alpha val="40000"/>
                    </a:schemeClr>
                  </a:outerShdw>
                </a:effectLst>
                <a:latin typeface="Times New Roman" panose="02020603050405020304" pitchFamily="18" charset="0"/>
                <a:ea typeface="Times New Roman" panose="02020603050405020304" pitchFamily="18" charset="0"/>
              </a:rPr>
              <a:t>r</a:t>
            </a:r>
            <a:r>
              <a:rPr lang="en-GB" sz="3600" dirty="0">
                <a:ln>
                  <a:noFill/>
                </a:ln>
                <a:solidFill>
                  <a:srgbClr val="FFC000"/>
                </a:solidFill>
                <a:effectLst>
                  <a:outerShdw blurRad="38100" dist="19050" dir="2700000" algn="tl">
                    <a:schemeClr val="dk1">
                      <a:alpha val="40000"/>
                    </a:schemeClr>
                  </a:outerShdw>
                </a:effectLst>
                <a:latin typeface="Times New Roman" panose="02020603050405020304" pitchFamily="18" charset="0"/>
                <a:ea typeface="Times New Roman" panose="02020603050405020304" pitchFamily="18" charset="0"/>
              </a:rPr>
              <a:t>a</a:t>
            </a:r>
            <a:r>
              <a:rPr lang="en-GB" sz="3600" dirty="0">
                <a:ln>
                  <a:noFill/>
                </a:ln>
                <a:solidFill>
                  <a:srgbClr val="00B050"/>
                </a:solidFill>
                <a:effectLst>
                  <a:outerShdw blurRad="38100" dist="19050" dir="2700000" algn="tl">
                    <a:schemeClr val="dk1">
                      <a:alpha val="40000"/>
                    </a:schemeClr>
                  </a:outerShdw>
                </a:effectLst>
                <a:latin typeface="Times New Roman" panose="02020603050405020304" pitchFamily="18" charset="0"/>
                <a:ea typeface="Times New Roman" panose="02020603050405020304" pitchFamily="18" charset="0"/>
              </a:rPr>
              <a:t>t</a:t>
            </a:r>
            <a:r>
              <a:rPr lang="en-GB" sz="3600" dirty="0">
                <a:ln>
                  <a:noFill/>
                </a:ln>
                <a:solidFill>
                  <a:srgbClr val="BF8F00"/>
                </a:solidFill>
                <a:effectLst>
                  <a:outerShdw blurRad="38100" dist="19050" dir="2700000" algn="tl">
                    <a:schemeClr val="dk1">
                      <a:alpha val="40000"/>
                    </a:schemeClr>
                  </a:outerShdw>
                </a:effectLst>
                <a:latin typeface="Times New Roman" panose="02020603050405020304" pitchFamily="18" charset="0"/>
                <a:ea typeface="Times New Roman" panose="02020603050405020304" pitchFamily="18" charset="0"/>
              </a:rPr>
              <a:t>e</a:t>
            </a:r>
            <a:r>
              <a:rPr lang="en-GB" sz="3600" dirty="0">
                <a:ln>
                  <a:noFill/>
                </a:ln>
                <a:solidFill>
                  <a:srgbClr val="FF0000"/>
                </a:solidFill>
                <a:effectLst>
                  <a:outerShdw blurRad="38100" dist="19050" dir="2700000" algn="tl">
                    <a:schemeClr val="dk1">
                      <a:alpha val="40000"/>
                    </a:schemeClr>
                  </a:outerShdw>
                </a:effectLst>
                <a:latin typeface="Times New Roman" panose="02020603050405020304" pitchFamily="18" charset="0"/>
                <a:ea typeface="Times New Roman" panose="02020603050405020304" pitchFamily="18" charset="0"/>
              </a:rPr>
              <a:t>g</a:t>
            </a:r>
            <a:r>
              <a:rPr lang="en-GB" sz="3600" dirty="0">
                <a:ln>
                  <a:noFill/>
                </a:ln>
                <a:solidFill>
                  <a:srgbClr val="00B0F0"/>
                </a:solidFill>
                <a:effectLst>
                  <a:outerShdw blurRad="38100" dist="19050" dir="2700000" algn="tl">
                    <a:schemeClr val="dk1">
                      <a:alpha val="40000"/>
                    </a:schemeClr>
                  </a:outerShdw>
                </a:effectLst>
                <a:latin typeface="Times New Roman" panose="02020603050405020304" pitchFamily="18" charset="0"/>
                <a:ea typeface="Times New Roman" panose="02020603050405020304" pitchFamily="18" charset="0"/>
              </a:rPr>
              <a:t>i</a:t>
            </a:r>
            <a:r>
              <a:rPr lang="en-GB" sz="3600" dirty="0">
                <a:ln>
                  <a:noFill/>
                </a:ln>
                <a:solidFill>
                  <a:srgbClr val="7030A0"/>
                </a:solidFill>
                <a:effectLst>
                  <a:outerShdw blurRad="38100" dist="19050" dir="2700000" algn="tl">
                    <a:schemeClr val="dk1">
                      <a:alpha val="40000"/>
                    </a:schemeClr>
                  </a:outerShdw>
                </a:effectLst>
                <a:latin typeface="Times New Roman" panose="02020603050405020304" pitchFamily="18" charset="0"/>
                <a:ea typeface="Times New Roman" panose="02020603050405020304" pitchFamily="18" charset="0"/>
              </a:rPr>
              <a:t>e</a:t>
            </a:r>
            <a:r>
              <a:rPr lang="en-GB" sz="3600" dirty="0">
                <a:ln>
                  <a:noFill/>
                </a:ln>
                <a:solidFill>
                  <a:srgbClr val="BF8F00"/>
                </a:solidFill>
                <a:effectLst>
                  <a:outerShdw blurRad="38100" dist="19050" dir="2700000" algn="tl">
                    <a:schemeClr val="dk1">
                      <a:alpha val="40000"/>
                    </a:schemeClr>
                  </a:outerShdw>
                </a:effectLst>
                <a:latin typeface="Times New Roman" panose="02020603050405020304" pitchFamily="18" charset="0"/>
                <a:ea typeface="Times New Roman" panose="02020603050405020304" pitchFamily="18" charset="0"/>
              </a:rPr>
              <a:t>s</a:t>
            </a:r>
            <a:endParaRPr lang="en-GB" sz="1200" dirty="0">
              <a:effectLst/>
              <a:latin typeface="Times New Roman" panose="02020603050405020304" pitchFamily="18" charset="0"/>
              <a:ea typeface="Times New Roman" panose="02020603050405020304" pitchFamily="18" charset="0"/>
            </a:endParaRPr>
          </a:p>
          <a:p>
            <a:pPr>
              <a:spcAft>
                <a:spcPts val="0"/>
              </a:spcAft>
            </a:pPr>
            <a:r>
              <a:rPr lang="en-GB" sz="1200" dirty="0">
                <a:effectLst/>
                <a:latin typeface="Times New Roman" panose="02020603050405020304" pitchFamily="18" charset="0"/>
                <a:ea typeface="Times New Roman" panose="02020603050405020304" pitchFamily="18" charset="0"/>
              </a:rPr>
              <a:t> </a:t>
            </a:r>
          </a:p>
        </p:txBody>
      </p:sp>
    </p:spTree>
    <p:extLst>
      <p:ext uri="{BB962C8B-B14F-4D97-AF65-F5344CB8AC3E}">
        <p14:creationId xmlns:p14="http://schemas.microsoft.com/office/powerpoint/2010/main" val="30270735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7F1927F-A46B-6E4C-878B-538EFEBCAEED}"/>
              </a:ext>
            </a:extLst>
          </p:cNvPr>
          <p:cNvSpPr>
            <a:spLocks noGrp="1"/>
          </p:cNvSpPr>
          <p:nvPr>
            <p:ph type="title"/>
          </p:nvPr>
        </p:nvSpPr>
        <p:spPr>
          <a:xfrm>
            <a:off x="6090574" y="802955"/>
            <a:ext cx="4981507" cy="1454051"/>
          </a:xfrm>
        </p:spPr>
        <p:txBody>
          <a:bodyPr>
            <a:normAutofit/>
          </a:bodyPr>
          <a:lstStyle/>
          <a:p>
            <a:r>
              <a:rPr lang="en-US" b="1" dirty="0">
                <a:solidFill>
                  <a:srgbClr val="000000"/>
                </a:solidFill>
              </a:rPr>
              <a:t>What we have learned</a:t>
            </a:r>
          </a:p>
        </p:txBody>
      </p:sp>
      <p:sp>
        <p:nvSpPr>
          <p:cNvPr id="1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945C47F-43EA-B649-8F4C-057B83103E91}"/>
              </a:ext>
            </a:extLst>
          </p:cNvPr>
          <p:cNvSpPr>
            <a:spLocks noGrp="1"/>
          </p:cNvSpPr>
          <p:nvPr>
            <p:ph idx="1"/>
          </p:nvPr>
        </p:nvSpPr>
        <p:spPr>
          <a:xfrm>
            <a:off x="6090574" y="2421682"/>
            <a:ext cx="4977578" cy="3639289"/>
          </a:xfrm>
        </p:spPr>
        <p:txBody>
          <a:bodyPr anchor="ctr">
            <a:normAutofit fontScale="77500" lnSpcReduction="20000"/>
          </a:bodyPr>
          <a:lstStyle/>
          <a:p>
            <a:pPr>
              <a:lnSpc>
                <a:spcPct val="200000"/>
              </a:lnSpc>
            </a:pPr>
            <a:r>
              <a:rPr lang="en-US" dirty="0">
                <a:solidFill>
                  <a:srgbClr val="000000"/>
                </a:solidFill>
              </a:rPr>
              <a:t>Feeling anxious sometimes is normal.</a:t>
            </a:r>
          </a:p>
          <a:p>
            <a:pPr>
              <a:lnSpc>
                <a:spcPct val="200000"/>
              </a:lnSpc>
            </a:pPr>
            <a:r>
              <a:rPr lang="en-US" dirty="0">
                <a:solidFill>
                  <a:srgbClr val="000000"/>
                </a:solidFill>
              </a:rPr>
              <a:t>What we think, changes how we feel, which changes how we behave</a:t>
            </a:r>
          </a:p>
          <a:p>
            <a:pPr>
              <a:lnSpc>
                <a:spcPct val="200000"/>
              </a:lnSpc>
            </a:pPr>
            <a:r>
              <a:rPr lang="en-US" dirty="0">
                <a:solidFill>
                  <a:srgbClr val="000000"/>
                </a:solidFill>
              </a:rPr>
              <a:t>If we want to feel less anxious, there are lots of different coping skills to try</a:t>
            </a:r>
          </a:p>
          <a:p>
            <a:pPr marL="0" indent="0">
              <a:lnSpc>
                <a:spcPct val="200000"/>
              </a:lnSpc>
              <a:buNone/>
            </a:pPr>
            <a:endParaRPr lang="en-US" dirty="0">
              <a:solidFill>
                <a:srgbClr val="000000"/>
              </a:solidFill>
            </a:endParaRPr>
          </a:p>
        </p:txBody>
      </p:sp>
      <p:pic>
        <p:nvPicPr>
          <p:cNvPr id="10" name="Picture 9">
            <a:extLst>
              <a:ext uri="{FF2B5EF4-FFF2-40B4-BE49-F238E27FC236}">
                <a16:creationId xmlns:a16="http://schemas.microsoft.com/office/drawing/2014/main" id="{89A8A0FC-973C-F942-8828-3C72EFF6555E}"/>
              </a:ext>
            </a:extLst>
          </p:cNvPr>
          <p:cNvPicPr>
            <a:picLocks noChangeAspect="1"/>
          </p:cNvPicPr>
          <p:nvPr/>
        </p:nvPicPr>
        <p:blipFill>
          <a:blip r:embed="rId4"/>
          <a:stretch>
            <a:fillRect/>
          </a:stretch>
        </p:blipFill>
        <p:spPr>
          <a:xfrm>
            <a:off x="269310" y="1714500"/>
            <a:ext cx="3966802" cy="3543300"/>
          </a:xfrm>
          <a:prstGeom prst="rect">
            <a:avLst/>
          </a:prstGeom>
        </p:spPr>
      </p:pic>
    </p:spTree>
    <p:extLst>
      <p:ext uri="{BB962C8B-B14F-4D97-AF65-F5344CB8AC3E}">
        <p14:creationId xmlns:p14="http://schemas.microsoft.com/office/powerpoint/2010/main" val="25603692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7F1927F-A46B-6E4C-878B-538EFEBCAEED}"/>
              </a:ext>
            </a:extLst>
          </p:cNvPr>
          <p:cNvSpPr>
            <a:spLocks noGrp="1"/>
          </p:cNvSpPr>
          <p:nvPr>
            <p:ph type="title"/>
          </p:nvPr>
        </p:nvSpPr>
        <p:spPr>
          <a:xfrm>
            <a:off x="6090574" y="802955"/>
            <a:ext cx="4981507" cy="1454051"/>
          </a:xfrm>
        </p:spPr>
        <p:txBody>
          <a:bodyPr>
            <a:normAutofit/>
          </a:bodyPr>
          <a:lstStyle/>
          <a:p>
            <a:r>
              <a:rPr lang="en-US" b="1" dirty="0">
                <a:solidFill>
                  <a:srgbClr val="000000"/>
                </a:solidFill>
              </a:rPr>
              <a:t>Where to go for help</a:t>
            </a:r>
          </a:p>
        </p:txBody>
      </p:sp>
      <p:sp>
        <p:nvSpPr>
          <p:cNvPr id="1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945C47F-43EA-B649-8F4C-057B83103E91}"/>
              </a:ext>
            </a:extLst>
          </p:cNvPr>
          <p:cNvSpPr>
            <a:spLocks noGrp="1"/>
          </p:cNvSpPr>
          <p:nvPr>
            <p:ph idx="1"/>
          </p:nvPr>
        </p:nvSpPr>
        <p:spPr>
          <a:xfrm>
            <a:off x="6090574" y="2421682"/>
            <a:ext cx="4977578" cy="3639289"/>
          </a:xfrm>
        </p:spPr>
        <p:txBody>
          <a:bodyPr anchor="ctr">
            <a:normAutofit/>
          </a:bodyPr>
          <a:lstStyle/>
          <a:p>
            <a:pPr marL="0" indent="0">
              <a:buNone/>
            </a:pPr>
            <a:r>
              <a:rPr lang="en-GB" b="1" dirty="0"/>
              <a:t>YOUNGMINDS</a:t>
            </a:r>
            <a:endParaRPr lang="en-GB" dirty="0"/>
          </a:p>
          <a:p>
            <a:pPr marL="0" indent="0">
              <a:buNone/>
            </a:pPr>
            <a:r>
              <a:rPr lang="en-GB" dirty="0"/>
              <a:t>T: Text YM to 85258 </a:t>
            </a:r>
          </a:p>
          <a:p>
            <a:pPr marL="0" indent="0">
              <a:buNone/>
            </a:pPr>
            <a:r>
              <a:rPr lang="en-GB" dirty="0"/>
              <a:t>W: </a:t>
            </a:r>
            <a:r>
              <a:rPr lang="en-GB" u="sng" dirty="0">
                <a:hlinkClick r:id="rId4"/>
              </a:rPr>
              <a:t>youngmind.org.uk</a:t>
            </a:r>
            <a:r>
              <a:rPr lang="en-GB" dirty="0"/>
              <a:t> </a:t>
            </a:r>
          </a:p>
          <a:p>
            <a:pPr marL="0" indent="0">
              <a:buNone/>
            </a:pPr>
            <a:r>
              <a:rPr lang="en-GB" dirty="0"/>
              <a:t>24/7 crisis support aimed at aged 8-16</a:t>
            </a:r>
          </a:p>
          <a:p>
            <a:pPr marL="0" indent="0">
              <a:lnSpc>
                <a:spcPct val="200000"/>
              </a:lnSpc>
              <a:buNone/>
            </a:pPr>
            <a:endParaRPr lang="en-US" dirty="0">
              <a:solidFill>
                <a:srgbClr val="000000"/>
              </a:solidFill>
            </a:endParaRPr>
          </a:p>
        </p:txBody>
      </p:sp>
      <p:pic>
        <p:nvPicPr>
          <p:cNvPr id="8" name="Picture 7" descr="Creativity - A Key To Happiness - The Positive Psychology People">
            <a:extLst>
              <a:ext uri="{FF2B5EF4-FFF2-40B4-BE49-F238E27FC236}">
                <a16:creationId xmlns:a16="http://schemas.microsoft.com/office/drawing/2014/main" id="{D8E58B24-E19A-C54E-BC3D-75D81014985C}"/>
              </a:ext>
            </a:extLst>
          </p:cNvPr>
          <p:cNvPicPr/>
          <p:nvPr/>
        </p:nvPicPr>
        <p:blipFill rotWithShape="1">
          <a:blip r:embed="rId5">
            <a:alphaModFix/>
            <a:extLst>
              <a:ext uri="{28A0092B-C50C-407E-A947-70E740481C1C}">
                <a14:useLocalDpi xmlns:a14="http://schemas.microsoft.com/office/drawing/2010/main" val="0"/>
              </a:ext>
            </a:extLst>
          </a:blip>
          <a:srcRect l="20954" r="21041" b="1"/>
          <a:stretch/>
        </p:blipFill>
        <p:spPr bwMode="auto">
          <a:xfrm>
            <a:off x="671147" y="1017239"/>
            <a:ext cx="3658143" cy="4823522"/>
          </a:xfrm>
          <a:custGeom>
            <a:avLst/>
            <a:gdLst/>
            <a:ahLst/>
            <a:cxnLst/>
            <a:rect l="l" t="t" r="r" b="b"/>
            <a:pathLst>
              <a:path w="5298683" h="6097438">
                <a:moveTo>
                  <a:pt x="2178155" y="0"/>
                </a:moveTo>
                <a:cubicBezTo>
                  <a:pt x="3901575" y="0"/>
                  <a:pt x="5298683" y="1397108"/>
                  <a:pt x="5298683" y="3120527"/>
                </a:cubicBezTo>
                <a:cubicBezTo>
                  <a:pt x="5298683" y="4413092"/>
                  <a:pt x="4512810" y="5522106"/>
                  <a:pt x="3392805" y="5995828"/>
                </a:cubicBezTo>
                <a:lnTo>
                  <a:pt x="3115184" y="6097438"/>
                </a:lnTo>
                <a:lnTo>
                  <a:pt x="1241127" y="6097438"/>
                </a:lnTo>
                <a:lnTo>
                  <a:pt x="963506" y="5995828"/>
                </a:lnTo>
                <a:cubicBezTo>
                  <a:pt x="683504" y="5877397"/>
                  <a:pt x="424387" y="5719261"/>
                  <a:pt x="193210" y="5528477"/>
                </a:cubicBezTo>
                <a:lnTo>
                  <a:pt x="0" y="5352876"/>
                </a:lnTo>
                <a:lnTo>
                  <a:pt x="0" y="888178"/>
                </a:lnTo>
                <a:lnTo>
                  <a:pt x="193210" y="712577"/>
                </a:lnTo>
                <a:cubicBezTo>
                  <a:pt x="732621" y="267415"/>
                  <a:pt x="1424159" y="0"/>
                  <a:pt x="2178155" y="0"/>
                </a:cubicBezTo>
                <a:close/>
              </a:path>
            </a:pathLst>
          </a:custGeom>
          <a:noFill/>
          <a:effectLst>
            <a:softEdge rad="0"/>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387482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1BABE-E777-6A4D-8FED-7702B92C961B}"/>
              </a:ext>
            </a:extLst>
          </p:cNvPr>
          <p:cNvSpPr>
            <a:spLocks noGrp="1"/>
          </p:cNvSpPr>
          <p:nvPr>
            <p:ph type="title"/>
          </p:nvPr>
        </p:nvSpPr>
        <p:spPr>
          <a:xfrm>
            <a:off x="972671" y="2103437"/>
            <a:ext cx="10515600" cy="1325563"/>
          </a:xfrm>
        </p:spPr>
        <p:txBody>
          <a:bodyPr>
            <a:normAutofit fontScale="90000"/>
          </a:bodyPr>
          <a:lstStyle/>
          <a:p>
            <a:pPr algn="ctr"/>
            <a:r>
              <a:rPr lang="en-GB" b="1" dirty="0"/>
              <a:t>Activity:</a:t>
            </a:r>
            <a:br>
              <a:rPr lang="en-GB" b="1" dirty="0"/>
            </a:br>
            <a:r>
              <a:rPr lang="en-GB" b="1" dirty="0"/>
              <a:t> </a:t>
            </a:r>
            <a:br>
              <a:rPr lang="en-GB" b="1" dirty="0"/>
            </a:br>
            <a:r>
              <a:rPr lang="en-GB" b="1" dirty="0"/>
              <a:t>What is</a:t>
            </a:r>
            <a:br>
              <a:rPr lang="en-GB" b="1" dirty="0"/>
            </a:br>
            <a:r>
              <a:rPr lang="en-GB" b="1" dirty="0"/>
              <a:t> </a:t>
            </a:r>
            <a:r>
              <a:rPr lang="en-GB" sz="6700" b="1" dirty="0">
                <a:solidFill>
                  <a:srgbClr val="0070C0"/>
                </a:solidFill>
              </a:rPr>
              <a:t>ANXIETY</a:t>
            </a:r>
            <a:br>
              <a:rPr lang="en-GB" sz="6700" b="1" dirty="0">
                <a:solidFill>
                  <a:srgbClr val="0070C0"/>
                </a:solidFill>
              </a:rPr>
            </a:br>
            <a:r>
              <a:rPr lang="en-GB" sz="4900" b="1" dirty="0"/>
              <a:t>?</a:t>
            </a:r>
            <a:endParaRPr lang="en-US" b="1" dirty="0"/>
          </a:p>
        </p:txBody>
      </p:sp>
    </p:spTree>
    <p:extLst>
      <p:ext uri="{BB962C8B-B14F-4D97-AF65-F5344CB8AC3E}">
        <p14:creationId xmlns:p14="http://schemas.microsoft.com/office/powerpoint/2010/main" val="2866820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AE5CBB9-9B02-3042-A301-B82A9B35B404}"/>
              </a:ext>
            </a:extLst>
          </p:cNvPr>
          <p:cNvSpPr>
            <a:spLocks noGrp="1"/>
          </p:cNvSpPr>
          <p:nvPr>
            <p:ph type="title"/>
          </p:nvPr>
        </p:nvSpPr>
        <p:spPr>
          <a:xfrm>
            <a:off x="5560397" y="2712074"/>
            <a:ext cx="5457205" cy="1454051"/>
          </a:xfrm>
        </p:spPr>
        <p:txBody>
          <a:bodyPr>
            <a:normAutofit fontScale="90000"/>
          </a:bodyPr>
          <a:lstStyle/>
          <a:p>
            <a:r>
              <a:rPr lang="en-GB" sz="3100" b="1" dirty="0">
                <a:solidFill>
                  <a:srgbClr val="000000"/>
                </a:solidFill>
              </a:rPr>
              <a:t> </a:t>
            </a:r>
            <a:br>
              <a:rPr lang="en-GB" sz="3100" dirty="0">
                <a:solidFill>
                  <a:srgbClr val="000000"/>
                </a:solidFill>
              </a:rPr>
            </a:br>
            <a:r>
              <a:rPr lang="en-GB" sz="5300" b="1" dirty="0">
                <a:solidFill>
                  <a:srgbClr val="000000"/>
                </a:solidFill>
              </a:rPr>
              <a:t>What is anxiety?</a:t>
            </a:r>
            <a:br>
              <a:rPr lang="en-GB" sz="3100" dirty="0">
                <a:solidFill>
                  <a:srgbClr val="000000"/>
                </a:solidFill>
              </a:rPr>
            </a:br>
            <a:endParaRPr lang="en-US" sz="3100" dirty="0">
              <a:solidFill>
                <a:srgbClr val="000000"/>
              </a:solidFill>
            </a:endParaRPr>
          </a:p>
        </p:txBody>
      </p:sp>
      <p:sp>
        <p:nvSpPr>
          <p:cNvPr id="31"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7" name="Graphic 16" descr="Presentation with media">
            <a:hlinkClick r:id="rId4"/>
            <a:extLst>
              <a:ext uri="{FF2B5EF4-FFF2-40B4-BE49-F238E27FC236}">
                <a16:creationId xmlns:a16="http://schemas.microsoft.com/office/drawing/2014/main" id="{2414AFCE-BE3B-A941-9226-36A37921F7C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52725" y="1529980"/>
            <a:ext cx="4142232" cy="4142232"/>
          </a:xfrm>
          <a:prstGeom prst="rect">
            <a:avLst/>
          </a:prstGeom>
        </p:spPr>
      </p:pic>
    </p:spTree>
    <p:extLst>
      <p:ext uri="{BB962C8B-B14F-4D97-AF65-F5344CB8AC3E}">
        <p14:creationId xmlns:p14="http://schemas.microsoft.com/office/powerpoint/2010/main" val="3606511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AE5CBB9-9B02-3042-A301-B82A9B35B404}"/>
              </a:ext>
            </a:extLst>
          </p:cNvPr>
          <p:cNvSpPr>
            <a:spLocks noGrp="1"/>
          </p:cNvSpPr>
          <p:nvPr>
            <p:ph type="title"/>
          </p:nvPr>
        </p:nvSpPr>
        <p:spPr>
          <a:xfrm>
            <a:off x="5614876" y="802955"/>
            <a:ext cx="5457205" cy="1454051"/>
          </a:xfrm>
        </p:spPr>
        <p:txBody>
          <a:bodyPr>
            <a:normAutofit fontScale="90000"/>
          </a:bodyPr>
          <a:lstStyle/>
          <a:p>
            <a:r>
              <a:rPr lang="en-GB" sz="3100" b="1" dirty="0">
                <a:solidFill>
                  <a:srgbClr val="000000"/>
                </a:solidFill>
              </a:rPr>
              <a:t> </a:t>
            </a:r>
            <a:br>
              <a:rPr lang="en-GB" sz="3100" dirty="0">
                <a:solidFill>
                  <a:srgbClr val="000000"/>
                </a:solidFill>
              </a:rPr>
            </a:br>
            <a:r>
              <a:rPr lang="en-GB" sz="3100" b="1" dirty="0">
                <a:solidFill>
                  <a:srgbClr val="000000"/>
                </a:solidFill>
              </a:rPr>
              <a:t>Thoughts</a:t>
            </a:r>
            <a:r>
              <a:rPr lang="en-GB" sz="3100" dirty="0">
                <a:solidFill>
                  <a:srgbClr val="000000"/>
                </a:solidFill>
              </a:rPr>
              <a:t> -&gt; </a:t>
            </a:r>
            <a:r>
              <a:rPr lang="en-GB" sz="3100" b="1" dirty="0">
                <a:solidFill>
                  <a:srgbClr val="000000"/>
                </a:solidFill>
              </a:rPr>
              <a:t>Feelings</a:t>
            </a:r>
            <a:r>
              <a:rPr lang="en-GB" sz="3100" dirty="0">
                <a:solidFill>
                  <a:srgbClr val="000000"/>
                </a:solidFill>
              </a:rPr>
              <a:t> -&gt; </a:t>
            </a:r>
            <a:r>
              <a:rPr lang="en-GB" sz="3100" b="1" dirty="0">
                <a:solidFill>
                  <a:srgbClr val="000000"/>
                </a:solidFill>
              </a:rPr>
              <a:t>Behaviours</a:t>
            </a:r>
            <a:br>
              <a:rPr lang="en-GB" sz="3100" dirty="0">
                <a:solidFill>
                  <a:srgbClr val="000000"/>
                </a:solidFill>
              </a:rPr>
            </a:br>
            <a:endParaRPr lang="en-US" sz="3100" dirty="0">
              <a:solidFill>
                <a:srgbClr val="000000"/>
              </a:solidFill>
            </a:endParaRPr>
          </a:p>
        </p:txBody>
      </p:sp>
      <p:sp>
        <p:nvSpPr>
          <p:cNvPr id="31"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195B7E6C-1892-5B49-B9BE-15FC8B475096}"/>
              </a:ext>
            </a:extLst>
          </p:cNvPr>
          <p:cNvSpPr>
            <a:spLocks noGrp="1"/>
          </p:cNvSpPr>
          <p:nvPr>
            <p:ph idx="1"/>
          </p:nvPr>
        </p:nvSpPr>
        <p:spPr>
          <a:xfrm>
            <a:off x="6090574" y="2421682"/>
            <a:ext cx="4977578" cy="3639289"/>
          </a:xfrm>
        </p:spPr>
        <p:txBody>
          <a:bodyPr anchor="ctr">
            <a:normAutofit/>
          </a:bodyPr>
          <a:lstStyle/>
          <a:p>
            <a:pPr marL="0" indent="0">
              <a:lnSpc>
                <a:spcPct val="200000"/>
              </a:lnSpc>
              <a:buNone/>
            </a:pPr>
            <a:r>
              <a:rPr lang="en-GB" dirty="0"/>
              <a:t>This image shows how what we </a:t>
            </a:r>
            <a:r>
              <a:rPr lang="en-GB" b="1" dirty="0"/>
              <a:t>THINK</a:t>
            </a:r>
            <a:r>
              <a:rPr lang="en-GB" dirty="0"/>
              <a:t> changes how we </a:t>
            </a:r>
            <a:r>
              <a:rPr lang="en-GB" b="1" dirty="0"/>
              <a:t>FEEL</a:t>
            </a:r>
            <a:r>
              <a:rPr lang="en-GB" dirty="0"/>
              <a:t> which then changes how we </a:t>
            </a:r>
            <a:r>
              <a:rPr lang="en-GB" b="1" dirty="0"/>
              <a:t>BHEVAE</a:t>
            </a:r>
            <a:r>
              <a:rPr lang="en-GB" dirty="0"/>
              <a:t>. </a:t>
            </a:r>
            <a:endParaRPr lang="en-US" sz="2000" dirty="0">
              <a:solidFill>
                <a:srgbClr val="000000"/>
              </a:solidFill>
            </a:endParaRPr>
          </a:p>
        </p:txBody>
      </p:sp>
      <p:pic>
        <p:nvPicPr>
          <p:cNvPr id="7" name="Picture 6">
            <a:extLst>
              <a:ext uri="{FF2B5EF4-FFF2-40B4-BE49-F238E27FC236}">
                <a16:creationId xmlns:a16="http://schemas.microsoft.com/office/drawing/2014/main" id="{293AC154-2026-BB43-853C-F13D56346EB6}"/>
              </a:ext>
            </a:extLst>
          </p:cNvPr>
          <p:cNvPicPr>
            <a:picLocks noChangeAspect="1"/>
          </p:cNvPicPr>
          <p:nvPr/>
        </p:nvPicPr>
        <p:blipFill>
          <a:blip r:embed="rId4"/>
          <a:stretch>
            <a:fillRect/>
          </a:stretch>
        </p:blipFill>
        <p:spPr>
          <a:xfrm>
            <a:off x="269310" y="1714500"/>
            <a:ext cx="3966802" cy="3543300"/>
          </a:xfrm>
          <a:prstGeom prst="rect">
            <a:avLst/>
          </a:prstGeom>
        </p:spPr>
      </p:pic>
    </p:spTree>
    <p:extLst>
      <p:ext uri="{BB962C8B-B14F-4D97-AF65-F5344CB8AC3E}">
        <p14:creationId xmlns:p14="http://schemas.microsoft.com/office/powerpoint/2010/main" val="18724386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AE5CBB9-9B02-3042-A301-B82A9B35B404}"/>
              </a:ext>
            </a:extLst>
          </p:cNvPr>
          <p:cNvSpPr>
            <a:spLocks noGrp="1"/>
          </p:cNvSpPr>
          <p:nvPr>
            <p:ph type="title"/>
          </p:nvPr>
        </p:nvSpPr>
        <p:spPr>
          <a:xfrm>
            <a:off x="5614876" y="802955"/>
            <a:ext cx="5457205" cy="1454051"/>
          </a:xfrm>
        </p:spPr>
        <p:txBody>
          <a:bodyPr>
            <a:normAutofit/>
          </a:bodyPr>
          <a:lstStyle/>
          <a:p>
            <a:r>
              <a:rPr lang="en-US" sz="3100" b="1" dirty="0">
                <a:solidFill>
                  <a:srgbClr val="000000"/>
                </a:solidFill>
              </a:rPr>
              <a:t>Example</a:t>
            </a:r>
          </a:p>
        </p:txBody>
      </p:sp>
      <p:sp>
        <p:nvSpPr>
          <p:cNvPr id="31"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195B7E6C-1892-5B49-B9BE-15FC8B475096}"/>
              </a:ext>
            </a:extLst>
          </p:cNvPr>
          <p:cNvSpPr>
            <a:spLocks noGrp="1"/>
          </p:cNvSpPr>
          <p:nvPr>
            <p:ph idx="1"/>
          </p:nvPr>
        </p:nvSpPr>
        <p:spPr>
          <a:xfrm>
            <a:off x="6090574" y="2421682"/>
            <a:ext cx="4977578" cy="3639289"/>
          </a:xfrm>
        </p:spPr>
        <p:txBody>
          <a:bodyPr anchor="ctr">
            <a:normAutofit/>
          </a:bodyPr>
          <a:lstStyle/>
          <a:p>
            <a:pPr marL="0" indent="0">
              <a:lnSpc>
                <a:spcPct val="200000"/>
              </a:lnSpc>
              <a:buNone/>
            </a:pPr>
            <a:r>
              <a:rPr lang="en-GB" dirty="0"/>
              <a:t>If you think that you are rubbish at sports, you might start to feel sad or annoyed, so you decide not to take part in the game.</a:t>
            </a:r>
            <a:r>
              <a:rPr lang="en-GB" sz="2000" dirty="0"/>
              <a:t> </a:t>
            </a:r>
            <a:endParaRPr lang="en-US" sz="2000" dirty="0">
              <a:solidFill>
                <a:srgbClr val="000000"/>
              </a:solidFill>
            </a:endParaRPr>
          </a:p>
        </p:txBody>
      </p:sp>
      <p:pic>
        <p:nvPicPr>
          <p:cNvPr id="8" name="Picture 7">
            <a:extLst>
              <a:ext uri="{FF2B5EF4-FFF2-40B4-BE49-F238E27FC236}">
                <a16:creationId xmlns:a16="http://schemas.microsoft.com/office/drawing/2014/main" id="{E28B5FC8-E5DE-0347-98B9-51FA27F2CBC4}"/>
              </a:ext>
            </a:extLst>
          </p:cNvPr>
          <p:cNvPicPr/>
          <p:nvPr/>
        </p:nvPicPr>
        <p:blipFill>
          <a:blip r:embed="rId4">
            <a:extLst>
              <a:ext uri="{28A0092B-C50C-407E-A947-70E740481C1C}">
                <a14:useLocalDpi xmlns:a14="http://schemas.microsoft.com/office/drawing/2010/main" val="0"/>
              </a:ext>
            </a:extLst>
          </a:blip>
          <a:stretch>
            <a:fillRect/>
          </a:stretch>
        </p:blipFill>
        <p:spPr>
          <a:xfrm>
            <a:off x="228600" y="1737360"/>
            <a:ext cx="3977640" cy="3223260"/>
          </a:xfrm>
          <a:prstGeom prst="rect">
            <a:avLst/>
          </a:prstGeom>
        </p:spPr>
      </p:pic>
    </p:spTree>
    <p:extLst>
      <p:ext uri="{BB962C8B-B14F-4D97-AF65-F5344CB8AC3E}">
        <p14:creationId xmlns:p14="http://schemas.microsoft.com/office/powerpoint/2010/main" val="17996411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7F1927F-A46B-6E4C-878B-538EFEBCAEED}"/>
              </a:ext>
            </a:extLst>
          </p:cNvPr>
          <p:cNvSpPr>
            <a:spLocks noGrp="1"/>
          </p:cNvSpPr>
          <p:nvPr>
            <p:ph type="title"/>
          </p:nvPr>
        </p:nvSpPr>
        <p:spPr>
          <a:xfrm>
            <a:off x="6090574" y="802955"/>
            <a:ext cx="4981507" cy="1454051"/>
          </a:xfrm>
        </p:spPr>
        <p:txBody>
          <a:bodyPr>
            <a:normAutofit/>
          </a:bodyPr>
          <a:lstStyle/>
          <a:p>
            <a:r>
              <a:rPr lang="en-US" b="1" dirty="0">
                <a:solidFill>
                  <a:srgbClr val="000000"/>
                </a:solidFill>
              </a:rPr>
              <a:t>Activity</a:t>
            </a:r>
          </a:p>
        </p:txBody>
      </p:sp>
      <p:sp>
        <p:nvSpPr>
          <p:cNvPr id="1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945C47F-43EA-B649-8F4C-057B83103E91}"/>
              </a:ext>
            </a:extLst>
          </p:cNvPr>
          <p:cNvSpPr>
            <a:spLocks noGrp="1"/>
          </p:cNvSpPr>
          <p:nvPr>
            <p:ph idx="1"/>
          </p:nvPr>
        </p:nvSpPr>
        <p:spPr>
          <a:xfrm>
            <a:off x="6090574" y="2421682"/>
            <a:ext cx="4977578" cy="3639289"/>
          </a:xfrm>
        </p:spPr>
        <p:txBody>
          <a:bodyPr anchor="ctr">
            <a:normAutofit fontScale="92500" lnSpcReduction="20000"/>
          </a:bodyPr>
          <a:lstStyle/>
          <a:p>
            <a:pPr marL="0" indent="0">
              <a:lnSpc>
                <a:spcPct val="200000"/>
              </a:lnSpc>
              <a:buNone/>
            </a:pPr>
            <a:r>
              <a:rPr lang="en-US" dirty="0">
                <a:solidFill>
                  <a:srgbClr val="000000"/>
                </a:solidFill>
              </a:rPr>
              <a:t>Now that you have a better understanding of what thoughts/feelings and behaviors are, let’s try and link them together. </a:t>
            </a:r>
          </a:p>
        </p:txBody>
      </p:sp>
      <p:pic>
        <p:nvPicPr>
          <p:cNvPr id="8" name="Picture 7">
            <a:extLst>
              <a:ext uri="{FF2B5EF4-FFF2-40B4-BE49-F238E27FC236}">
                <a16:creationId xmlns:a16="http://schemas.microsoft.com/office/drawing/2014/main" id="{66B878F7-0850-9548-8183-8F935AF74EC0}"/>
              </a:ext>
            </a:extLst>
          </p:cNvPr>
          <p:cNvPicPr>
            <a:picLocks noChangeAspect="1"/>
          </p:cNvPicPr>
          <p:nvPr/>
        </p:nvPicPr>
        <p:blipFill>
          <a:blip r:embed="rId4"/>
          <a:stretch>
            <a:fillRect/>
          </a:stretch>
        </p:blipFill>
        <p:spPr>
          <a:xfrm>
            <a:off x="269310" y="1714500"/>
            <a:ext cx="3966802" cy="3543300"/>
          </a:xfrm>
          <a:prstGeom prst="rect">
            <a:avLst/>
          </a:prstGeom>
        </p:spPr>
      </p:pic>
    </p:spTree>
    <p:extLst>
      <p:ext uri="{BB962C8B-B14F-4D97-AF65-F5344CB8AC3E}">
        <p14:creationId xmlns:p14="http://schemas.microsoft.com/office/powerpoint/2010/main" val="13354658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7F1927F-A46B-6E4C-878B-538EFEBCAEED}"/>
              </a:ext>
            </a:extLst>
          </p:cNvPr>
          <p:cNvSpPr>
            <a:spLocks noGrp="1"/>
          </p:cNvSpPr>
          <p:nvPr>
            <p:ph type="title"/>
          </p:nvPr>
        </p:nvSpPr>
        <p:spPr>
          <a:xfrm>
            <a:off x="6090574" y="802955"/>
            <a:ext cx="4981507" cy="1454051"/>
          </a:xfrm>
        </p:spPr>
        <p:txBody>
          <a:bodyPr>
            <a:normAutofit/>
          </a:bodyPr>
          <a:lstStyle/>
          <a:p>
            <a:r>
              <a:rPr lang="en-US" b="1" dirty="0">
                <a:solidFill>
                  <a:srgbClr val="000000"/>
                </a:solidFill>
              </a:rPr>
              <a:t>Anxiety and the body</a:t>
            </a:r>
          </a:p>
        </p:txBody>
      </p:sp>
      <p:sp>
        <p:nvSpPr>
          <p:cNvPr id="1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945C47F-43EA-B649-8F4C-057B83103E91}"/>
              </a:ext>
            </a:extLst>
          </p:cNvPr>
          <p:cNvSpPr>
            <a:spLocks noGrp="1"/>
          </p:cNvSpPr>
          <p:nvPr>
            <p:ph idx="1"/>
          </p:nvPr>
        </p:nvSpPr>
        <p:spPr>
          <a:xfrm>
            <a:off x="6090574" y="2421682"/>
            <a:ext cx="4977578" cy="3639289"/>
          </a:xfrm>
        </p:spPr>
        <p:txBody>
          <a:bodyPr anchor="ctr">
            <a:normAutofit fontScale="85000" lnSpcReduction="10000"/>
          </a:bodyPr>
          <a:lstStyle/>
          <a:p>
            <a:pPr marL="0" indent="0">
              <a:lnSpc>
                <a:spcPct val="200000"/>
              </a:lnSpc>
              <a:buNone/>
            </a:pPr>
            <a:r>
              <a:rPr lang="en-US" dirty="0">
                <a:solidFill>
                  <a:srgbClr val="000000"/>
                </a:solidFill>
              </a:rPr>
              <a:t>Sometimes we don’t notice how we are feeling. This makes it harder to change our </a:t>
            </a:r>
            <a:r>
              <a:rPr lang="en-US" dirty="0" err="1">
                <a:solidFill>
                  <a:srgbClr val="000000"/>
                </a:solidFill>
              </a:rPr>
              <a:t>behaviours</a:t>
            </a:r>
            <a:r>
              <a:rPr lang="en-US" dirty="0">
                <a:solidFill>
                  <a:srgbClr val="000000"/>
                </a:solidFill>
              </a:rPr>
              <a:t>. </a:t>
            </a:r>
          </a:p>
          <a:p>
            <a:pPr marL="0" indent="0">
              <a:lnSpc>
                <a:spcPct val="200000"/>
              </a:lnSpc>
              <a:buNone/>
            </a:pPr>
            <a:r>
              <a:rPr lang="en-US" dirty="0">
                <a:solidFill>
                  <a:srgbClr val="000000"/>
                </a:solidFill>
              </a:rPr>
              <a:t>We can use clues from the body to help us.</a:t>
            </a:r>
          </a:p>
        </p:txBody>
      </p:sp>
      <p:pic>
        <p:nvPicPr>
          <p:cNvPr id="10" name="Picture 9" descr="Blank body diagram person outline blank body diagram the human body consists of organs and wood systems-which come together to keep both internal and additional problems of the human body. Person Template, Body Template, Person Outline, Body Outline, Free Coloring, Coloring Pages, Outline Pictures, Mosaic Pictures, Arte Plumaria">
            <a:extLst>
              <a:ext uri="{FF2B5EF4-FFF2-40B4-BE49-F238E27FC236}">
                <a16:creationId xmlns:a16="http://schemas.microsoft.com/office/drawing/2014/main" id="{D0DA3C75-FD0B-9748-997D-E272E6A16BB5}"/>
              </a:ext>
            </a:extLst>
          </p:cNvPr>
          <p:cNvPicPr/>
          <p:nvPr/>
        </p:nvPicPr>
        <p:blipFill rotWithShape="1">
          <a:blip r:embed="rId4">
            <a:extLst>
              <a:ext uri="{28A0092B-C50C-407E-A947-70E740481C1C}">
                <a14:useLocalDpi xmlns:a14="http://schemas.microsoft.com/office/drawing/2010/main" val="0"/>
              </a:ext>
            </a:extLst>
          </a:blip>
          <a:srcRect b="8587"/>
          <a:stretch/>
        </p:blipFill>
        <p:spPr bwMode="auto">
          <a:xfrm>
            <a:off x="682952" y="1529980"/>
            <a:ext cx="3386128" cy="35678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01491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7F1927F-A46B-6E4C-878B-538EFEBCAEED}"/>
              </a:ext>
            </a:extLst>
          </p:cNvPr>
          <p:cNvSpPr>
            <a:spLocks noGrp="1"/>
          </p:cNvSpPr>
          <p:nvPr>
            <p:ph type="title"/>
          </p:nvPr>
        </p:nvSpPr>
        <p:spPr>
          <a:xfrm>
            <a:off x="5967600" y="2712074"/>
            <a:ext cx="4981507" cy="1454051"/>
          </a:xfrm>
        </p:spPr>
        <p:txBody>
          <a:bodyPr>
            <a:normAutofit/>
          </a:bodyPr>
          <a:lstStyle/>
          <a:p>
            <a:r>
              <a:rPr lang="en-US" b="1" dirty="0">
                <a:solidFill>
                  <a:srgbClr val="000000"/>
                </a:solidFill>
              </a:rPr>
              <a:t>Anxiety and the body</a:t>
            </a:r>
          </a:p>
        </p:txBody>
      </p:sp>
      <p:sp>
        <p:nvSpPr>
          <p:cNvPr id="1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 name="Graphic 9" descr="Presentation with media">
            <a:hlinkClick r:id="rId4"/>
            <a:extLst>
              <a:ext uri="{FF2B5EF4-FFF2-40B4-BE49-F238E27FC236}">
                <a16:creationId xmlns:a16="http://schemas.microsoft.com/office/drawing/2014/main" id="{E2E93660-7792-C849-ADA6-FEC21CF9EC7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52725" y="1529980"/>
            <a:ext cx="4142232" cy="4142232"/>
          </a:xfrm>
          <a:prstGeom prst="rect">
            <a:avLst/>
          </a:prstGeom>
        </p:spPr>
      </p:pic>
    </p:spTree>
    <p:extLst>
      <p:ext uri="{BB962C8B-B14F-4D97-AF65-F5344CB8AC3E}">
        <p14:creationId xmlns:p14="http://schemas.microsoft.com/office/powerpoint/2010/main" val="17297943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1414</TotalTime>
  <Words>1825</Words>
  <Application>Microsoft Macintosh PowerPoint</Application>
  <PresentationFormat>Widescreen</PresentationFormat>
  <Paragraphs>222</Paragraphs>
  <Slides>25</Slides>
  <Notes>25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Calibri Light</vt:lpstr>
      <vt:lpstr>Times New Roman</vt:lpstr>
      <vt:lpstr>Office Theme</vt:lpstr>
      <vt:lpstr>Positive Psychology: Anxiety</vt:lpstr>
      <vt:lpstr>PowerPoint Presentation</vt:lpstr>
      <vt:lpstr>Activity:   What is  ANXIETY ?</vt:lpstr>
      <vt:lpstr>  What is anxiety? </vt:lpstr>
      <vt:lpstr>  Thoughts -&gt; Feelings -&gt; Behaviours </vt:lpstr>
      <vt:lpstr>Example</vt:lpstr>
      <vt:lpstr>Activity</vt:lpstr>
      <vt:lpstr>Anxiety and the body</vt:lpstr>
      <vt:lpstr>Anxiety and the body</vt:lpstr>
      <vt:lpstr>Activity</vt:lpstr>
      <vt:lpstr>Coping Skills</vt:lpstr>
      <vt:lpstr>Coping Skills</vt:lpstr>
      <vt:lpstr>Body Scan</vt:lpstr>
      <vt:lpstr>Activity</vt:lpstr>
      <vt:lpstr>Exercise</vt:lpstr>
      <vt:lpstr>Exercise</vt:lpstr>
      <vt:lpstr>Exercise</vt:lpstr>
      <vt:lpstr>Exercise</vt:lpstr>
      <vt:lpstr>Activity</vt:lpstr>
      <vt:lpstr>Eating</vt:lpstr>
      <vt:lpstr>Eating</vt:lpstr>
      <vt:lpstr>Activity</vt:lpstr>
      <vt:lpstr>Activity</vt:lpstr>
      <vt:lpstr>What we have learned</vt:lpstr>
      <vt:lpstr>Where to go for help</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Positive Psychology: Mindfulness</dc:title>
  <dc:creator>Ainsley McLarty (Student)</dc:creator>
  <cp:lastModifiedBy>Microsoft Office User</cp:lastModifiedBy>
  <cp:revision>25</cp:revision>
  <dcterms:created xsi:type="dcterms:W3CDTF">2020-06-21T21:35:01Z</dcterms:created>
  <dcterms:modified xsi:type="dcterms:W3CDTF">2020-07-22T10:17:39Z</dcterms:modified>
</cp:coreProperties>
</file>