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9" r:id="rId4"/>
    <p:sldId id="275" r:id="rId5"/>
    <p:sldId id="286" r:id="rId6"/>
    <p:sldId id="287" r:id="rId7"/>
    <p:sldId id="288" r:id="rId8"/>
    <p:sldId id="289" r:id="rId9"/>
    <p:sldId id="290" r:id="rId10"/>
    <p:sldId id="291" r:id="rId11"/>
    <p:sldId id="29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hammed, Roseanna" initials="MR" lastIdx="1" clrIdx="0">
    <p:extLst>
      <p:ext uri="{19B8F6BF-5375-455C-9EA6-DF929625EA0E}">
        <p15:presenceInfo xmlns:p15="http://schemas.microsoft.com/office/powerpoint/2012/main" userId="Mohammed, Rosean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67"/>
    <p:restoredTop sz="55380"/>
  </p:normalViewPr>
  <p:slideViewPr>
    <p:cSldViewPr snapToGrid="0" snapToObjects="1">
      <p:cViewPr varScale="1">
        <p:scale>
          <a:sx n="57" d="100"/>
          <a:sy n="57" d="100"/>
        </p:scale>
        <p:origin x="117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A21C8-F7C4-AF4B-8AF6-60C1D8216628}" type="datetimeFigureOut">
              <a:rPr lang="en-US" smtClean="0"/>
              <a:t>7/13/20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102F81-D39F-9941-B121-02F8C0944856}" type="slidenum">
              <a:rPr lang="en-US" smtClean="0"/>
              <a:t>‹#›</a:t>
            </a:fld>
            <a:endParaRPr lang="en-US"/>
          </a:p>
        </p:txBody>
      </p:sp>
    </p:spTree>
    <p:extLst>
      <p:ext uri="{BB962C8B-B14F-4D97-AF65-F5344CB8AC3E}">
        <p14:creationId xmlns:p14="http://schemas.microsoft.com/office/powerpoint/2010/main" val="99856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lesson will focus on the concept of self-esteem, it will encourage pupils to think about their own self-esteem, what affects their self-esteem and how to challenge their self-talk.  </a:t>
            </a:r>
          </a:p>
        </p:txBody>
      </p:sp>
      <p:sp>
        <p:nvSpPr>
          <p:cNvPr id="4" name="Slide Number Placeholder 3"/>
          <p:cNvSpPr>
            <a:spLocks noGrp="1"/>
          </p:cNvSpPr>
          <p:nvPr>
            <p:ph type="sldNum" sz="quarter" idx="5"/>
          </p:nvPr>
        </p:nvSpPr>
        <p:spPr/>
        <p:txBody>
          <a:bodyPr/>
          <a:lstStyle/>
          <a:p>
            <a:fld id="{56102F81-D39F-9941-B121-02F8C0944856}" type="slidenum">
              <a:rPr lang="en-US" smtClean="0"/>
              <a:t>1</a:t>
            </a:fld>
            <a:endParaRPr lang="en-US"/>
          </a:p>
        </p:txBody>
      </p:sp>
    </p:spTree>
    <p:extLst>
      <p:ext uri="{BB962C8B-B14F-4D97-AF65-F5344CB8AC3E}">
        <p14:creationId xmlns:p14="http://schemas.microsoft.com/office/powerpoint/2010/main" val="784761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Activity: Reassess your self-esteem</a:t>
            </a:r>
          </a:p>
          <a:p>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Ask pupils to again reflect on their own self-esteem and reassess their self-esteem score.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Compare it with the Self Star Rating from earlier.</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Do you think listing some personal strengths made you feel differently about yourself? If so, why might this be?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10</a:t>
            </a:fld>
            <a:endParaRPr lang="en-US"/>
          </a:p>
        </p:txBody>
      </p:sp>
    </p:spTree>
    <p:extLst>
      <p:ext uri="{BB962C8B-B14F-4D97-AF65-F5344CB8AC3E}">
        <p14:creationId xmlns:p14="http://schemas.microsoft.com/office/powerpoint/2010/main" val="37767925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Extra Activity: </a:t>
            </a:r>
          </a:p>
          <a:p>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Over the next week, pupils could use the Self Star Rating to take regular ratings of their self- esteem. </a:t>
            </a:r>
          </a:p>
          <a:p>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Using the template, pupils should pay attention to any changes in self-ratings. In particular, write down the things that help you to feel good over the next week. On a scale of </a:t>
            </a:r>
          </a:p>
          <a:p>
            <a:r>
              <a:rPr lang="en-US" sz="1200" kern="1200" dirty="0">
                <a:solidFill>
                  <a:schemeClr val="tx1"/>
                </a:solidFill>
                <a:effectLst/>
                <a:latin typeface="+mn-lt"/>
                <a:ea typeface="+mn-ea"/>
                <a:cs typeface="+mn-cs"/>
              </a:rPr>
              <a:t>0 to 10 rate your self-esteem or how you feel about yourself today.</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6102F81-D39F-9941-B121-02F8C0944856}" type="slidenum">
              <a:rPr lang="en-US" smtClean="0"/>
              <a:t>11</a:t>
            </a:fld>
            <a:endParaRPr lang="en-US"/>
          </a:p>
        </p:txBody>
      </p:sp>
    </p:spTree>
    <p:extLst>
      <p:ext uri="{BB962C8B-B14F-4D97-AF65-F5344CB8AC3E}">
        <p14:creationId xmlns:p14="http://schemas.microsoft.com/office/powerpoint/2010/main" val="285618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2</a:t>
            </a:fld>
            <a:endParaRPr lang="en-US"/>
          </a:p>
        </p:txBody>
      </p:sp>
    </p:spTree>
    <p:extLst>
      <p:ext uri="{BB962C8B-B14F-4D97-AF65-F5344CB8AC3E}">
        <p14:creationId xmlns:p14="http://schemas.microsoft.com/office/powerpoint/2010/main" val="613874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Activity: What is meant by the term self-esteem?</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Ask pupils to write down what they think self-esteem means. </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What does it mean to have low/high self-esteem?</a:t>
            </a:r>
          </a:p>
          <a:p>
            <a:pPr lvl="0"/>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Self-esteem refers to how we understand and value ourselves. </a:t>
            </a:r>
          </a:p>
          <a:p>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People with high self-esteem are realistic about their strengths and weaknesses and are able to set goals and work toward them. They also feel competency in areas they consider important and do not take other people’s negative impressions of them too seriously. </a:t>
            </a:r>
          </a:p>
          <a:p>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People with low self-esteem have a hard time honestly evaluating their strengths and weaknesses and often have an unrealistic, overall negative impression of themselves. They take other people’s opinions of their strengths and weaknesses more seriously than they should. Also, they do not feel competent in areas they consider important. People with low self-esteem tend to be pessimistic. </a:t>
            </a:r>
          </a:p>
          <a:p>
            <a:endParaRPr lang="en-GB" sz="1200" kern="1200" dirty="0">
              <a:solidFill>
                <a:schemeClr val="tx1"/>
              </a:solidFill>
              <a:effectLst/>
              <a:latin typeface="+mn-lt"/>
              <a:ea typeface="+mn-ea"/>
              <a:cs typeface="+mn-cs"/>
            </a:endParaRPr>
          </a:p>
          <a:p>
            <a:pPr fontAlgn="base"/>
            <a:r>
              <a:rPr lang="en-US" sz="1200" kern="1200" dirty="0">
                <a:solidFill>
                  <a:schemeClr val="tx1"/>
                </a:solidFill>
                <a:effectLst/>
                <a:latin typeface="+mn-lt"/>
                <a:ea typeface="+mn-ea"/>
                <a:cs typeface="+mn-cs"/>
              </a:rPr>
              <a:t>Self-esteem can play a significant role in your motivation and success throughout your life. Low self-esteem may hold you back from succeeding at school or work because you don't believe yourself to be capable of success. By contrast, having a healthy self-esteem can help you achieve because you navigate life with a positive, assertive attitude and believe you can accomplish your goals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3</a:t>
            </a:fld>
            <a:endParaRPr lang="en-US"/>
          </a:p>
        </p:txBody>
      </p:sp>
    </p:spTree>
    <p:extLst>
      <p:ext uri="{BB962C8B-B14F-4D97-AF65-F5344CB8AC3E}">
        <p14:creationId xmlns:p14="http://schemas.microsoft.com/office/powerpoint/2010/main" val="4024069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Activity: my self-esteem</a:t>
            </a:r>
          </a:p>
          <a:p>
            <a:r>
              <a:rPr lang="en-US" sz="1200" kern="1200" dirty="0">
                <a:solidFill>
                  <a:schemeClr val="tx1"/>
                </a:solidFill>
                <a:effectLst/>
                <a:latin typeface="+mn-lt"/>
                <a:ea typeface="+mn-ea"/>
                <a:cs typeface="+mn-cs"/>
              </a:rPr>
              <a:t>Ask pupils to quietly reflect on their own self-esteem.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Where do they assess their own self-esteem on a scale of 1–10?</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4</a:t>
            </a:fld>
            <a:endParaRPr lang="en-US"/>
          </a:p>
        </p:txBody>
      </p:sp>
    </p:spTree>
    <p:extLst>
      <p:ext uri="{BB962C8B-B14F-4D97-AF65-F5344CB8AC3E}">
        <p14:creationId xmlns:p14="http://schemas.microsoft.com/office/powerpoint/2010/main" val="3445449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Activity: Reasons why a teenager might have low self-esteem</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Pupils could work in groups to make a list of reasons why a teenager might have low self-esteem and what things could be done to enhance self-esteem.</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Pupils could create a mind map of all their ideas.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After some brainstorming time, ask groups to share their ideas with the class.</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5</a:t>
            </a:fld>
            <a:endParaRPr lang="en-US"/>
          </a:p>
        </p:txBody>
      </p:sp>
    </p:spTree>
    <p:extLst>
      <p:ext uri="{BB962C8B-B14F-4D97-AF65-F5344CB8AC3E}">
        <p14:creationId xmlns:p14="http://schemas.microsoft.com/office/powerpoint/2010/main" val="2227047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Activity: Who affects your self-esteem?</a:t>
            </a:r>
          </a:p>
          <a:p>
            <a:r>
              <a:rPr lang="en-US" sz="1200" kern="1200" dirty="0">
                <a:solidFill>
                  <a:schemeClr val="tx1"/>
                </a:solidFill>
                <a:effectLst/>
                <a:latin typeface="+mn-lt"/>
                <a:ea typeface="+mn-ea"/>
                <a:cs typeface="+mn-cs"/>
              </a:rPr>
              <a:t>Pupils could out the card or number them in order of most importance to how they think they affect their self-esteem (The most important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Afterwards, pupils may want to share their thoughts with another group or as a class.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Discus how these people might affect self-esteem in a positive or negative way.</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6</a:t>
            </a:fld>
            <a:endParaRPr lang="en-US"/>
          </a:p>
        </p:txBody>
      </p:sp>
    </p:spTree>
    <p:extLst>
      <p:ext uri="{BB962C8B-B14F-4D97-AF65-F5344CB8AC3E}">
        <p14:creationId xmlns:p14="http://schemas.microsoft.com/office/powerpoint/2010/main" val="3168226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Activity: ”I am”</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first step in building self-esteem is thinking positively about one’s self.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activity</a:t>
            </a:r>
            <a:r>
              <a:rPr lang="en-GB" sz="1200" kern="1200" dirty="0">
                <a:solidFill>
                  <a:schemeClr val="tx1"/>
                </a:solidFill>
                <a:effectLst/>
                <a:latin typeface="+mn-lt"/>
                <a:ea typeface="+mn-ea"/>
                <a:cs typeface="+mn-cs"/>
              </a:rPr>
              <a:t> utilizes the effective and positive affirmation technique. Pupils are encouraged to think positively and with energy about what makes them who they are. The idea is that by writing down such positive thoughts, they are reinforced in their minds, and by thinking about themselves and their attributes positively, their self-esteem is heightened.</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could create a list of “I </a:t>
            </a:r>
            <a:r>
              <a:rPr lang="en-GB" sz="1200" kern="1200" dirty="0" err="1">
                <a:solidFill>
                  <a:schemeClr val="tx1"/>
                </a:solidFill>
                <a:effectLst/>
                <a:latin typeface="+mn-lt"/>
                <a:ea typeface="+mn-ea"/>
                <a:cs typeface="+mn-cs"/>
              </a:rPr>
              <a:t>am’s</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Some examples include: “I am a hard worker.” and “I am good at basketball.” Each sentence must begin with “I am…” The student writes down as many positive attributes and qualities about him or herself as he or she can think.</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Then pupils could decorate their list using pictures, words, or symbols clipped from magazines that represent things they enjoy doing or own, places they’ve been, people they admire, or careers they desire, students create a collage. At the end of the session, post the collages around the room and have the other students guess which collage belongs to whom and state why they made that guess.</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There are additional or alternative  task included in the lesson document which also encourage pupils to think positively about themselves. These can be selected depending on the age and needs of the child.</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7</a:t>
            </a:fld>
            <a:endParaRPr lang="en-US"/>
          </a:p>
        </p:txBody>
      </p:sp>
    </p:spTree>
    <p:extLst>
      <p:ext uri="{BB962C8B-B14F-4D97-AF65-F5344CB8AC3E}">
        <p14:creationId xmlns:p14="http://schemas.microsoft.com/office/powerpoint/2010/main" val="782582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Activity: changing my self-talk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Pupils could use the template to make a list of all the bad self-talk they engage in and the negative thinks they may say about themselves (left hand side). Pupils could then write a new self-talk that they would like to change the negative one to (right hand side).</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8</a:t>
            </a:fld>
            <a:endParaRPr lang="en-US"/>
          </a:p>
        </p:txBody>
      </p:sp>
    </p:spTree>
    <p:extLst>
      <p:ext uri="{BB962C8B-B14F-4D97-AF65-F5344CB8AC3E}">
        <p14:creationId xmlns:p14="http://schemas.microsoft.com/office/powerpoint/2010/main" val="236760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Activity: Agree or Disagree?</a:t>
            </a:r>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Read out or issue the following statements for pupils to discuss whether they agree or disagree.</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9</a:t>
            </a:fld>
            <a:endParaRPr lang="en-US"/>
          </a:p>
        </p:txBody>
      </p:sp>
    </p:spTree>
    <p:extLst>
      <p:ext uri="{BB962C8B-B14F-4D97-AF65-F5344CB8AC3E}">
        <p14:creationId xmlns:p14="http://schemas.microsoft.com/office/powerpoint/2010/main" val="1019675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05AC0-C374-764D-9E67-50959B4CA84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3009134-70F7-DD49-90BE-7E1F5BCA79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AA1EB83-08BB-3640-9E6C-C9A47E720D32}"/>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04C0F76F-7860-B147-9159-B13854BF1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63A9A2-BD86-C54C-9434-9E2210C7CC9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3514243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5BCE-FDD7-7347-AB4E-76CF15A1844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181A14D-7967-DC4D-A783-E98BE6098AA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DDDE70-BD5C-BF4B-AB3B-D58D8FD54881}"/>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6C189D79-A4FA-8C4E-80EA-9B70796D1A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9AC30-2D1A-8044-BCCB-B828D2A5B914}"/>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2457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EF0B45-34EF-7E4F-BC56-00ABA1AD309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4E9E556-A41F-AF4A-9A88-8870965CC9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BB2149-27B1-5C4C-9BE0-4A70DA275EB6}"/>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CBF89AE6-F17E-B945-A398-4DC253A623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71220-07DF-BE46-BF2E-C6D30286C80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33735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60C97-0E8D-8E4D-B720-B7DEECE675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9435A3B-9D0A-F545-A4D4-FFBC109CEAE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D1853A-51B2-8E40-A049-D99F8CB12687}"/>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0C3521FF-B91B-3B47-9DDF-27A8DDEC62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EC7C13-636C-7F46-85AF-62DB099A09BA}"/>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29894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D5840-C37C-B04D-B9D4-29EDDC2E0FC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0BD12CC-9FC3-864A-9664-5544DAC957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FD1B481-5D43-5044-A89A-0A8EE4CB95D0}"/>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80BB1A32-608F-D94F-AC81-23409B4494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75FE0-3D90-B941-B85C-86DFA3E80600}"/>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4125292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3A3F9-EB38-454F-9D9B-C6E98514759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0AF327B-D3A4-244C-9409-0200FC09CAE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FCF56E8-63E6-1848-9115-B2DCD0B2C2C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86FE927-DC83-B747-A568-53B06AAA3649}"/>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6" name="Footer Placeholder 5">
            <a:extLst>
              <a:ext uri="{FF2B5EF4-FFF2-40B4-BE49-F238E27FC236}">
                <a16:creationId xmlns:a16="http://schemas.microsoft.com/office/drawing/2014/main" id="{06674CCD-D3D4-4446-B51F-4CC4A2339A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3197E0-7C8C-2945-B490-CF4983FEC788}"/>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70885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8C849-F997-BB4E-A65B-2D24583EDA5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D6FDFFF-E037-C348-8FD4-B7682470C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23577A5-3297-2D4A-BB1F-08BFA02AEA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A1B1B0E-518B-0746-9D2B-DF56E77F0A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62DC92A-52FE-9844-8A85-32D23423572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7FF43AF-D7EA-2C44-810B-4EBD5E54BC62}"/>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8" name="Footer Placeholder 7">
            <a:extLst>
              <a:ext uri="{FF2B5EF4-FFF2-40B4-BE49-F238E27FC236}">
                <a16:creationId xmlns:a16="http://schemas.microsoft.com/office/drawing/2014/main" id="{220F965A-4B97-2446-956C-0AC8DFDAA8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0F174B-F031-6B48-9DF7-08377736A2C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3504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81FB4-B38C-EA4D-8DC6-A6C1A10DC93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5AB2DCB-2691-184A-B36A-F20735B632FA}"/>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4" name="Footer Placeholder 3">
            <a:extLst>
              <a:ext uri="{FF2B5EF4-FFF2-40B4-BE49-F238E27FC236}">
                <a16:creationId xmlns:a16="http://schemas.microsoft.com/office/drawing/2014/main" id="{E8BDBE62-E2B8-0641-879D-8C0541E9E4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CE8088-14DF-CB43-9618-423768BB92CC}"/>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984990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058E46-68D0-7447-9FC9-B8B6D66756A2}"/>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3" name="Footer Placeholder 2">
            <a:extLst>
              <a:ext uri="{FF2B5EF4-FFF2-40B4-BE49-F238E27FC236}">
                <a16:creationId xmlns:a16="http://schemas.microsoft.com/office/drawing/2014/main" id="{6D698BB3-63B6-1C4D-8ACF-CD7493648D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AE4FB4-AEFB-5D46-BF76-CE687214088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513360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73BB5-E37C-F54E-B9D3-FCC3054F6C6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C85B53E-BC50-F741-914C-A0F137F8CC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3BB49E4-F82A-A045-A58E-7D12FB5CC8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6BFB4D7-7E6B-5D46-B41D-DED9E28A7EA4}"/>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6" name="Footer Placeholder 5">
            <a:extLst>
              <a:ext uri="{FF2B5EF4-FFF2-40B4-BE49-F238E27FC236}">
                <a16:creationId xmlns:a16="http://schemas.microsoft.com/office/drawing/2014/main" id="{7B66E951-A112-0843-9F7F-AC9785F8E1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2F33C3-7F71-D64E-9ABE-B2708401FE87}"/>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758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875A0-C860-584F-BFAF-7B135A3B28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5FEEDD7-2729-B84D-9418-91473D6B74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7D1BEB-87B2-9E4C-91C9-5F1133CAC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A8E764-B4EA-6E4C-8F91-A83E70C2762D}"/>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6" name="Footer Placeholder 5">
            <a:extLst>
              <a:ext uri="{FF2B5EF4-FFF2-40B4-BE49-F238E27FC236}">
                <a16:creationId xmlns:a16="http://schemas.microsoft.com/office/drawing/2014/main" id="{6E19E1F1-BE78-D547-90F9-E46ED4DEFF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8E5EC4-04ED-834B-BFAF-A834B95FDF2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222419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B294DA-0F67-2D44-9ED2-48BD681111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D9A5956-E588-7141-B16C-F16897DDB9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B231CE0-E119-7F4A-9BB1-7001E019CB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B5EAF2D8-C8ED-2543-BB5E-313E0E9971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76946F-E3A7-6A40-B7F7-96481A1A7E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988A16-7065-3C4E-9029-04F1125EB6BD}" type="slidenum">
              <a:rPr lang="en-US" smtClean="0"/>
              <a:t>‹#›</a:t>
            </a:fld>
            <a:endParaRPr lang="en-US"/>
          </a:p>
        </p:txBody>
      </p:sp>
    </p:spTree>
    <p:extLst>
      <p:ext uri="{BB962C8B-B14F-4D97-AF65-F5344CB8AC3E}">
        <p14:creationId xmlns:p14="http://schemas.microsoft.com/office/powerpoint/2010/main" val="1838102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tiff"/></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DF32E99-E560-E54C-A48C-DFF96C9E3428}"/>
              </a:ext>
            </a:extLst>
          </p:cNvPr>
          <p:cNvSpPr>
            <a:spLocks noGrp="1"/>
          </p:cNvSpPr>
          <p:nvPr>
            <p:ph type="ctrTitle"/>
          </p:nvPr>
        </p:nvSpPr>
        <p:spPr>
          <a:xfrm>
            <a:off x="6602506" y="3966882"/>
            <a:ext cx="5004525" cy="1581374"/>
          </a:xfrm>
        </p:spPr>
        <p:txBody>
          <a:bodyPr anchor="t">
            <a:normAutofit/>
          </a:bodyPr>
          <a:lstStyle/>
          <a:p>
            <a:r>
              <a:rPr lang="en-US" sz="4400" b="1" dirty="0">
                <a:solidFill>
                  <a:srgbClr val="000000"/>
                </a:solidFill>
              </a:rPr>
              <a:t>Positive Psychology:</a:t>
            </a:r>
            <a:br>
              <a:rPr lang="en-US" sz="4400" b="1" dirty="0">
                <a:solidFill>
                  <a:srgbClr val="000000"/>
                </a:solidFill>
              </a:rPr>
            </a:br>
            <a:r>
              <a:rPr lang="en-US" sz="4400" b="1" dirty="0">
                <a:solidFill>
                  <a:srgbClr val="000000"/>
                </a:solidFill>
              </a:rPr>
              <a:t>Self-esteem</a:t>
            </a:r>
          </a:p>
        </p:txBody>
      </p:sp>
      <p:sp>
        <p:nvSpPr>
          <p:cNvPr id="14"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Creativity - A Key To Happiness - The Positive Psychology People">
            <a:extLst>
              <a:ext uri="{FF2B5EF4-FFF2-40B4-BE49-F238E27FC236}">
                <a16:creationId xmlns:a16="http://schemas.microsoft.com/office/drawing/2014/main" id="{971BE379-4D07-BB43-9E92-E3BA80321DBA}"/>
              </a:ext>
            </a:extLst>
          </p:cNvPr>
          <p:cNvPicPr/>
          <p:nvPr/>
        </p:nvPicPr>
        <p:blipFill rotWithShape="1">
          <a:blip r:embed="rId4">
            <a:alphaModFix/>
            <a:extLst>
              <a:ext uri="{28A0092B-C50C-407E-A947-70E740481C1C}">
                <a14:useLocalDpi xmlns:a14="http://schemas.microsoft.com/office/drawing/2010/main" val="0"/>
              </a:ext>
            </a:extLst>
          </a:blip>
          <a:srcRect l="20954" r="21041" b="1"/>
          <a:stretch/>
        </p:blipFill>
        <p:spPr bwMode="auto">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noFill/>
          <a:effectLst>
            <a:softEdge rad="0"/>
          </a:effectLst>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764D873A-86AE-F04C-99B7-DCF2A36DD9C9}"/>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0" y="6228154"/>
            <a:ext cx="12192000" cy="629846"/>
          </a:xfrm>
          <a:prstGeom prst="rect">
            <a:avLst/>
          </a:prstGeom>
        </p:spPr>
      </p:pic>
    </p:spTree>
    <p:extLst>
      <p:ext uri="{BB962C8B-B14F-4D97-AF65-F5344CB8AC3E}">
        <p14:creationId xmlns:p14="http://schemas.microsoft.com/office/powerpoint/2010/main" val="1221088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768DC-F9D9-0647-BC04-09B0032274C0}"/>
              </a:ext>
            </a:extLst>
          </p:cNvPr>
          <p:cNvSpPr>
            <a:spLocks noGrp="1"/>
          </p:cNvSpPr>
          <p:nvPr>
            <p:ph type="title"/>
          </p:nvPr>
        </p:nvSpPr>
        <p:spPr/>
        <p:txBody>
          <a:bodyPr>
            <a:normAutofit fontScale="90000"/>
          </a:bodyPr>
          <a:lstStyle/>
          <a:p>
            <a:pPr algn="ctr"/>
            <a:r>
              <a:rPr lang="en-US" dirty="0"/>
              <a:t>Activity: </a:t>
            </a:r>
            <a:br>
              <a:rPr lang="en-US" dirty="0"/>
            </a:br>
            <a:r>
              <a:rPr lang="en-US" dirty="0"/>
              <a:t>Reassess your self-esteem</a:t>
            </a:r>
            <a:br>
              <a:rPr lang="en-GB" dirty="0"/>
            </a:br>
            <a:endParaRPr lang="en-US" dirty="0"/>
          </a:p>
        </p:txBody>
      </p:sp>
      <p:pic>
        <p:nvPicPr>
          <p:cNvPr id="4" name="Picture 3" descr="A screenshot of a cell phone&#10;&#10;Description automatically generated">
            <a:extLst>
              <a:ext uri="{FF2B5EF4-FFF2-40B4-BE49-F238E27FC236}">
                <a16:creationId xmlns:a16="http://schemas.microsoft.com/office/drawing/2014/main" id="{7D424A6F-AA89-1449-A2D0-C4A390EAA837}"/>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494380" y="1690688"/>
            <a:ext cx="7203239" cy="4665962"/>
          </a:xfrm>
          <a:prstGeom prst="rect">
            <a:avLst/>
          </a:prstGeom>
        </p:spPr>
      </p:pic>
    </p:spTree>
    <p:extLst>
      <p:ext uri="{BB962C8B-B14F-4D97-AF65-F5344CB8AC3E}">
        <p14:creationId xmlns:p14="http://schemas.microsoft.com/office/powerpoint/2010/main" val="1997271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770A8-F060-8840-9677-5717296FBC0B}"/>
              </a:ext>
            </a:extLst>
          </p:cNvPr>
          <p:cNvSpPr>
            <a:spLocks noGrp="1"/>
          </p:cNvSpPr>
          <p:nvPr>
            <p:ph type="title"/>
          </p:nvPr>
        </p:nvSpPr>
        <p:spPr/>
        <p:txBody>
          <a:bodyPr/>
          <a:lstStyle/>
          <a:p>
            <a:pPr algn="ctr"/>
            <a:r>
              <a:rPr lang="en-US" dirty="0"/>
              <a:t>Extra Activity:</a:t>
            </a:r>
          </a:p>
        </p:txBody>
      </p:sp>
      <p:pic>
        <p:nvPicPr>
          <p:cNvPr id="4" name="Picture 3" descr="A screenshot of a cell phone&#10;&#10;Description automatically generated">
            <a:extLst>
              <a:ext uri="{FF2B5EF4-FFF2-40B4-BE49-F238E27FC236}">
                <a16:creationId xmlns:a16="http://schemas.microsoft.com/office/drawing/2014/main" id="{3711220A-A4F6-4B46-BC1D-97BA67076423}"/>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134243" y="1227221"/>
            <a:ext cx="7923513" cy="5630779"/>
          </a:xfrm>
          <a:prstGeom prst="rect">
            <a:avLst/>
          </a:prstGeom>
        </p:spPr>
      </p:pic>
    </p:spTree>
    <p:extLst>
      <p:ext uri="{BB962C8B-B14F-4D97-AF65-F5344CB8AC3E}">
        <p14:creationId xmlns:p14="http://schemas.microsoft.com/office/powerpoint/2010/main" val="3080903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358138-232D-9C45-841D-A6E767FB041A}"/>
              </a:ext>
            </a:extLst>
          </p:cNvPr>
          <p:cNvSpPr>
            <a:spLocks noGrp="1"/>
          </p:cNvSpPr>
          <p:nvPr>
            <p:ph idx="1"/>
          </p:nvPr>
        </p:nvSpPr>
        <p:spPr>
          <a:xfrm>
            <a:off x="484094" y="322729"/>
            <a:ext cx="8405073" cy="6172200"/>
          </a:xfrm>
        </p:spPr>
        <p:txBody>
          <a:bodyPr>
            <a:normAutofit fontScale="70000" lnSpcReduction="20000"/>
          </a:bodyPr>
          <a:lstStyle/>
          <a:p>
            <a:pPr marL="0" indent="0">
              <a:buNone/>
            </a:pPr>
            <a:endParaRPr lang="en-GB" dirty="0"/>
          </a:p>
          <a:p>
            <a:pPr marL="0" indent="0">
              <a:buNone/>
            </a:pPr>
            <a:r>
              <a:rPr lang="en-GB" sz="4600" b="1" dirty="0"/>
              <a:t>Learning intentions </a:t>
            </a:r>
          </a:p>
          <a:p>
            <a:pPr marL="0" indent="0">
              <a:buNone/>
            </a:pPr>
            <a:endParaRPr lang="en-US" dirty="0"/>
          </a:p>
          <a:p>
            <a:pPr marL="0" indent="0">
              <a:lnSpc>
                <a:spcPct val="170000"/>
              </a:lnSpc>
              <a:buNone/>
            </a:pPr>
            <a:r>
              <a:rPr lang="en-US" sz="3400" dirty="0"/>
              <a:t>By the end the lesson I </a:t>
            </a:r>
            <a:r>
              <a:rPr lang="en-GB" sz="3400" dirty="0"/>
              <a:t>will learn about self-esteem, recognise my own unique strengths and qualities and challenge my self talk.</a:t>
            </a:r>
          </a:p>
          <a:p>
            <a:pPr marL="0" indent="0">
              <a:buNone/>
            </a:pPr>
            <a:endParaRPr lang="en-GB" sz="3400" dirty="0"/>
          </a:p>
          <a:p>
            <a:endParaRPr lang="en-GB" sz="3400" dirty="0"/>
          </a:p>
          <a:p>
            <a:pPr marL="0" indent="0">
              <a:buNone/>
            </a:pPr>
            <a:r>
              <a:rPr lang="en-GB" sz="3400" b="1" u="sng" dirty="0"/>
              <a:t>Success Criteria: </a:t>
            </a:r>
            <a:endParaRPr lang="en-GB" sz="3400" b="1" dirty="0"/>
          </a:p>
          <a:p>
            <a:pPr marL="0" indent="0">
              <a:buNone/>
            </a:pPr>
            <a:r>
              <a:rPr lang="en-GB" sz="3400" dirty="0"/>
              <a:t>I will have been successful if I can:</a:t>
            </a:r>
          </a:p>
          <a:p>
            <a:endParaRPr lang="en-GB" sz="800" dirty="0"/>
          </a:p>
          <a:p>
            <a:pPr lvl="0">
              <a:lnSpc>
                <a:spcPct val="170000"/>
              </a:lnSpc>
            </a:pPr>
            <a:r>
              <a:rPr lang="en-GB" sz="3400" dirty="0"/>
              <a:t>Understand the concept of self-esteem</a:t>
            </a:r>
          </a:p>
          <a:p>
            <a:pPr lvl="0">
              <a:lnSpc>
                <a:spcPct val="170000"/>
              </a:lnSpc>
            </a:pPr>
            <a:r>
              <a:rPr lang="en-GB" sz="3400" dirty="0"/>
              <a:t>Recognise my unique personal strengths and qualities</a:t>
            </a:r>
          </a:p>
          <a:p>
            <a:pPr lvl="0">
              <a:lnSpc>
                <a:spcPct val="170000"/>
              </a:lnSpc>
            </a:pPr>
            <a:r>
              <a:rPr lang="en-GB" sz="3400" dirty="0"/>
              <a:t>Challenge any negative self-talk</a:t>
            </a:r>
          </a:p>
        </p:txBody>
      </p:sp>
      <p:pic>
        <p:nvPicPr>
          <p:cNvPr id="5" name="Picture 4" descr="Png Love Myself , Free Transparent Clipart - ClipartKey">
            <a:extLst>
              <a:ext uri="{FF2B5EF4-FFF2-40B4-BE49-F238E27FC236}">
                <a16:creationId xmlns:a16="http://schemas.microsoft.com/office/drawing/2014/main" id="{F64E5891-5ECE-F143-8E44-73481A348E6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889167" y="2839454"/>
            <a:ext cx="2453906" cy="2129772"/>
          </a:xfrm>
          <a:prstGeom prst="rect">
            <a:avLst/>
          </a:prstGeom>
          <a:noFill/>
          <a:ln>
            <a:noFill/>
          </a:ln>
        </p:spPr>
      </p:pic>
    </p:spTree>
    <p:extLst>
      <p:ext uri="{BB962C8B-B14F-4D97-AF65-F5344CB8AC3E}">
        <p14:creationId xmlns:p14="http://schemas.microsoft.com/office/powerpoint/2010/main" val="2435063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1BABE-E777-6A4D-8FED-7702B92C961B}"/>
              </a:ext>
            </a:extLst>
          </p:cNvPr>
          <p:cNvSpPr>
            <a:spLocks noGrp="1"/>
          </p:cNvSpPr>
          <p:nvPr>
            <p:ph type="title"/>
          </p:nvPr>
        </p:nvSpPr>
        <p:spPr>
          <a:xfrm>
            <a:off x="972671" y="2103437"/>
            <a:ext cx="10515600" cy="1325563"/>
          </a:xfrm>
        </p:spPr>
        <p:txBody>
          <a:bodyPr>
            <a:normAutofit fontScale="90000"/>
          </a:bodyPr>
          <a:lstStyle/>
          <a:p>
            <a:pPr algn="ctr"/>
            <a:r>
              <a:rPr lang="en-GB" b="1" dirty="0"/>
              <a:t>Activity:</a:t>
            </a:r>
            <a:br>
              <a:rPr lang="en-GB" b="1" dirty="0"/>
            </a:br>
            <a:r>
              <a:rPr lang="en-GB" b="1" dirty="0"/>
              <a:t> </a:t>
            </a:r>
            <a:br>
              <a:rPr lang="en-GB" b="1" dirty="0"/>
            </a:br>
            <a:r>
              <a:rPr lang="en-GB" b="1" dirty="0"/>
              <a:t>What is meant by the term self-esteem?</a:t>
            </a:r>
            <a:br>
              <a:rPr lang="en-GB" dirty="0"/>
            </a:br>
            <a:endParaRPr lang="en-US" dirty="0"/>
          </a:p>
        </p:txBody>
      </p:sp>
    </p:spTree>
    <p:extLst>
      <p:ext uri="{BB962C8B-B14F-4D97-AF65-F5344CB8AC3E}">
        <p14:creationId xmlns:p14="http://schemas.microsoft.com/office/powerpoint/2010/main" val="2866820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11981-3C11-E248-8F4D-BEB86C567C97}"/>
              </a:ext>
            </a:extLst>
          </p:cNvPr>
          <p:cNvSpPr>
            <a:spLocks noGrp="1"/>
          </p:cNvSpPr>
          <p:nvPr>
            <p:ph type="title"/>
          </p:nvPr>
        </p:nvSpPr>
        <p:spPr>
          <a:xfrm>
            <a:off x="838200" y="361561"/>
            <a:ext cx="10515600" cy="1325563"/>
          </a:xfrm>
        </p:spPr>
        <p:txBody>
          <a:bodyPr>
            <a:normAutofit fontScale="90000"/>
          </a:bodyPr>
          <a:lstStyle/>
          <a:p>
            <a:pPr algn="ctr"/>
            <a:r>
              <a:rPr lang="en-GB" b="1" dirty="0"/>
              <a:t>Activity: </a:t>
            </a:r>
            <a:br>
              <a:rPr lang="en-GB" b="1" dirty="0"/>
            </a:br>
            <a:r>
              <a:rPr lang="en-GB" b="1" dirty="0"/>
              <a:t>My self-esteem</a:t>
            </a:r>
            <a:br>
              <a:rPr lang="en-GB" dirty="0"/>
            </a:br>
            <a:endParaRPr lang="en-US" dirty="0"/>
          </a:p>
        </p:txBody>
      </p:sp>
      <p:pic>
        <p:nvPicPr>
          <p:cNvPr id="5" name="Picture 4" descr="A screenshot of a cell phone&#10;&#10;Description automatically generated">
            <a:extLst>
              <a:ext uri="{FF2B5EF4-FFF2-40B4-BE49-F238E27FC236}">
                <a16:creationId xmlns:a16="http://schemas.microsoft.com/office/drawing/2014/main" id="{12381B2C-07EE-DC4F-8BEA-9A79A2767E2B}"/>
              </a:ext>
            </a:extLst>
          </p:cNvPr>
          <p:cNvPicPr/>
          <p:nvPr/>
        </p:nvPicPr>
        <p:blipFill rotWithShape="1">
          <a:blip r:embed="rId3" cstate="print">
            <a:extLst>
              <a:ext uri="{28A0092B-C50C-407E-A947-70E740481C1C}">
                <a14:useLocalDpi xmlns:a14="http://schemas.microsoft.com/office/drawing/2010/main" val="0"/>
              </a:ext>
            </a:extLst>
          </a:blip>
          <a:srcRect l="5380" r="4433"/>
          <a:stretch/>
        </p:blipFill>
        <p:spPr>
          <a:xfrm>
            <a:off x="2666999" y="1443789"/>
            <a:ext cx="7126705" cy="5064682"/>
          </a:xfrm>
          <a:prstGeom prst="rect">
            <a:avLst/>
          </a:prstGeom>
        </p:spPr>
      </p:pic>
    </p:spTree>
    <p:extLst>
      <p:ext uri="{BB962C8B-B14F-4D97-AF65-F5344CB8AC3E}">
        <p14:creationId xmlns:p14="http://schemas.microsoft.com/office/powerpoint/2010/main" val="823934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29FD0-825D-644C-86AD-BBEFFCA62D02}"/>
              </a:ext>
            </a:extLst>
          </p:cNvPr>
          <p:cNvSpPr>
            <a:spLocks noGrp="1"/>
          </p:cNvSpPr>
          <p:nvPr>
            <p:ph type="title"/>
          </p:nvPr>
        </p:nvSpPr>
        <p:spPr>
          <a:xfrm>
            <a:off x="838200" y="1159209"/>
            <a:ext cx="10515600" cy="1325563"/>
          </a:xfrm>
        </p:spPr>
        <p:txBody>
          <a:bodyPr>
            <a:normAutofit fontScale="90000"/>
          </a:bodyPr>
          <a:lstStyle/>
          <a:p>
            <a:pPr algn="ctr"/>
            <a:r>
              <a:rPr lang="en-US" dirty="0"/>
              <a:t>Activity: </a:t>
            </a:r>
            <a:br>
              <a:rPr lang="en-US" dirty="0"/>
            </a:br>
            <a:r>
              <a:rPr lang="en-US" dirty="0"/>
              <a:t>Reasons why a pupil might have low self-esteem</a:t>
            </a:r>
            <a:br>
              <a:rPr lang="en-GB" dirty="0"/>
            </a:br>
            <a:endParaRPr lang="en-US" dirty="0"/>
          </a:p>
        </p:txBody>
      </p:sp>
      <p:pic>
        <p:nvPicPr>
          <p:cNvPr id="4" name="Picture 3">
            <a:extLst>
              <a:ext uri="{FF2B5EF4-FFF2-40B4-BE49-F238E27FC236}">
                <a16:creationId xmlns:a16="http://schemas.microsoft.com/office/drawing/2014/main" id="{057A7B0C-BD5B-694A-BC1C-231342B0E474}"/>
              </a:ext>
            </a:extLst>
          </p:cNvPr>
          <p:cNvPicPr>
            <a:picLocks noChangeAspect="1"/>
          </p:cNvPicPr>
          <p:nvPr/>
        </p:nvPicPr>
        <p:blipFill>
          <a:blip r:embed="rId3"/>
          <a:stretch>
            <a:fillRect/>
          </a:stretch>
        </p:blipFill>
        <p:spPr>
          <a:xfrm>
            <a:off x="4644190" y="2641570"/>
            <a:ext cx="3921292" cy="3940235"/>
          </a:xfrm>
          <a:prstGeom prst="rect">
            <a:avLst/>
          </a:prstGeom>
        </p:spPr>
      </p:pic>
    </p:spTree>
    <p:extLst>
      <p:ext uri="{BB962C8B-B14F-4D97-AF65-F5344CB8AC3E}">
        <p14:creationId xmlns:p14="http://schemas.microsoft.com/office/powerpoint/2010/main" val="2144931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8416D-3B09-A145-A59F-0BFFD1EA4EF6}"/>
              </a:ext>
            </a:extLst>
          </p:cNvPr>
          <p:cNvSpPr>
            <a:spLocks noGrp="1"/>
          </p:cNvSpPr>
          <p:nvPr>
            <p:ph type="title"/>
          </p:nvPr>
        </p:nvSpPr>
        <p:spPr>
          <a:xfrm>
            <a:off x="838200" y="748290"/>
            <a:ext cx="10515599" cy="932688"/>
          </a:xfrm>
        </p:spPr>
        <p:txBody>
          <a:bodyPr vert="horz" lIns="91440" tIns="45720" rIns="91440" bIns="45720" rtlCol="0" anchor="b">
            <a:normAutofit fontScale="90000"/>
          </a:bodyPr>
          <a:lstStyle/>
          <a:p>
            <a:pPr algn="ctr"/>
            <a:r>
              <a:rPr lang="en-US" kern="1200" dirty="0">
                <a:solidFill>
                  <a:schemeClr val="tx1"/>
                </a:solidFill>
                <a:latin typeface="+mj-lt"/>
                <a:ea typeface="+mj-ea"/>
                <a:cs typeface="+mj-cs"/>
              </a:rPr>
              <a:t>Activity: </a:t>
            </a:r>
            <a:br>
              <a:rPr lang="en-US" kern="1200" dirty="0">
                <a:solidFill>
                  <a:schemeClr val="tx1"/>
                </a:solidFill>
                <a:latin typeface="+mj-lt"/>
                <a:ea typeface="+mj-ea"/>
                <a:cs typeface="+mj-cs"/>
              </a:rPr>
            </a:br>
            <a:r>
              <a:rPr lang="en-US" kern="1200" dirty="0">
                <a:solidFill>
                  <a:schemeClr val="tx1"/>
                </a:solidFill>
                <a:latin typeface="+mj-lt"/>
                <a:ea typeface="+mj-ea"/>
                <a:cs typeface="+mj-cs"/>
              </a:rPr>
              <a:t>Who affects your self-esteem?</a:t>
            </a:r>
            <a:br>
              <a:rPr lang="en-US" sz="1900" kern="1200" dirty="0">
                <a:solidFill>
                  <a:schemeClr val="tx1"/>
                </a:solidFill>
                <a:latin typeface="+mj-lt"/>
                <a:ea typeface="+mj-ea"/>
                <a:cs typeface="+mj-cs"/>
              </a:rPr>
            </a:br>
            <a:endParaRPr lang="en-US" sz="1900" kern="1200" dirty="0">
              <a:solidFill>
                <a:schemeClr val="tx1"/>
              </a:solidFill>
              <a:latin typeface="+mj-lt"/>
              <a:ea typeface="+mj-ea"/>
              <a:cs typeface="+mj-cs"/>
            </a:endParaRPr>
          </a:p>
        </p:txBody>
      </p:sp>
      <p:graphicFrame>
        <p:nvGraphicFramePr>
          <p:cNvPr id="4" name="Table 3">
            <a:extLst>
              <a:ext uri="{FF2B5EF4-FFF2-40B4-BE49-F238E27FC236}">
                <a16:creationId xmlns:a16="http://schemas.microsoft.com/office/drawing/2014/main" id="{E6DE1BBA-D610-EF44-A714-3DEBAF9F84CF}"/>
              </a:ext>
            </a:extLst>
          </p:cNvPr>
          <p:cNvGraphicFramePr>
            <a:graphicFrameLocks noGrp="1"/>
          </p:cNvGraphicFramePr>
          <p:nvPr>
            <p:extLst>
              <p:ext uri="{D42A27DB-BD31-4B8C-83A1-F6EECF244321}">
                <p14:modId xmlns:p14="http://schemas.microsoft.com/office/powerpoint/2010/main" val="4179287639"/>
              </p:ext>
            </p:extLst>
          </p:nvPr>
        </p:nvGraphicFramePr>
        <p:xfrm>
          <a:off x="838200" y="2276448"/>
          <a:ext cx="10515600" cy="3615453"/>
        </p:xfrm>
        <a:graphic>
          <a:graphicData uri="http://schemas.openxmlformats.org/drawingml/2006/table">
            <a:tbl>
              <a:tblPr firstRow="1" firstCol="1" bandRow="1"/>
              <a:tblGrid>
                <a:gridCol w="3504811">
                  <a:extLst>
                    <a:ext uri="{9D8B030D-6E8A-4147-A177-3AD203B41FA5}">
                      <a16:colId xmlns:a16="http://schemas.microsoft.com/office/drawing/2014/main" val="4203842752"/>
                    </a:ext>
                  </a:extLst>
                </a:gridCol>
                <a:gridCol w="3504811">
                  <a:extLst>
                    <a:ext uri="{9D8B030D-6E8A-4147-A177-3AD203B41FA5}">
                      <a16:colId xmlns:a16="http://schemas.microsoft.com/office/drawing/2014/main" val="3522162851"/>
                    </a:ext>
                  </a:extLst>
                </a:gridCol>
                <a:gridCol w="3505978">
                  <a:extLst>
                    <a:ext uri="{9D8B030D-6E8A-4147-A177-3AD203B41FA5}">
                      <a16:colId xmlns:a16="http://schemas.microsoft.com/office/drawing/2014/main" val="3512413720"/>
                    </a:ext>
                  </a:extLst>
                </a:gridCol>
              </a:tblGrid>
              <a:tr h="1205151">
                <a:tc>
                  <a:txBody>
                    <a:bodyPr/>
                    <a:lstStyle/>
                    <a:p>
                      <a:pPr algn="ctr" fontAlgn="t">
                        <a:lnSpc>
                          <a:spcPts val="1950"/>
                        </a:lnSpc>
                        <a:spcBef>
                          <a:spcPts val="0"/>
                        </a:spcBef>
                        <a:spcAft>
                          <a:spcPts val="825"/>
                        </a:spcAft>
                      </a:pPr>
                      <a:endParaRPr lang="en-US" sz="2200" b="0" i="0" u="none" strike="noStrike" dirty="0">
                        <a:solidFill>
                          <a:srgbClr val="000000"/>
                        </a:solidFill>
                        <a:effectLst/>
                        <a:latin typeface="Arial" panose="020B0604020202020204" pitchFamily="34" charset="0"/>
                        <a:ea typeface="Times New Roman" panose="02020603050405020304" pitchFamily="18"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Your best friend</a:t>
                      </a:r>
                      <a:endParaRPr lang="en-US" sz="3300" b="0" i="0" u="none" strike="noStrike" dirty="0">
                        <a:effectLst/>
                        <a:latin typeface="Arial" panose="020B0604020202020204" pitchFamily="34" charset="0"/>
                      </a:endParaRPr>
                    </a:p>
                  </a:txBody>
                  <a:tcPr marL="126047" marR="126047" marT="1750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ts val="1950"/>
                        </a:lnSpc>
                        <a:spcBef>
                          <a:spcPts val="0"/>
                        </a:spcBef>
                        <a:spcAft>
                          <a:spcPts val="825"/>
                        </a:spcAft>
                      </a:pPr>
                      <a:endParaRPr lang="en-US" sz="2200" b="0" i="0" u="none" strike="noStrike" dirty="0">
                        <a:solidFill>
                          <a:srgbClr val="000000"/>
                        </a:solidFill>
                        <a:effectLst/>
                        <a:latin typeface="Arial" panose="020B0604020202020204" pitchFamily="34" charset="0"/>
                        <a:ea typeface="Times New Roman" panose="02020603050405020304" pitchFamily="18"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Friendship groups</a:t>
                      </a:r>
                      <a:endParaRPr lang="en-US" sz="3300" b="0" i="0" u="none" strike="noStrike" dirty="0">
                        <a:effectLst/>
                        <a:latin typeface="Arial" panose="020B0604020202020204" pitchFamily="34"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 </a:t>
                      </a:r>
                      <a:endParaRPr lang="en-US" sz="3300" b="0" i="0" u="none" strike="noStrike" dirty="0">
                        <a:effectLst/>
                        <a:latin typeface="Arial" panose="020B0604020202020204" pitchFamily="34" charset="0"/>
                      </a:endParaRPr>
                    </a:p>
                  </a:txBody>
                  <a:tcPr marL="126047" marR="126047" marT="1750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ts val="1950"/>
                        </a:lnSpc>
                        <a:spcBef>
                          <a:spcPts val="0"/>
                        </a:spcBef>
                        <a:spcAft>
                          <a:spcPts val="825"/>
                        </a:spcAft>
                      </a:pPr>
                      <a:endParaRPr lang="en-US" sz="2200" b="0" i="0" u="none" strike="noStrike" dirty="0">
                        <a:solidFill>
                          <a:srgbClr val="000000"/>
                        </a:solidFill>
                        <a:effectLst/>
                        <a:latin typeface="Arial" panose="020B0604020202020204" pitchFamily="34" charset="0"/>
                        <a:ea typeface="Times New Roman" panose="02020603050405020304" pitchFamily="18"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Other pupils</a:t>
                      </a:r>
                      <a:endParaRPr lang="en-US" sz="3300" b="0" i="0" u="none" strike="noStrike" dirty="0">
                        <a:effectLst/>
                        <a:latin typeface="Arial" panose="020B0604020202020204" pitchFamily="34" charset="0"/>
                      </a:endParaRPr>
                    </a:p>
                  </a:txBody>
                  <a:tcPr marL="126047" marR="126047" marT="1750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4832264"/>
                  </a:ext>
                </a:extLst>
              </a:tr>
              <a:tr h="1205151">
                <a:tc>
                  <a:txBody>
                    <a:bodyPr/>
                    <a:lstStyle/>
                    <a:p>
                      <a:pPr algn="ctr" fontAlgn="t">
                        <a:lnSpc>
                          <a:spcPts val="1950"/>
                        </a:lnSpc>
                        <a:spcBef>
                          <a:spcPts val="0"/>
                        </a:spcBef>
                        <a:spcAft>
                          <a:spcPts val="825"/>
                        </a:spcAft>
                      </a:pPr>
                      <a:endParaRPr lang="en-US" sz="2200" b="0" i="0" u="none" strike="noStrike" dirty="0">
                        <a:solidFill>
                          <a:srgbClr val="000000"/>
                        </a:solidFill>
                        <a:effectLst/>
                        <a:latin typeface="Arial" panose="020B0604020202020204" pitchFamily="34" charset="0"/>
                        <a:ea typeface="Times New Roman" panose="02020603050405020304" pitchFamily="18"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People you don’t get on with</a:t>
                      </a:r>
                      <a:endParaRPr lang="en-US" sz="3300" b="0" i="0" u="none" strike="noStrike" dirty="0">
                        <a:effectLst/>
                        <a:latin typeface="Arial" panose="020B0604020202020204" pitchFamily="34" charset="0"/>
                      </a:endParaRPr>
                    </a:p>
                  </a:txBody>
                  <a:tcPr marL="126047" marR="126047" marT="1750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ts val="1950"/>
                        </a:lnSpc>
                        <a:spcBef>
                          <a:spcPts val="0"/>
                        </a:spcBef>
                        <a:spcAft>
                          <a:spcPts val="825"/>
                        </a:spcAft>
                      </a:pPr>
                      <a:endParaRPr lang="en-US" sz="2200" b="0" i="0" u="none" strike="noStrike" dirty="0">
                        <a:solidFill>
                          <a:srgbClr val="000000"/>
                        </a:solidFill>
                        <a:effectLst/>
                        <a:latin typeface="Arial" panose="020B0604020202020204" pitchFamily="34" charset="0"/>
                        <a:ea typeface="Times New Roman" panose="02020603050405020304" pitchFamily="18"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Yourself</a:t>
                      </a:r>
                      <a:endParaRPr lang="en-US" sz="3300" b="0" i="0" u="none" strike="noStrike" dirty="0">
                        <a:effectLst/>
                        <a:latin typeface="Arial" panose="020B0604020202020204" pitchFamily="34" charset="0"/>
                      </a:endParaRPr>
                    </a:p>
                  </a:txBody>
                  <a:tcPr marL="126047" marR="126047" marT="1750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ts val="1950"/>
                        </a:lnSpc>
                        <a:spcBef>
                          <a:spcPts val="0"/>
                        </a:spcBef>
                        <a:spcAft>
                          <a:spcPts val="825"/>
                        </a:spcAft>
                      </a:pPr>
                      <a:endParaRPr lang="en-US" sz="2200" b="0" i="0" u="none" strike="noStrike" dirty="0">
                        <a:solidFill>
                          <a:srgbClr val="000000"/>
                        </a:solidFill>
                        <a:effectLst/>
                        <a:latin typeface="Arial" panose="020B0604020202020204" pitchFamily="34" charset="0"/>
                        <a:ea typeface="Times New Roman" panose="02020603050405020304" pitchFamily="18"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Teachers</a:t>
                      </a:r>
                      <a:endParaRPr lang="en-US" sz="3300" b="0" i="0" u="none" strike="noStrike" dirty="0">
                        <a:effectLst/>
                        <a:latin typeface="Arial" panose="020B0604020202020204" pitchFamily="34"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 </a:t>
                      </a:r>
                      <a:endParaRPr lang="en-US" sz="3300" b="0" i="0" u="none" strike="noStrike" dirty="0">
                        <a:effectLst/>
                        <a:latin typeface="Arial" panose="020B0604020202020204" pitchFamily="34" charset="0"/>
                      </a:endParaRPr>
                    </a:p>
                  </a:txBody>
                  <a:tcPr marL="126047" marR="126047" marT="1750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3291539"/>
                  </a:ext>
                </a:extLst>
              </a:tr>
              <a:tr h="1205151">
                <a:tc>
                  <a:txBody>
                    <a:bodyPr/>
                    <a:lstStyle/>
                    <a:p>
                      <a:pPr algn="ctr" fontAlgn="t">
                        <a:lnSpc>
                          <a:spcPts val="1950"/>
                        </a:lnSpc>
                        <a:spcBef>
                          <a:spcPts val="0"/>
                        </a:spcBef>
                        <a:spcAft>
                          <a:spcPts val="825"/>
                        </a:spcAft>
                      </a:pPr>
                      <a:endParaRPr lang="en-US" sz="2200" b="0" i="0" u="none" strike="noStrike" dirty="0">
                        <a:solidFill>
                          <a:srgbClr val="000000"/>
                        </a:solidFill>
                        <a:effectLst/>
                        <a:latin typeface="Arial" panose="020B0604020202020204" pitchFamily="34" charset="0"/>
                        <a:ea typeface="Times New Roman" panose="02020603050405020304" pitchFamily="18"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People you don’t know</a:t>
                      </a:r>
                      <a:endParaRPr lang="en-US" sz="3300" b="0" i="0" u="none" strike="noStrike" dirty="0">
                        <a:effectLst/>
                        <a:latin typeface="Arial" panose="020B0604020202020204" pitchFamily="34" charset="0"/>
                      </a:endParaRPr>
                    </a:p>
                  </a:txBody>
                  <a:tcPr marL="126047" marR="126047" marT="1750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ts val="1950"/>
                        </a:lnSpc>
                        <a:spcBef>
                          <a:spcPts val="0"/>
                        </a:spcBef>
                        <a:spcAft>
                          <a:spcPts val="825"/>
                        </a:spcAft>
                      </a:pPr>
                      <a:endParaRPr lang="en-US" sz="2200" b="0" i="0" u="none" strike="noStrike" dirty="0">
                        <a:solidFill>
                          <a:srgbClr val="000000"/>
                        </a:solidFill>
                        <a:effectLst/>
                        <a:latin typeface="Arial" panose="020B0604020202020204" pitchFamily="34" charset="0"/>
                        <a:ea typeface="Times New Roman" panose="02020603050405020304" pitchFamily="18"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Your sibling(s)</a:t>
                      </a:r>
                      <a:endParaRPr lang="en-US" sz="3300" b="0" i="0" u="none" strike="noStrike" dirty="0">
                        <a:effectLst/>
                        <a:latin typeface="Arial" panose="020B0604020202020204" pitchFamily="34" charset="0"/>
                      </a:endParaRPr>
                    </a:p>
                  </a:txBody>
                  <a:tcPr marL="126047" marR="126047" marT="1750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ts val="1950"/>
                        </a:lnSpc>
                        <a:spcBef>
                          <a:spcPts val="0"/>
                        </a:spcBef>
                        <a:spcAft>
                          <a:spcPts val="825"/>
                        </a:spcAft>
                      </a:pPr>
                      <a:endParaRPr lang="en-US" sz="2200" b="0" i="0" u="none" strike="noStrike" dirty="0">
                        <a:solidFill>
                          <a:srgbClr val="000000"/>
                        </a:solidFill>
                        <a:effectLst/>
                        <a:latin typeface="Arial" panose="020B0604020202020204" pitchFamily="34" charset="0"/>
                        <a:ea typeface="Times New Roman" panose="02020603050405020304" pitchFamily="18"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Parent(s) or caregiver(s)</a:t>
                      </a:r>
                      <a:endParaRPr lang="en-US" sz="3300" b="0" i="0" u="none" strike="noStrike" dirty="0">
                        <a:effectLst/>
                        <a:latin typeface="Arial" panose="020B0604020202020204" pitchFamily="34" charset="0"/>
                      </a:endParaRPr>
                    </a:p>
                    <a:p>
                      <a:pPr algn="ctr" fontAlgn="t">
                        <a:lnSpc>
                          <a:spcPts val="1950"/>
                        </a:lnSpc>
                        <a:spcBef>
                          <a:spcPts val="0"/>
                        </a:spcBef>
                        <a:spcAft>
                          <a:spcPts val="825"/>
                        </a:spcAft>
                      </a:pPr>
                      <a:r>
                        <a:rPr lang="en-US" sz="2200" b="0" i="0" u="none" strike="noStrike" dirty="0">
                          <a:solidFill>
                            <a:srgbClr val="000000"/>
                          </a:solidFill>
                          <a:effectLst/>
                          <a:latin typeface="Arial" panose="020B0604020202020204" pitchFamily="34" charset="0"/>
                          <a:ea typeface="Times New Roman" panose="02020603050405020304" pitchFamily="18" charset="0"/>
                        </a:rPr>
                        <a:t> </a:t>
                      </a:r>
                      <a:endParaRPr lang="en-US" sz="3300" b="0" i="0" u="none" strike="noStrike" dirty="0">
                        <a:effectLst/>
                        <a:latin typeface="Arial" panose="020B0604020202020204" pitchFamily="34" charset="0"/>
                      </a:endParaRPr>
                    </a:p>
                  </a:txBody>
                  <a:tcPr marL="126047" marR="126047" marT="1750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6437062"/>
                  </a:ext>
                </a:extLst>
              </a:tr>
            </a:tbl>
          </a:graphicData>
        </a:graphic>
      </p:graphicFrame>
    </p:spTree>
    <p:extLst>
      <p:ext uri="{BB962C8B-B14F-4D97-AF65-F5344CB8AC3E}">
        <p14:creationId xmlns:p14="http://schemas.microsoft.com/office/powerpoint/2010/main" val="1000587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A73F49E-5797-2C4C-882B-E5F0E67E5847}"/>
              </a:ext>
            </a:extLst>
          </p:cNvPr>
          <p:cNvSpPr>
            <a:spLocks noGrp="1"/>
          </p:cNvSpPr>
          <p:nvPr>
            <p:ph type="title"/>
          </p:nvPr>
        </p:nvSpPr>
        <p:spPr>
          <a:xfrm>
            <a:off x="6785811" y="2027551"/>
            <a:ext cx="5245408" cy="2977585"/>
          </a:xfrm>
        </p:spPr>
        <p:txBody>
          <a:bodyPr vert="horz" lIns="91440" tIns="45720" rIns="91440" bIns="45720" rtlCol="0" anchor="t">
            <a:normAutofit/>
          </a:bodyPr>
          <a:lstStyle/>
          <a:p>
            <a:pPr algn="ctr"/>
            <a:r>
              <a:rPr lang="en-US" sz="8800" dirty="0">
                <a:solidFill>
                  <a:srgbClr val="000000"/>
                </a:solidFill>
              </a:rPr>
              <a:t>Activity:</a:t>
            </a:r>
            <a:br>
              <a:rPr lang="en-US" sz="8800" dirty="0">
                <a:solidFill>
                  <a:srgbClr val="000000"/>
                </a:solidFill>
              </a:rPr>
            </a:br>
            <a:r>
              <a:rPr lang="en-US" sz="8800" dirty="0">
                <a:solidFill>
                  <a:srgbClr val="000000"/>
                </a:solidFill>
              </a:rPr>
              <a:t>“I am”</a:t>
            </a:r>
          </a:p>
        </p:txBody>
      </p:sp>
      <p:sp>
        <p:nvSpPr>
          <p:cNvPr id="13"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78799B71-F9EA-8E47-B83A-B4E58FEB7314}"/>
              </a:ext>
            </a:extLst>
          </p:cNvPr>
          <p:cNvPicPr>
            <a:picLocks noChangeAspect="1"/>
          </p:cNvPicPr>
          <p:nvPr/>
        </p:nvPicPr>
        <p:blipFill rotWithShape="1">
          <a:blip r:embed="rId4">
            <a:alphaModFix/>
          </a:blip>
          <a:srcRect t="433" r="-1" b="1176"/>
          <a:stretch/>
        </p:blipFill>
        <p:spPr>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Tree>
    <p:extLst>
      <p:ext uri="{BB962C8B-B14F-4D97-AF65-F5344CB8AC3E}">
        <p14:creationId xmlns:p14="http://schemas.microsoft.com/office/powerpoint/2010/main" val="1535210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CD305-5388-034A-A63D-8B032986DC9E}"/>
              </a:ext>
            </a:extLst>
          </p:cNvPr>
          <p:cNvSpPr>
            <a:spLocks noGrp="1"/>
          </p:cNvSpPr>
          <p:nvPr>
            <p:ph type="title"/>
          </p:nvPr>
        </p:nvSpPr>
        <p:spPr>
          <a:xfrm>
            <a:off x="838200" y="745959"/>
            <a:ext cx="10515600" cy="1325563"/>
          </a:xfrm>
        </p:spPr>
        <p:txBody>
          <a:bodyPr>
            <a:normAutofit fontScale="90000"/>
          </a:bodyPr>
          <a:lstStyle/>
          <a:p>
            <a:pPr algn="ctr"/>
            <a:r>
              <a:rPr lang="en-US" dirty="0"/>
              <a:t>Activity: </a:t>
            </a:r>
            <a:br>
              <a:rPr lang="en-US" dirty="0"/>
            </a:br>
            <a:r>
              <a:rPr lang="en-US" dirty="0"/>
              <a:t>Changing my self-talk</a:t>
            </a:r>
            <a:br>
              <a:rPr lang="en-GB" dirty="0"/>
            </a:br>
            <a:endParaRPr lang="en-US" dirty="0"/>
          </a:p>
        </p:txBody>
      </p:sp>
      <p:pic>
        <p:nvPicPr>
          <p:cNvPr id="4" name="Picture 3" descr="A screenshot of a cell phone&#10;&#10;Description automatically generated">
            <a:extLst>
              <a:ext uri="{FF2B5EF4-FFF2-40B4-BE49-F238E27FC236}">
                <a16:creationId xmlns:a16="http://schemas.microsoft.com/office/drawing/2014/main" id="{C09C82DA-3C1F-4B4B-92C5-89B6E806CC84}"/>
              </a:ext>
            </a:extLst>
          </p:cNvPr>
          <p:cNvPicPr/>
          <p:nvPr/>
        </p:nvPicPr>
        <p:blipFill rotWithShape="1">
          <a:blip r:embed="rId3">
            <a:extLst>
              <a:ext uri="{28A0092B-C50C-407E-A947-70E740481C1C}">
                <a14:useLocalDpi xmlns:a14="http://schemas.microsoft.com/office/drawing/2010/main" val="0"/>
              </a:ext>
            </a:extLst>
          </a:blip>
          <a:srcRect l="5564" t="19862" r="3976" b="33957"/>
          <a:stretch/>
        </p:blipFill>
        <p:spPr bwMode="auto">
          <a:xfrm>
            <a:off x="2165684" y="2165684"/>
            <a:ext cx="8783821" cy="394635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54396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36F3C-E50E-564B-ADE1-F80E9F3D9896}"/>
              </a:ext>
            </a:extLst>
          </p:cNvPr>
          <p:cNvSpPr>
            <a:spLocks noGrp="1"/>
          </p:cNvSpPr>
          <p:nvPr>
            <p:ph type="title"/>
          </p:nvPr>
        </p:nvSpPr>
        <p:spPr/>
        <p:txBody>
          <a:bodyPr/>
          <a:lstStyle/>
          <a:p>
            <a:pPr algn="ctr"/>
            <a:r>
              <a:rPr lang="en-US" dirty="0"/>
              <a:t>Activity: </a:t>
            </a:r>
            <a:br>
              <a:rPr lang="en-US" dirty="0"/>
            </a:br>
            <a:r>
              <a:rPr lang="en-US" dirty="0"/>
              <a:t>Agree or Disagree?</a:t>
            </a:r>
          </a:p>
        </p:txBody>
      </p:sp>
      <p:graphicFrame>
        <p:nvGraphicFramePr>
          <p:cNvPr id="6" name="Content Placeholder 5">
            <a:extLst>
              <a:ext uri="{FF2B5EF4-FFF2-40B4-BE49-F238E27FC236}">
                <a16:creationId xmlns:a16="http://schemas.microsoft.com/office/drawing/2014/main" id="{1A16CD7A-102D-F148-9EAA-9D7B8CA458EC}"/>
              </a:ext>
            </a:extLst>
          </p:cNvPr>
          <p:cNvGraphicFramePr>
            <a:graphicFrameLocks noGrp="1"/>
          </p:cNvGraphicFramePr>
          <p:nvPr>
            <p:ph idx="1"/>
            <p:extLst>
              <p:ext uri="{D42A27DB-BD31-4B8C-83A1-F6EECF244321}">
                <p14:modId xmlns:p14="http://schemas.microsoft.com/office/powerpoint/2010/main" val="2280246805"/>
              </p:ext>
            </p:extLst>
          </p:nvPr>
        </p:nvGraphicFramePr>
        <p:xfrm>
          <a:off x="1419726" y="1690689"/>
          <a:ext cx="8903369" cy="5227610"/>
        </p:xfrm>
        <a:graphic>
          <a:graphicData uri="http://schemas.openxmlformats.org/drawingml/2006/table">
            <a:tbl>
              <a:tblPr firstRow="1" firstCol="1" bandRow="1">
                <a:tableStyleId>{5C22544A-7EE6-4342-B048-85BDC9FD1C3A}</a:tableStyleId>
              </a:tblPr>
              <a:tblGrid>
                <a:gridCol w="8903369">
                  <a:extLst>
                    <a:ext uri="{9D8B030D-6E8A-4147-A177-3AD203B41FA5}">
                      <a16:colId xmlns:a16="http://schemas.microsoft.com/office/drawing/2014/main" val="3086067462"/>
                    </a:ext>
                  </a:extLst>
                </a:gridCol>
              </a:tblGrid>
              <a:tr h="1012945">
                <a:tc>
                  <a:txBody>
                    <a:bodyPr/>
                    <a:lstStyle/>
                    <a:p>
                      <a:pPr marL="342900" indent="-342900">
                        <a:lnSpc>
                          <a:spcPct val="115000"/>
                        </a:lnSpc>
                        <a:spcAft>
                          <a:spcPts val="1170"/>
                        </a:spcAft>
                        <a:buFont typeface="Arial" panose="020B0604020202020204" pitchFamily="34" charset="0"/>
                        <a:buChar char="•"/>
                      </a:pPr>
                      <a:r>
                        <a:rPr lang="en-US" sz="2000" b="0">
                          <a:solidFill>
                            <a:schemeClr val="tx1"/>
                          </a:solidFill>
                          <a:effectLst/>
                        </a:rPr>
                        <a:t>What other people think of you and your behavior is more important than what you think yourself</a:t>
                      </a:r>
                      <a:endParaRPr lang="en-GB" sz="2000" b="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934101413"/>
                  </a:ext>
                </a:extLst>
              </a:tr>
              <a:tr h="489889">
                <a:tc>
                  <a:txBody>
                    <a:bodyPr/>
                    <a:lstStyle/>
                    <a:p>
                      <a:pPr marL="342900" indent="-342900">
                        <a:lnSpc>
                          <a:spcPct val="115000"/>
                        </a:lnSpc>
                        <a:spcAft>
                          <a:spcPts val="1170"/>
                        </a:spcAft>
                        <a:buFont typeface="Arial" panose="020B0604020202020204" pitchFamily="34" charset="0"/>
                        <a:buChar char="•"/>
                      </a:pPr>
                      <a:r>
                        <a:rPr lang="en-US" sz="2000" b="0" dirty="0">
                          <a:solidFill>
                            <a:schemeClr val="tx1"/>
                          </a:solidFill>
                          <a:effectLst/>
                        </a:rPr>
                        <a:t>It’s not being conceited (big headed) to feel proud of yourself and your achievements</a:t>
                      </a:r>
                    </a:p>
                    <a:p>
                      <a:pPr marL="342900" indent="-342900">
                        <a:lnSpc>
                          <a:spcPct val="115000"/>
                        </a:lnSpc>
                        <a:spcAft>
                          <a:spcPts val="1170"/>
                        </a:spcAft>
                        <a:buFont typeface="Arial" panose="020B0604020202020204" pitchFamily="34" charset="0"/>
                        <a:buChar char="•"/>
                      </a:pP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4218698989"/>
                  </a:ext>
                </a:extLst>
              </a:tr>
              <a:tr h="1012945">
                <a:tc>
                  <a:txBody>
                    <a:bodyPr/>
                    <a:lstStyle/>
                    <a:p>
                      <a:pPr marL="342900" indent="-342900">
                        <a:lnSpc>
                          <a:spcPct val="115000"/>
                        </a:lnSpc>
                        <a:spcAft>
                          <a:spcPts val="1170"/>
                        </a:spcAft>
                        <a:buFont typeface="Arial" panose="020B0604020202020204" pitchFamily="34" charset="0"/>
                        <a:buChar char="•"/>
                      </a:pPr>
                      <a:r>
                        <a:rPr lang="en-US" sz="2000" b="0" dirty="0">
                          <a:solidFill>
                            <a:schemeClr val="tx1"/>
                          </a:solidFill>
                          <a:effectLst/>
                        </a:rPr>
                        <a:t>It’s not what you look like that matters, it’s what kind of person you are and how you feel about yourself</a:t>
                      </a: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2968187306"/>
                  </a:ext>
                </a:extLst>
              </a:tr>
              <a:tr h="1012945">
                <a:tc>
                  <a:txBody>
                    <a:bodyPr/>
                    <a:lstStyle/>
                    <a:p>
                      <a:pPr marL="342900" indent="-342900">
                        <a:lnSpc>
                          <a:spcPct val="115000"/>
                        </a:lnSpc>
                        <a:spcAft>
                          <a:spcPts val="1170"/>
                        </a:spcAft>
                        <a:buFont typeface="Arial" panose="020B0604020202020204" pitchFamily="34" charset="0"/>
                        <a:buChar char="•"/>
                      </a:pPr>
                      <a:r>
                        <a:rPr lang="en-US" sz="2000" b="0" dirty="0">
                          <a:solidFill>
                            <a:schemeClr val="tx1"/>
                          </a:solidFill>
                          <a:effectLst/>
                        </a:rPr>
                        <a:t>If you’re not confident about something, it’s better to avoid doing it rather than risk making a fool of yourself</a:t>
                      </a: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748993240"/>
                  </a:ext>
                </a:extLst>
              </a:tr>
              <a:tr h="1012945">
                <a:tc>
                  <a:txBody>
                    <a:bodyPr/>
                    <a:lstStyle/>
                    <a:p>
                      <a:pPr marL="342900" indent="-342900">
                        <a:lnSpc>
                          <a:spcPct val="115000"/>
                        </a:lnSpc>
                        <a:spcAft>
                          <a:spcPts val="1170"/>
                        </a:spcAft>
                        <a:buFont typeface="Arial" panose="020B0604020202020204" pitchFamily="34" charset="0"/>
                        <a:buChar char="•"/>
                      </a:pPr>
                      <a:r>
                        <a:rPr lang="en-US" sz="2000" b="0" dirty="0">
                          <a:solidFill>
                            <a:schemeClr val="tx1"/>
                          </a:solidFill>
                          <a:effectLst/>
                        </a:rPr>
                        <a:t>Imitating people by doing whatever is regarded as cool and trendy is the best way to boost your confidence.</a:t>
                      </a:r>
                      <a:endParaRPr lang="en-GB" sz="2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oFill/>
                  </a:tcPr>
                </a:tc>
                <a:extLst>
                  <a:ext uri="{0D108BD9-81ED-4DB2-BD59-A6C34878D82A}">
                    <a16:rowId xmlns:a16="http://schemas.microsoft.com/office/drawing/2014/main" val="2065183718"/>
                  </a:ext>
                </a:extLst>
              </a:tr>
            </a:tbl>
          </a:graphicData>
        </a:graphic>
      </p:graphicFrame>
    </p:spTree>
    <p:extLst>
      <p:ext uri="{BB962C8B-B14F-4D97-AF65-F5344CB8AC3E}">
        <p14:creationId xmlns:p14="http://schemas.microsoft.com/office/powerpoint/2010/main" val="29676249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1136</Words>
  <Application>Microsoft Macintosh PowerPoint</Application>
  <PresentationFormat>Widescreen</PresentationFormat>
  <Paragraphs>114</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Positive Psychology: Self-esteem</vt:lpstr>
      <vt:lpstr>PowerPoint Presentation</vt:lpstr>
      <vt:lpstr>Activity:   What is meant by the term self-esteem? </vt:lpstr>
      <vt:lpstr>Activity:  My self-esteem </vt:lpstr>
      <vt:lpstr>Activity:  Reasons why a pupil might have low self-esteem </vt:lpstr>
      <vt:lpstr>Activity:  Who affects your self-esteem? </vt:lpstr>
      <vt:lpstr>Activity: “I am”</vt:lpstr>
      <vt:lpstr>Activity:  Changing my self-talk </vt:lpstr>
      <vt:lpstr>Activity:  Agree or Disagree?</vt:lpstr>
      <vt:lpstr>Activity:  Reassess your self-esteem </vt:lpstr>
      <vt:lpstr>Extra Activity: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Psychology: Self-esteem</dc:title>
  <dc:creator>Ainsley McLarty (Student)</dc:creator>
  <cp:lastModifiedBy>Ainsley McLarty (Student)</cp:lastModifiedBy>
  <cp:revision>4</cp:revision>
  <dcterms:created xsi:type="dcterms:W3CDTF">2020-06-23T10:52:10Z</dcterms:created>
  <dcterms:modified xsi:type="dcterms:W3CDTF">2020-07-13T08:57:15Z</dcterms:modified>
</cp:coreProperties>
</file>