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86" r:id="rId4"/>
    <p:sldId id="287" r:id="rId5"/>
    <p:sldId id="259" r:id="rId6"/>
    <p:sldId id="277" r:id="rId7"/>
    <p:sldId id="288" r:id="rId8"/>
    <p:sldId id="281" r:id="rId9"/>
    <p:sldId id="289" r:id="rId10"/>
    <p:sldId id="29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67"/>
    <p:restoredTop sz="55408"/>
  </p:normalViewPr>
  <p:slideViewPr>
    <p:cSldViewPr snapToGrid="0" snapToObjects="1">
      <p:cViewPr varScale="1">
        <p:scale>
          <a:sx n="54" d="100"/>
          <a:sy n="54" d="100"/>
        </p:scale>
        <p:origin x="27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yA5Qpt1JRE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oHv6vTKD6l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lesson focuses on the concept of gratitude, what the benefits are and how pupils can practise being grateful.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4147456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Activities: practicing gratitude classroom activities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Below are some activities that could be used to help pupils practice gratitude in the classroom: </a:t>
            </a:r>
          </a:p>
          <a:p>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Gratitude journal: </a:t>
            </a:r>
            <a:r>
              <a:rPr lang="en-GB" sz="1200" kern="1200" dirty="0">
                <a:solidFill>
                  <a:schemeClr val="tx1"/>
                </a:solidFill>
                <a:effectLst/>
                <a:latin typeface="+mn-lt"/>
                <a:ea typeface="+mn-ea"/>
                <a:cs typeface="+mn-cs"/>
              </a:rPr>
              <a:t>Pupils could take five minutes in class every day to write down 3–5 things they are grateful for. </a:t>
            </a:r>
          </a:p>
          <a:p>
            <a:pPr marL="171450" lvl="0" indent="-171450">
              <a:buFont typeface="Arial" panose="020B0604020202020204" pitchFamily="34" charset="0"/>
              <a:buChar char="•"/>
            </a:pPr>
            <a:endParaRPr lang="en-GB"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ABC Gratitude brainstorm</a:t>
            </a:r>
            <a:r>
              <a:rPr lang="en-GB" sz="1200" kern="1200" dirty="0">
                <a:solidFill>
                  <a:schemeClr val="tx1"/>
                </a:solidFill>
                <a:effectLst/>
                <a:latin typeface="+mn-lt"/>
                <a:ea typeface="+mn-ea"/>
                <a:cs typeface="+mn-cs"/>
              </a:rPr>
              <a:t>: Ask pupils to list generate an alphabetical list of things there are grateful, or pupils could go around the class and each say something they are gratefully for that matches with their letter. </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Positive gossip about classmates</a:t>
            </a:r>
            <a:r>
              <a:rPr lang="en-GB" sz="1200" kern="1200" dirty="0">
                <a:solidFill>
                  <a:schemeClr val="tx1"/>
                </a:solidFill>
                <a:effectLst/>
                <a:latin typeface="+mn-lt"/>
                <a:ea typeface="+mn-ea"/>
                <a:cs typeface="+mn-cs"/>
              </a:rPr>
              <a:t>: Pupils could write on a post it note something they appreciate about another person in the class and leave it on their desk.  </a:t>
            </a:r>
          </a:p>
          <a:p>
            <a:pPr marL="171450" lvl="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Gratitude collage/ word picture: </a:t>
            </a:r>
            <a:r>
              <a:rPr lang="en-GB" sz="1200" kern="1200" dirty="0">
                <a:solidFill>
                  <a:schemeClr val="tx1"/>
                </a:solidFill>
                <a:effectLst/>
                <a:latin typeface="+mn-lt"/>
                <a:ea typeface="+mn-ea"/>
                <a:cs typeface="+mn-cs"/>
              </a:rPr>
              <a:t>Pupils can create a collage or work picture of things that they feel grateful for. pupils can do this individually or in groups.</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10</a:t>
            </a:fld>
            <a:endParaRPr lang="en-US"/>
          </a:p>
        </p:txBody>
      </p:sp>
    </p:spTree>
    <p:extLst>
      <p:ext uri="{BB962C8B-B14F-4D97-AF65-F5344CB8AC3E}">
        <p14:creationId xmlns:p14="http://schemas.microsoft.com/office/powerpoint/2010/main" val="938405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613874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Kid President: </a:t>
            </a:r>
            <a:r>
              <a:rPr lang="en-GB" sz="1200" u="sng" kern="1200" dirty="0">
                <a:solidFill>
                  <a:schemeClr val="tx1"/>
                </a:solidFill>
                <a:effectLst/>
                <a:latin typeface="+mn-lt"/>
                <a:ea typeface="+mn-ea"/>
                <a:cs typeface="+mn-cs"/>
                <a:hlinkClick r:id="rId3"/>
              </a:rPr>
              <a:t>https://www.youtube.com/watch?v=yA5Qpt1JRE4</a:t>
            </a:r>
            <a:r>
              <a:rPr lang="en-GB" sz="1200" u="none" strike="noStrike" kern="1200" dirty="0">
                <a:solidFill>
                  <a:schemeClr val="tx1"/>
                </a:solidFill>
                <a:effectLst/>
                <a:latin typeface="+mn-lt"/>
                <a:ea typeface="+mn-ea"/>
                <a:cs typeface="+mn-cs"/>
              </a:rPr>
              <a:t> (Primary level)</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1296405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Gratitude Experiment: </a:t>
            </a:r>
            <a:r>
              <a:rPr lang="en-GB" sz="1200" u="sng" kern="1200" dirty="0">
                <a:solidFill>
                  <a:schemeClr val="tx1"/>
                </a:solidFill>
                <a:effectLst/>
                <a:latin typeface="+mn-lt"/>
                <a:ea typeface="+mn-ea"/>
                <a:cs typeface="+mn-cs"/>
                <a:hlinkClick r:id="rId3"/>
              </a:rPr>
              <a:t>https://www.youtube.com/watch?v=oHv6vTKD6lg</a:t>
            </a:r>
            <a:r>
              <a:rPr lang="en-GB" sz="1200" u="none" strike="noStrike" kern="1200" dirty="0">
                <a:solidFill>
                  <a:schemeClr val="tx1"/>
                </a:solidFill>
                <a:effectLst/>
                <a:latin typeface="+mn-lt"/>
                <a:ea typeface="+mn-ea"/>
                <a:cs typeface="+mn-cs"/>
              </a:rPr>
              <a:t> (Secondary level)</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1331376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a:t>
            </a:r>
            <a:r>
              <a:rPr lang="en-GB" sz="1200" kern="120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What does Gratitude mean?</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work in pairs to come up with a definition, or individually write their thoughts on the meaning of gratitude on a post-it-note and stick it on the board at the front of the class.</a:t>
            </a:r>
          </a:p>
          <a:p>
            <a:r>
              <a:rPr lang="en-GB" sz="1200" kern="1200" dirty="0">
                <a:solidFill>
                  <a:schemeClr val="tx1"/>
                </a:solidFill>
                <a:effectLst/>
                <a:latin typeface="+mn-lt"/>
                <a:ea typeface="+mn-ea"/>
                <a:cs typeface="+mn-cs"/>
              </a:rPr>
              <a:t>Issue pupils with the following definition of gratitude: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According to the world’s leading gratitude researcher Robert Emmons, gratitude is an “affirmation of goodness where we affirm that there are good things in the world”. </a:t>
            </a:r>
          </a:p>
          <a:p>
            <a:r>
              <a:rPr lang="en-GB" sz="1200" kern="1200" dirty="0">
                <a:solidFill>
                  <a:schemeClr val="tx1"/>
                </a:solidFill>
                <a:effectLst/>
                <a:latin typeface="+mn-lt"/>
                <a:ea typeface="+mn-ea"/>
                <a:cs typeface="+mn-cs"/>
              </a:rPr>
              <a:t>In more simple terms, Gratitude is the ability to recognise and acknowledge the good things, people and placed in our lives.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students to compare their definitions with the one they have been given.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5</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What I am grateful for... </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Pupils could write a list of things and/or people they are thankful for.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Or pupils could write a letter of thanks.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These can be shared with another pupil or as a class if they feel they want to.</a:t>
            </a:r>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158266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Gratitude Quotes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be split into small groups or work in pairs for this task.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Issue pupils with one of the quotes below, give them 5 minutes to discuss and plan, and one minute each to teach their quote and its meaning to the rest of the class. They may wish to act out their quote of give some examples.</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4273380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Activity: What are the benefits of gratitude?</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pupils to think about, and then share their thoughts on what they think the benefits of gratitude might be.</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Afterwards, share the following benefits with the class:</a:t>
            </a:r>
          </a:p>
          <a:p>
            <a:r>
              <a:rPr lang="en-GB" sz="1200" kern="1200" dirty="0">
                <a:solidFill>
                  <a:schemeClr val="tx1"/>
                </a:solidFill>
                <a:effectLst/>
                <a:latin typeface="+mn-lt"/>
                <a:ea typeface="+mn-ea"/>
                <a:cs typeface="+mn-cs"/>
              </a:rPr>
              <a:t>Research shows that gratitude can:</a:t>
            </a:r>
          </a:p>
          <a:p>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Help you make friends. One study found that thanking a new acquaintance makes them more likely to seek a more lasting relationship with you.</a:t>
            </a:r>
            <a:endParaRPr lang="en-GB" dirty="0">
              <a:effectLst/>
            </a:endParaRPr>
          </a:p>
          <a:p>
            <a:pPr marL="17145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Improve your physical health. People who exhibit gratitude report fewer aches and pains, a general feeling of health, more regular exercise, and more frequent check-ups with their doctor than those who don’t.</a:t>
            </a:r>
          </a:p>
          <a:p>
            <a:pPr marL="171450" lvl="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Improve your psychological health. Grateful people enjoy higher well-being and happiness and suffer from reduced symptoms of depression.</a:t>
            </a:r>
            <a:endParaRPr lang="en-GB" dirty="0">
              <a:effectLst/>
            </a:endParaRPr>
          </a:p>
          <a:p>
            <a:pPr marL="17145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Enhance empathy and reduces aggression. Those who show their gratitude are less likely to seek revenge against others and more likely to behave in a prosocial manner, with sensitivity and empathy.</a:t>
            </a:r>
            <a:endParaRPr lang="en-GB" dirty="0">
              <a:effectLst/>
            </a:endParaRPr>
          </a:p>
          <a:p>
            <a:pPr marL="17145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Improve your sleep. Practicing gratitude regularly can help you sleep longer and better. </a:t>
            </a:r>
          </a:p>
          <a:p>
            <a:pPr marL="171450" lvl="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Enhance your self-esteem. People who are grateful have increased self-esteem, partly due to their ability to appreciate other peoples’ accomplishments.</a:t>
            </a:r>
            <a:endParaRPr lang="en-GB" dirty="0">
              <a:effectLst/>
            </a:endParaRPr>
          </a:p>
          <a:p>
            <a:pPr marL="171450" indent="-171450">
              <a:buFont typeface="Arial" panose="020B0604020202020204" pitchFamily="34" charset="0"/>
              <a:buChar char="•"/>
            </a:pPr>
            <a:endParaRPr lang="en-GB" dirty="0">
              <a:effectLst/>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Increase in mental strength. Grateful people have an advantage in overcoming trauma and enhanced resilience, helping them to bounce back from highly stressful situations. (Morin, 2014).</a:t>
            </a:r>
            <a:endParaRPr lang="en-GB" dirty="0">
              <a:effectLst/>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3787410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Activity: How can I practice gratitude?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share their ideas on how they think they could practice gratitude, and what they might task their selves with over the next week.</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Some examples include: </a:t>
            </a:r>
          </a:p>
          <a:p>
            <a:endParaRPr lang="en-GB"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Journal About Gratitude</a:t>
            </a:r>
            <a:r>
              <a:rPr lang="en-GB" sz="1200" kern="1200" dirty="0">
                <a:solidFill>
                  <a:schemeClr val="tx1"/>
                </a:solidFill>
                <a:effectLst/>
                <a:latin typeface="+mn-lt"/>
                <a:ea typeface="+mn-ea"/>
                <a:cs typeface="+mn-cs"/>
              </a:rPr>
              <a:t>: Take a few minutes every evening to write down five good things about your day. The entries don’t have to be major events—they might be as simple as a good meal, talking to a friend, or getting through a difficult challenge. Even on a bad day there are normally some things that we can feel good about. Taking time to be grateful is not about ignoring the bad things – it just helps us focus our attention more on the positive, rather than dwell on the negative. </a:t>
            </a:r>
          </a:p>
          <a:p>
            <a:endParaRPr lang="en-GB"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Write a Letter:</a:t>
            </a:r>
            <a:r>
              <a:rPr lang="en-GB" sz="1200" kern="1200" dirty="0">
                <a:solidFill>
                  <a:schemeClr val="tx1"/>
                </a:solidFill>
                <a:effectLst/>
                <a:latin typeface="+mn-lt"/>
                <a:ea typeface="+mn-ea"/>
                <a:cs typeface="+mn-cs"/>
              </a:rPr>
              <a:t> Think about someone who has had a major impact on your life, someone who you would like to thank, or someone who you appreciate having in your life. Write a letter with specific details about what it is you appreciate about them, and send it. </a:t>
            </a:r>
          </a:p>
          <a:p>
            <a:endParaRPr lang="en-GB"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Visit Someone who you Appreciate:</a:t>
            </a:r>
            <a:r>
              <a:rPr lang="en-GB" sz="1200" kern="1200" dirty="0">
                <a:solidFill>
                  <a:schemeClr val="tx1"/>
                </a:solidFill>
                <a:effectLst/>
                <a:latin typeface="+mn-lt"/>
                <a:ea typeface="+mn-ea"/>
                <a:cs typeface="+mn-cs"/>
              </a:rPr>
              <a:t> Write a letter to someone you appreciate as described above, but instead of mailing it, deliver the letter in person. Don’t tell them why you’re visiting! Read them the letter, and then allow them to keep it as a memento. </a:t>
            </a:r>
          </a:p>
          <a:p>
            <a:endParaRPr lang="en-GB"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Say “Thank You”:</a:t>
            </a:r>
            <a:r>
              <a:rPr lang="en-GB" sz="1200" kern="1200" dirty="0">
                <a:solidFill>
                  <a:schemeClr val="tx1"/>
                </a:solidFill>
                <a:effectLst/>
                <a:latin typeface="+mn-lt"/>
                <a:ea typeface="+mn-ea"/>
                <a:cs typeface="+mn-cs"/>
              </a:rPr>
              <a:t> Keep your eyes open throughout the day for reasons to say “thanks”. Try to recognize the small actions people do every day that might be overlooked such as a colleague who always goes the extra mile, or a friend who always seems willing to listen. </a:t>
            </a:r>
          </a:p>
          <a:p>
            <a:endParaRPr lang="en-GB"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Take a Gratitude Walk:</a:t>
            </a:r>
            <a:r>
              <a:rPr lang="en-GB" sz="1200" kern="1200" dirty="0">
                <a:solidFill>
                  <a:schemeClr val="tx1"/>
                </a:solidFill>
                <a:effectLst/>
                <a:latin typeface="+mn-lt"/>
                <a:ea typeface="+mn-ea"/>
                <a:cs typeface="+mn-cs"/>
              </a:rPr>
              <a:t> Go for a walk and make a special effort to appreciate your surroundings. You might notice the smell of flowers, a pretty building, or a soothing breeze. Spend a few minutes focusing on each of your senses (sight, hearing, taste, smell, and touch) to find new things you may not have noticed.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726041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7/15/20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7/15/20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yA5Qpt1JRE4?feature=oembed"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oHv6vTKD6lg?feature=oembed"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Gratitude</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A86549-B5EA-104B-BA5C-8F1D79E41B01}"/>
              </a:ext>
            </a:extLst>
          </p:cNvPr>
          <p:cNvSpPr/>
          <p:nvPr/>
        </p:nvSpPr>
        <p:spPr>
          <a:xfrm>
            <a:off x="1442224" y="758283"/>
            <a:ext cx="9619786" cy="5218160"/>
          </a:xfrm>
          <a:prstGeom prst="rect">
            <a:avLst/>
          </a:prstGeom>
        </p:spPr>
        <p:txBody>
          <a:bodyPr wrap="square">
            <a:spAutoFit/>
          </a:bodyPr>
          <a:lstStyle/>
          <a:p>
            <a:pPr algn="ctr">
              <a:lnSpc>
                <a:spcPct val="115000"/>
              </a:lnSpc>
              <a:spcAft>
                <a:spcPts val="0"/>
              </a:spcAft>
            </a:pPr>
            <a:r>
              <a:rPr lang="en-GB" sz="2800" b="1" dirty="0">
                <a:solidFill>
                  <a:srgbClr val="000000"/>
                </a:solidFill>
                <a:latin typeface="Arial" panose="020B0604020202020204" pitchFamily="34" charset="0"/>
                <a:ea typeface="Times New Roman" panose="02020603050405020304" pitchFamily="18" charset="0"/>
              </a:rPr>
              <a:t>Activities: </a:t>
            </a:r>
          </a:p>
          <a:p>
            <a:pPr algn="ctr">
              <a:lnSpc>
                <a:spcPct val="115000"/>
              </a:lnSpc>
              <a:spcAft>
                <a:spcPts val="0"/>
              </a:spcAft>
            </a:pPr>
            <a:r>
              <a:rPr lang="en-GB" sz="2800" b="1" dirty="0">
                <a:solidFill>
                  <a:srgbClr val="000000"/>
                </a:solidFill>
                <a:latin typeface="Arial" panose="020B0604020202020204" pitchFamily="34" charset="0"/>
                <a:ea typeface="Times New Roman" panose="02020603050405020304" pitchFamily="18" charset="0"/>
              </a:rPr>
              <a:t>Practising gratitude classroom activities</a:t>
            </a:r>
            <a:endParaRPr lang="en-GB" sz="2800" b="1" dirty="0">
              <a:latin typeface="Times New Roman" panose="02020603050405020304" pitchFamily="18" charset="0"/>
              <a:ea typeface="Times New Roman" panose="02020603050405020304" pitchFamily="18" charset="0"/>
            </a:endParaRPr>
          </a:p>
          <a:p>
            <a:pPr marL="342900" lvl="0" indent="-342900" algn="ctr">
              <a:lnSpc>
                <a:spcPct val="115000"/>
              </a:lnSpc>
              <a:spcAft>
                <a:spcPts val="1050"/>
              </a:spcAft>
              <a:buFont typeface="Arial" panose="020B0604020202020204" pitchFamily="34" charset="0"/>
              <a:buChar char="•"/>
            </a:pPr>
            <a:endParaRPr lang="en-GB" sz="2800" b="1" dirty="0">
              <a:latin typeface="Arial" panose="020B0604020202020204" pitchFamily="34" charset="0"/>
              <a:ea typeface="Times New Roman" panose="02020603050405020304" pitchFamily="18" charset="0"/>
              <a:cs typeface="Times New Roman" panose="02020603050405020304" pitchFamily="18" charset="0"/>
            </a:endParaRPr>
          </a:p>
          <a:p>
            <a:pPr marL="285750" lvl="0" indent="-285750">
              <a:lnSpc>
                <a:spcPct val="115000"/>
              </a:lnSpc>
              <a:spcAft>
                <a:spcPts val="1050"/>
              </a:spcAft>
              <a:buFont typeface="Arial" panose="020B0604020202020204" pitchFamily="34" charset="0"/>
              <a:buChar char="•"/>
            </a:pPr>
            <a:r>
              <a:rPr lang="en-GB" sz="2800" dirty="0">
                <a:latin typeface="Arial" panose="020B0604020202020204" pitchFamily="34" charset="0"/>
                <a:ea typeface="Times New Roman" panose="02020603050405020304" pitchFamily="18" charset="0"/>
                <a:cs typeface="Times New Roman" panose="02020603050405020304" pitchFamily="18" charset="0"/>
              </a:rPr>
              <a:t> Gratitude journal</a:t>
            </a:r>
          </a:p>
          <a:p>
            <a:pPr marL="285750" lvl="0" indent="-285750">
              <a:lnSpc>
                <a:spcPct val="115000"/>
              </a:lnSpc>
              <a:spcAft>
                <a:spcPts val="1050"/>
              </a:spcAft>
              <a:buFont typeface="Arial" panose="020B0604020202020204" pitchFamily="34" charset="0"/>
              <a:buChar char="•"/>
            </a:pPr>
            <a:endParaRPr lang="en-GB" sz="9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Arial" panose="020B0604020202020204" pitchFamily="34" charset="0"/>
              <a:buChar char="•"/>
            </a:pPr>
            <a:r>
              <a:rPr lang="en-GB" sz="2800" dirty="0">
                <a:latin typeface="Arial" panose="020B0604020202020204" pitchFamily="34" charset="0"/>
                <a:ea typeface="Times New Roman" panose="02020603050405020304" pitchFamily="18" charset="0"/>
                <a:cs typeface="Times New Roman" panose="02020603050405020304" pitchFamily="18" charset="0"/>
              </a:rPr>
              <a:t>ABC Gratitude brainstorm</a:t>
            </a:r>
          </a:p>
          <a:p>
            <a:pPr marL="342900" lvl="0" indent="-342900">
              <a:lnSpc>
                <a:spcPct val="115000"/>
              </a:lnSpc>
              <a:spcAft>
                <a:spcPts val="0"/>
              </a:spcAft>
              <a:buFont typeface="Arial" panose="020B0604020202020204" pitchFamily="34" charset="0"/>
              <a:buChar char="•"/>
            </a:pPr>
            <a:endParaRPr lang="en-GB" sz="2800" dirty="0">
              <a:latin typeface="Times New Roman" panose="02020603050405020304" pitchFamily="18" charset="0"/>
              <a:ea typeface="Times New Roman" panose="02020603050405020304" pitchFamily="18" charset="0"/>
            </a:endParaRPr>
          </a:p>
          <a:p>
            <a:pPr marL="342900" lvl="0" indent="-342900">
              <a:lnSpc>
                <a:spcPct val="115000"/>
              </a:lnSpc>
              <a:spcAft>
                <a:spcPts val="0"/>
              </a:spcAft>
              <a:buFont typeface="Arial" panose="020B0604020202020204" pitchFamily="34" charset="0"/>
              <a:buChar char="•"/>
            </a:pPr>
            <a:r>
              <a:rPr lang="en-GB" sz="2800" dirty="0">
                <a:latin typeface="Arial" panose="020B0604020202020204" pitchFamily="34" charset="0"/>
                <a:ea typeface="Times New Roman" panose="02020603050405020304" pitchFamily="18" charset="0"/>
                <a:cs typeface="Times New Roman" panose="02020603050405020304" pitchFamily="18" charset="0"/>
              </a:rPr>
              <a:t>Positive gossip about classmates </a:t>
            </a:r>
            <a:endParaRPr lang="en-GB" sz="2800" dirty="0">
              <a:latin typeface="Times New Roman" panose="02020603050405020304" pitchFamily="18" charset="0"/>
              <a:ea typeface="Times New Roman" panose="02020603050405020304" pitchFamily="18" charset="0"/>
              <a:cs typeface="Times New Roman" panose="02020603050405020304" pitchFamily="18" charset="0"/>
            </a:endParaRPr>
          </a:p>
          <a:p>
            <a:pPr marL="228600">
              <a:lnSpc>
                <a:spcPct val="115000"/>
              </a:lnSpc>
              <a:spcAft>
                <a:spcPts val="0"/>
              </a:spcAft>
            </a:pPr>
            <a:r>
              <a:rPr lang="en-GB" sz="2800" dirty="0">
                <a:latin typeface="Arial" panose="020B0604020202020204" pitchFamily="34" charset="0"/>
                <a:ea typeface="Times New Roman" panose="02020603050405020304" pitchFamily="18" charset="0"/>
              </a:rPr>
              <a:t> </a:t>
            </a:r>
            <a:endParaRPr lang="en-GB" sz="2800" dirty="0">
              <a:latin typeface="Times New Roman" panose="02020603050405020304" pitchFamily="18" charset="0"/>
              <a:ea typeface="Times New Roman" panose="02020603050405020304" pitchFamily="18" charset="0"/>
            </a:endParaRPr>
          </a:p>
          <a:p>
            <a:pPr marL="342900" lvl="0" indent="-342900">
              <a:lnSpc>
                <a:spcPct val="115000"/>
              </a:lnSpc>
              <a:spcAft>
                <a:spcPts val="0"/>
              </a:spcAft>
              <a:buFont typeface="Arial" panose="020B0604020202020204" pitchFamily="34" charset="0"/>
              <a:buChar char="•"/>
            </a:pPr>
            <a:r>
              <a:rPr lang="en-GB" sz="2800" dirty="0">
                <a:latin typeface="Arial" panose="020B0604020202020204" pitchFamily="34" charset="0"/>
                <a:ea typeface="Times New Roman" panose="02020603050405020304" pitchFamily="18" charset="0"/>
                <a:cs typeface="Times New Roman" panose="02020603050405020304" pitchFamily="18" charset="0"/>
              </a:rPr>
              <a:t>Gratitude collage/ word picture</a:t>
            </a:r>
            <a:endParaRPr lang="en-GB" sz="28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110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484094" y="322729"/>
            <a:ext cx="9020853" cy="6172200"/>
          </a:xfrm>
        </p:spPr>
        <p:txBody>
          <a:bodyPr>
            <a:normAutofit fontScale="70000" lnSpcReduction="20000"/>
          </a:bodyPr>
          <a:lstStyle/>
          <a:p>
            <a:pPr marL="0" indent="0">
              <a:buNone/>
            </a:pPr>
            <a:endParaRPr lang="en-GB" dirty="0"/>
          </a:p>
          <a:p>
            <a:pPr marL="0" indent="0">
              <a:buNone/>
            </a:pPr>
            <a:r>
              <a:rPr lang="en-GB" sz="4600" b="1" dirty="0"/>
              <a:t>Learning intentions </a:t>
            </a:r>
          </a:p>
          <a:p>
            <a:pPr marL="0" indent="0">
              <a:buNone/>
            </a:pPr>
            <a:endParaRPr lang="en-US" dirty="0"/>
          </a:p>
          <a:p>
            <a:pPr marL="0" indent="0">
              <a:lnSpc>
                <a:spcPct val="160000"/>
              </a:lnSpc>
              <a:buNone/>
            </a:pPr>
            <a:r>
              <a:rPr lang="en-US" sz="3400" dirty="0"/>
              <a:t>By the end the lesson I </a:t>
            </a:r>
            <a:r>
              <a:rPr lang="en-GB" sz="3400" dirty="0"/>
              <a:t>will learn about the meaning of gratitude, why it is important and learn how I can practise being more grateful.</a:t>
            </a:r>
          </a:p>
          <a:p>
            <a:pPr marL="0" indent="0">
              <a:buNone/>
            </a:pPr>
            <a:endParaRPr lang="en-GB" sz="3400" dirty="0"/>
          </a:p>
          <a:p>
            <a:endParaRPr lang="en-GB" sz="3400" dirty="0"/>
          </a:p>
          <a:p>
            <a:pPr marL="0" indent="0">
              <a:buNone/>
            </a:pPr>
            <a:r>
              <a:rPr lang="en-GB" sz="3400" b="1" u="sng" dirty="0"/>
              <a:t>Success Criteria: </a:t>
            </a:r>
            <a:endParaRPr lang="en-GB" sz="3400" b="1" dirty="0"/>
          </a:p>
          <a:p>
            <a:pPr marL="0" indent="0">
              <a:buNone/>
            </a:pPr>
            <a:r>
              <a:rPr lang="en-GB" sz="3400" dirty="0"/>
              <a:t>I will have been successful if I can:</a:t>
            </a:r>
          </a:p>
          <a:p>
            <a:endParaRPr lang="en-GB" sz="800" dirty="0"/>
          </a:p>
          <a:p>
            <a:pPr marL="0" lvl="0" indent="0">
              <a:lnSpc>
                <a:spcPct val="160000"/>
              </a:lnSpc>
              <a:buNone/>
            </a:pPr>
            <a:r>
              <a:rPr lang="en-GB" sz="3400" dirty="0"/>
              <a:t>Understand what gratitude means </a:t>
            </a:r>
          </a:p>
          <a:p>
            <a:pPr marL="0" lvl="0" indent="0">
              <a:lnSpc>
                <a:spcPct val="160000"/>
              </a:lnSpc>
              <a:buNone/>
            </a:pPr>
            <a:r>
              <a:rPr lang="en-GB" sz="3400" dirty="0"/>
              <a:t>Know the benefits of gratitude</a:t>
            </a:r>
          </a:p>
          <a:p>
            <a:pPr marL="0" indent="0">
              <a:lnSpc>
                <a:spcPct val="160000"/>
              </a:lnSpc>
              <a:buNone/>
            </a:pPr>
            <a:r>
              <a:rPr lang="en-GB" sz="3400" dirty="0"/>
              <a:t>Identify ways that I can practise gratitude</a:t>
            </a:r>
          </a:p>
        </p:txBody>
      </p:sp>
      <p:pic>
        <p:nvPicPr>
          <p:cNvPr id="5" name="Picture 4" descr="7 Elements of Leadership Gratitude">
            <a:extLst>
              <a:ext uri="{FF2B5EF4-FFF2-40B4-BE49-F238E27FC236}">
                <a16:creationId xmlns:a16="http://schemas.microsoft.com/office/drawing/2014/main" id="{194F8AE9-4910-8649-B6B5-F41BEB20245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48535" y="3408829"/>
            <a:ext cx="2818739" cy="1734835"/>
          </a:xfrm>
          <a:prstGeom prst="rect">
            <a:avLst/>
          </a:prstGeom>
          <a:noFill/>
          <a:ln>
            <a:noFill/>
          </a:ln>
        </p:spPr>
      </p:pic>
    </p:spTree>
    <p:extLst>
      <p:ext uri="{BB962C8B-B14F-4D97-AF65-F5344CB8AC3E}">
        <p14:creationId xmlns:p14="http://schemas.microsoft.com/office/powerpoint/2010/main" val="24350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FD391-F8AA-4543-B17D-6D37211D8545}"/>
              </a:ext>
            </a:extLst>
          </p:cNvPr>
          <p:cNvSpPr>
            <a:spLocks noGrp="1"/>
          </p:cNvSpPr>
          <p:nvPr>
            <p:ph type="title"/>
          </p:nvPr>
        </p:nvSpPr>
        <p:spPr/>
        <p:txBody>
          <a:bodyPr/>
          <a:lstStyle/>
          <a:p>
            <a:pPr algn="ctr"/>
            <a:r>
              <a:rPr lang="en-US" dirty="0"/>
              <a:t>Gratitude: Kid President</a:t>
            </a:r>
          </a:p>
        </p:txBody>
      </p:sp>
      <p:pic>
        <p:nvPicPr>
          <p:cNvPr id="4" name="Online Media 3" descr="Kid Presidentâs 25 Reasons To Be Thankful!">
            <a:hlinkClick r:id="" action="ppaction://media"/>
            <a:extLst>
              <a:ext uri="{FF2B5EF4-FFF2-40B4-BE49-F238E27FC236}">
                <a16:creationId xmlns:a16="http://schemas.microsoft.com/office/drawing/2014/main" id="{87961FE6-E083-3B46-BEB7-61ADE793A916}"/>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421926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453B6-F612-E34E-A12C-5A410B227C31}"/>
              </a:ext>
            </a:extLst>
          </p:cNvPr>
          <p:cNvSpPr>
            <a:spLocks noGrp="1"/>
          </p:cNvSpPr>
          <p:nvPr>
            <p:ph type="title"/>
          </p:nvPr>
        </p:nvSpPr>
        <p:spPr/>
        <p:txBody>
          <a:bodyPr/>
          <a:lstStyle/>
          <a:p>
            <a:pPr algn="ctr"/>
            <a:r>
              <a:rPr lang="en-US" dirty="0"/>
              <a:t>The Gratitude Experiment</a:t>
            </a:r>
          </a:p>
        </p:txBody>
      </p:sp>
      <p:pic>
        <p:nvPicPr>
          <p:cNvPr id="4" name="Online Media 3" descr="An Experiment in Gratitude | The Science of Happiness">
            <a:hlinkClick r:id="" action="ppaction://media"/>
            <a:extLst>
              <a:ext uri="{FF2B5EF4-FFF2-40B4-BE49-F238E27FC236}">
                <a16:creationId xmlns:a16="http://schemas.microsoft.com/office/drawing/2014/main" id="{5DA05410-ACE7-FB48-9997-3E7BDA73B2FF}"/>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143480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2103437"/>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What does gratitude mean?</a:t>
            </a:r>
            <a:br>
              <a:rPr lang="en-GB" dirty="0"/>
            </a:br>
            <a:endParaRPr lang="en-US" dirty="0"/>
          </a:p>
        </p:txBody>
      </p:sp>
    </p:spTree>
    <p:extLst>
      <p:ext uri="{BB962C8B-B14F-4D97-AF65-F5344CB8AC3E}">
        <p14:creationId xmlns:p14="http://schemas.microsoft.com/office/powerpoint/2010/main" val="2866820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491FD-D2C5-1346-B899-D72E5CD1A121}"/>
              </a:ext>
            </a:extLst>
          </p:cNvPr>
          <p:cNvSpPr>
            <a:spLocks noGrp="1"/>
          </p:cNvSpPr>
          <p:nvPr>
            <p:ph type="title"/>
          </p:nvPr>
        </p:nvSpPr>
        <p:spPr>
          <a:xfrm>
            <a:off x="838200" y="2103437"/>
            <a:ext cx="10515600" cy="1576465"/>
          </a:xfrm>
        </p:spPr>
        <p:txBody>
          <a:bodyPr>
            <a:normAutofit/>
          </a:bodyPr>
          <a:lstStyle/>
          <a:p>
            <a:pPr algn="ctr"/>
            <a:r>
              <a:rPr lang="en-GB" b="1" dirty="0"/>
              <a:t>Activity: </a:t>
            </a:r>
            <a:br>
              <a:rPr lang="en-GB" b="1" dirty="0"/>
            </a:br>
            <a:r>
              <a:rPr lang="en-GB" b="1" dirty="0"/>
              <a:t>What I am grateful for…</a:t>
            </a:r>
            <a:endParaRPr lang="en-US" dirty="0"/>
          </a:p>
        </p:txBody>
      </p:sp>
      <p:pic>
        <p:nvPicPr>
          <p:cNvPr id="3" name="Picture 2">
            <a:extLst>
              <a:ext uri="{FF2B5EF4-FFF2-40B4-BE49-F238E27FC236}">
                <a16:creationId xmlns:a16="http://schemas.microsoft.com/office/drawing/2014/main" id="{5351D7D3-415A-7745-9D23-56E812F9907A}"/>
              </a:ext>
            </a:extLst>
          </p:cNvPr>
          <p:cNvPicPr>
            <a:picLocks noChangeAspect="1"/>
          </p:cNvPicPr>
          <p:nvPr/>
        </p:nvPicPr>
        <p:blipFill>
          <a:blip r:embed="rId3"/>
          <a:stretch>
            <a:fillRect/>
          </a:stretch>
        </p:blipFill>
        <p:spPr>
          <a:xfrm flipH="1">
            <a:off x="8942806" y="3679902"/>
            <a:ext cx="2845392" cy="2682798"/>
          </a:xfrm>
          <a:prstGeom prst="rect">
            <a:avLst/>
          </a:prstGeom>
        </p:spPr>
      </p:pic>
    </p:spTree>
    <p:extLst>
      <p:ext uri="{BB962C8B-B14F-4D97-AF65-F5344CB8AC3E}">
        <p14:creationId xmlns:p14="http://schemas.microsoft.com/office/powerpoint/2010/main" val="2683310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419C8-9A46-754D-BFB7-EB8928D305B4}"/>
              </a:ext>
            </a:extLst>
          </p:cNvPr>
          <p:cNvSpPr>
            <a:spLocks noGrp="1"/>
          </p:cNvSpPr>
          <p:nvPr>
            <p:ph type="title"/>
          </p:nvPr>
        </p:nvSpPr>
        <p:spPr/>
        <p:txBody>
          <a:bodyPr>
            <a:normAutofit fontScale="90000"/>
          </a:bodyPr>
          <a:lstStyle/>
          <a:p>
            <a:pPr algn="ctr"/>
            <a:r>
              <a:rPr lang="en-GB" b="1" dirty="0"/>
              <a:t>Activity: </a:t>
            </a:r>
            <a:br>
              <a:rPr lang="en-GB" b="1" dirty="0"/>
            </a:br>
            <a:r>
              <a:rPr lang="en-GB" b="1" dirty="0"/>
              <a:t>Gratitude Quotes</a:t>
            </a:r>
            <a:br>
              <a:rPr lang="en-GB" dirty="0"/>
            </a:br>
            <a:endParaRPr lang="en-US" dirty="0"/>
          </a:p>
        </p:txBody>
      </p:sp>
      <p:graphicFrame>
        <p:nvGraphicFramePr>
          <p:cNvPr id="5" name="Content Placeholder 4">
            <a:extLst>
              <a:ext uri="{FF2B5EF4-FFF2-40B4-BE49-F238E27FC236}">
                <a16:creationId xmlns:a16="http://schemas.microsoft.com/office/drawing/2014/main" id="{FC34A55C-62FC-A942-80EF-D745452BD938}"/>
              </a:ext>
            </a:extLst>
          </p:cNvPr>
          <p:cNvGraphicFramePr>
            <a:graphicFrameLocks noGrp="1"/>
          </p:cNvGraphicFramePr>
          <p:nvPr>
            <p:ph idx="1"/>
            <p:extLst>
              <p:ext uri="{D42A27DB-BD31-4B8C-83A1-F6EECF244321}">
                <p14:modId xmlns:p14="http://schemas.microsoft.com/office/powerpoint/2010/main" val="1283193560"/>
              </p:ext>
            </p:extLst>
          </p:nvPr>
        </p:nvGraphicFramePr>
        <p:xfrm>
          <a:off x="1583474" y="1690688"/>
          <a:ext cx="9770326" cy="4472448"/>
        </p:xfrm>
        <a:graphic>
          <a:graphicData uri="http://schemas.openxmlformats.org/drawingml/2006/table">
            <a:tbl>
              <a:tblPr firstRow="1" firstCol="1" bandRow="1"/>
              <a:tblGrid>
                <a:gridCol w="9770326">
                  <a:extLst>
                    <a:ext uri="{9D8B030D-6E8A-4147-A177-3AD203B41FA5}">
                      <a16:colId xmlns:a16="http://schemas.microsoft.com/office/drawing/2014/main" val="2481039868"/>
                    </a:ext>
                  </a:extLst>
                </a:gridCol>
              </a:tblGrid>
              <a:tr h="1240691">
                <a:tc>
                  <a:txBody>
                    <a:bodyPr/>
                    <a:lstStyle/>
                    <a:p>
                      <a:pPr algn="ctr">
                        <a:lnSpc>
                          <a:spcPct val="150000"/>
                        </a:lnSpc>
                      </a:pPr>
                      <a:r>
                        <a:rPr lang="en-GB" sz="1000">
                          <a:effectLst/>
                          <a:latin typeface="Arial" panose="020B0604020202020204" pitchFamily="34" charset="0"/>
                          <a:ea typeface="Times New Roman" panose="02020603050405020304" pitchFamily="18" charset="0"/>
                        </a:rPr>
                        <a:t> </a:t>
                      </a:r>
                      <a:endParaRPr lang="en-GB" sz="1800">
                        <a:effectLst/>
                        <a:latin typeface="Calibri" panose="020F0502020204030204" pitchFamily="34" charset="0"/>
                        <a:ea typeface="Times New Roman" panose="02020603050405020304" pitchFamily="18" charset="0"/>
                      </a:endParaRPr>
                    </a:p>
                    <a:p>
                      <a:pPr algn="ctr">
                        <a:lnSpc>
                          <a:spcPct val="150000"/>
                        </a:lnSpc>
                      </a:pPr>
                      <a:r>
                        <a:rPr lang="en-GB" sz="1800">
                          <a:solidFill>
                            <a:srgbClr val="000000"/>
                          </a:solidFill>
                          <a:effectLst/>
                          <a:latin typeface="Arial" panose="020B0604020202020204" pitchFamily="34" charset="0"/>
                          <a:ea typeface="Times New Roman" panose="02020603050405020304" pitchFamily="18" charset="0"/>
                        </a:rPr>
                        <a:t>“There are only two ways to live your life. One is as though nothing is a miracle. The other is as though everything is a miracle.” - Albert Einstein</a:t>
                      </a:r>
                      <a:endParaRPr lang="en-GB" sz="1800">
                        <a:effectLst/>
                        <a:latin typeface="Calibri" panose="020F0502020204030204" pitchFamily="34" charset="0"/>
                        <a:ea typeface="Times New Roman" panose="02020603050405020304" pitchFamily="18" charset="0"/>
                      </a:endParaRPr>
                    </a:p>
                    <a:p>
                      <a:pPr algn="ctr">
                        <a:lnSpc>
                          <a:spcPct val="150000"/>
                        </a:lnSpc>
                      </a:pPr>
                      <a:r>
                        <a:rPr lang="en-GB" sz="600">
                          <a:effectLst/>
                          <a:latin typeface="Arial" panose="020B0604020202020204" pitchFamily="34" charset="0"/>
                          <a:ea typeface="Times New Roman" panose="02020603050405020304" pitchFamily="18" charset="0"/>
                        </a:rPr>
                        <a:t> </a:t>
                      </a:r>
                      <a:endParaRPr lang="en-GB" sz="1800">
                        <a:effectLst/>
                        <a:latin typeface="Calibri" panose="020F050202020403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374861"/>
                  </a:ext>
                </a:extLst>
              </a:tr>
              <a:tr h="1279484">
                <a:tc>
                  <a:txBody>
                    <a:bodyPr/>
                    <a:lstStyle/>
                    <a:p>
                      <a:pPr algn="ctr">
                        <a:lnSpc>
                          <a:spcPct val="150000"/>
                        </a:lnSpc>
                      </a:pPr>
                      <a:r>
                        <a:rPr lang="en-GB" sz="1000" dirty="0">
                          <a:effectLst/>
                          <a:latin typeface="Arial" panose="020B0604020202020204" pitchFamily="34" charset="0"/>
                          <a:ea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endParaRPr>
                    </a:p>
                    <a:p>
                      <a:pPr algn="ctr">
                        <a:lnSpc>
                          <a:spcPct val="150000"/>
                        </a:lnSpc>
                      </a:pPr>
                      <a:r>
                        <a:rPr lang="en-GB" sz="1800" dirty="0">
                          <a:solidFill>
                            <a:srgbClr val="000000"/>
                          </a:solidFill>
                          <a:effectLst/>
                          <a:latin typeface="Arial" panose="020B0604020202020204" pitchFamily="34" charset="0"/>
                          <a:ea typeface="Times New Roman" panose="02020603050405020304" pitchFamily="18" charset="0"/>
                        </a:rPr>
                        <a:t>“None is more impoverished than the one who has no gratitude. Gratitude is a currency that we can mint for ourselves and spend without fear of bankruptcy.” - Fred De Witt Van </a:t>
                      </a:r>
                      <a:r>
                        <a:rPr lang="en-GB" sz="1800" dirty="0" err="1">
                          <a:solidFill>
                            <a:srgbClr val="000000"/>
                          </a:solidFill>
                          <a:effectLst/>
                          <a:latin typeface="Arial" panose="020B0604020202020204" pitchFamily="34" charset="0"/>
                          <a:ea typeface="Times New Roman" panose="02020603050405020304" pitchFamily="18" charset="0"/>
                        </a:rPr>
                        <a:t>Amburgh</a:t>
                      </a:r>
                      <a:endParaRPr lang="en-GB" sz="1800" dirty="0">
                        <a:solidFill>
                          <a:srgbClr val="000000"/>
                        </a:solidFill>
                        <a:effectLst/>
                        <a:latin typeface="Arial" panose="020B0604020202020204" pitchFamily="34" charset="0"/>
                        <a:ea typeface="Times New Roman" panose="02020603050405020304" pitchFamily="18" charset="0"/>
                      </a:endParaRPr>
                    </a:p>
                    <a:p>
                      <a:pPr algn="ctr">
                        <a:lnSpc>
                          <a:spcPct val="150000"/>
                        </a:lnSpc>
                      </a:pPr>
                      <a:r>
                        <a:rPr lang="en-GB" sz="500" dirty="0">
                          <a:effectLst/>
                          <a:latin typeface="Arial" panose="020B0604020202020204" pitchFamily="34" charset="0"/>
                          <a:ea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8941957"/>
                  </a:ext>
                </a:extLst>
              </a:tr>
              <a:tr h="749361">
                <a:tc>
                  <a:txBody>
                    <a:bodyPr/>
                    <a:lstStyle/>
                    <a:p>
                      <a:pPr algn="ctr">
                        <a:lnSpc>
                          <a:spcPct val="150000"/>
                        </a:lnSpc>
                      </a:pPr>
                      <a:r>
                        <a:rPr lang="en-GB" sz="1000">
                          <a:effectLst/>
                          <a:latin typeface="Arial" panose="020B0604020202020204" pitchFamily="34" charset="0"/>
                          <a:ea typeface="Times New Roman" panose="02020603050405020304" pitchFamily="18" charset="0"/>
                        </a:rPr>
                        <a:t> </a:t>
                      </a:r>
                      <a:endParaRPr lang="en-GB" sz="1800">
                        <a:effectLst/>
                        <a:latin typeface="Calibri" panose="020F0502020204030204" pitchFamily="34" charset="0"/>
                        <a:ea typeface="Times New Roman" panose="02020603050405020304" pitchFamily="18" charset="0"/>
                      </a:endParaRPr>
                    </a:p>
                    <a:p>
                      <a:pPr algn="ctr">
                        <a:lnSpc>
                          <a:spcPct val="150000"/>
                        </a:lnSpc>
                      </a:pPr>
                      <a:r>
                        <a:rPr lang="en-GB" sz="1800">
                          <a:solidFill>
                            <a:srgbClr val="000000"/>
                          </a:solidFill>
                          <a:effectLst/>
                          <a:latin typeface="Arial" panose="020B0604020202020204" pitchFamily="34" charset="0"/>
                          <a:ea typeface="Times New Roman" panose="02020603050405020304" pitchFamily="18" charset="0"/>
                        </a:rPr>
                        <a:t>"If you count all your assets, you always show a profit." - Robert Quillen</a:t>
                      </a:r>
                      <a:endParaRPr lang="en-GB" sz="1800">
                        <a:effectLst/>
                        <a:latin typeface="Calibri" panose="020F0502020204030204" pitchFamily="34" charset="0"/>
                        <a:ea typeface="Times New Roman" panose="02020603050405020304" pitchFamily="18" charset="0"/>
                      </a:endParaRPr>
                    </a:p>
                    <a:p>
                      <a:pPr algn="ctr">
                        <a:lnSpc>
                          <a:spcPct val="150000"/>
                        </a:lnSpc>
                      </a:pPr>
                      <a:r>
                        <a:rPr lang="en-GB" sz="500">
                          <a:effectLst/>
                          <a:latin typeface="Arial" panose="020B0604020202020204" pitchFamily="34" charset="0"/>
                          <a:ea typeface="Times New Roman" panose="02020603050405020304" pitchFamily="18" charset="0"/>
                        </a:rPr>
                        <a:t> </a:t>
                      </a:r>
                      <a:endParaRPr lang="en-GB" sz="1800">
                        <a:effectLst/>
                        <a:latin typeface="Calibri" panose="020F050202020403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7650029"/>
                  </a:ext>
                </a:extLst>
              </a:tr>
              <a:tr h="1202912">
                <a:tc>
                  <a:txBody>
                    <a:bodyPr/>
                    <a:lstStyle/>
                    <a:p>
                      <a:pPr algn="ctr">
                        <a:lnSpc>
                          <a:spcPct val="150000"/>
                        </a:lnSpc>
                      </a:pPr>
                      <a:r>
                        <a:rPr lang="en-GB" sz="1000" dirty="0">
                          <a:effectLst/>
                          <a:latin typeface="Arial" panose="020B0604020202020204" pitchFamily="34" charset="0"/>
                          <a:ea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endParaRPr>
                    </a:p>
                    <a:p>
                      <a:pPr algn="ctr">
                        <a:lnSpc>
                          <a:spcPct val="150000"/>
                        </a:lnSpc>
                      </a:pPr>
                      <a:r>
                        <a:rPr lang="en-GB" sz="1800" dirty="0">
                          <a:solidFill>
                            <a:srgbClr val="000000"/>
                          </a:solidFill>
                          <a:effectLst/>
                          <a:latin typeface="Arial" panose="020B0604020202020204" pitchFamily="34" charset="0"/>
                          <a:ea typeface="Times New Roman" panose="02020603050405020304" pitchFamily="18" charset="0"/>
                        </a:rPr>
                        <a:t>"Be thankful for what you have; you'll end up having more. If you concentrate on what you don't have, you will never, ever have enough." - Oprah Winfrey</a:t>
                      </a:r>
                      <a:endParaRPr lang="en-GB" sz="1800" dirty="0">
                        <a:effectLst/>
                        <a:latin typeface="Calibri" panose="020F0502020204030204" pitchFamily="34" charset="0"/>
                        <a:ea typeface="Times New Roman" panose="02020603050405020304" pitchFamily="18" charset="0"/>
                      </a:endParaRPr>
                    </a:p>
                    <a:p>
                      <a:pPr algn="ctr">
                        <a:lnSpc>
                          <a:spcPct val="150000"/>
                        </a:lnSpc>
                      </a:pPr>
                      <a:r>
                        <a:rPr lang="en-GB" sz="500" dirty="0">
                          <a:effectLst/>
                          <a:latin typeface="Arial" panose="020B0604020202020204" pitchFamily="34" charset="0"/>
                          <a:ea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9243735"/>
                  </a:ext>
                </a:extLst>
              </a:tr>
            </a:tbl>
          </a:graphicData>
        </a:graphic>
      </p:graphicFrame>
    </p:spTree>
    <p:extLst>
      <p:ext uri="{BB962C8B-B14F-4D97-AF65-F5344CB8AC3E}">
        <p14:creationId xmlns:p14="http://schemas.microsoft.com/office/powerpoint/2010/main" val="1857843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1445516"/>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What are the benefits of gratitude? </a:t>
            </a:r>
            <a:br>
              <a:rPr lang="en-GB" dirty="0"/>
            </a:br>
            <a:br>
              <a:rPr lang="en-GB" dirty="0"/>
            </a:br>
            <a:endParaRPr lang="en-US" dirty="0"/>
          </a:p>
        </p:txBody>
      </p:sp>
      <p:pic>
        <p:nvPicPr>
          <p:cNvPr id="3" name="Picture 2">
            <a:extLst>
              <a:ext uri="{FF2B5EF4-FFF2-40B4-BE49-F238E27FC236}">
                <a16:creationId xmlns:a16="http://schemas.microsoft.com/office/drawing/2014/main" id="{DEA29915-C900-4049-81BC-4CD676DBC3B1}"/>
              </a:ext>
            </a:extLst>
          </p:cNvPr>
          <p:cNvPicPr>
            <a:picLocks noChangeAspect="1"/>
          </p:cNvPicPr>
          <p:nvPr/>
        </p:nvPicPr>
        <p:blipFill>
          <a:blip r:embed="rId3"/>
          <a:stretch>
            <a:fillRect/>
          </a:stretch>
        </p:blipFill>
        <p:spPr>
          <a:xfrm>
            <a:off x="3944471" y="3223418"/>
            <a:ext cx="4572000" cy="2959100"/>
          </a:xfrm>
          <a:prstGeom prst="rect">
            <a:avLst/>
          </a:prstGeom>
        </p:spPr>
      </p:pic>
    </p:spTree>
    <p:extLst>
      <p:ext uri="{BB962C8B-B14F-4D97-AF65-F5344CB8AC3E}">
        <p14:creationId xmlns:p14="http://schemas.microsoft.com/office/powerpoint/2010/main" val="2218861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90A73-C1A5-6D4A-B1C8-A2DA9D5A4C04}"/>
              </a:ext>
            </a:extLst>
          </p:cNvPr>
          <p:cNvSpPr>
            <a:spLocks noGrp="1"/>
          </p:cNvSpPr>
          <p:nvPr>
            <p:ph type="title"/>
          </p:nvPr>
        </p:nvSpPr>
        <p:spPr>
          <a:xfrm>
            <a:off x="838200" y="1747877"/>
            <a:ext cx="10515600" cy="2043538"/>
          </a:xfrm>
        </p:spPr>
        <p:txBody>
          <a:bodyPr/>
          <a:lstStyle/>
          <a:p>
            <a:pPr algn="ctr"/>
            <a:r>
              <a:rPr lang="en-US" b="1" dirty="0"/>
              <a:t>Activity: </a:t>
            </a:r>
            <a:br>
              <a:rPr lang="en-US" b="1" dirty="0"/>
            </a:br>
            <a:r>
              <a:rPr lang="en-US" b="1" dirty="0"/>
              <a:t>How can I </a:t>
            </a:r>
            <a:r>
              <a:rPr lang="en-US" b="1" dirty="0" err="1"/>
              <a:t>practise</a:t>
            </a:r>
            <a:r>
              <a:rPr lang="en-US" b="1" dirty="0"/>
              <a:t> gratitude?</a:t>
            </a:r>
          </a:p>
        </p:txBody>
      </p:sp>
    </p:spTree>
    <p:extLst>
      <p:ext uri="{BB962C8B-B14F-4D97-AF65-F5344CB8AC3E}">
        <p14:creationId xmlns:p14="http://schemas.microsoft.com/office/powerpoint/2010/main" val="38128919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1328</Words>
  <Application>Microsoft Macintosh PowerPoint</Application>
  <PresentationFormat>Widescreen</PresentationFormat>
  <Paragraphs>121</Paragraphs>
  <Slides>10</Slides>
  <Notes>10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Positive Psychology: Gratitude</vt:lpstr>
      <vt:lpstr>PowerPoint Presentation</vt:lpstr>
      <vt:lpstr>Gratitude: Kid President</vt:lpstr>
      <vt:lpstr>The Gratitude Experiment</vt:lpstr>
      <vt:lpstr>Activity:   What does gratitude mean? </vt:lpstr>
      <vt:lpstr>Activity:  What I am grateful for…</vt:lpstr>
      <vt:lpstr>Activity:  Gratitude Quotes </vt:lpstr>
      <vt:lpstr>Activity:   What are the benefits of gratitude?   </vt:lpstr>
      <vt:lpstr>Activity:  How can I practise gratitude?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Resilience</dc:title>
  <dc:creator>Ainsley McLarty (Student)</dc:creator>
  <cp:lastModifiedBy>Ainsley McLarty (Student)</cp:lastModifiedBy>
  <cp:revision>12</cp:revision>
  <dcterms:created xsi:type="dcterms:W3CDTF">2020-06-22T10:04:30Z</dcterms:created>
  <dcterms:modified xsi:type="dcterms:W3CDTF">2020-07-15T20:01:22Z</dcterms:modified>
</cp:coreProperties>
</file>