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1" r:id="rId4"/>
  </p:sldMasterIdLst>
  <p:notesMasterIdLst>
    <p:notesMasterId r:id="rId10"/>
  </p:notesMasterIdLst>
  <p:handoutMasterIdLst>
    <p:handoutMasterId r:id="rId11"/>
  </p:handoutMasterIdLst>
  <p:sldIdLst>
    <p:sldId id="262" r:id="rId5"/>
    <p:sldId id="277" r:id="rId6"/>
    <p:sldId id="265" r:id="rId7"/>
    <p:sldId id="276" r:id="rId8"/>
    <p:sldId id="278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60" d="100"/>
          <a:sy n="60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Global Problem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National Priority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Local Context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 custLinFactNeighborX="4619" custLinFactNeighborY="-61162"/>
      <dgm:spPr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>
        <a:solidFill>
          <a:schemeClr val="accent5">
            <a:lumMod val="60000"/>
            <a:lumOff val="40000"/>
          </a:schemeClr>
        </a:solidFill>
      </dgm:spPr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</dgm:spPr>
      <dgm:extLst/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>
        <a:solidFill>
          <a:schemeClr val="accent5">
            <a:lumMod val="60000"/>
            <a:lumOff val="40000"/>
          </a:schemeClr>
        </a:solidFill>
      </dgm:spPr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</dgm:spPr>
      <dgm:extLst/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0"/>
          <a:ext cx="4453146" cy="7774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35182" y="175261"/>
          <a:ext cx="427605" cy="427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897971" y="332"/>
          <a:ext cx="3555174" cy="77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2" tIns="82282" rIns="82282" bIns="822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Global Problem</a:t>
          </a:r>
        </a:p>
      </dsp:txBody>
      <dsp:txXfrm>
        <a:off x="897971" y="332"/>
        <a:ext cx="3555174" cy="777464"/>
      </dsp:txXfrm>
    </dsp:sp>
    <dsp:sp modelId="{B58CA141-504B-412A-818E-73651C363A3D}">
      <dsp:nvSpPr>
        <dsp:cNvPr id="0" name=""/>
        <dsp:cNvSpPr/>
      </dsp:nvSpPr>
      <dsp:spPr>
        <a:xfrm>
          <a:off x="0" y="972162"/>
          <a:ext cx="4453146" cy="7774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35182" y="1147092"/>
          <a:ext cx="427605" cy="4276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897971" y="972162"/>
          <a:ext cx="3555174" cy="77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2" tIns="82282" rIns="82282" bIns="822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 Priority</a:t>
          </a:r>
        </a:p>
      </dsp:txBody>
      <dsp:txXfrm>
        <a:off x="897971" y="972162"/>
        <a:ext cx="3555174" cy="777464"/>
      </dsp:txXfrm>
    </dsp:sp>
    <dsp:sp modelId="{2DD6782C-3741-43AC-8E3F-C7C2A5A092FE}">
      <dsp:nvSpPr>
        <dsp:cNvPr id="0" name=""/>
        <dsp:cNvSpPr/>
      </dsp:nvSpPr>
      <dsp:spPr>
        <a:xfrm>
          <a:off x="0" y="1943993"/>
          <a:ext cx="4453146" cy="7774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35182" y="2118922"/>
          <a:ext cx="427605" cy="427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897971" y="1943993"/>
          <a:ext cx="3555174" cy="77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2" tIns="82282" rIns="82282" bIns="822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Local Context</a:t>
          </a:r>
        </a:p>
      </dsp:txBody>
      <dsp:txXfrm>
        <a:off x="897971" y="1943993"/>
        <a:ext cx="3555174" cy="77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5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2BA6-D9A7-496E-8299-ADCCA6A92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3204-9818-4500-9AE8-1C6C02C6D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FE67E-3FB7-4809-874D-92C6EE7D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F4DD2-CC94-4ECD-9D98-1823695C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B69AF-34DD-40F6-90A2-C3AAD949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5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4B86-C3DB-47E7-8BF5-968D8355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951E7-654E-499E-B2C3-AF278AE2B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43B80-C088-4735-8C03-04C0B837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6DE7E-2176-46B3-B02D-6C309479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3241-AD8B-4CDB-8F49-968CB9C8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1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87E8F-7DF4-4D0B-80A1-DC730EECB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79E6C-3872-49C7-BF44-4BB135DFB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1253B-C867-4576-95DD-226D342F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24622-BA3A-449B-8A0E-072326C5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B4F7E-C44E-41E4-A1E1-7CE51DB3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4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502B-DD22-442D-BCE5-26F96B71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16B0-FF4C-4F63-B854-552417016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444A-E274-44BA-94BA-760CA27C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624F8-6A42-4BEE-897C-D5014CA3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DC068-748D-4378-92AB-B40C7776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DC73-2A5E-4D35-827A-B171B400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AE3EE-DA76-4C77-BCCD-66E22A166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3CA1F-8112-4C9C-86DE-4F9E694B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EDFD8-99FF-4D39-91A6-878A7436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F036-93D2-43F9-BF10-D4407D5B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3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EF17-DADB-4D3E-B39A-543D475A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3383-07CF-4284-A639-E7E77CCD2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35805-8604-4279-9CE8-C5B051DC7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A8945-93B4-49F1-BEF9-7B6478C2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8C518-A839-46BA-8CAC-7A3AD3D0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20595-A0D5-405B-BE0D-CEAE24DC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A3F8-60F3-48DD-ADFD-D837FAF8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CB6A-E9B0-4B47-8CC2-EC804B340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441A8-F5B2-435A-93AE-F8A986F0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9CC35-9053-455A-AFC8-FCD265A20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2C5D7-C0FE-4FE4-A936-1D24A327E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22BD6-4EE5-4F59-B076-189F31FB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E8D69-AC91-4B6C-94A4-6AFA570A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EF292-4413-41C5-9E30-1BD69BA1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6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ED4-890F-4D16-9AFB-A0F4E11B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1CFF8-F81B-4707-B5F8-74D08112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FA559-831A-4EA0-ADAF-B29CE328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D2A5A-69E9-4D68-8DAF-C0275654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9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A8CCB-B1D7-436A-9B98-D4E69E9C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0C582-8199-4A45-B5D1-0C7EFBC6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13DEC-FD3D-4C5E-B041-4CFD762F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7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50B1-CDFA-4170-94ED-32924C47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74DA-5A25-4285-920C-F1E73F12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4741-AEA5-43C4-AABF-7AED424CD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381C7-1392-4CAE-8338-736A0528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88270-C236-4706-AE5A-2A53D191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6ADA4-AD13-4D1B-848E-5F3AC8EC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F1D8-400D-422A-8C7A-4FB52DB3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FDE64-8C37-4BF9-B916-58A20C92D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96921-D045-4D1B-827E-F0C302869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FBDF5-1E0D-41B7-8CB3-76FB116E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E9251-9907-4CAC-824D-8FC11DEF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B7A25-E3BA-4D9E-B5F3-9D67B2B1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1BC-229B-48A0-AD44-94B9ED4F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FA95C-E7C7-4546-87E6-28FDF9616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AC05-0E73-44CA-8856-B2ACF5A1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439A-37BA-4223-93A6-E2DDCF895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7C07-7F6B-469E-AD5E-90DA8A58F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2" y="1487895"/>
            <a:ext cx="11251756" cy="2909104"/>
          </a:xfrm>
        </p:spPr>
        <p:txBody>
          <a:bodyPr anchor="ctr">
            <a:noAutofit/>
          </a:bodyPr>
          <a:lstStyle/>
          <a:p>
            <a:pPr algn="l"/>
            <a:r>
              <a:rPr lang="en-US" sz="7200" b="1" dirty="0">
                <a:solidFill>
                  <a:schemeClr val="accent1"/>
                </a:solidFill>
              </a:rPr>
              <a:t>This is Kirkmichael </a:t>
            </a:r>
            <a:br>
              <a:rPr lang="en-US" sz="7200" b="1" dirty="0">
                <a:solidFill>
                  <a:schemeClr val="accent1"/>
                </a:solidFill>
              </a:rPr>
            </a:br>
            <a:r>
              <a:rPr lang="en-US" sz="7200" b="1" dirty="0">
                <a:solidFill>
                  <a:schemeClr val="accent1"/>
                </a:solidFill>
              </a:rPr>
              <a:t>Primary School</a:t>
            </a:r>
            <a:r>
              <a:rPr lang="en-US" sz="7200" b="1" dirty="0"/>
              <a:t> </a:t>
            </a:r>
            <a:r>
              <a:rPr lang="en-US" sz="7200" dirty="0">
                <a:solidFill>
                  <a:schemeClr val="tx1"/>
                </a:solidFill>
              </a:rPr>
              <a:t>Our Vision</a:t>
            </a:r>
            <a:br>
              <a:rPr lang="en-US" sz="7200" dirty="0">
                <a:solidFill>
                  <a:schemeClr val="tx1"/>
                </a:solidFill>
              </a:rPr>
            </a:br>
            <a:endParaRPr lang="en-US" sz="7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9237C-5AFE-4FD0-88CD-B288F90220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65" y="4939575"/>
            <a:ext cx="1344930" cy="1344930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D9FE628B-EEE4-428D-A56D-F8332858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140" y="5370105"/>
            <a:ext cx="1466850" cy="914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4807D9-9C68-4908-A428-172389C2BFAC}"/>
              </a:ext>
            </a:extLst>
          </p:cNvPr>
          <p:cNvSpPr/>
          <p:nvPr/>
        </p:nvSpPr>
        <p:spPr>
          <a:xfrm>
            <a:off x="470122" y="3295737"/>
            <a:ext cx="5218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Improvement Plan 23/24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DD46-5B04-4810-8776-1C5E5875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1" y="0"/>
            <a:ext cx="9905998" cy="1905000"/>
          </a:xfrm>
        </p:spPr>
        <p:txBody>
          <a:bodyPr/>
          <a:lstStyle/>
          <a:p>
            <a:r>
              <a:rPr lang="en-GB" sz="4800" b="1" dirty="0">
                <a:solidFill>
                  <a:schemeClr val="accent1"/>
                </a:solidFill>
              </a:rPr>
              <a:t>This is how we do it here </a:t>
            </a:r>
            <a:br>
              <a:rPr lang="en-GB" dirty="0"/>
            </a:br>
            <a:r>
              <a:rPr lang="en-GB" sz="1800" dirty="0">
                <a:solidFill>
                  <a:srgbClr val="00B0F0"/>
                </a:solidFill>
              </a:rPr>
              <a:t>(P. Dix, 2017)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42EE0-78DE-463F-9C93-8E85982E6E49}"/>
              </a:ext>
            </a:extLst>
          </p:cNvPr>
          <p:cNvSpPr/>
          <p:nvPr/>
        </p:nvSpPr>
        <p:spPr>
          <a:xfrm>
            <a:off x="7853917" y="1137136"/>
            <a:ext cx="4054548" cy="507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solidFill>
                  <a:srgbClr val="00B0F0"/>
                </a:solidFill>
                <a:latin typeface="Arimo-Bold"/>
                <a:ea typeface="Calibri" panose="020F0502020204030204" pitchFamily="34" charset="0"/>
                <a:cs typeface="Arimo-Bold"/>
              </a:rPr>
              <a:t>Everyone</a:t>
            </a:r>
            <a:r>
              <a:rPr lang="en-GB" sz="28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Arimo-Bold"/>
                <a:ea typeface="Calibri" panose="020F0502020204030204" pitchFamily="34" charset="0"/>
                <a:cs typeface="Arimo-Bold"/>
              </a:rPr>
              <a:t>in the Kirkmichael school community aims to be the following in</a:t>
            </a:r>
            <a:r>
              <a:rPr lang="en-GB" sz="28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 </a:t>
            </a:r>
            <a:r>
              <a:rPr lang="en-GB" sz="2800" b="1" dirty="0">
                <a:solidFill>
                  <a:srgbClr val="00B0F0"/>
                </a:solidFill>
                <a:latin typeface="Arimo-Bold"/>
                <a:ea typeface="Calibri" panose="020F0502020204030204" pitchFamily="34" charset="0"/>
                <a:cs typeface="Arimo-Bold"/>
              </a:rPr>
              <a:t>every interaction </a:t>
            </a:r>
            <a:r>
              <a:rPr lang="en-GB" sz="2800" b="1" dirty="0">
                <a:solidFill>
                  <a:schemeClr val="accent1"/>
                </a:solidFill>
                <a:latin typeface="Arimo-Bold"/>
                <a:ea typeface="Calibri" panose="020F0502020204030204" pitchFamily="34" charset="0"/>
                <a:cs typeface="Arimo-Bold"/>
              </a:rPr>
              <a:t>with</a:t>
            </a:r>
            <a:r>
              <a:rPr lang="en-GB" sz="28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Arimo-Bold"/>
                <a:ea typeface="Calibri" panose="020F0502020204030204" pitchFamily="34" charset="0"/>
                <a:cs typeface="Arimo-Bold"/>
              </a:rPr>
              <a:t>one another: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chemeClr val="accent1"/>
              </a:solidFill>
              <a:latin typeface="Arimo-Bold"/>
              <a:ea typeface="Calibri" panose="020F0502020204030204" pitchFamily="34" charset="0"/>
              <a:cs typeface="Arimo-Bold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chemeClr val="accent1"/>
              </a:solidFill>
              <a:latin typeface="Arimo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chemeClr val="accent1"/>
              </a:solidFill>
              <a:latin typeface="Arimo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41294-4402-446C-8BFD-1EAEB908D0C7}"/>
              </a:ext>
            </a:extLst>
          </p:cNvPr>
          <p:cNvSpPr/>
          <p:nvPr/>
        </p:nvSpPr>
        <p:spPr>
          <a:xfrm>
            <a:off x="7974419" y="3791044"/>
            <a:ext cx="3934046" cy="237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solidFill>
                <a:schemeClr val="accent1"/>
              </a:solidFill>
              <a:latin typeface="PTSerif-Bold"/>
              <a:ea typeface="Calibri" panose="020F0502020204030204" pitchFamily="34" charset="0"/>
              <a:cs typeface="PTSerif-Bold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1"/>
                </a:solidFill>
                <a:latin typeface="PTSerif-Bold"/>
                <a:ea typeface="Calibri" panose="020F0502020204030204" pitchFamily="34" charset="0"/>
                <a:cs typeface="PTSerif-Bold"/>
              </a:rPr>
              <a:t>Respectful Supportive	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1"/>
                </a:solidFill>
                <a:latin typeface="PTSerif-Bold"/>
                <a:ea typeface="Calibri" panose="020F0502020204030204" pitchFamily="34" charset="0"/>
                <a:cs typeface="Times New Roman" panose="02020603050405020304" pitchFamily="18" charset="0"/>
              </a:rPr>
              <a:t>Kind 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41DCC-8C48-4E6B-9D44-5CC14297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90" y="1290028"/>
            <a:ext cx="3699941" cy="50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80" y="160868"/>
            <a:ext cx="5386820" cy="19050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accent1"/>
                </a:solidFill>
              </a:rPr>
              <a:t>A Culture of Wellbeing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358810"/>
              </p:ext>
            </p:extLst>
          </p:nvPr>
        </p:nvGraphicFramePr>
        <p:xfrm>
          <a:off x="558951" y="2065869"/>
          <a:ext cx="4453146" cy="272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6198450" y="65377"/>
            <a:ext cx="4909647" cy="2656223"/>
          </a:xfrm>
          <a:prstGeom prst="wedgeEllipse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38%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of young people in the South Ayrshire had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required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access to a ment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 health service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6867" y="3003649"/>
            <a:ext cx="3738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South Ayrshire Youth Forum’s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Say it Out Loud Report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(Young Scot, 2020),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867" y="6188036"/>
            <a:ext cx="3858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Children and Young People’s Mental Health Task Force: recommendations,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Scottish Government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6867" y="3950770"/>
            <a:ext cx="20004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need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transformational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change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whole systems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approach.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5434" y="3818854"/>
            <a:ext cx="3535699" cy="209288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Over ONE BILLION people in the world have mental health issues…only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global health care professionals are trained to help mental wellbeing.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World Health Organisation (2017)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B610DA-4324-4A8F-ADB9-CB023E7CC73B}"/>
              </a:ext>
            </a:extLst>
          </p:cNvPr>
          <p:cNvSpPr/>
          <p:nvPr/>
        </p:nvSpPr>
        <p:spPr>
          <a:xfrm>
            <a:off x="186724" y="5120362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STINTS – staged intervention</a:t>
            </a:r>
          </a:p>
          <a:p>
            <a:endParaRPr lang="en-GB" sz="2800" dirty="0">
              <a:solidFill>
                <a:schemeClr val="accent1"/>
              </a:solidFill>
            </a:endParaRPr>
          </a:p>
          <a:p>
            <a:r>
              <a:rPr lang="en-GB" sz="2800" dirty="0">
                <a:solidFill>
                  <a:schemeClr val="accent1"/>
                </a:solidFill>
              </a:rPr>
              <a:t>          Team Around the Child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33404-3B21-49A2-9CDB-AB60B9318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80" y="5851900"/>
            <a:ext cx="568168" cy="5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25" y="201167"/>
            <a:ext cx="10068915" cy="18448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A Culture of Thinking?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A summary of Developing the Young Workforce (DYW) resources | Learning  resources | National Improvement Hub">
            <a:extLst>
              <a:ext uri="{FF2B5EF4-FFF2-40B4-BE49-F238E27FC236}">
                <a16:creationId xmlns:a16="http://schemas.microsoft.com/office/drawing/2014/main" id="{938EFE12-C571-4C57-8675-6D746334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4" y="1539338"/>
            <a:ext cx="2843538" cy="28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64AF96-2877-4E00-8C41-670C8F62BA88}"/>
              </a:ext>
            </a:extLst>
          </p:cNvPr>
          <p:cNvSpPr/>
          <p:nvPr/>
        </p:nvSpPr>
        <p:spPr>
          <a:xfrm>
            <a:off x="4080460" y="1274333"/>
            <a:ext cx="42891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“Instead of learning to memorize facts and figures, students need to ‘learn how to learn’ and how to solve problems.” </a:t>
            </a:r>
          </a:p>
          <a:p>
            <a:r>
              <a:rPr lang="en-GB" sz="2800" dirty="0">
                <a:solidFill>
                  <a:srgbClr val="00B0F0"/>
                </a:solidFill>
              </a:rPr>
              <a:t>Fred </a:t>
            </a:r>
            <a:r>
              <a:rPr lang="en-GB" sz="2800" dirty="0" err="1">
                <a:solidFill>
                  <a:srgbClr val="00B0F0"/>
                </a:solidFill>
              </a:rPr>
              <a:t>Swaniker</a:t>
            </a:r>
            <a:r>
              <a:rPr lang="en-GB" sz="2800" dirty="0">
                <a:solidFill>
                  <a:srgbClr val="00B0F0"/>
                </a:solidFill>
              </a:rPr>
              <a:t>, 2018</a:t>
            </a:r>
          </a:p>
        </p:txBody>
      </p:sp>
      <p:pic>
        <p:nvPicPr>
          <p:cNvPr id="8" name="Picture 7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D9DD1EC3-A8FB-4FBB-9CEA-68D0B923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97" t="19383" r="35965" b="5398"/>
          <a:stretch/>
        </p:blipFill>
        <p:spPr bwMode="auto">
          <a:xfrm>
            <a:off x="8760209" y="1338288"/>
            <a:ext cx="2694583" cy="3752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EBF2F2-9900-4167-807E-C65AD64D6B77}"/>
              </a:ext>
            </a:extLst>
          </p:cNvPr>
          <p:cNvSpPr/>
          <p:nvPr/>
        </p:nvSpPr>
        <p:spPr>
          <a:xfrm>
            <a:off x="540684" y="4859070"/>
            <a:ext cx="8519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“The best moments in our lives are not the passive, receptive, relaxing times… The best moments usually occur if a person’s body or mind is stretched to its limits in a voluntary effort to accomplish something difficult and worthwhile.”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EDDB5-FE35-4186-8AFC-76700002267D}"/>
              </a:ext>
            </a:extLst>
          </p:cNvPr>
          <p:cNvSpPr/>
          <p:nvPr/>
        </p:nvSpPr>
        <p:spPr>
          <a:xfrm>
            <a:off x="5371392" y="6162045"/>
            <a:ext cx="5065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Mihaly</a:t>
            </a:r>
            <a:r>
              <a:rPr lang="en-GB" sz="2400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Csikszentmihalyi</a:t>
            </a:r>
            <a:r>
              <a:rPr lang="en-GB" sz="2400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(1990, p. 3)</a:t>
            </a:r>
            <a:endParaRPr lang="en-GB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DD46-5B04-4810-8776-1C5E5875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13" y="-128575"/>
            <a:ext cx="9905998" cy="1905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School Improvement Plan</a:t>
            </a:r>
            <a:br>
              <a:rPr lang="en-GB" sz="4000" dirty="0"/>
            </a:br>
            <a:r>
              <a:rPr lang="en-GB" sz="1800" b="1" dirty="0">
                <a:solidFill>
                  <a:srgbClr val="00B0F0"/>
                </a:solidFill>
              </a:rPr>
              <a:t>2023 AND BEYOND, NEVER  STATIC…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2DAA3-EEF1-4F76-B033-DCC6DD1F06E0}"/>
              </a:ext>
            </a:extLst>
          </p:cNvPr>
          <p:cNvSpPr txBox="1">
            <a:spLocks/>
          </p:cNvSpPr>
          <p:nvPr/>
        </p:nvSpPr>
        <p:spPr>
          <a:xfrm>
            <a:off x="382774" y="1407042"/>
            <a:ext cx="3267397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1"/>
                </a:solidFill>
              </a:rPr>
              <a:t>A Culture of </a:t>
            </a:r>
            <a:r>
              <a:rPr lang="en-US" sz="2900" b="1" dirty="0">
                <a:solidFill>
                  <a:srgbClr val="00B0F0"/>
                </a:solidFill>
              </a:rPr>
              <a:t>Wellbeing: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6CEAEA-A5C8-40ED-8529-9E5CDF6749A0}"/>
              </a:ext>
            </a:extLst>
          </p:cNvPr>
          <p:cNvSpPr/>
          <p:nvPr/>
        </p:nvSpPr>
        <p:spPr>
          <a:xfrm>
            <a:off x="382773" y="2523852"/>
            <a:ext cx="34056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Treehouse Mental Wellbeing Programme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Tree of Knowledge Workshops </a:t>
            </a:r>
            <a:r>
              <a:rPr lang="en-GB" dirty="0">
                <a:solidFill>
                  <a:schemeClr val="accent1"/>
                </a:solidFill>
              </a:rPr>
              <a:t>to imbed new values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</a:endParaRPr>
          </a:p>
          <a:p>
            <a:pPr lvl="0"/>
            <a:r>
              <a:rPr lang="en-GB" dirty="0">
                <a:solidFill>
                  <a:schemeClr val="accent1"/>
                </a:solidFill>
              </a:rPr>
              <a:t>Continued Focus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Outdoor</a:t>
            </a:r>
            <a:r>
              <a:rPr lang="en-GB" dirty="0">
                <a:solidFill>
                  <a:schemeClr val="accent1"/>
                </a:solidFill>
              </a:rPr>
              <a:t> &amp; </a:t>
            </a:r>
            <a:r>
              <a:rPr lang="en-GB" b="1" dirty="0">
                <a:solidFill>
                  <a:schemeClr val="accent1"/>
                </a:solidFill>
              </a:rPr>
              <a:t>Play-based Learning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Community Working – </a:t>
            </a:r>
            <a:r>
              <a:rPr lang="en-GB" b="1" dirty="0">
                <a:solidFill>
                  <a:srgbClr val="00B0F0"/>
                </a:solidFill>
              </a:rPr>
              <a:t>environment group</a:t>
            </a:r>
            <a:r>
              <a:rPr lang="en-GB" dirty="0">
                <a:solidFill>
                  <a:srgbClr val="00B0F0"/>
                </a:solidFill>
              </a:rPr>
              <a:t>, </a:t>
            </a:r>
            <a:r>
              <a:rPr lang="en-GB" b="1" dirty="0">
                <a:solidFill>
                  <a:srgbClr val="00B0F0"/>
                </a:solidFill>
              </a:rPr>
              <a:t>community council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&amp; </a:t>
            </a:r>
            <a:r>
              <a:rPr lang="en-GB" b="1" dirty="0">
                <a:solidFill>
                  <a:srgbClr val="00B0F0"/>
                </a:solidFill>
              </a:rPr>
              <a:t>school garden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Partner working with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rgbClr val="00B0F0"/>
                </a:solidFill>
              </a:rPr>
              <a:t>Active</a:t>
            </a:r>
            <a:r>
              <a:rPr lang="en-GB" b="1" dirty="0">
                <a:solidFill>
                  <a:schemeClr val="accent4"/>
                </a:solidFill>
              </a:rPr>
              <a:t> </a:t>
            </a:r>
            <a:r>
              <a:rPr lang="en-GB" b="1" dirty="0">
                <a:solidFill>
                  <a:srgbClr val="00B0F0"/>
                </a:solidFill>
              </a:rPr>
              <a:t>Schools</a:t>
            </a:r>
            <a:r>
              <a:rPr lang="en-GB" b="1" dirty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and </a:t>
            </a:r>
            <a:r>
              <a:rPr lang="en-GB" b="1" dirty="0">
                <a:solidFill>
                  <a:srgbClr val="00B0F0"/>
                </a:solidFill>
              </a:rPr>
              <a:t>Thriving Communities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5DD587-422D-434E-93A7-83A6F2FE9EF0}"/>
              </a:ext>
            </a:extLst>
          </p:cNvPr>
          <p:cNvSpPr txBox="1">
            <a:spLocks/>
          </p:cNvSpPr>
          <p:nvPr/>
        </p:nvSpPr>
        <p:spPr>
          <a:xfrm>
            <a:off x="6478771" y="929231"/>
            <a:ext cx="538682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1"/>
                </a:solidFill>
              </a:rPr>
              <a:t>A Culture of </a:t>
            </a:r>
            <a:r>
              <a:rPr lang="en-US" sz="2900" b="1" dirty="0">
                <a:solidFill>
                  <a:srgbClr val="00B0F0"/>
                </a:solidFill>
              </a:rPr>
              <a:t>Thinking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7DADE6-D850-4104-A5A4-2D434EA8FA60}"/>
              </a:ext>
            </a:extLst>
          </p:cNvPr>
          <p:cNvSpPr/>
          <p:nvPr/>
        </p:nvSpPr>
        <p:spPr>
          <a:xfrm>
            <a:off x="8725639" y="1883550"/>
            <a:ext cx="2979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1"/>
                </a:solidFill>
              </a:rPr>
              <a:t>Making Thinking Visible (MTV):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A pedagogy to develop </a:t>
            </a:r>
            <a:r>
              <a:rPr lang="en-GB" sz="2000" dirty="0">
                <a:solidFill>
                  <a:srgbClr val="00B0F0"/>
                </a:solidFill>
              </a:rPr>
              <a:t>thinking strategies </a:t>
            </a:r>
            <a:r>
              <a:rPr lang="en-GB" sz="2000" dirty="0">
                <a:solidFill>
                  <a:schemeClr val="accent1"/>
                </a:solidFill>
              </a:rPr>
              <a:t>across the entire curriculum</a:t>
            </a:r>
          </a:p>
          <a:p>
            <a:pPr lvl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3A58B3-83DF-4908-8D0C-EB0C676BE6E9}"/>
              </a:ext>
            </a:extLst>
          </p:cNvPr>
          <p:cNvSpPr/>
          <p:nvPr/>
        </p:nvSpPr>
        <p:spPr>
          <a:xfrm>
            <a:off x="244549" y="1499191"/>
            <a:ext cx="3646967" cy="527197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375DC-B02D-4FB8-9698-0219AADC6A68}"/>
              </a:ext>
            </a:extLst>
          </p:cNvPr>
          <p:cNvSpPr/>
          <p:nvPr/>
        </p:nvSpPr>
        <p:spPr>
          <a:xfrm>
            <a:off x="5153248" y="5446166"/>
            <a:ext cx="703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accent1"/>
                </a:solidFill>
              </a:rPr>
              <a:t>Continued Focus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CPA Numeracy </a:t>
            </a:r>
            <a:r>
              <a:rPr lang="en-GB" sz="1600" dirty="0">
                <a:solidFill>
                  <a:schemeClr val="accent1"/>
                </a:solidFill>
              </a:rPr>
              <a:t>– Concrete Pictorial Abstract &amp; Maths Mastery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Talk 4 Writing</a:t>
            </a:r>
            <a:endParaRPr lang="en-GB" sz="16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Digital Technologies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9C59E2-519C-4593-8C14-A563E4391807}"/>
              </a:ext>
            </a:extLst>
          </p:cNvPr>
          <p:cNvSpPr/>
          <p:nvPr/>
        </p:nvSpPr>
        <p:spPr>
          <a:xfrm>
            <a:off x="4486940" y="1240993"/>
            <a:ext cx="7460511" cy="5530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5AE2DF-A653-4C01-9AD0-594BBA8ED021}"/>
              </a:ext>
            </a:extLst>
          </p:cNvPr>
          <p:cNvSpPr/>
          <p:nvPr/>
        </p:nvSpPr>
        <p:spPr>
          <a:xfrm>
            <a:off x="4719963" y="1922012"/>
            <a:ext cx="25121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1"/>
                </a:solidFill>
              </a:rPr>
              <a:t>STEM: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SSERC science programme </a:t>
            </a:r>
          </a:p>
          <a:p>
            <a:pPr lvl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FD87-A819-4A66-89CB-23FABED76458}"/>
              </a:ext>
            </a:extLst>
          </p:cNvPr>
          <p:cNvSpPr/>
          <p:nvPr/>
        </p:nvSpPr>
        <p:spPr>
          <a:xfrm>
            <a:off x="4728285" y="3888805"/>
            <a:ext cx="68541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1"/>
                </a:solidFill>
              </a:rPr>
              <a:t>South Ayrshire Reads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Developing a </a:t>
            </a:r>
            <a:r>
              <a:rPr lang="en-GB" sz="2000" dirty="0">
                <a:solidFill>
                  <a:srgbClr val="00B0F0"/>
                </a:solidFill>
              </a:rPr>
              <a:t>reading culture </a:t>
            </a:r>
            <a:r>
              <a:rPr lang="en-GB" sz="2000" dirty="0">
                <a:solidFill>
                  <a:srgbClr val="70AD47">
                    <a:lumMod val="50000"/>
                  </a:srgbClr>
                </a:solidFill>
              </a:rPr>
              <a:t>– </a:t>
            </a:r>
            <a:r>
              <a:rPr lang="en-GB" sz="2000" dirty="0">
                <a:solidFill>
                  <a:schemeClr val="accent1"/>
                </a:solidFill>
              </a:rPr>
              <a:t>reading for enjoyment/</a:t>
            </a:r>
            <a:r>
              <a:rPr lang="en-GB" sz="2000" dirty="0" err="1">
                <a:solidFill>
                  <a:schemeClr val="accent1"/>
                </a:solidFill>
              </a:rPr>
              <a:t>Giglets</a:t>
            </a:r>
            <a:endParaRPr lang="en-GB" sz="20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New </a:t>
            </a:r>
            <a:r>
              <a:rPr lang="en-GB" sz="2000" dirty="0">
                <a:solidFill>
                  <a:srgbClr val="00B0F0"/>
                </a:solidFill>
              </a:rPr>
              <a:t>Reading Scheme </a:t>
            </a:r>
            <a:r>
              <a:rPr lang="en-GB" sz="2000" dirty="0">
                <a:solidFill>
                  <a:schemeClr val="accent1"/>
                </a:solidFill>
              </a:rPr>
              <a:t>- Collin’s Big Cat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New</a:t>
            </a:r>
            <a:r>
              <a:rPr lang="en-GB" sz="20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en-GB" sz="2000" dirty="0">
                <a:solidFill>
                  <a:srgbClr val="00B0F0"/>
                </a:solidFill>
              </a:rPr>
              <a:t>Phonics Programme </a:t>
            </a:r>
            <a:r>
              <a:rPr lang="en-GB" sz="2000" dirty="0">
                <a:solidFill>
                  <a:schemeClr val="accent1"/>
                </a:solidFill>
              </a:rPr>
              <a:t>– Phonics International</a:t>
            </a:r>
          </a:p>
          <a:p>
            <a:pPr lvl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EA176-23BE-454A-81AE-1AED151BFED0}"/>
              </a:ext>
            </a:extLst>
          </p:cNvPr>
          <p:cNvSpPr/>
          <p:nvPr/>
        </p:nvSpPr>
        <p:spPr>
          <a:xfrm>
            <a:off x="4728285" y="5399313"/>
            <a:ext cx="7038752" cy="12647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EBAC5F-4CC5-4E4B-8A05-D55ADA9A23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00" y="373660"/>
            <a:ext cx="530268" cy="5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253C7D3A3334BA0DB79A256E902FB" ma:contentTypeVersion="9" ma:contentTypeDescription="Create a new document." ma:contentTypeScope="" ma:versionID="efcacf06dc4271bb918f22217cbd25c3">
  <xsd:schema xmlns:xsd="http://www.w3.org/2001/XMLSchema" xmlns:xs="http://www.w3.org/2001/XMLSchema" xmlns:p="http://schemas.microsoft.com/office/2006/metadata/properties" xmlns:ns3="adabcfb3-2a38-497e-8693-24ffe8e3d551" targetNamespace="http://schemas.microsoft.com/office/2006/metadata/properties" ma:root="true" ma:fieldsID="aaae5e1b5ecfcaf408e8f026d2ecd89a" ns3:_="">
    <xsd:import namespace="adabcfb3-2a38-497e-8693-24ffe8e3d5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bcfb3-2a38-497e-8693-24ffe8e3d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8A8D6-033A-472B-8BEB-63B8F7C284E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dabcfb3-2a38-497e-8693-24ffe8e3d551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B6C453-4E13-453F-8CC4-D6578EDEE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bcfb3-2a38-497e-8693-24ffe8e3d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</Words>
  <Application>Microsoft Office PowerPoint</Application>
  <PresentationFormat>Widescreen</PresentationFormat>
  <Paragraphs>58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Arimo-Bold</vt:lpstr>
      <vt:lpstr>Calibri</vt:lpstr>
      <vt:lpstr>Calibri Light</vt:lpstr>
      <vt:lpstr>Century Gothic</vt:lpstr>
      <vt:lpstr>PTSerif-Bold</vt:lpstr>
      <vt:lpstr>Times New Roman</vt:lpstr>
      <vt:lpstr>Office Theme</vt:lpstr>
      <vt:lpstr>This is Kirkmichael  Primary School Our Vision </vt:lpstr>
      <vt:lpstr>This is how we do it here  (P. Dix, 2017)</vt:lpstr>
      <vt:lpstr>A Culture of Wellbeing </vt:lpstr>
      <vt:lpstr>A Culture of Thinking?  </vt:lpstr>
      <vt:lpstr>School Improvement Plan 2023 AND BEYOND, NEVER  STATIC…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2021-05-18T21:00:05Z</dcterms:created>
  <dcterms:modified xsi:type="dcterms:W3CDTF">2023-10-30T09:04:57Z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0x010100EF2253C7D3A3334BA0DB79A256E902FB</vt:lpwstr>
  </property>
</Properties>
</file>