
<file path=[Content_Types].xml><?xml version="1.0" encoding="utf-8"?>
<Types xmlns="http://schemas.openxmlformats.org/package/2006/content-types">
  <Default Extension="png" ContentType="image/png"/>
  <Default Extension="jpeg" ContentType="image/jpeg"/>
  <Default Extension="m4a" ContentType="audio/mp4"/>
  <Default Extension="mov" ContentType="video/quicktime"/>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7" r:id="rId1"/>
  </p:sldMasterIdLst>
  <p:sldIdLst>
    <p:sldId id="256" r:id="rId2"/>
    <p:sldId id="268" r:id="rId3"/>
    <p:sldId id="270" r:id="rId4"/>
    <p:sldId id="257" r:id="rId5"/>
    <p:sldId id="258" r:id="rId6"/>
    <p:sldId id="282" r:id="rId7"/>
    <p:sldId id="284" r:id="rId8"/>
    <p:sldId id="259" r:id="rId9"/>
    <p:sldId id="260" r:id="rId10"/>
    <p:sldId id="269" r:id="rId11"/>
    <p:sldId id="279" r:id="rId12"/>
    <p:sldId id="277" r:id="rId13"/>
    <p:sldId id="278" r:id="rId14"/>
    <p:sldId id="280" r:id="rId15"/>
    <p:sldId id="262" r:id="rId16"/>
    <p:sldId id="281" r:id="rId17"/>
    <p:sldId id="275" r:id="rId18"/>
    <p:sldId id="264" r:id="rId19"/>
    <p:sldId id="283" r:id="rId20"/>
    <p:sldId id="274" r:id="rId21"/>
    <p:sldId id="276" r:id="rId22"/>
    <p:sldId id="272" r:id="rId23"/>
    <p:sldId id="271" r:id="rId24"/>
    <p:sldId id="265" r:id="rId25"/>
    <p:sldId id="28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080E"/>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C57A4251-6445-4A9E-A5FC-413A53CA2463}"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542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42040F4-004B-4A5D-91ED-475B8BC7A7CA}" type="datetimeFigureOut">
              <a:rPr lang="en-GB" smtClean="0"/>
              <a:t>03/03/2021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7A4251-6445-4A9E-A5FC-413A53CA2463}" type="slidenum">
              <a:rPr lang="en-GB" smtClean="0"/>
              <a:t>‹#›</a:t>
            </a:fld>
            <a:endParaRPr lang="en-GB"/>
          </a:p>
        </p:txBody>
      </p:sp>
    </p:spTree>
    <p:extLst>
      <p:ext uri="{BB962C8B-B14F-4D97-AF65-F5344CB8AC3E}">
        <p14:creationId xmlns:p14="http://schemas.microsoft.com/office/powerpoint/2010/main" val="379178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7A4251-6445-4A9E-A5FC-413A53CA2463}"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6162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7A4251-6445-4A9E-A5FC-413A53CA2463}"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38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7A4251-6445-4A9E-A5FC-413A53CA2463}" type="slidenum">
              <a:rPr lang="en-GB" smtClean="0"/>
              <a:t>‹#›</a:t>
            </a:fld>
            <a:endParaRPr lang="en-GB"/>
          </a:p>
        </p:txBody>
      </p:sp>
    </p:spTree>
    <p:extLst>
      <p:ext uri="{BB962C8B-B14F-4D97-AF65-F5344CB8AC3E}">
        <p14:creationId xmlns:p14="http://schemas.microsoft.com/office/powerpoint/2010/main" val="3531087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7A4251-6445-4A9E-A5FC-413A53CA2463}"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7497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7A4251-6445-4A9E-A5FC-413A53CA2463}"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9092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7A4251-6445-4A9E-A5FC-413A53CA2463}"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678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7A4251-6445-4A9E-A5FC-413A53CA2463}"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22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7A4251-6445-4A9E-A5FC-413A53CA2463}" type="slidenum">
              <a:rPr lang="en-GB" smtClean="0"/>
              <a:t>‹#›</a:t>
            </a:fld>
            <a:endParaRPr lang="en-GB"/>
          </a:p>
        </p:txBody>
      </p:sp>
    </p:spTree>
    <p:extLst>
      <p:ext uri="{BB962C8B-B14F-4D97-AF65-F5344CB8AC3E}">
        <p14:creationId xmlns:p14="http://schemas.microsoft.com/office/powerpoint/2010/main" val="114278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2040F4-004B-4A5D-91ED-475B8BC7A7CA}" type="datetimeFigureOut">
              <a:rPr lang="en-GB" smtClean="0"/>
              <a:t>03/03/2021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7A4251-6445-4A9E-A5FC-413A53CA2463}"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506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2040F4-004B-4A5D-91ED-475B8BC7A7CA}" type="datetimeFigureOut">
              <a:rPr lang="en-GB" smtClean="0"/>
              <a:t>03/03/2021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7A4251-6445-4A9E-A5FC-413A53CA2463}" type="slidenum">
              <a:rPr lang="en-GB" smtClean="0"/>
              <a:t>‹#›</a:t>
            </a:fld>
            <a:endParaRPr lang="en-GB"/>
          </a:p>
        </p:txBody>
      </p:sp>
    </p:spTree>
    <p:extLst>
      <p:ext uri="{BB962C8B-B14F-4D97-AF65-F5344CB8AC3E}">
        <p14:creationId xmlns:p14="http://schemas.microsoft.com/office/powerpoint/2010/main" val="308332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2040F4-004B-4A5D-91ED-475B8BC7A7CA}" type="datetimeFigureOut">
              <a:rPr lang="en-GB" smtClean="0"/>
              <a:t>03/03/2021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7A4251-6445-4A9E-A5FC-413A53CA2463}"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7240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2040F4-004B-4A5D-91ED-475B8BC7A7CA}" type="datetimeFigureOut">
              <a:rPr lang="en-GB" smtClean="0"/>
              <a:t>03/03/2021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7A4251-6445-4A9E-A5FC-413A53CA2463}"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22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040F4-004B-4A5D-91ED-475B8BC7A7CA}" type="datetimeFigureOut">
              <a:rPr lang="en-GB" smtClean="0"/>
              <a:t>03/03/2021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7A4251-6445-4A9E-A5FC-413A53CA2463}" type="slidenum">
              <a:rPr lang="en-GB" smtClean="0"/>
              <a:t>‹#›</a:t>
            </a:fld>
            <a:endParaRPr lang="en-GB"/>
          </a:p>
        </p:txBody>
      </p:sp>
    </p:spTree>
    <p:extLst>
      <p:ext uri="{BB962C8B-B14F-4D97-AF65-F5344CB8AC3E}">
        <p14:creationId xmlns:p14="http://schemas.microsoft.com/office/powerpoint/2010/main" val="2570396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42040F4-004B-4A5D-91ED-475B8BC7A7CA}" type="datetimeFigureOut">
              <a:rPr lang="en-GB" smtClean="0"/>
              <a:t>03/03/2021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7A4251-6445-4A9E-A5FC-413A53CA2463}"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5712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42040F4-004B-4A5D-91ED-475B8BC7A7CA}" type="datetimeFigureOut">
              <a:rPr lang="en-GB" smtClean="0"/>
              <a:t>03/03/2021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7A4251-6445-4A9E-A5FC-413A53CA2463}" type="slidenum">
              <a:rPr lang="en-GB" smtClean="0"/>
              <a:t>‹#›</a:t>
            </a:fld>
            <a:endParaRPr lang="en-GB"/>
          </a:p>
        </p:txBody>
      </p:sp>
    </p:spTree>
    <p:extLst>
      <p:ext uri="{BB962C8B-B14F-4D97-AF65-F5344CB8AC3E}">
        <p14:creationId xmlns:p14="http://schemas.microsoft.com/office/powerpoint/2010/main" val="4087844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42040F4-004B-4A5D-91ED-475B8BC7A7CA}" type="datetimeFigureOut">
              <a:rPr lang="en-GB" smtClean="0"/>
              <a:t>03/03/2021</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57A4251-6445-4A9E-A5FC-413A53CA2463}" type="slidenum">
              <a:rPr lang="en-GB" smtClean="0"/>
              <a:t>‹#›</a:t>
            </a:fld>
            <a:endParaRPr lang="en-GB"/>
          </a:p>
        </p:txBody>
      </p:sp>
    </p:spTree>
    <p:extLst>
      <p:ext uri="{BB962C8B-B14F-4D97-AF65-F5344CB8AC3E}">
        <p14:creationId xmlns:p14="http://schemas.microsoft.com/office/powerpoint/2010/main" val="3033805632"/>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02" r:id="rId15"/>
    <p:sldLayoutId id="2147484203" r:id="rId16"/>
    <p:sldLayoutId id="214748420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https://www.youtube.com/embed/JdvJZD-cplg" TargetMode="External"/><Relationship Id="rId4" Type="http://schemas.openxmlformats.org/officeDocument/2006/relationships/hyperlink" Target="https://www.youtube.com/watch?v=JdvJZD-cpl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30.png"/><Relationship Id="rId4" Type="http://schemas.openxmlformats.org/officeDocument/2006/relationships/hyperlink" Target="https://www.talk4writing.com/abou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2.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hyperlink" Target="https://www.youtube.com/watch?v=VI2OWdZo6nY" TargetMode="External"/><Relationship Id="rId2" Type="http://schemas.microsoft.com/office/2007/relationships/media" Target="../media/media5.m4a"/><Relationship Id="rId1" Type="http://schemas.openxmlformats.org/officeDocument/2006/relationships/video" Target="https://www.youtube.com/embed/VI2OWdZo6nY" TargetMode="Externa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8u5NpCYmEiE" TargetMode="External"/><Relationship Id="rId3" Type="http://schemas.openxmlformats.org/officeDocument/2006/relationships/audio" Target="../media/media8.m4a"/><Relationship Id="rId7" Type="http://schemas.openxmlformats.org/officeDocument/2006/relationships/image" Target="../media/image14.png"/><Relationship Id="rId2" Type="http://schemas.microsoft.com/office/2007/relationships/media" Target="../media/media8.m4a"/><Relationship Id="rId1" Type="http://schemas.openxmlformats.org/officeDocument/2006/relationships/video" Target="https://www.youtube.com/embed/8u5NpCYmEiE" TargetMode="External"/><Relationship Id="rId6" Type="http://schemas.openxmlformats.org/officeDocument/2006/relationships/slideLayout" Target="../slideLayouts/slideLayout2.xml"/><Relationship Id="rId5" Type="http://schemas.openxmlformats.org/officeDocument/2006/relationships/audio" Target="../media/media9.m4a"/><Relationship Id="rId4" Type="http://schemas.microsoft.com/office/2007/relationships/media" Target="../media/media9.m4a"/><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06939-6B0B-4318-B39F-D99A70022C34}"/>
              </a:ext>
            </a:extLst>
          </p:cNvPr>
          <p:cNvSpPr>
            <a:spLocks noGrp="1"/>
          </p:cNvSpPr>
          <p:nvPr>
            <p:ph type="ctrTitle"/>
          </p:nvPr>
        </p:nvSpPr>
        <p:spPr>
          <a:xfrm>
            <a:off x="1889458" y="1386597"/>
            <a:ext cx="8637073" cy="1889760"/>
          </a:xfrm>
        </p:spPr>
        <p:txBody>
          <a:bodyPr/>
          <a:lstStyle/>
          <a:p>
            <a:pPr algn="ctr"/>
            <a:r>
              <a:rPr lang="en-GB" dirty="0" err="1">
                <a:solidFill>
                  <a:schemeClr val="tx1"/>
                </a:solidFill>
                <a:latin typeface="Twinkl" pitchFamily="2" charset="0"/>
              </a:rPr>
              <a:t>Gardenrose</a:t>
            </a:r>
            <a:r>
              <a:rPr lang="en-GB" dirty="0">
                <a:solidFill>
                  <a:schemeClr val="tx1"/>
                </a:solidFill>
                <a:latin typeface="Twinkl" pitchFamily="2" charset="0"/>
              </a:rPr>
              <a:t> </a:t>
            </a:r>
            <a:br>
              <a:rPr lang="en-GB" dirty="0">
                <a:solidFill>
                  <a:schemeClr val="tx1"/>
                </a:solidFill>
                <a:latin typeface="Twinkl" pitchFamily="2" charset="0"/>
              </a:rPr>
            </a:br>
            <a:r>
              <a:rPr lang="en-GB" dirty="0">
                <a:solidFill>
                  <a:schemeClr val="tx1"/>
                </a:solidFill>
                <a:latin typeface="Twinkl" pitchFamily="2" charset="0"/>
              </a:rPr>
              <a:t>Primary School &amp; EYC	</a:t>
            </a:r>
          </a:p>
        </p:txBody>
      </p:sp>
      <p:sp>
        <p:nvSpPr>
          <p:cNvPr id="3" name="Subtitle 2">
            <a:extLst>
              <a:ext uri="{FF2B5EF4-FFF2-40B4-BE49-F238E27FC236}">
                <a16:creationId xmlns:a16="http://schemas.microsoft.com/office/drawing/2014/main" id="{66102DC5-015E-4641-8694-994A4CEF1FF6}"/>
              </a:ext>
            </a:extLst>
          </p:cNvPr>
          <p:cNvSpPr>
            <a:spLocks noGrp="1"/>
          </p:cNvSpPr>
          <p:nvPr>
            <p:ph type="subTitle" idx="1"/>
          </p:nvPr>
        </p:nvSpPr>
        <p:spPr>
          <a:xfrm>
            <a:off x="1777464" y="3581644"/>
            <a:ext cx="8637072" cy="977621"/>
          </a:xfrm>
        </p:spPr>
        <p:txBody>
          <a:bodyPr>
            <a:normAutofit fontScale="92500" lnSpcReduction="10000"/>
          </a:bodyPr>
          <a:lstStyle/>
          <a:p>
            <a:pPr algn="ctr"/>
            <a:r>
              <a:rPr lang="en-GB" sz="2800" b="1" dirty="0">
                <a:solidFill>
                  <a:schemeClr val="accent3">
                    <a:lumMod val="60000"/>
                    <a:lumOff val="40000"/>
                  </a:schemeClr>
                </a:solidFill>
                <a:latin typeface="Twinkl" pitchFamily="2" charset="0"/>
              </a:rPr>
              <a:t>Parent Guide to Talk for Writing</a:t>
            </a:r>
          </a:p>
          <a:p>
            <a:pPr algn="ctr"/>
            <a:r>
              <a:rPr lang="en-GB" sz="2800" b="1" dirty="0">
                <a:solidFill>
                  <a:schemeClr val="accent3">
                    <a:lumMod val="60000"/>
                    <a:lumOff val="40000"/>
                  </a:schemeClr>
                </a:solidFill>
                <a:latin typeface="Twinkl" pitchFamily="2" charset="0"/>
              </a:rPr>
              <a:t>February 2021</a:t>
            </a:r>
          </a:p>
        </p:txBody>
      </p:sp>
      <p:pic>
        <p:nvPicPr>
          <p:cNvPr id="1030" name="Picture 6" descr="Image result for talk for writing LOGO">
            <a:extLst>
              <a:ext uri="{FF2B5EF4-FFF2-40B4-BE49-F238E27FC236}">
                <a16:creationId xmlns:a16="http://schemas.microsoft.com/office/drawing/2014/main" id="{E37FCF51-6F43-4739-B4D8-7920E3F50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203" y="4686265"/>
            <a:ext cx="1991594" cy="6892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a:extLst>
              <a:ext uri="{FF2B5EF4-FFF2-40B4-BE49-F238E27FC236}">
                <a16:creationId xmlns:a16="http://schemas.microsoft.com/office/drawing/2014/main" id="{A652D422-6336-411A-9519-93E88845C0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85" r="4969"/>
          <a:stretch/>
        </p:blipFill>
        <p:spPr bwMode="auto">
          <a:xfrm>
            <a:off x="10769600" y="202461"/>
            <a:ext cx="1107440" cy="127226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54ACAD81-5976-4B0A-8467-221F232C0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6028635"/>
            <a:ext cx="406400" cy="406400"/>
          </a:xfrm>
          <a:prstGeom prst="rect">
            <a:avLst/>
          </a:prstGeom>
        </p:spPr>
      </p:pic>
    </p:spTree>
    <p:extLst>
      <p:ext uri="{BB962C8B-B14F-4D97-AF65-F5344CB8AC3E}">
        <p14:creationId xmlns:p14="http://schemas.microsoft.com/office/powerpoint/2010/main" val="29300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9275BECF-36B7-4B83-8DB1-AFCDBB096191}"/>
              </a:ext>
            </a:extLst>
          </p:cNvPr>
          <p:cNvPicPr>
            <a:picLocks noGrp="1" noRot="1" noChangeAspect="1"/>
          </p:cNvPicPr>
          <p:nvPr>
            <p:ph idx="1"/>
            <a:videoFile r:link="rId1"/>
          </p:nvPr>
        </p:nvPicPr>
        <p:blipFill>
          <a:blip r:embed="rId3"/>
          <a:stretch>
            <a:fillRect/>
          </a:stretch>
        </p:blipFill>
        <p:spPr>
          <a:xfrm>
            <a:off x="3149600" y="605365"/>
            <a:ext cx="8255000" cy="4643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B3452318-9799-4982-B687-410B303FC3C5}"/>
              </a:ext>
            </a:extLst>
          </p:cNvPr>
          <p:cNvSpPr txBox="1"/>
          <p:nvPr/>
        </p:nvSpPr>
        <p:spPr>
          <a:xfrm>
            <a:off x="675064" y="4767741"/>
            <a:ext cx="4303336" cy="1384995"/>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rPr>
              <a:t>Pie Corbett and pupils retelling a text using story map and actions </a:t>
            </a:r>
            <a:r>
              <a:rPr lang="en-GB" sz="2800" b="1" dirty="0">
                <a:latin typeface="Twinkl" pitchFamily="2" charset="0"/>
                <a:sym typeface="Wingdings" panose="05000000000000000000" pitchFamily="2" charset="2"/>
              </a:rPr>
              <a:t></a:t>
            </a:r>
            <a:endParaRPr lang="en-GB" sz="2800" b="1" dirty="0">
              <a:latin typeface="Twinkl" pitchFamily="2" charset="0"/>
            </a:endParaRPr>
          </a:p>
        </p:txBody>
      </p:sp>
      <p:sp>
        <p:nvSpPr>
          <p:cNvPr id="3" name="Rectangle 2">
            <a:extLst>
              <a:ext uri="{FF2B5EF4-FFF2-40B4-BE49-F238E27FC236}">
                <a16:creationId xmlns:a16="http://schemas.microsoft.com/office/drawing/2014/main" id="{6FF83D62-A9ED-434D-8266-D5B1F84E3269}"/>
              </a:ext>
            </a:extLst>
          </p:cNvPr>
          <p:cNvSpPr/>
          <p:nvPr/>
        </p:nvSpPr>
        <p:spPr>
          <a:xfrm>
            <a:off x="5532817" y="5674267"/>
            <a:ext cx="4757008" cy="369332"/>
          </a:xfrm>
          <a:prstGeom prst="rect">
            <a:avLst/>
          </a:prstGeom>
        </p:spPr>
        <p:txBody>
          <a:bodyPr wrap="none">
            <a:spAutoFit/>
          </a:bodyPr>
          <a:lstStyle/>
          <a:p>
            <a:r>
              <a:rPr lang="en-GB" dirty="0">
                <a:solidFill>
                  <a:schemeClr val="accent3">
                    <a:lumMod val="60000"/>
                    <a:lumOff val="40000"/>
                  </a:schemeClr>
                </a:solidFill>
                <a:hlinkClick r:id="rId4">
                  <a:extLst>
                    <a:ext uri="{A12FA001-AC4F-418D-AE19-62706E023703}">
                      <ahyp:hlinkClr xmlns:ahyp="http://schemas.microsoft.com/office/drawing/2018/hyperlinkcolor" val="tx"/>
                    </a:ext>
                  </a:extLst>
                </a:hlinkClick>
              </a:rPr>
              <a:t>https://www.youtube.com/watch?v=JdvJZD-cplg</a:t>
            </a:r>
            <a:r>
              <a:rPr lang="en-GB" dirty="0">
                <a:solidFill>
                  <a:schemeClr val="accent3">
                    <a:lumMod val="60000"/>
                    <a:lumOff val="40000"/>
                  </a:schemeClr>
                </a:solidFill>
              </a:rPr>
              <a:t> </a:t>
            </a:r>
          </a:p>
        </p:txBody>
      </p:sp>
    </p:spTree>
    <p:extLst>
      <p:ext uri="{BB962C8B-B14F-4D97-AF65-F5344CB8AC3E}">
        <p14:creationId xmlns:p14="http://schemas.microsoft.com/office/powerpoint/2010/main" val="366459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452318-9799-4982-B687-410B303FC3C5}"/>
              </a:ext>
            </a:extLst>
          </p:cNvPr>
          <p:cNvSpPr txBox="1"/>
          <p:nvPr/>
        </p:nvSpPr>
        <p:spPr>
          <a:xfrm>
            <a:off x="675064" y="4767741"/>
            <a:ext cx="4303336" cy="1384995"/>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rPr>
              <a:t>P.3 pupils have internalised their model text </a:t>
            </a:r>
            <a:r>
              <a:rPr lang="en-GB" sz="2800" b="1" dirty="0">
                <a:latin typeface="Twinkl" pitchFamily="2" charset="0"/>
                <a:sym typeface="Wingdings" panose="05000000000000000000" pitchFamily="2" charset="2"/>
              </a:rPr>
              <a:t></a:t>
            </a:r>
            <a:endParaRPr lang="en-GB" sz="2800" b="1" dirty="0">
              <a:latin typeface="Twinkl" pitchFamily="2" charset="0"/>
            </a:endParaRPr>
          </a:p>
        </p:txBody>
      </p:sp>
      <p:pic>
        <p:nvPicPr>
          <p:cNvPr id="6" name="Acting out Story">
            <a:hlinkClick r:id="" action="ppaction://media"/>
            <a:extLst>
              <a:ext uri="{FF2B5EF4-FFF2-40B4-BE49-F238E27FC236}">
                <a16:creationId xmlns:a16="http://schemas.microsoft.com/office/drawing/2014/main" id="{7CC7877B-AA8D-4445-A526-1E5F82457B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12366" y="705264"/>
            <a:ext cx="6838122" cy="3870985"/>
          </a:xfrm>
        </p:spPr>
      </p:pic>
    </p:spTree>
    <p:extLst>
      <p:ext uri="{BB962C8B-B14F-4D97-AF65-F5344CB8AC3E}">
        <p14:creationId xmlns:p14="http://schemas.microsoft.com/office/powerpoint/2010/main" val="18413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FBCFE7-3A1E-4F72-AB91-4A7049BF8A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79" t="9333" r="601" b="7790"/>
          <a:stretch/>
        </p:blipFill>
        <p:spPr>
          <a:xfrm>
            <a:off x="7712765" y="725556"/>
            <a:ext cx="3804171" cy="5406887"/>
          </a:xfrm>
        </p:spPr>
      </p:pic>
      <p:pic>
        <p:nvPicPr>
          <p:cNvPr id="9" name="Picture 8">
            <a:extLst>
              <a:ext uri="{FF2B5EF4-FFF2-40B4-BE49-F238E27FC236}">
                <a16:creationId xmlns:a16="http://schemas.microsoft.com/office/drawing/2014/main" id="{6420FBA1-7901-46EC-8197-BDEC1813B01F}"/>
              </a:ext>
            </a:extLst>
          </p:cNvPr>
          <p:cNvPicPr>
            <a:picLocks noChangeAspect="1"/>
          </p:cNvPicPr>
          <p:nvPr/>
        </p:nvPicPr>
        <p:blipFill rotWithShape="1">
          <a:blip r:embed="rId3">
            <a:extLst>
              <a:ext uri="{28A0092B-C50C-407E-A947-70E740481C1C}">
                <a14:useLocalDpi xmlns:a14="http://schemas.microsoft.com/office/drawing/2010/main" val="0"/>
              </a:ext>
            </a:extLst>
          </a:blip>
          <a:srcRect l="3559" t="5362" b="10580"/>
          <a:stretch/>
        </p:blipFill>
        <p:spPr>
          <a:xfrm>
            <a:off x="705935" y="725556"/>
            <a:ext cx="4347620" cy="5406887"/>
          </a:xfrm>
          <a:prstGeom prst="rect">
            <a:avLst/>
          </a:prstGeom>
        </p:spPr>
      </p:pic>
      <p:sp>
        <p:nvSpPr>
          <p:cNvPr id="5" name="TextBox 4">
            <a:extLst>
              <a:ext uri="{FF2B5EF4-FFF2-40B4-BE49-F238E27FC236}">
                <a16:creationId xmlns:a16="http://schemas.microsoft.com/office/drawing/2014/main" id="{B3452318-9799-4982-B687-410B303FC3C5}"/>
              </a:ext>
            </a:extLst>
          </p:cNvPr>
          <p:cNvSpPr txBox="1"/>
          <p:nvPr/>
        </p:nvSpPr>
        <p:spPr>
          <a:xfrm>
            <a:off x="3944332" y="2632140"/>
            <a:ext cx="4303336" cy="1384995"/>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rPr>
              <a:t>Map it out! Some examples of </a:t>
            </a:r>
            <a:r>
              <a:rPr lang="en-GB" sz="2800" b="1" dirty="0" err="1">
                <a:latin typeface="Twinkl" pitchFamily="2" charset="0"/>
              </a:rPr>
              <a:t>Gardenrose</a:t>
            </a:r>
            <a:r>
              <a:rPr lang="en-GB" sz="2800" b="1" dirty="0">
                <a:latin typeface="Twinkl" pitchFamily="2" charset="0"/>
              </a:rPr>
              <a:t> story maps </a:t>
            </a:r>
            <a:r>
              <a:rPr lang="en-GB" sz="2800" b="1" dirty="0">
                <a:latin typeface="Twinkl" pitchFamily="2" charset="0"/>
                <a:sym typeface="Wingdings" panose="05000000000000000000" pitchFamily="2" charset="2"/>
              </a:rPr>
              <a:t></a:t>
            </a:r>
            <a:endParaRPr lang="en-GB" sz="2800" b="1" dirty="0">
              <a:latin typeface="Twinkl" pitchFamily="2" charset="0"/>
            </a:endParaRPr>
          </a:p>
        </p:txBody>
      </p:sp>
    </p:spTree>
    <p:extLst>
      <p:ext uri="{BB962C8B-B14F-4D97-AF65-F5344CB8AC3E}">
        <p14:creationId xmlns:p14="http://schemas.microsoft.com/office/powerpoint/2010/main" val="361928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40A7-FDBD-4198-B414-ABDD746AD33D}"/>
              </a:ext>
            </a:extLst>
          </p:cNvPr>
          <p:cNvSpPr>
            <a:spLocks noGrp="1"/>
          </p:cNvSpPr>
          <p:nvPr>
            <p:ph type="title"/>
          </p:nvPr>
        </p:nvSpPr>
        <p:spPr/>
        <p:txBody>
          <a:bodyPr>
            <a:normAutofit/>
          </a:bodyPr>
          <a:lstStyle/>
          <a:p>
            <a:r>
              <a:rPr lang="en-GB" sz="5400" b="1" dirty="0">
                <a:solidFill>
                  <a:schemeClr val="accent3">
                    <a:lumMod val="60000"/>
                    <a:lumOff val="40000"/>
                  </a:schemeClr>
                </a:solidFill>
                <a:latin typeface="Twinkl" pitchFamily="2" charset="0"/>
              </a:rPr>
              <a:t>Stage 1- </a:t>
            </a:r>
            <a:r>
              <a:rPr lang="en-GB" sz="5400" b="1" i="1" dirty="0">
                <a:solidFill>
                  <a:schemeClr val="accent3">
                    <a:lumMod val="75000"/>
                  </a:schemeClr>
                </a:solidFill>
                <a:latin typeface="Twinkl" pitchFamily="2" charset="0"/>
              </a:rPr>
              <a:t>Imitation</a:t>
            </a:r>
            <a:r>
              <a:rPr lang="en-GB" sz="5400" b="1" i="1" dirty="0"/>
              <a:t> </a:t>
            </a:r>
            <a:r>
              <a:rPr lang="en-GB" sz="3600" b="1" i="1" dirty="0">
                <a:solidFill>
                  <a:schemeClr val="accent3">
                    <a:lumMod val="60000"/>
                    <a:lumOff val="40000"/>
                  </a:schemeClr>
                </a:solidFill>
                <a:latin typeface="Twinkl" pitchFamily="2" charset="0"/>
              </a:rPr>
              <a:t>(continued)</a:t>
            </a:r>
            <a:endParaRPr lang="en-GB" sz="5400" b="1" i="1" dirty="0">
              <a:solidFill>
                <a:schemeClr val="accent3">
                  <a:lumMod val="60000"/>
                  <a:lumOff val="40000"/>
                </a:schemeClr>
              </a:solidFill>
              <a:latin typeface="Twinkl" pitchFamily="2" charset="0"/>
            </a:endParaRPr>
          </a:p>
        </p:txBody>
      </p:sp>
      <p:sp>
        <p:nvSpPr>
          <p:cNvPr id="3" name="Content Placeholder 2">
            <a:extLst>
              <a:ext uri="{FF2B5EF4-FFF2-40B4-BE49-F238E27FC236}">
                <a16:creationId xmlns:a16="http://schemas.microsoft.com/office/drawing/2014/main" id="{84FE26E7-71C2-4262-9888-EF32886E759A}"/>
              </a:ext>
            </a:extLst>
          </p:cNvPr>
          <p:cNvSpPr>
            <a:spLocks noGrp="1"/>
          </p:cNvSpPr>
          <p:nvPr>
            <p:ph idx="1"/>
          </p:nvPr>
        </p:nvSpPr>
        <p:spPr>
          <a:xfrm>
            <a:off x="1434548" y="2794038"/>
            <a:ext cx="9601196" cy="3318936"/>
          </a:xfrm>
        </p:spPr>
        <p:txBody>
          <a:bodyPr>
            <a:normAutofit/>
          </a:bodyPr>
          <a:lstStyle/>
          <a:p>
            <a:pPr marL="0" indent="0">
              <a:buNone/>
            </a:pPr>
            <a:r>
              <a:rPr lang="en-GB" dirty="0">
                <a:latin typeface="Twinkl" pitchFamily="2" charset="0"/>
              </a:rPr>
              <a:t>During this stage, pupils explore the text on a deeper level.</a:t>
            </a:r>
          </a:p>
          <a:p>
            <a:r>
              <a:rPr lang="en-GB" b="1" dirty="0">
                <a:solidFill>
                  <a:schemeClr val="accent3">
                    <a:lumMod val="60000"/>
                    <a:lumOff val="40000"/>
                  </a:schemeClr>
                </a:solidFill>
                <a:latin typeface="Twinkl" pitchFamily="2" charset="0"/>
              </a:rPr>
              <a:t>Reading as a reader</a:t>
            </a:r>
          </a:p>
          <a:p>
            <a:r>
              <a:rPr lang="en-GB" b="1" dirty="0">
                <a:solidFill>
                  <a:schemeClr val="accent3">
                    <a:lumMod val="60000"/>
                    <a:lumOff val="40000"/>
                  </a:schemeClr>
                </a:solidFill>
                <a:latin typeface="Twinkl" pitchFamily="2" charset="0"/>
              </a:rPr>
              <a:t>Reading as a writer</a:t>
            </a:r>
          </a:p>
          <a:p>
            <a:r>
              <a:rPr lang="en-GB" b="1" dirty="0">
                <a:solidFill>
                  <a:schemeClr val="accent3">
                    <a:lumMod val="60000"/>
                    <a:lumOff val="40000"/>
                  </a:schemeClr>
                </a:solidFill>
                <a:latin typeface="Twinkl" pitchFamily="2" charset="0"/>
              </a:rPr>
              <a:t>Gain a deeper understanding of a text</a:t>
            </a:r>
          </a:p>
        </p:txBody>
      </p:sp>
      <p:pic>
        <p:nvPicPr>
          <p:cNvPr id="2050" name="Picture 2" descr="Funny Light Lamp Vector Bulb Cartoon Clipart - Thinking Light Bulb Png  Cartoon - 1457x1795 PNG Download - PNGkit">
            <a:extLst>
              <a:ext uri="{FF2B5EF4-FFF2-40B4-BE49-F238E27FC236}">
                <a16:creationId xmlns:a16="http://schemas.microsoft.com/office/drawing/2014/main" id="{12F19803-F3C3-489D-A72A-5DD526420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1502" y="3243831"/>
            <a:ext cx="188595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6485B21D-DF62-47B1-8453-C8B2D9D6F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1705" y="880165"/>
            <a:ext cx="406400" cy="406400"/>
          </a:xfrm>
          <a:prstGeom prst="rect">
            <a:avLst/>
          </a:prstGeom>
        </p:spPr>
      </p:pic>
    </p:spTree>
    <p:extLst>
      <p:ext uri="{BB962C8B-B14F-4D97-AF65-F5344CB8AC3E}">
        <p14:creationId xmlns:p14="http://schemas.microsoft.com/office/powerpoint/2010/main" val="324702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7A67555-A30B-4917-B21C-37339BED8C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9193" r="-2013" b="9026"/>
          <a:stretch/>
        </p:blipFill>
        <p:spPr>
          <a:xfrm>
            <a:off x="7494105" y="357012"/>
            <a:ext cx="4114800" cy="5864371"/>
          </a:xfrm>
        </p:spPr>
      </p:pic>
      <p:pic>
        <p:nvPicPr>
          <p:cNvPr id="9" name="Picture 8">
            <a:extLst>
              <a:ext uri="{FF2B5EF4-FFF2-40B4-BE49-F238E27FC236}">
                <a16:creationId xmlns:a16="http://schemas.microsoft.com/office/drawing/2014/main" id="{F89AB1B9-DFA6-4B62-BBC2-37A343860D24}"/>
              </a:ext>
            </a:extLst>
          </p:cNvPr>
          <p:cNvPicPr>
            <a:picLocks noChangeAspect="1"/>
          </p:cNvPicPr>
          <p:nvPr/>
        </p:nvPicPr>
        <p:blipFill rotWithShape="1">
          <a:blip r:embed="rId3">
            <a:extLst>
              <a:ext uri="{28A0092B-C50C-407E-A947-70E740481C1C}">
                <a14:useLocalDpi xmlns:a14="http://schemas.microsoft.com/office/drawing/2010/main" val="0"/>
              </a:ext>
            </a:extLst>
          </a:blip>
          <a:srcRect l="-1100" t="22850"/>
          <a:stretch/>
        </p:blipFill>
        <p:spPr>
          <a:xfrm>
            <a:off x="583095" y="643716"/>
            <a:ext cx="3900073" cy="5290961"/>
          </a:xfrm>
          <a:prstGeom prst="rect">
            <a:avLst/>
          </a:prstGeom>
        </p:spPr>
      </p:pic>
      <p:sp>
        <p:nvSpPr>
          <p:cNvPr id="5" name="TextBox 4">
            <a:extLst>
              <a:ext uri="{FF2B5EF4-FFF2-40B4-BE49-F238E27FC236}">
                <a16:creationId xmlns:a16="http://schemas.microsoft.com/office/drawing/2014/main" id="{B3452318-9799-4982-B687-410B303FC3C5}"/>
              </a:ext>
            </a:extLst>
          </p:cNvPr>
          <p:cNvSpPr txBox="1"/>
          <p:nvPr/>
        </p:nvSpPr>
        <p:spPr>
          <a:xfrm>
            <a:off x="3887766" y="3289196"/>
            <a:ext cx="4303336" cy="1815882"/>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sym typeface="Wingdings" panose="05000000000000000000" pitchFamily="2" charset="2"/>
              </a:rPr>
              <a:t>Grammar and skills for writing are taught through the context of the story </a:t>
            </a:r>
            <a:endParaRPr lang="en-GB" sz="2800" b="1" dirty="0">
              <a:latin typeface="Twinkl" pitchFamily="2" charset="0"/>
            </a:endParaRPr>
          </a:p>
        </p:txBody>
      </p:sp>
      <p:sp>
        <p:nvSpPr>
          <p:cNvPr id="10" name="TextBox 9">
            <a:extLst>
              <a:ext uri="{FF2B5EF4-FFF2-40B4-BE49-F238E27FC236}">
                <a16:creationId xmlns:a16="http://schemas.microsoft.com/office/drawing/2014/main" id="{8D4AFA09-8B79-43DE-8B8F-CDDFBB41BAAE}"/>
              </a:ext>
            </a:extLst>
          </p:cNvPr>
          <p:cNvSpPr txBox="1"/>
          <p:nvPr/>
        </p:nvSpPr>
        <p:spPr>
          <a:xfrm>
            <a:off x="2657198" y="958403"/>
            <a:ext cx="2273387" cy="523220"/>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sym typeface="Wingdings" panose="05000000000000000000" pitchFamily="2" charset="2"/>
              </a:rPr>
              <a:t>Dialogue </a:t>
            </a:r>
            <a:endParaRPr lang="en-GB" sz="2800" b="1" dirty="0">
              <a:latin typeface="Twinkl" pitchFamily="2" charset="0"/>
            </a:endParaRPr>
          </a:p>
        </p:txBody>
      </p:sp>
      <p:sp>
        <p:nvSpPr>
          <p:cNvPr id="11" name="TextBox 10">
            <a:extLst>
              <a:ext uri="{FF2B5EF4-FFF2-40B4-BE49-F238E27FC236}">
                <a16:creationId xmlns:a16="http://schemas.microsoft.com/office/drawing/2014/main" id="{8A9C872C-DEC0-4FB1-9A6F-E6AC837DA992}"/>
              </a:ext>
            </a:extLst>
          </p:cNvPr>
          <p:cNvSpPr txBox="1"/>
          <p:nvPr/>
        </p:nvSpPr>
        <p:spPr>
          <a:xfrm>
            <a:off x="765293" y="4389558"/>
            <a:ext cx="2273387" cy="523220"/>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sym typeface="Wingdings" panose="05000000000000000000" pitchFamily="2" charset="2"/>
              </a:rPr>
              <a:t>Openings </a:t>
            </a:r>
            <a:endParaRPr lang="en-GB" sz="2800" b="1" dirty="0">
              <a:latin typeface="Twinkl" pitchFamily="2" charset="0"/>
            </a:endParaRPr>
          </a:p>
        </p:txBody>
      </p:sp>
      <p:sp>
        <p:nvSpPr>
          <p:cNvPr id="12" name="TextBox 11">
            <a:extLst>
              <a:ext uri="{FF2B5EF4-FFF2-40B4-BE49-F238E27FC236}">
                <a16:creationId xmlns:a16="http://schemas.microsoft.com/office/drawing/2014/main" id="{03FBD361-0F10-4841-9CB3-0077ED8007FC}"/>
              </a:ext>
            </a:extLst>
          </p:cNvPr>
          <p:cNvSpPr txBox="1"/>
          <p:nvPr/>
        </p:nvSpPr>
        <p:spPr>
          <a:xfrm>
            <a:off x="1444612" y="2575846"/>
            <a:ext cx="2858537" cy="523220"/>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sym typeface="Wingdings" panose="05000000000000000000" pitchFamily="2" charset="2"/>
              </a:rPr>
              <a:t>Characterisation  </a:t>
            </a:r>
            <a:endParaRPr lang="en-GB" sz="2800" b="1" dirty="0">
              <a:latin typeface="Twinkl" pitchFamily="2" charset="0"/>
            </a:endParaRPr>
          </a:p>
        </p:txBody>
      </p:sp>
      <p:sp>
        <p:nvSpPr>
          <p:cNvPr id="13" name="TextBox 12">
            <a:extLst>
              <a:ext uri="{FF2B5EF4-FFF2-40B4-BE49-F238E27FC236}">
                <a16:creationId xmlns:a16="http://schemas.microsoft.com/office/drawing/2014/main" id="{BC4DB47F-6807-4D09-AEE6-9560F72C2E39}"/>
              </a:ext>
            </a:extLst>
          </p:cNvPr>
          <p:cNvSpPr txBox="1"/>
          <p:nvPr/>
        </p:nvSpPr>
        <p:spPr>
          <a:xfrm>
            <a:off x="7054409" y="943209"/>
            <a:ext cx="2273387" cy="523220"/>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sym typeface="Wingdings" panose="05000000000000000000" pitchFamily="2" charset="2"/>
              </a:rPr>
              <a:t>Description</a:t>
            </a:r>
            <a:endParaRPr lang="en-GB" sz="2800" b="1" dirty="0">
              <a:latin typeface="Twinkl" pitchFamily="2" charset="0"/>
            </a:endParaRPr>
          </a:p>
        </p:txBody>
      </p:sp>
      <p:sp>
        <p:nvSpPr>
          <p:cNvPr id="14" name="TextBox 13">
            <a:extLst>
              <a:ext uri="{FF2B5EF4-FFF2-40B4-BE49-F238E27FC236}">
                <a16:creationId xmlns:a16="http://schemas.microsoft.com/office/drawing/2014/main" id="{ED7A6857-1ABA-4D00-9F79-1E074AAE3F08}"/>
              </a:ext>
            </a:extLst>
          </p:cNvPr>
          <p:cNvSpPr txBox="1"/>
          <p:nvPr/>
        </p:nvSpPr>
        <p:spPr>
          <a:xfrm>
            <a:off x="8191103" y="2575846"/>
            <a:ext cx="2273387" cy="523220"/>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sym typeface="Wingdings" panose="05000000000000000000" pitchFamily="2" charset="2"/>
              </a:rPr>
              <a:t>Endings</a:t>
            </a:r>
            <a:endParaRPr lang="en-GB" sz="2800" b="1" dirty="0">
              <a:latin typeface="Twinkl" pitchFamily="2" charset="0"/>
            </a:endParaRPr>
          </a:p>
        </p:txBody>
      </p:sp>
      <p:sp>
        <p:nvSpPr>
          <p:cNvPr id="15" name="TextBox 14">
            <a:extLst>
              <a:ext uri="{FF2B5EF4-FFF2-40B4-BE49-F238E27FC236}">
                <a16:creationId xmlns:a16="http://schemas.microsoft.com/office/drawing/2014/main" id="{D649FC57-D111-490A-BB35-EC1C223DEECE}"/>
              </a:ext>
            </a:extLst>
          </p:cNvPr>
          <p:cNvSpPr txBox="1"/>
          <p:nvPr/>
        </p:nvSpPr>
        <p:spPr>
          <a:xfrm>
            <a:off x="8664716" y="4389558"/>
            <a:ext cx="2273387" cy="523220"/>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sym typeface="Wingdings" panose="05000000000000000000" pitchFamily="2" charset="2"/>
              </a:rPr>
              <a:t>Dilemma </a:t>
            </a:r>
            <a:endParaRPr lang="en-GB" sz="2800" b="1" dirty="0">
              <a:latin typeface="Twinkl" pitchFamily="2" charset="0"/>
            </a:endParaRPr>
          </a:p>
        </p:txBody>
      </p:sp>
    </p:spTree>
    <p:extLst>
      <p:ext uri="{BB962C8B-B14F-4D97-AF65-F5344CB8AC3E}">
        <p14:creationId xmlns:p14="http://schemas.microsoft.com/office/powerpoint/2010/main" val="81010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4992-1DFF-4620-9CAA-C89CD5F25243}"/>
              </a:ext>
            </a:extLst>
          </p:cNvPr>
          <p:cNvSpPr>
            <a:spLocks noGrp="1"/>
          </p:cNvSpPr>
          <p:nvPr>
            <p:ph type="title"/>
          </p:nvPr>
        </p:nvSpPr>
        <p:spPr/>
        <p:txBody>
          <a:bodyPr>
            <a:normAutofit/>
          </a:bodyPr>
          <a:lstStyle/>
          <a:p>
            <a:r>
              <a:rPr lang="en-GB" sz="5400" b="1" dirty="0">
                <a:solidFill>
                  <a:schemeClr val="accent3">
                    <a:lumMod val="60000"/>
                    <a:lumOff val="40000"/>
                  </a:schemeClr>
                </a:solidFill>
                <a:latin typeface="Twinkl" pitchFamily="2" charset="0"/>
              </a:rPr>
              <a:t>Stage 2-</a:t>
            </a:r>
            <a:r>
              <a:rPr lang="en-GB" sz="5400" b="1" i="1" dirty="0">
                <a:solidFill>
                  <a:schemeClr val="accent3">
                    <a:lumMod val="75000"/>
                  </a:schemeClr>
                </a:solidFill>
                <a:latin typeface="Twinkl" pitchFamily="2" charset="0"/>
              </a:rPr>
              <a:t>Innovation</a:t>
            </a:r>
            <a:r>
              <a:rPr lang="en-GB" sz="5400" i="1" dirty="0"/>
              <a:t> </a:t>
            </a:r>
          </a:p>
        </p:txBody>
      </p:sp>
      <p:sp>
        <p:nvSpPr>
          <p:cNvPr id="3" name="Content Placeholder 2">
            <a:extLst>
              <a:ext uri="{FF2B5EF4-FFF2-40B4-BE49-F238E27FC236}">
                <a16:creationId xmlns:a16="http://schemas.microsoft.com/office/drawing/2014/main" id="{08D6E45C-DD74-48C4-B162-E0DD16940E8F}"/>
              </a:ext>
            </a:extLst>
          </p:cNvPr>
          <p:cNvSpPr>
            <a:spLocks noGrp="1"/>
          </p:cNvSpPr>
          <p:nvPr>
            <p:ph idx="1"/>
          </p:nvPr>
        </p:nvSpPr>
        <p:spPr/>
        <p:txBody>
          <a:bodyPr>
            <a:normAutofit/>
          </a:bodyPr>
          <a:lstStyle/>
          <a:p>
            <a:r>
              <a:rPr lang="en-GB" b="1" dirty="0">
                <a:latin typeface="Twinkl" pitchFamily="2" charset="0"/>
              </a:rPr>
              <a:t>During this stage, the pupils begin to </a:t>
            </a:r>
            <a:r>
              <a:rPr lang="en-GB" b="1" dirty="0">
                <a:solidFill>
                  <a:schemeClr val="accent3">
                    <a:lumMod val="60000"/>
                    <a:lumOff val="40000"/>
                  </a:schemeClr>
                </a:solidFill>
                <a:latin typeface="Twinkl" pitchFamily="2" charset="0"/>
              </a:rPr>
              <a:t>alter</a:t>
            </a:r>
            <a:r>
              <a:rPr lang="en-GB" b="1" dirty="0">
                <a:latin typeface="Twinkl" pitchFamily="2" charset="0"/>
              </a:rPr>
              <a:t> the model  text slightly. They ‘</a:t>
            </a:r>
            <a:r>
              <a:rPr lang="en-GB" b="1" dirty="0">
                <a:solidFill>
                  <a:schemeClr val="accent3">
                    <a:lumMod val="60000"/>
                    <a:lumOff val="40000"/>
                  </a:schemeClr>
                </a:solidFill>
                <a:latin typeface="Twinkl" pitchFamily="2" charset="0"/>
              </a:rPr>
              <a:t>hug</a:t>
            </a:r>
            <a:r>
              <a:rPr lang="en-GB" b="1" dirty="0">
                <a:latin typeface="Twinkl" pitchFamily="2" charset="0"/>
              </a:rPr>
              <a:t>’ close to the text and </a:t>
            </a:r>
            <a:r>
              <a:rPr lang="en-GB" b="1" dirty="0">
                <a:solidFill>
                  <a:schemeClr val="accent3">
                    <a:lumMod val="60000"/>
                    <a:lumOff val="40000"/>
                  </a:schemeClr>
                </a:solidFill>
                <a:latin typeface="Twinkl" pitchFamily="2" charset="0"/>
              </a:rPr>
              <a:t>change</a:t>
            </a:r>
            <a:r>
              <a:rPr lang="en-GB" b="1" dirty="0">
                <a:latin typeface="Twinkl" pitchFamily="2" charset="0"/>
              </a:rPr>
              <a:t> one aspect of the text, depending on the </a:t>
            </a:r>
            <a:r>
              <a:rPr lang="en-GB" b="1" dirty="0">
                <a:solidFill>
                  <a:schemeClr val="accent3">
                    <a:lumMod val="60000"/>
                    <a:lumOff val="40000"/>
                  </a:schemeClr>
                </a:solidFill>
                <a:latin typeface="Twinkl" pitchFamily="2" charset="0"/>
              </a:rPr>
              <a:t>focus</a:t>
            </a:r>
            <a:r>
              <a:rPr lang="en-GB" b="1" dirty="0">
                <a:latin typeface="Twinkl" pitchFamily="2" charset="0"/>
              </a:rPr>
              <a:t> (character, setting etc) </a:t>
            </a:r>
          </a:p>
        </p:txBody>
      </p:sp>
      <p:pic>
        <p:nvPicPr>
          <p:cNvPr id="2050" name="Picture 2" descr="405cd2ca-e6ca-4d29-b759-175eab21f3d0@EURP191">
            <a:extLst>
              <a:ext uri="{FF2B5EF4-FFF2-40B4-BE49-F238E27FC236}">
                <a16:creationId xmlns:a16="http://schemas.microsoft.com/office/drawing/2014/main" id="{27EA5B0F-8C6F-4D81-90C1-AD351E2131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00" t="22345" r="7919" b="25156"/>
          <a:stretch/>
        </p:blipFill>
        <p:spPr bwMode="auto">
          <a:xfrm>
            <a:off x="5144327" y="3859612"/>
            <a:ext cx="1903343" cy="25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a:extLst>
              <a:ext uri="{FF2B5EF4-FFF2-40B4-BE49-F238E27FC236}">
                <a16:creationId xmlns:a16="http://schemas.microsoft.com/office/drawing/2014/main" id="{1C6CEF94-9627-43C6-9F88-7CC16ED5B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201" y="909983"/>
            <a:ext cx="406400" cy="406400"/>
          </a:xfrm>
          <a:prstGeom prst="rect">
            <a:avLst/>
          </a:prstGeom>
        </p:spPr>
      </p:pic>
    </p:spTree>
    <p:extLst>
      <p:ext uri="{BB962C8B-B14F-4D97-AF65-F5344CB8AC3E}">
        <p14:creationId xmlns:p14="http://schemas.microsoft.com/office/powerpoint/2010/main" val="9346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8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1FB01-826E-4C3A-B0BF-905AC3F3D88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D34AF89-A8F1-4C13-966F-B144B19692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337" r="2881"/>
          <a:stretch/>
        </p:blipFill>
        <p:spPr>
          <a:xfrm>
            <a:off x="3059596" y="202830"/>
            <a:ext cx="8000999" cy="5478303"/>
          </a:xfrm>
        </p:spPr>
      </p:pic>
      <p:sp>
        <p:nvSpPr>
          <p:cNvPr id="6" name="TextBox 5">
            <a:extLst>
              <a:ext uri="{FF2B5EF4-FFF2-40B4-BE49-F238E27FC236}">
                <a16:creationId xmlns:a16="http://schemas.microsoft.com/office/drawing/2014/main" id="{DE27ECFE-C57B-4AAD-BE81-15CF93105D2F}"/>
              </a:ext>
            </a:extLst>
          </p:cNvPr>
          <p:cNvSpPr txBox="1"/>
          <p:nvPr/>
        </p:nvSpPr>
        <p:spPr>
          <a:xfrm>
            <a:off x="605490" y="5398814"/>
            <a:ext cx="4303336" cy="954107"/>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rPr>
              <a:t>Innovation stage work sample </a:t>
            </a:r>
            <a:r>
              <a:rPr lang="en-GB" sz="2800" b="1" dirty="0">
                <a:latin typeface="Twinkl" pitchFamily="2" charset="0"/>
                <a:sym typeface="Wingdings" panose="05000000000000000000" pitchFamily="2" charset="2"/>
              </a:rPr>
              <a:t></a:t>
            </a:r>
            <a:endParaRPr lang="en-GB" sz="2800" b="1" dirty="0">
              <a:latin typeface="Twinkl" pitchFamily="2" charset="0"/>
            </a:endParaRPr>
          </a:p>
        </p:txBody>
      </p:sp>
    </p:spTree>
    <p:extLst>
      <p:ext uri="{BB962C8B-B14F-4D97-AF65-F5344CB8AC3E}">
        <p14:creationId xmlns:p14="http://schemas.microsoft.com/office/powerpoint/2010/main" val="2934095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861647"/>
            <a:ext cx="10357338" cy="4801314"/>
          </a:xfrm>
          <a:prstGeom prst="rect">
            <a:avLst/>
          </a:prstGeom>
        </p:spPr>
        <p:txBody>
          <a:bodyPr wrap="square">
            <a:spAutoFit/>
          </a:bodyPr>
          <a:lstStyle/>
          <a:p>
            <a:pPr algn="ctr"/>
            <a:r>
              <a:rPr lang="en-GB" sz="3200" b="1" dirty="0">
                <a:solidFill>
                  <a:srgbClr val="000000"/>
                </a:solidFill>
                <a:latin typeface="Twinkl" pitchFamily="2" charset="0"/>
              </a:rPr>
              <a:t>Change the opening  </a:t>
            </a:r>
          </a:p>
          <a:p>
            <a:pPr algn="ctr"/>
            <a:r>
              <a:rPr lang="en-GB" sz="3200" b="1" dirty="0">
                <a:solidFill>
                  <a:srgbClr val="000000"/>
                </a:solidFill>
                <a:latin typeface="Twinkl" pitchFamily="2" charset="0"/>
              </a:rPr>
              <a:t>         </a:t>
            </a:r>
            <a:endParaRPr lang="en-GB" sz="3200" dirty="0">
              <a:solidFill>
                <a:srgbClr val="000000"/>
              </a:solidFill>
              <a:latin typeface="Twinkl" pitchFamily="2" charset="0"/>
            </a:endParaRPr>
          </a:p>
          <a:p>
            <a:pPr algn="ctr"/>
            <a:r>
              <a:rPr lang="en-GB" sz="3200" b="1" dirty="0">
                <a:solidFill>
                  <a:srgbClr val="FF0000"/>
                </a:solidFill>
                <a:latin typeface="Twinkl" pitchFamily="2" charset="0"/>
              </a:rPr>
              <a:t>The cat sat on the mat.</a:t>
            </a:r>
          </a:p>
          <a:p>
            <a:pPr algn="ctr"/>
            <a:endParaRPr lang="en-GB" sz="3200" b="1" dirty="0">
              <a:solidFill>
                <a:srgbClr val="FF0000"/>
              </a:solidFill>
              <a:latin typeface="Twinkl" pitchFamily="2" charset="0"/>
            </a:endParaRPr>
          </a:p>
          <a:p>
            <a:endParaRPr lang="en-GB" sz="1600" b="1" dirty="0">
              <a:solidFill>
                <a:srgbClr val="000000"/>
              </a:solidFill>
              <a:latin typeface="Twinkl" pitchFamily="2" charset="0"/>
            </a:endParaRPr>
          </a:p>
          <a:p>
            <a:r>
              <a:rPr lang="en-GB" sz="2400" dirty="0">
                <a:solidFill>
                  <a:srgbClr val="0070C0"/>
                </a:solidFill>
                <a:latin typeface="Twinkl" pitchFamily="2" charset="0"/>
              </a:rPr>
              <a:t>1.How -add an adverb</a:t>
            </a:r>
          </a:p>
          <a:p>
            <a:r>
              <a:rPr lang="en-GB" sz="2400" dirty="0">
                <a:solidFill>
                  <a:srgbClr val="0070C0"/>
                </a:solidFill>
                <a:latin typeface="Twinkl" pitchFamily="2" charset="0"/>
              </a:rPr>
              <a:t>2.When -time connective</a:t>
            </a:r>
          </a:p>
          <a:p>
            <a:r>
              <a:rPr lang="en-GB" sz="2400" dirty="0">
                <a:solidFill>
                  <a:srgbClr val="0070C0"/>
                </a:solidFill>
                <a:latin typeface="Twinkl" pitchFamily="2" charset="0"/>
              </a:rPr>
              <a:t>3.Where ? -prepositional phrase</a:t>
            </a:r>
          </a:p>
          <a:p>
            <a:r>
              <a:rPr lang="en-GB" sz="2400" dirty="0">
                <a:solidFill>
                  <a:srgbClr val="0070C0"/>
                </a:solidFill>
                <a:latin typeface="Twinkl" pitchFamily="2" charset="0"/>
              </a:rPr>
              <a:t>4.Simile using </a:t>
            </a:r>
            <a:r>
              <a:rPr lang="en-GB" sz="2400" i="1" dirty="0">
                <a:solidFill>
                  <a:srgbClr val="0070C0"/>
                </a:solidFill>
                <a:latin typeface="Twinkl" pitchFamily="2" charset="0"/>
              </a:rPr>
              <a:t>like </a:t>
            </a:r>
            <a:r>
              <a:rPr lang="en-GB" sz="2400" dirty="0">
                <a:solidFill>
                  <a:srgbClr val="0070C0"/>
                </a:solidFill>
                <a:latin typeface="Twinkl" pitchFamily="2" charset="0"/>
              </a:rPr>
              <a:t>or </a:t>
            </a:r>
            <a:r>
              <a:rPr lang="en-GB" sz="2400" i="1" dirty="0">
                <a:solidFill>
                  <a:srgbClr val="0070C0"/>
                </a:solidFill>
                <a:latin typeface="Twinkl" pitchFamily="2" charset="0"/>
              </a:rPr>
              <a:t>as </a:t>
            </a:r>
            <a:endParaRPr lang="en-GB" sz="2400" dirty="0">
              <a:solidFill>
                <a:srgbClr val="0070C0"/>
              </a:solidFill>
              <a:latin typeface="Twinkl" pitchFamily="2" charset="0"/>
            </a:endParaRPr>
          </a:p>
          <a:p>
            <a:r>
              <a:rPr lang="en-GB" sz="2400" dirty="0">
                <a:solidFill>
                  <a:srgbClr val="0070C0"/>
                </a:solidFill>
                <a:latin typeface="Twinkl" pitchFamily="2" charset="0"/>
              </a:rPr>
              <a:t>5.Change a noun </a:t>
            </a:r>
          </a:p>
          <a:p>
            <a:r>
              <a:rPr lang="en-GB" sz="2400" dirty="0">
                <a:solidFill>
                  <a:srgbClr val="0070C0"/>
                </a:solidFill>
                <a:latin typeface="Twinkl" pitchFamily="2" charset="0"/>
              </a:rPr>
              <a:t>6.Add in an adjective </a:t>
            </a:r>
          </a:p>
          <a:p>
            <a:endParaRPr lang="en-GB" dirty="0">
              <a:solidFill>
                <a:srgbClr val="000000"/>
              </a:solidFill>
              <a:latin typeface="Calibri" panose="020F0502020204030204" pitchFamily="34" charset="0"/>
            </a:endParaRPr>
          </a:p>
        </p:txBody>
      </p:sp>
      <p:sp>
        <p:nvSpPr>
          <p:cNvPr id="3" name="Star: 7 Points 2">
            <a:extLst>
              <a:ext uri="{FF2B5EF4-FFF2-40B4-BE49-F238E27FC236}">
                <a16:creationId xmlns:a16="http://schemas.microsoft.com/office/drawing/2014/main" id="{7B6735D8-BEE4-4B73-AE8F-3D4A8A03E07D}"/>
              </a:ext>
            </a:extLst>
          </p:cNvPr>
          <p:cNvSpPr/>
          <p:nvPr/>
        </p:nvSpPr>
        <p:spPr>
          <a:xfrm>
            <a:off x="194733" y="517930"/>
            <a:ext cx="2201333" cy="1583267"/>
          </a:xfrm>
          <a:prstGeom prst="star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ACTIVITY TIME </a:t>
            </a:r>
            <a:r>
              <a:rPr lang="en-GB" sz="2400" b="1" dirty="0">
                <a:sym typeface="Wingdings" panose="05000000000000000000" pitchFamily="2" charset="2"/>
              </a:rPr>
              <a:t></a:t>
            </a:r>
            <a:endParaRPr lang="en-GB" sz="2400" b="1" dirty="0"/>
          </a:p>
        </p:txBody>
      </p:sp>
    </p:spTree>
    <p:extLst>
      <p:ext uri="{BB962C8B-B14F-4D97-AF65-F5344CB8AC3E}">
        <p14:creationId xmlns:p14="http://schemas.microsoft.com/office/powerpoint/2010/main" val="546427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6697-076E-469D-B2B2-8386E06B185F}"/>
              </a:ext>
            </a:extLst>
          </p:cNvPr>
          <p:cNvSpPr>
            <a:spLocks noGrp="1"/>
          </p:cNvSpPr>
          <p:nvPr>
            <p:ph type="title"/>
          </p:nvPr>
        </p:nvSpPr>
        <p:spPr/>
        <p:txBody>
          <a:bodyPr>
            <a:normAutofit/>
          </a:bodyPr>
          <a:lstStyle/>
          <a:p>
            <a:r>
              <a:rPr lang="en-GB" sz="6000" b="1" dirty="0">
                <a:solidFill>
                  <a:schemeClr val="accent3">
                    <a:lumMod val="60000"/>
                    <a:lumOff val="40000"/>
                  </a:schemeClr>
                </a:solidFill>
                <a:latin typeface="Twinkl" pitchFamily="2" charset="0"/>
              </a:rPr>
              <a:t>Stage 3- </a:t>
            </a:r>
            <a:r>
              <a:rPr lang="en-GB" sz="6000" b="1" i="1" dirty="0">
                <a:solidFill>
                  <a:schemeClr val="accent3">
                    <a:lumMod val="75000"/>
                  </a:schemeClr>
                </a:solidFill>
                <a:latin typeface="Twinkl" pitchFamily="2" charset="0"/>
              </a:rPr>
              <a:t>Invention</a:t>
            </a:r>
          </a:p>
        </p:txBody>
      </p:sp>
      <p:sp>
        <p:nvSpPr>
          <p:cNvPr id="3" name="Content Placeholder 2">
            <a:extLst>
              <a:ext uri="{FF2B5EF4-FFF2-40B4-BE49-F238E27FC236}">
                <a16:creationId xmlns:a16="http://schemas.microsoft.com/office/drawing/2014/main" id="{D73CC127-9E1D-4A4D-8668-72BFE2C74C30}"/>
              </a:ext>
            </a:extLst>
          </p:cNvPr>
          <p:cNvSpPr>
            <a:spLocks noGrp="1"/>
          </p:cNvSpPr>
          <p:nvPr>
            <p:ph idx="1"/>
          </p:nvPr>
        </p:nvSpPr>
        <p:spPr/>
        <p:txBody>
          <a:bodyPr>
            <a:normAutofit/>
          </a:bodyPr>
          <a:lstStyle/>
          <a:p>
            <a:r>
              <a:rPr lang="en-GB" b="1" dirty="0">
                <a:latin typeface="Twinkl" pitchFamily="2" charset="0"/>
              </a:rPr>
              <a:t>During this final stage, children </a:t>
            </a:r>
            <a:r>
              <a:rPr lang="en-GB" b="1" dirty="0">
                <a:solidFill>
                  <a:schemeClr val="accent3">
                    <a:lumMod val="60000"/>
                    <a:lumOff val="40000"/>
                  </a:schemeClr>
                </a:solidFill>
                <a:latin typeface="Twinkl" pitchFamily="2" charset="0"/>
              </a:rPr>
              <a:t>invent</a:t>
            </a:r>
            <a:r>
              <a:rPr lang="en-GB" b="1" dirty="0">
                <a:latin typeface="Twinkl" pitchFamily="2" charset="0"/>
              </a:rPr>
              <a:t> their own texts</a:t>
            </a:r>
          </a:p>
          <a:p>
            <a:r>
              <a:rPr lang="en-GB" b="1" dirty="0">
                <a:latin typeface="Twinkl" pitchFamily="2" charset="0"/>
              </a:rPr>
              <a:t>‘</a:t>
            </a:r>
            <a:r>
              <a:rPr lang="en-GB" b="1" dirty="0">
                <a:solidFill>
                  <a:schemeClr val="accent3">
                    <a:lumMod val="60000"/>
                    <a:lumOff val="40000"/>
                  </a:schemeClr>
                </a:solidFill>
                <a:latin typeface="Twinkl" pitchFamily="2" charset="0"/>
              </a:rPr>
              <a:t>Boxing it up</a:t>
            </a:r>
            <a:r>
              <a:rPr lang="en-GB" b="1" dirty="0">
                <a:latin typeface="Twinkl" pitchFamily="2" charset="0"/>
              </a:rPr>
              <a:t>’- what makes a </a:t>
            </a:r>
            <a:r>
              <a:rPr lang="en-GB" b="1" i="1" dirty="0">
                <a:latin typeface="Twinkl" pitchFamily="2" charset="0"/>
              </a:rPr>
              <a:t>suspense</a:t>
            </a:r>
            <a:r>
              <a:rPr lang="en-GB" b="1" dirty="0">
                <a:latin typeface="Twinkl" pitchFamily="2" charset="0"/>
              </a:rPr>
              <a:t> tale?</a:t>
            </a:r>
          </a:p>
          <a:p>
            <a:r>
              <a:rPr lang="en-GB" b="1" dirty="0">
                <a:latin typeface="Twinkl" pitchFamily="2" charset="0"/>
              </a:rPr>
              <a:t>Clear and specific criteria</a:t>
            </a:r>
          </a:p>
          <a:p>
            <a:r>
              <a:rPr lang="en-GB" b="1" dirty="0">
                <a:solidFill>
                  <a:srgbClr val="FF0000"/>
                </a:solidFill>
                <a:latin typeface="Twinkl" pitchFamily="2" charset="0"/>
              </a:rPr>
              <a:t>HOT PIECE- </a:t>
            </a:r>
            <a:r>
              <a:rPr lang="en-GB" b="1" dirty="0">
                <a:latin typeface="Twinkl" pitchFamily="2" charset="0"/>
              </a:rPr>
              <a:t>culmination of everything learned</a:t>
            </a:r>
          </a:p>
          <a:p>
            <a:r>
              <a:rPr lang="en-GB" b="1" dirty="0">
                <a:latin typeface="Twinkl" pitchFamily="2" charset="0"/>
              </a:rPr>
              <a:t>Get creative and use their </a:t>
            </a:r>
            <a:r>
              <a:rPr lang="en-GB" b="1" dirty="0">
                <a:solidFill>
                  <a:schemeClr val="accent3">
                    <a:lumMod val="60000"/>
                    <a:lumOff val="40000"/>
                  </a:schemeClr>
                </a:solidFill>
                <a:latin typeface="Twinkl" pitchFamily="2" charset="0"/>
              </a:rPr>
              <a:t>own ideas</a:t>
            </a:r>
          </a:p>
          <a:p>
            <a:endParaRPr lang="en-GB" dirty="0"/>
          </a:p>
          <a:p>
            <a:endParaRPr lang="en-GB" dirty="0"/>
          </a:p>
          <a:p>
            <a:endParaRPr lang="en-GB" dirty="0"/>
          </a:p>
        </p:txBody>
      </p:sp>
      <p:pic>
        <p:nvPicPr>
          <p:cNvPr id="3074" name="Picture 2" descr="Child With An Idea | Art drawings for kids, Cute cartoon wallpapers, Photo  collage template">
            <a:extLst>
              <a:ext uri="{FF2B5EF4-FFF2-40B4-BE49-F238E27FC236}">
                <a16:creationId xmlns:a16="http://schemas.microsoft.com/office/drawing/2014/main" id="{7F4819D4-90A6-44D2-8C00-3A0CD5A32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7121" y="4051301"/>
            <a:ext cx="21812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F4425162-FE12-417F-A9CB-63BBD15692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1" y="1059069"/>
            <a:ext cx="406400" cy="406400"/>
          </a:xfrm>
          <a:prstGeom prst="rect">
            <a:avLst/>
          </a:prstGeom>
        </p:spPr>
      </p:pic>
    </p:spTree>
    <p:extLst>
      <p:ext uri="{BB962C8B-B14F-4D97-AF65-F5344CB8AC3E}">
        <p14:creationId xmlns:p14="http://schemas.microsoft.com/office/powerpoint/2010/main" val="337606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7FDEA-C366-4AFB-A45A-6450E5A728C2}"/>
              </a:ext>
            </a:extLst>
          </p:cNvPr>
          <p:cNvSpPr txBox="1"/>
          <p:nvPr/>
        </p:nvSpPr>
        <p:spPr>
          <a:xfrm>
            <a:off x="585611" y="5284575"/>
            <a:ext cx="4303336" cy="954107"/>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rPr>
              <a:t>Invention stage- Boxing up a tale </a:t>
            </a:r>
            <a:r>
              <a:rPr lang="en-GB" sz="2800" b="1" dirty="0">
                <a:latin typeface="Twinkl" pitchFamily="2" charset="0"/>
                <a:sym typeface="Wingdings" panose="05000000000000000000" pitchFamily="2" charset="2"/>
              </a:rPr>
              <a:t></a:t>
            </a:r>
            <a:endParaRPr lang="en-GB" sz="2800" b="1" dirty="0">
              <a:latin typeface="Twinkl" pitchFamily="2" charset="0"/>
            </a:endParaRPr>
          </a:p>
        </p:txBody>
      </p:sp>
      <p:pic>
        <p:nvPicPr>
          <p:cNvPr id="6" name="Picture 5">
            <a:extLst>
              <a:ext uri="{FF2B5EF4-FFF2-40B4-BE49-F238E27FC236}">
                <a16:creationId xmlns:a16="http://schemas.microsoft.com/office/drawing/2014/main" id="{E6EA30A6-3182-4895-8501-A3E305D44AFB}"/>
              </a:ext>
            </a:extLst>
          </p:cNvPr>
          <p:cNvPicPr>
            <a:picLocks noChangeAspect="1"/>
          </p:cNvPicPr>
          <p:nvPr/>
        </p:nvPicPr>
        <p:blipFill rotWithShape="1">
          <a:blip r:embed="rId2">
            <a:extLst>
              <a:ext uri="{28A0092B-C50C-407E-A947-70E740481C1C}">
                <a14:useLocalDpi xmlns:a14="http://schemas.microsoft.com/office/drawing/2010/main" val="0"/>
              </a:ext>
            </a:extLst>
          </a:blip>
          <a:srcRect l="6045" t="10983" r="4313" b="5056"/>
          <a:stretch/>
        </p:blipFill>
        <p:spPr>
          <a:xfrm rot="5400000">
            <a:off x="4323519" y="-695738"/>
            <a:ext cx="4273830" cy="7116418"/>
          </a:xfrm>
          <a:prstGeom prst="rect">
            <a:avLst/>
          </a:prstGeom>
        </p:spPr>
      </p:pic>
    </p:spTree>
    <p:extLst>
      <p:ext uri="{BB962C8B-B14F-4D97-AF65-F5344CB8AC3E}">
        <p14:creationId xmlns:p14="http://schemas.microsoft.com/office/powerpoint/2010/main" val="326399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a:hlinkClick r:id="" action="ppaction://media"/>
            <a:extLst>
              <a:ext uri="{FF2B5EF4-FFF2-40B4-BE49-F238E27FC236}">
                <a16:creationId xmlns:a16="http://schemas.microsoft.com/office/drawing/2014/main" id="{44B7375C-4625-4DF2-8CC0-F5442D0237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4559" y="781695"/>
            <a:ext cx="9482881" cy="5294609"/>
          </a:xfrm>
          <a:prstGeom prst="rect">
            <a:avLst/>
          </a:prstGeom>
        </p:spPr>
      </p:pic>
      <p:sp>
        <p:nvSpPr>
          <p:cNvPr id="11" name="TextBox 10">
            <a:extLst>
              <a:ext uri="{FF2B5EF4-FFF2-40B4-BE49-F238E27FC236}">
                <a16:creationId xmlns:a16="http://schemas.microsoft.com/office/drawing/2014/main" id="{EFF2B73F-7196-4BAB-A741-74D1CC7918B0}"/>
              </a:ext>
            </a:extLst>
          </p:cNvPr>
          <p:cNvSpPr txBox="1"/>
          <p:nvPr/>
        </p:nvSpPr>
        <p:spPr>
          <a:xfrm>
            <a:off x="725864" y="5514680"/>
            <a:ext cx="3617536" cy="646331"/>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3600" b="1" dirty="0">
                <a:latin typeface="Twinkl" pitchFamily="2" charset="0"/>
              </a:rPr>
              <a:t>P.1 in action </a:t>
            </a:r>
            <a:r>
              <a:rPr lang="en-GB" sz="3600" b="1" dirty="0">
                <a:latin typeface="Twinkl" pitchFamily="2" charset="0"/>
                <a:sym typeface="Wingdings" panose="05000000000000000000" pitchFamily="2" charset="2"/>
              </a:rPr>
              <a:t></a:t>
            </a:r>
            <a:endParaRPr lang="en-GB" sz="3600" b="1" dirty="0">
              <a:latin typeface="Twinkl" pitchFamily="2" charset="0"/>
            </a:endParaRPr>
          </a:p>
        </p:txBody>
      </p:sp>
    </p:spTree>
    <p:extLst>
      <p:ext uri="{BB962C8B-B14F-4D97-AF65-F5344CB8AC3E}">
        <p14:creationId xmlns:p14="http://schemas.microsoft.com/office/powerpoint/2010/main" val="21509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7FDEA-C366-4AFB-A45A-6450E5A728C2}"/>
              </a:ext>
            </a:extLst>
          </p:cNvPr>
          <p:cNvSpPr txBox="1"/>
          <p:nvPr/>
        </p:nvSpPr>
        <p:spPr>
          <a:xfrm>
            <a:off x="687211" y="5174508"/>
            <a:ext cx="4303336" cy="954107"/>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2800" b="1" dirty="0">
                <a:latin typeface="Twinkl" pitchFamily="2" charset="0"/>
              </a:rPr>
              <a:t>Invention stage- Hot Piece </a:t>
            </a:r>
            <a:r>
              <a:rPr lang="en-GB" sz="2800" b="1" dirty="0">
                <a:latin typeface="Twinkl" pitchFamily="2" charset="0"/>
                <a:sym typeface="Wingdings" panose="05000000000000000000" pitchFamily="2" charset="2"/>
              </a:rPr>
              <a:t></a:t>
            </a:r>
            <a:endParaRPr lang="en-GB" sz="2800" b="1" dirty="0">
              <a:latin typeface="Twinkl" pitchFamily="2" charset="0"/>
            </a:endParaRPr>
          </a:p>
        </p:txBody>
      </p:sp>
      <p:pic>
        <p:nvPicPr>
          <p:cNvPr id="1026" name="Picture 2" descr="Talk for writing part 1 | Talk 4 writing, Teaching inspiration, Writing">
            <a:extLst>
              <a:ext uri="{FF2B5EF4-FFF2-40B4-BE49-F238E27FC236}">
                <a16:creationId xmlns:a16="http://schemas.microsoft.com/office/drawing/2014/main" id="{DE4D6282-FB2B-4F0E-8973-EEB82EDB1C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0" t="8801" r="-1871" b="2299"/>
          <a:stretch/>
        </p:blipFill>
        <p:spPr bwMode="auto">
          <a:xfrm>
            <a:off x="5880100" y="674413"/>
            <a:ext cx="4474634" cy="5344493"/>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9FEBAF73-B86F-40B8-B276-54E4F76F62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174" y="759202"/>
            <a:ext cx="406400" cy="406400"/>
          </a:xfrm>
          <a:prstGeom prst="rect">
            <a:avLst/>
          </a:prstGeom>
        </p:spPr>
      </p:pic>
    </p:spTree>
    <p:extLst>
      <p:ext uri="{BB962C8B-B14F-4D97-AF65-F5344CB8AC3E}">
        <p14:creationId xmlns:p14="http://schemas.microsoft.com/office/powerpoint/2010/main" val="12211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553" y="791309"/>
            <a:ext cx="10726615" cy="4524315"/>
          </a:xfrm>
          <a:prstGeom prst="rect">
            <a:avLst/>
          </a:prstGeom>
        </p:spPr>
        <p:txBody>
          <a:bodyPr wrap="square">
            <a:spAutoFit/>
          </a:bodyPr>
          <a:lstStyle/>
          <a:p>
            <a:pPr algn="ctr"/>
            <a:r>
              <a:rPr lang="en-GB" sz="2800" b="1" dirty="0">
                <a:solidFill>
                  <a:srgbClr val="000000"/>
                </a:solidFill>
                <a:latin typeface="Twinkl" pitchFamily="2" charset="0"/>
              </a:rPr>
              <a:t>Language and Creative Games</a:t>
            </a:r>
            <a:endParaRPr lang="en-GB" sz="2800" dirty="0">
              <a:solidFill>
                <a:srgbClr val="000000"/>
              </a:solidFill>
              <a:latin typeface="Twinkl" pitchFamily="2" charset="0"/>
            </a:endParaRPr>
          </a:p>
          <a:p>
            <a:pPr algn="ctr"/>
            <a:r>
              <a:rPr lang="en-GB" sz="2800" b="1" dirty="0">
                <a:solidFill>
                  <a:srgbClr val="000000"/>
                </a:solidFill>
                <a:latin typeface="Twinkl" pitchFamily="2" charset="0"/>
              </a:rPr>
              <a:t>Cloze procedure – negative or positive</a:t>
            </a:r>
          </a:p>
          <a:p>
            <a:pPr algn="ctr"/>
            <a:r>
              <a:rPr lang="en-GB" sz="2800" b="1" dirty="0">
                <a:solidFill>
                  <a:srgbClr val="000000"/>
                </a:solidFill>
                <a:latin typeface="Twinkl" pitchFamily="2" charset="0"/>
              </a:rPr>
              <a:t>  </a:t>
            </a:r>
            <a:endParaRPr lang="en-GB" sz="2800" dirty="0">
              <a:solidFill>
                <a:srgbClr val="000000"/>
              </a:solidFill>
              <a:latin typeface="Twinkl" pitchFamily="2" charset="0"/>
            </a:endParaRPr>
          </a:p>
          <a:p>
            <a:r>
              <a:rPr lang="en-GB" sz="3400" dirty="0">
                <a:solidFill>
                  <a:srgbClr val="000000"/>
                </a:solidFill>
                <a:latin typeface="Twinkl" pitchFamily="2" charset="0"/>
              </a:rPr>
              <a:t>Barry stared at the burger. Outside the _______ window, a wind swept across the _______town. cars purred by and on the </a:t>
            </a:r>
            <a:r>
              <a:rPr lang="en-GB" sz="3400" dirty="0" err="1">
                <a:solidFill>
                  <a:srgbClr val="000000"/>
                </a:solidFill>
                <a:latin typeface="Twinkl" pitchFamily="2" charset="0"/>
              </a:rPr>
              <a:t>promenade,_____newspapers</a:t>
            </a:r>
            <a:r>
              <a:rPr lang="en-GB" sz="3400" dirty="0">
                <a:solidFill>
                  <a:srgbClr val="000000"/>
                </a:solidFill>
                <a:latin typeface="Twinkl" pitchFamily="2" charset="0"/>
              </a:rPr>
              <a:t> tumbled along, driven by the wind. The sea rolled up the _________beach, crashing against the ________rocks that fringed the ______ shoreline.</a:t>
            </a:r>
            <a:endParaRPr lang="en-GB" sz="3400" dirty="0">
              <a:latin typeface="Twinkl" pitchFamily="2" charset="0"/>
            </a:endParaRPr>
          </a:p>
        </p:txBody>
      </p:sp>
      <p:sp>
        <p:nvSpPr>
          <p:cNvPr id="3" name="Star: 7 Points 2">
            <a:extLst>
              <a:ext uri="{FF2B5EF4-FFF2-40B4-BE49-F238E27FC236}">
                <a16:creationId xmlns:a16="http://schemas.microsoft.com/office/drawing/2014/main" id="{CF4E6928-B735-42EB-9D65-650A1A1B1C31}"/>
              </a:ext>
            </a:extLst>
          </p:cNvPr>
          <p:cNvSpPr/>
          <p:nvPr/>
        </p:nvSpPr>
        <p:spPr>
          <a:xfrm>
            <a:off x="203200" y="491067"/>
            <a:ext cx="2201333" cy="1583267"/>
          </a:xfrm>
          <a:prstGeom prst="star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ACTIVITY TIME </a:t>
            </a:r>
            <a:r>
              <a:rPr lang="en-GB" sz="2400" b="1" dirty="0">
                <a:sym typeface="Wingdings" panose="05000000000000000000" pitchFamily="2" charset="2"/>
              </a:rPr>
              <a:t></a:t>
            </a:r>
            <a:endParaRPr lang="en-GB" sz="2400" b="1" dirty="0"/>
          </a:p>
        </p:txBody>
      </p:sp>
    </p:spTree>
    <p:extLst>
      <p:ext uri="{BB962C8B-B14F-4D97-AF65-F5344CB8AC3E}">
        <p14:creationId xmlns:p14="http://schemas.microsoft.com/office/powerpoint/2010/main" val="95556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E356-A51C-4AFB-B410-2F8C226FDA10}"/>
              </a:ext>
            </a:extLst>
          </p:cNvPr>
          <p:cNvSpPr>
            <a:spLocks noGrp="1"/>
          </p:cNvSpPr>
          <p:nvPr>
            <p:ph type="title"/>
          </p:nvPr>
        </p:nvSpPr>
        <p:spPr/>
        <p:txBody>
          <a:bodyPr>
            <a:normAutofit/>
          </a:bodyPr>
          <a:lstStyle/>
          <a:p>
            <a:r>
              <a:rPr lang="en-GB" sz="5400" dirty="0">
                <a:solidFill>
                  <a:schemeClr val="accent3">
                    <a:lumMod val="60000"/>
                    <a:lumOff val="40000"/>
                  </a:schemeClr>
                </a:solidFill>
                <a:latin typeface="Twinkl" pitchFamily="2" charset="0"/>
              </a:rPr>
              <a:t>What are the benefits?</a:t>
            </a:r>
          </a:p>
        </p:txBody>
      </p:sp>
      <p:sp>
        <p:nvSpPr>
          <p:cNvPr id="3" name="Content Placeholder 2">
            <a:extLst>
              <a:ext uri="{FF2B5EF4-FFF2-40B4-BE49-F238E27FC236}">
                <a16:creationId xmlns:a16="http://schemas.microsoft.com/office/drawing/2014/main" id="{B4EA7E1A-FFBD-4507-BD82-26A92FE31110}"/>
              </a:ext>
            </a:extLst>
          </p:cNvPr>
          <p:cNvSpPr>
            <a:spLocks noGrp="1"/>
          </p:cNvSpPr>
          <p:nvPr>
            <p:ph idx="1"/>
          </p:nvPr>
        </p:nvSpPr>
        <p:spPr>
          <a:xfrm>
            <a:off x="1295402" y="2810932"/>
            <a:ext cx="9601196" cy="3318936"/>
          </a:xfrm>
        </p:spPr>
        <p:txBody>
          <a:bodyPr/>
          <a:lstStyle/>
          <a:p>
            <a:r>
              <a:rPr lang="en-GB" b="1" dirty="0"/>
              <a:t>There is a </a:t>
            </a:r>
            <a:r>
              <a:rPr lang="en-GB" b="1" dirty="0">
                <a:solidFill>
                  <a:schemeClr val="accent3">
                    <a:lumMod val="60000"/>
                    <a:lumOff val="40000"/>
                  </a:schemeClr>
                </a:solidFill>
              </a:rPr>
              <a:t>real buzz </a:t>
            </a:r>
            <a:r>
              <a:rPr lang="en-GB" b="1" dirty="0"/>
              <a:t>in our classrooms!</a:t>
            </a:r>
          </a:p>
          <a:p>
            <a:r>
              <a:rPr lang="en-GB" b="1" dirty="0"/>
              <a:t>Children are </a:t>
            </a:r>
            <a:r>
              <a:rPr lang="en-GB" b="1" dirty="0">
                <a:solidFill>
                  <a:schemeClr val="accent3">
                    <a:lumMod val="60000"/>
                    <a:lumOff val="40000"/>
                  </a:schemeClr>
                </a:solidFill>
              </a:rPr>
              <a:t>excited and enthusiastic </a:t>
            </a:r>
            <a:r>
              <a:rPr lang="en-GB" b="1" dirty="0"/>
              <a:t>about their literacy and writing</a:t>
            </a:r>
          </a:p>
          <a:p>
            <a:r>
              <a:rPr lang="en-GB" b="1" dirty="0">
                <a:solidFill>
                  <a:schemeClr val="accent3">
                    <a:lumMod val="60000"/>
                    <a:lumOff val="40000"/>
                  </a:schemeClr>
                </a:solidFill>
              </a:rPr>
              <a:t>Inclusive</a:t>
            </a:r>
          </a:p>
          <a:p>
            <a:r>
              <a:rPr lang="en-GB" b="1" dirty="0"/>
              <a:t>Cold piece vs Hot piece </a:t>
            </a:r>
          </a:p>
          <a:p>
            <a:endParaRPr lang="en-GB" dirty="0"/>
          </a:p>
          <a:p>
            <a:endParaRPr lang="en-GB" dirty="0"/>
          </a:p>
        </p:txBody>
      </p:sp>
      <p:pic>
        <p:nvPicPr>
          <p:cNvPr id="4100" name="Picture 4" descr="Resultado de imagen | Happy cartoon, Cartoon kids, Clip art school kids">
            <a:extLst>
              <a:ext uri="{FF2B5EF4-FFF2-40B4-BE49-F238E27FC236}">
                <a16:creationId xmlns:a16="http://schemas.microsoft.com/office/drawing/2014/main" id="{528E048D-C22D-461E-AD76-137543F78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713" y="4147608"/>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7956D337-F068-497B-8A48-1DEE5B3213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2" y="778932"/>
            <a:ext cx="406400" cy="406400"/>
          </a:xfrm>
          <a:prstGeom prst="rect">
            <a:avLst/>
          </a:prstGeom>
        </p:spPr>
      </p:pic>
    </p:spTree>
    <p:extLst>
      <p:ext uri="{BB962C8B-B14F-4D97-AF65-F5344CB8AC3E}">
        <p14:creationId xmlns:p14="http://schemas.microsoft.com/office/powerpoint/2010/main" val="40451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D022-E60B-4C17-9E44-A8C8172EBBE3}"/>
              </a:ext>
            </a:extLst>
          </p:cNvPr>
          <p:cNvSpPr>
            <a:spLocks noGrp="1"/>
          </p:cNvSpPr>
          <p:nvPr>
            <p:ph type="title"/>
          </p:nvPr>
        </p:nvSpPr>
        <p:spPr>
          <a:xfrm>
            <a:off x="1397004" y="550330"/>
            <a:ext cx="9601196" cy="1303867"/>
          </a:xfrm>
        </p:spPr>
        <p:txBody>
          <a:bodyPr>
            <a:normAutofit/>
          </a:bodyPr>
          <a:lstStyle/>
          <a:p>
            <a:r>
              <a:rPr lang="en-GB" sz="4800" dirty="0">
                <a:solidFill>
                  <a:schemeClr val="accent3">
                    <a:lumMod val="60000"/>
                    <a:lumOff val="40000"/>
                  </a:schemeClr>
                </a:solidFill>
                <a:latin typeface="Twinkl" pitchFamily="2" charset="0"/>
              </a:rPr>
              <a:t>What our pupils have to say…</a:t>
            </a:r>
          </a:p>
        </p:txBody>
      </p:sp>
      <p:sp>
        <p:nvSpPr>
          <p:cNvPr id="4" name="Speech Bubble: Oval 3">
            <a:extLst>
              <a:ext uri="{FF2B5EF4-FFF2-40B4-BE49-F238E27FC236}">
                <a16:creationId xmlns:a16="http://schemas.microsoft.com/office/drawing/2014/main" id="{CD4556B0-C797-40C1-96AA-14F802B33879}"/>
              </a:ext>
            </a:extLst>
          </p:cNvPr>
          <p:cNvSpPr/>
          <p:nvPr/>
        </p:nvSpPr>
        <p:spPr>
          <a:xfrm>
            <a:off x="4958648" y="3130465"/>
            <a:ext cx="2259014" cy="1527175"/>
          </a:xfrm>
          <a:prstGeom prst="wedgeEllipseCallout">
            <a:avLst/>
          </a:prstGeom>
          <a:solidFill>
            <a:schemeClr val="accent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ysClr val="windowText" lastClr="000000"/>
                </a:solidFill>
              </a:rPr>
              <a:t>I like making up my own actions!</a:t>
            </a:r>
          </a:p>
          <a:p>
            <a:pPr algn="ctr"/>
            <a:r>
              <a:rPr lang="en-GB" dirty="0">
                <a:solidFill>
                  <a:sysClr val="windowText" lastClr="000000"/>
                </a:solidFill>
              </a:rPr>
              <a:t>Archie P1</a:t>
            </a:r>
          </a:p>
        </p:txBody>
      </p:sp>
      <p:sp>
        <p:nvSpPr>
          <p:cNvPr id="6" name="Speech Bubble: Oval 5">
            <a:extLst>
              <a:ext uri="{FF2B5EF4-FFF2-40B4-BE49-F238E27FC236}">
                <a16:creationId xmlns:a16="http://schemas.microsoft.com/office/drawing/2014/main" id="{431635A3-E58F-4853-874F-F6E8597E4745}"/>
              </a:ext>
            </a:extLst>
          </p:cNvPr>
          <p:cNvSpPr/>
          <p:nvPr/>
        </p:nvSpPr>
        <p:spPr>
          <a:xfrm>
            <a:off x="8773574" y="4097865"/>
            <a:ext cx="2023535" cy="1303867"/>
          </a:xfrm>
          <a:prstGeom prst="wedgeEllipseCallou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ysClr val="windowText" lastClr="000000"/>
                </a:solidFill>
              </a:rPr>
              <a:t>I like learning the actions!</a:t>
            </a:r>
          </a:p>
          <a:p>
            <a:pPr algn="ctr"/>
            <a:r>
              <a:rPr lang="en-GB" dirty="0">
                <a:solidFill>
                  <a:sysClr val="windowText" lastClr="000000"/>
                </a:solidFill>
              </a:rPr>
              <a:t>Naomi P1</a:t>
            </a:r>
          </a:p>
        </p:txBody>
      </p:sp>
      <p:sp>
        <p:nvSpPr>
          <p:cNvPr id="8" name="Speech Bubble: Oval 7">
            <a:extLst>
              <a:ext uri="{FF2B5EF4-FFF2-40B4-BE49-F238E27FC236}">
                <a16:creationId xmlns:a16="http://schemas.microsoft.com/office/drawing/2014/main" id="{EBE783B1-390D-4AAE-B527-89C592017911}"/>
              </a:ext>
            </a:extLst>
          </p:cNvPr>
          <p:cNvSpPr/>
          <p:nvPr/>
        </p:nvSpPr>
        <p:spPr>
          <a:xfrm>
            <a:off x="8272463" y="2167464"/>
            <a:ext cx="2353205" cy="1303867"/>
          </a:xfrm>
          <a:prstGeom prst="wedgeEllipseCallout">
            <a:avLst/>
          </a:prstGeom>
          <a:solidFill>
            <a:schemeClr val="accent4">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ysClr val="windowText" lastClr="000000"/>
                </a:solidFill>
              </a:rPr>
              <a:t>I like seeing the pictures for the story map.</a:t>
            </a:r>
          </a:p>
          <a:p>
            <a:pPr algn="ctr"/>
            <a:r>
              <a:rPr lang="en-GB" dirty="0">
                <a:solidFill>
                  <a:sysClr val="windowText" lastClr="000000"/>
                </a:solidFill>
              </a:rPr>
              <a:t>Harris P1</a:t>
            </a:r>
          </a:p>
        </p:txBody>
      </p:sp>
      <p:sp>
        <p:nvSpPr>
          <p:cNvPr id="9" name="Speech Bubble: Oval 8">
            <a:extLst>
              <a:ext uri="{FF2B5EF4-FFF2-40B4-BE49-F238E27FC236}">
                <a16:creationId xmlns:a16="http://schemas.microsoft.com/office/drawing/2014/main" id="{5F6C25FA-43AE-49E8-8320-983DD4913AA9}"/>
              </a:ext>
            </a:extLst>
          </p:cNvPr>
          <p:cNvSpPr/>
          <p:nvPr/>
        </p:nvSpPr>
        <p:spPr>
          <a:xfrm>
            <a:off x="1498607" y="4097865"/>
            <a:ext cx="2023535" cy="1303867"/>
          </a:xfrm>
          <a:prstGeom prst="wedgeEllipseCallou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rPr>
              <a:t>I like story mapping!</a:t>
            </a:r>
          </a:p>
          <a:p>
            <a:pPr algn="ctr"/>
            <a:r>
              <a:rPr lang="en-GB" dirty="0">
                <a:solidFill>
                  <a:schemeClr val="tx1"/>
                </a:solidFill>
              </a:rPr>
              <a:t>Breagh P.6/5 </a:t>
            </a:r>
          </a:p>
        </p:txBody>
      </p:sp>
      <p:sp>
        <p:nvSpPr>
          <p:cNvPr id="11" name="Speech Bubble: Oval 10">
            <a:extLst>
              <a:ext uri="{FF2B5EF4-FFF2-40B4-BE49-F238E27FC236}">
                <a16:creationId xmlns:a16="http://schemas.microsoft.com/office/drawing/2014/main" id="{6DE7C43A-19D3-45CB-87EC-2FD875FC4E19}"/>
              </a:ext>
            </a:extLst>
          </p:cNvPr>
          <p:cNvSpPr/>
          <p:nvPr/>
        </p:nvSpPr>
        <p:spPr>
          <a:xfrm>
            <a:off x="1701800" y="2078566"/>
            <a:ext cx="2023535" cy="1303867"/>
          </a:xfrm>
          <a:prstGeom prst="wedgeEllipseCallout">
            <a:avLst/>
          </a:prstGeom>
          <a:solidFill>
            <a:schemeClr val="accent4">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dirty="0">
                <a:solidFill>
                  <a:schemeClr val="tx1"/>
                </a:solidFill>
              </a:rPr>
              <a:t>Its good that you get to know the text really well. I liked learning Beowulf! Connor P. 6/5</a:t>
            </a:r>
          </a:p>
        </p:txBody>
      </p:sp>
    </p:spTree>
    <p:extLst>
      <p:ext uri="{BB962C8B-B14F-4D97-AF65-F5344CB8AC3E}">
        <p14:creationId xmlns:p14="http://schemas.microsoft.com/office/powerpoint/2010/main" val="2474097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0070-4085-4E46-BF84-3153D2A8FDF6}"/>
              </a:ext>
            </a:extLst>
          </p:cNvPr>
          <p:cNvSpPr>
            <a:spLocks noGrp="1"/>
          </p:cNvSpPr>
          <p:nvPr>
            <p:ph type="title"/>
          </p:nvPr>
        </p:nvSpPr>
        <p:spPr/>
        <p:txBody>
          <a:bodyPr/>
          <a:lstStyle/>
          <a:p>
            <a:r>
              <a:rPr lang="en-GB" b="1" dirty="0">
                <a:solidFill>
                  <a:schemeClr val="accent3">
                    <a:lumMod val="60000"/>
                    <a:lumOff val="40000"/>
                  </a:schemeClr>
                </a:solidFill>
                <a:latin typeface="Twinkl" pitchFamily="2" charset="0"/>
              </a:rPr>
              <a:t>Talk For Writing at Home</a:t>
            </a:r>
          </a:p>
        </p:txBody>
      </p:sp>
      <p:sp>
        <p:nvSpPr>
          <p:cNvPr id="3" name="Content Placeholder 2">
            <a:extLst>
              <a:ext uri="{FF2B5EF4-FFF2-40B4-BE49-F238E27FC236}">
                <a16:creationId xmlns:a16="http://schemas.microsoft.com/office/drawing/2014/main" id="{3883D55E-DEF5-4EBB-9A17-2D5EC4FAE14A}"/>
              </a:ext>
            </a:extLst>
          </p:cNvPr>
          <p:cNvSpPr>
            <a:spLocks noGrp="1"/>
          </p:cNvSpPr>
          <p:nvPr>
            <p:ph idx="1"/>
          </p:nvPr>
        </p:nvSpPr>
        <p:spPr>
          <a:xfrm>
            <a:off x="1295401" y="2556932"/>
            <a:ext cx="9601196" cy="3602568"/>
          </a:xfrm>
        </p:spPr>
        <p:txBody>
          <a:bodyPr>
            <a:normAutofit/>
          </a:bodyPr>
          <a:lstStyle/>
          <a:p>
            <a:pPr marL="0" indent="0" algn="ctr">
              <a:buNone/>
            </a:pPr>
            <a:r>
              <a:rPr lang="en-GB" sz="2800" b="1" dirty="0">
                <a:solidFill>
                  <a:schemeClr val="accent3">
                    <a:lumMod val="60000"/>
                    <a:lumOff val="40000"/>
                  </a:schemeClr>
                </a:solidFill>
                <a:latin typeface="Twinkl" pitchFamily="2" charset="0"/>
              </a:rPr>
              <a:t>Read, read, read! </a:t>
            </a:r>
          </a:p>
          <a:p>
            <a:r>
              <a:rPr lang="en-GB" sz="2000" dirty="0">
                <a:latin typeface="Twinkl" pitchFamily="2" charset="0"/>
              </a:rPr>
              <a:t>Talk for Writing begins and ends with enjoying stories and reading books. Children who read for pleasure are also more likely to succeed as writers because of the way in which reading develops language development. </a:t>
            </a:r>
          </a:p>
          <a:p>
            <a:r>
              <a:rPr lang="en-GB" sz="2000" dirty="0">
                <a:latin typeface="Twinkl" pitchFamily="2" charset="0"/>
              </a:rPr>
              <a:t> If your child brings home text maps then allow them to share and practise them with you. </a:t>
            </a:r>
          </a:p>
          <a:p>
            <a:r>
              <a:rPr lang="en-GB" sz="2000" dirty="0">
                <a:latin typeface="Twinkl" pitchFamily="2" charset="0"/>
              </a:rPr>
              <a:t>Play with words and vocabulary – who can find the best word to describe something? </a:t>
            </a:r>
          </a:p>
          <a:p>
            <a:r>
              <a:rPr lang="en-GB" sz="2000" dirty="0">
                <a:latin typeface="Twinkl" pitchFamily="2" charset="0"/>
              </a:rPr>
              <a:t>More information available at: </a:t>
            </a:r>
            <a:r>
              <a:rPr lang="en-GB" sz="2000" dirty="0">
                <a:solidFill>
                  <a:schemeClr val="accent3">
                    <a:lumMod val="60000"/>
                    <a:lumOff val="40000"/>
                  </a:schemeClr>
                </a:solidFill>
                <a:latin typeface="Twinkl" pitchFamily="2" charset="0"/>
                <a:hlinkClick r:id="rId4">
                  <a:extLst>
                    <a:ext uri="{A12FA001-AC4F-418D-AE19-62706E023703}">
                      <ahyp:hlinkClr xmlns:ahyp="http://schemas.microsoft.com/office/drawing/2018/hyperlinkcolor" val="tx"/>
                    </a:ext>
                  </a:extLst>
                </a:hlinkClick>
              </a:rPr>
              <a:t>https://www.talk4writing.com/about/</a:t>
            </a:r>
            <a:r>
              <a:rPr lang="en-GB" sz="2000" dirty="0">
                <a:solidFill>
                  <a:schemeClr val="accent3">
                    <a:lumMod val="60000"/>
                    <a:lumOff val="40000"/>
                  </a:schemeClr>
                </a:solidFill>
                <a:latin typeface="Twinkl" pitchFamily="2" charset="0"/>
              </a:rPr>
              <a:t> </a:t>
            </a:r>
          </a:p>
        </p:txBody>
      </p:sp>
      <p:pic>
        <p:nvPicPr>
          <p:cNvPr id="6146" name="Picture 2" descr="Kisspng Cartoon Animation Clip Art Cartoon Books 5aa7d9b3c343d6 - Books  Cartoon Png , Free Transparent Clipart - ClipartKey">
            <a:extLst>
              <a:ext uri="{FF2B5EF4-FFF2-40B4-BE49-F238E27FC236}">
                <a16:creationId xmlns:a16="http://schemas.microsoft.com/office/drawing/2014/main" id="{8A90DB41-AFE9-4019-AF1F-F3FD80050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6215" y="5143274"/>
            <a:ext cx="1020763" cy="10162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isspng Cartoon Animation Clip Art Cartoon Books 5aa7d9b3c343d6 - Books  Cartoon Png , Free Transparent Clipart - ClipartKey">
            <a:extLst>
              <a:ext uri="{FF2B5EF4-FFF2-40B4-BE49-F238E27FC236}">
                <a16:creationId xmlns:a16="http://schemas.microsoft.com/office/drawing/2014/main" id="{F8C7C9EF-5291-4F93-ABC9-3F21F2EEB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019" y="711199"/>
            <a:ext cx="1020763" cy="101622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1F2217AE-1246-40B6-AD9A-4C175D11D9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2965" y="778932"/>
            <a:ext cx="406400" cy="406400"/>
          </a:xfrm>
          <a:prstGeom prst="rect">
            <a:avLst/>
          </a:prstGeom>
        </p:spPr>
      </p:pic>
    </p:spTree>
    <p:extLst>
      <p:ext uri="{BB962C8B-B14F-4D97-AF65-F5344CB8AC3E}">
        <p14:creationId xmlns:p14="http://schemas.microsoft.com/office/powerpoint/2010/main" val="219098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360 Writing Quotes And Tips By The Best Writers Of All Time">
            <a:extLst>
              <a:ext uri="{FF2B5EF4-FFF2-40B4-BE49-F238E27FC236}">
                <a16:creationId xmlns:a16="http://schemas.microsoft.com/office/drawing/2014/main" id="{E7057483-80A7-47C4-82C8-4C263C7E0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286" y="1659468"/>
            <a:ext cx="4969997" cy="308663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portance of Reading Quotes - Inspirational Quotes on the Benefits of  Reading">
            <a:extLst>
              <a:ext uri="{FF2B5EF4-FFF2-40B4-BE49-F238E27FC236}">
                <a16:creationId xmlns:a16="http://schemas.microsoft.com/office/drawing/2014/main" id="{3F4DF933-DC1B-4D04-8AE8-B752D2990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381" y="3571126"/>
            <a:ext cx="2508250" cy="25082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portance of Reading Quotes - Inspirational Quotes on the Benefits of  Reading">
            <a:extLst>
              <a:ext uri="{FF2B5EF4-FFF2-40B4-BE49-F238E27FC236}">
                <a16:creationId xmlns:a16="http://schemas.microsoft.com/office/drawing/2014/main" id="{8DF8FA9D-E027-4863-A3B9-0739E1C31D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72" y="681038"/>
            <a:ext cx="2375428" cy="2375428"/>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Writing Prompts For 01.14 « Writing Prompts « Mama's Losin' It!">
            <a:extLst>
              <a:ext uri="{FF2B5EF4-FFF2-40B4-BE49-F238E27FC236}">
                <a16:creationId xmlns:a16="http://schemas.microsoft.com/office/drawing/2014/main" id="{0FB2C273-D521-4587-AB40-66D07384D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5408" y="778624"/>
            <a:ext cx="2000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20 Inspiring Quotes About Reading for Kids and Students! - InspireMyKids">
            <a:extLst>
              <a:ext uri="{FF2B5EF4-FFF2-40B4-BE49-F238E27FC236}">
                <a16:creationId xmlns:a16="http://schemas.microsoft.com/office/drawing/2014/main" id="{53943225-49FF-4CE3-8EB2-F3A038B8B3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048" y="3671992"/>
            <a:ext cx="2375428" cy="2407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480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94BB7BD-3BCF-4D11-8F31-4C70FEAB21A7">
            <a:hlinkClick r:id="" action="ppaction://media"/>
            <a:extLst>
              <a:ext uri="{FF2B5EF4-FFF2-40B4-BE49-F238E27FC236}">
                <a16:creationId xmlns:a16="http://schemas.microsoft.com/office/drawing/2014/main" id="{372F93E6-0BB9-4E11-B99A-5F9E5D0F916A}"/>
              </a:ext>
            </a:extLst>
          </p:cNvPr>
          <p:cNvPicPr>
            <a:picLocks noGrp="1" noChangeAspect="1"/>
          </p:cNvPicPr>
          <p:nvPr>
            <p:ph idx="1"/>
            <a:videoFile r:link="rId1"/>
            <p:extLst>
              <p:ext uri="{DAA4B4D4-6D71-4841-9C94-3DE7FCFB9230}">
                <p14:media xmlns:p14="http://schemas.microsoft.com/office/powerpoint/2010/main" r:embed="rId2">
                  <p14:trim end="39152"/>
                </p14:media>
              </p:ext>
            </p:extLst>
          </p:nvPr>
        </p:nvPicPr>
        <p:blipFill>
          <a:blip r:embed="rId6"/>
          <a:stretch>
            <a:fillRect/>
          </a:stretch>
        </p:blipFill>
        <p:spPr>
          <a:xfrm>
            <a:off x="3226946" y="803599"/>
            <a:ext cx="2869054" cy="5116316"/>
          </a:xfrm>
        </p:spPr>
      </p:pic>
      <p:sp>
        <p:nvSpPr>
          <p:cNvPr id="6" name="TextBox 5">
            <a:extLst>
              <a:ext uri="{FF2B5EF4-FFF2-40B4-BE49-F238E27FC236}">
                <a16:creationId xmlns:a16="http://schemas.microsoft.com/office/drawing/2014/main" id="{C90EB749-4A52-4FE9-BAFA-D376A67C6945}"/>
              </a:ext>
            </a:extLst>
          </p:cNvPr>
          <p:cNvSpPr txBox="1"/>
          <p:nvPr/>
        </p:nvSpPr>
        <p:spPr>
          <a:xfrm>
            <a:off x="725864" y="5514680"/>
            <a:ext cx="3780148" cy="584775"/>
          </a:xfrm>
          <a:prstGeom prst="rect">
            <a:avLst/>
          </a:prstGeom>
          <a:solidFill>
            <a:schemeClr val="bg1"/>
          </a:solidFill>
          <a:ln w="57150">
            <a:solidFill>
              <a:schemeClr val="accent3">
                <a:lumMod val="60000"/>
                <a:lumOff val="40000"/>
              </a:schemeClr>
            </a:solidFill>
          </a:ln>
        </p:spPr>
        <p:txBody>
          <a:bodyPr wrap="square" rtlCol="0">
            <a:spAutoFit/>
          </a:bodyPr>
          <a:lstStyle/>
          <a:p>
            <a:pPr algn="ctr"/>
            <a:r>
              <a:rPr lang="en-GB" sz="3200" b="1" dirty="0">
                <a:latin typeface="Twinkl" pitchFamily="2" charset="0"/>
              </a:rPr>
              <a:t>Pupils in action </a:t>
            </a:r>
            <a:r>
              <a:rPr lang="en-GB" sz="3200" b="1" dirty="0">
                <a:latin typeface="Twinkl" pitchFamily="2" charset="0"/>
                <a:sym typeface="Wingdings" panose="05000000000000000000" pitchFamily="2" charset="2"/>
              </a:rPr>
              <a:t></a:t>
            </a:r>
            <a:endParaRPr lang="en-GB" sz="3200" b="1" dirty="0">
              <a:latin typeface="Twinkl" pitchFamily="2" charset="0"/>
            </a:endParaRPr>
          </a:p>
        </p:txBody>
      </p:sp>
      <p:pic>
        <p:nvPicPr>
          <p:cNvPr id="2" name="Acting out small section">
            <a:hlinkClick r:id="" action="ppaction://media"/>
            <a:extLst>
              <a:ext uri="{FF2B5EF4-FFF2-40B4-BE49-F238E27FC236}">
                <a16:creationId xmlns:a16="http://schemas.microsoft.com/office/drawing/2014/main" id="{5D751EE6-501A-4E29-973B-84D7409D457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993038" y="803599"/>
            <a:ext cx="2896028" cy="5116317"/>
          </a:xfrm>
          <a:prstGeom prst="rect">
            <a:avLst/>
          </a:prstGeom>
        </p:spPr>
      </p:pic>
    </p:spTree>
    <p:extLst>
      <p:ext uri="{BB962C8B-B14F-4D97-AF65-F5344CB8AC3E}">
        <p14:creationId xmlns:p14="http://schemas.microsoft.com/office/powerpoint/2010/main" val="376608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F249E2-9C15-4DBA-8840-65B5D2F7014F}"/>
              </a:ext>
            </a:extLst>
          </p:cNvPr>
          <p:cNvSpPr txBox="1">
            <a:spLocks/>
          </p:cNvSpPr>
          <p:nvPr/>
        </p:nvSpPr>
        <p:spPr>
          <a:xfrm>
            <a:off x="1777463" y="685557"/>
            <a:ext cx="8637073" cy="188976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chemeClr val="accent3">
                    <a:lumMod val="60000"/>
                    <a:lumOff val="40000"/>
                  </a:schemeClr>
                </a:solidFill>
                <a:latin typeface="Twinkl" pitchFamily="2" charset="0"/>
              </a:rPr>
              <a:t>What is Talk For Writing?</a:t>
            </a:r>
            <a:r>
              <a:rPr lang="en-GB" dirty="0">
                <a:solidFill>
                  <a:srgbClr val="62080E"/>
                </a:solidFill>
              </a:rPr>
              <a:t>	</a:t>
            </a:r>
          </a:p>
        </p:txBody>
      </p:sp>
      <p:pic>
        <p:nvPicPr>
          <p:cNvPr id="2050" name="Picture 2" descr="Image result for talk for writing">
            <a:extLst>
              <a:ext uri="{FF2B5EF4-FFF2-40B4-BE49-F238E27FC236}">
                <a16:creationId xmlns:a16="http://schemas.microsoft.com/office/drawing/2014/main" id="{D7C3EEB5-2928-4BEC-955F-86F101338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4265" y="802065"/>
            <a:ext cx="1473773" cy="1473773"/>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a:hlinkClick r:id="" action="ppaction://media"/>
            <a:extLst>
              <a:ext uri="{FF2B5EF4-FFF2-40B4-BE49-F238E27FC236}">
                <a16:creationId xmlns:a16="http://schemas.microsoft.com/office/drawing/2014/main" id="{23476FE9-B2DA-4A6B-A197-A9BC0E5D0D11}"/>
              </a:ext>
            </a:extLst>
          </p:cNvPr>
          <p:cNvPicPr>
            <a:picLocks noRot="1" noChangeAspect="1"/>
          </p:cNvPicPr>
          <p:nvPr>
            <a:videoFile r:link="rId1"/>
          </p:nvPr>
        </p:nvPicPr>
        <p:blipFill>
          <a:blip r:embed="rId6"/>
          <a:stretch>
            <a:fillRect/>
          </a:stretch>
        </p:blipFill>
        <p:spPr>
          <a:xfrm>
            <a:off x="6962661" y="2871892"/>
            <a:ext cx="4377179" cy="24621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a:extLst>
              <a:ext uri="{FF2B5EF4-FFF2-40B4-BE49-F238E27FC236}">
                <a16:creationId xmlns:a16="http://schemas.microsoft.com/office/drawing/2014/main" id="{AD118A08-B09D-4B81-8679-245D61238AEB}"/>
              </a:ext>
            </a:extLst>
          </p:cNvPr>
          <p:cNvSpPr/>
          <p:nvPr/>
        </p:nvSpPr>
        <p:spPr>
          <a:xfrm>
            <a:off x="852160" y="2472969"/>
            <a:ext cx="6045200" cy="3699474"/>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2000" b="1" dirty="0">
                <a:latin typeface="Twinkl" pitchFamily="2" charset="0"/>
                <a:ea typeface="Calibri" panose="020F0502020204030204" pitchFamily="34" charset="0"/>
                <a:cs typeface="Times New Roman" panose="02020603050405020304" pitchFamily="18" charset="0"/>
              </a:rPr>
              <a:t>Talk for Writing was developed by the author Pie Corbett. It is a fun, creative yet also rigorous approach to develop writers. </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2000" b="1" dirty="0">
                <a:latin typeface="Twinkl" pitchFamily="2" charset="0"/>
                <a:ea typeface="Calibri" panose="020F0502020204030204" pitchFamily="34" charset="0"/>
                <a:cs typeface="Times New Roman" panose="02020603050405020304" pitchFamily="18" charset="0"/>
              </a:rPr>
              <a:t>Talk for Writing starts with </a:t>
            </a:r>
            <a:r>
              <a:rPr lang="en-GB" sz="2000" b="1" dirty="0">
                <a:solidFill>
                  <a:schemeClr val="accent3">
                    <a:lumMod val="60000"/>
                    <a:lumOff val="40000"/>
                  </a:schemeClr>
                </a:solidFill>
                <a:latin typeface="Twinkl" pitchFamily="2" charset="0"/>
                <a:ea typeface="Calibri" panose="020F0502020204030204" pitchFamily="34" charset="0"/>
                <a:cs typeface="Times New Roman" panose="02020603050405020304" pitchFamily="18" charset="0"/>
              </a:rPr>
              <a:t>enjoying and sharing stories. </a:t>
            </a:r>
            <a:r>
              <a:rPr lang="en-GB" sz="2000" b="1" dirty="0">
                <a:latin typeface="Twinkl" pitchFamily="2" charset="0"/>
                <a:ea typeface="Calibri" panose="020F0502020204030204" pitchFamily="34" charset="0"/>
                <a:cs typeface="Times New Roman" panose="02020603050405020304" pitchFamily="18" charset="0"/>
              </a:rPr>
              <a:t>Children learn to tell a story off by heart. They </a:t>
            </a:r>
            <a:r>
              <a:rPr lang="en-GB" sz="2000" b="1" dirty="0">
                <a:solidFill>
                  <a:schemeClr val="accent3">
                    <a:lumMod val="60000"/>
                    <a:lumOff val="40000"/>
                  </a:schemeClr>
                </a:solidFill>
                <a:latin typeface="Twinkl" pitchFamily="2" charset="0"/>
                <a:ea typeface="Calibri" panose="020F0502020204030204" pitchFamily="34" charset="0"/>
                <a:cs typeface="Times New Roman" panose="02020603050405020304" pitchFamily="18" charset="0"/>
              </a:rPr>
              <a:t>tell the story with expression and actions. </a:t>
            </a:r>
            <a:endParaRPr lang="en-GB" sz="2000"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2000" b="1" dirty="0">
                <a:latin typeface="Twinkl" pitchFamily="2" charset="0"/>
                <a:ea typeface="Calibri" panose="020F0502020204030204" pitchFamily="34" charset="0"/>
                <a:cs typeface="Times New Roman" panose="02020603050405020304" pitchFamily="18" charset="0"/>
              </a:rPr>
              <a:t>Once a story is learnt the children are encouraged to </a:t>
            </a:r>
            <a:r>
              <a:rPr lang="en-GB" sz="2000" b="1" dirty="0">
                <a:solidFill>
                  <a:schemeClr val="accent3">
                    <a:lumMod val="60000"/>
                    <a:lumOff val="40000"/>
                  </a:schemeClr>
                </a:solidFill>
                <a:latin typeface="Twinkl" pitchFamily="2" charset="0"/>
                <a:ea typeface="Calibri" panose="020F0502020204030204" pitchFamily="34" charset="0"/>
                <a:cs typeface="Times New Roman" panose="02020603050405020304" pitchFamily="18" charset="0"/>
              </a:rPr>
              <a:t>adapt</a:t>
            </a:r>
            <a:r>
              <a:rPr lang="en-GB" sz="2000" b="1" dirty="0">
                <a:latin typeface="Twinkl" pitchFamily="2" charset="0"/>
                <a:ea typeface="Calibri" panose="020F0502020204030204" pitchFamily="34" charset="0"/>
                <a:cs typeface="Times New Roman" panose="02020603050405020304" pitchFamily="18" charset="0"/>
              </a:rPr>
              <a:t> it to make it their own, for example by </a:t>
            </a:r>
            <a:r>
              <a:rPr lang="en-GB" sz="2000" b="1" dirty="0">
                <a:solidFill>
                  <a:schemeClr val="accent3">
                    <a:lumMod val="60000"/>
                    <a:lumOff val="40000"/>
                  </a:schemeClr>
                </a:solidFill>
                <a:latin typeface="Twinkl" pitchFamily="2" charset="0"/>
                <a:ea typeface="Calibri" panose="020F0502020204030204" pitchFamily="34" charset="0"/>
                <a:cs typeface="Times New Roman" panose="02020603050405020304" pitchFamily="18" charset="0"/>
              </a:rPr>
              <a:t>changing</a:t>
            </a:r>
            <a:r>
              <a:rPr lang="en-GB" sz="2000" b="1" dirty="0">
                <a:latin typeface="Twinkl" pitchFamily="2" charset="0"/>
                <a:ea typeface="Calibri" panose="020F0502020204030204" pitchFamily="34" charset="0"/>
                <a:cs typeface="Times New Roman" panose="02020603050405020304" pitchFamily="18" charset="0"/>
              </a:rPr>
              <a:t> the characters or the setting.</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843F1090-509D-4DA6-ABF8-FA39F53505DB}"/>
              </a:ext>
            </a:extLst>
          </p:cNvPr>
          <p:cNvSpPr/>
          <p:nvPr/>
        </p:nvSpPr>
        <p:spPr>
          <a:xfrm>
            <a:off x="6489636" y="5771513"/>
            <a:ext cx="5078570" cy="369332"/>
          </a:xfrm>
          <a:prstGeom prst="rect">
            <a:avLst/>
          </a:prstGeom>
        </p:spPr>
        <p:txBody>
          <a:bodyPr wrap="none">
            <a:spAutoFit/>
          </a:bodyPr>
          <a:lstStyle/>
          <a:p>
            <a:r>
              <a:rPr lang="en-GB" dirty="0">
                <a:solidFill>
                  <a:schemeClr val="accent3">
                    <a:lumMod val="60000"/>
                    <a:lumOff val="40000"/>
                  </a:schemeClr>
                </a:solidFill>
                <a:hlinkClick r:id="rId7">
                  <a:extLst>
                    <a:ext uri="{A12FA001-AC4F-418D-AE19-62706E023703}">
                      <ahyp:hlinkClr xmlns:ahyp="http://schemas.microsoft.com/office/drawing/2018/hyperlinkcolor" val="tx"/>
                    </a:ext>
                  </a:extLst>
                </a:hlinkClick>
              </a:rPr>
              <a:t>https://www.youtube.com/watch?v=VI2OWdZo6nY</a:t>
            </a:r>
            <a:r>
              <a:rPr lang="en-GB" dirty="0">
                <a:solidFill>
                  <a:schemeClr val="accent3">
                    <a:lumMod val="60000"/>
                    <a:lumOff val="40000"/>
                  </a:schemeClr>
                </a:solidFill>
              </a:rPr>
              <a:t> </a:t>
            </a:r>
          </a:p>
        </p:txBody>
      </p:sp>
      <p:pic>
        <p:nvPicPr>
          <p:cNvPr id="3" name="Recorded Sound">
            <a:hlinkClick r:id="" action="ppaction://media"/>
            <a:extLst>
              <a:ext uri="{FF2B5EF4-FFF2-40B4-BE49-F238E27FC236}">
                <a16:creationId xmlns:a16="http://schemas.microsoft.com/office/drawing/2014/main" id="{79DBE523-1660-441B-B0EA-21A54367281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7700" y="969663"/>
            <a:ext cx="406400" cy="406400"/>
          </a:xfrm>
          <a:prstGeom prst="rect">
            <a:avLst/>
          </a:prstGeom>
        </p:spPr>
      </p:pic>
    </p:spTree>
    <p:extLst>
      <p:ext uri="{BB962C8B-B14F-4D97-AF65-F5344CB8AC3E}">
        <p14:creationId xmlns:p14="http://schemas.microsoft.com/office/powerpoint/2010/main" val="22656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4613-F9D4-4982-9BB4-0947448F3934}"/>
              </a:ext>
            </a:extLst>
          </p:cNvPr>
          <p:cNvSpPr>
            <a:spLocks noGrp="1"/>
          </p:cNvSpPr>
          <p:nvPr>
            <p:ph type="title"/>
          </p:nvPr>
        </p:nvSpPr>
        <p:spPr>
          <a:xfrm>
            <a:off x="1295402" y="982133"/>
            <a:ext cx="9601196" cy="1087968"/>
          </a:xfrm>
        </p:spPr>
        <p:txBody>
          <a:bodyPr/>
          <a:lstStyle/>
          <a:p>
            <a:r>
              <a:rPr lang="en-GB" b="1" dirty="0">
                <a:solidFill>
                  <a:schemeClr val="accent3">
                    <a:lumMod val="60000"/>
                    <a:lumOff val="40000"/>
                  </a:schemeClr>
                </a:solidFill>
                <a:latin typeface="Twinkl" pitchFamily="2" charset="0"/>
              </a:rPr>
              <a:t>The Building Blocks </a:t>
            </a:r>
          </a:p>
        </p:txBody>
      </p:sp>
      <p:sp>
        <p:nvSpPr>
          <p:cNvPr id="3" name="Content Placeholder 2">
            <a:extLst>
              <a:ext uri="{FF2B5EF4-FFF2-40B4-BE49-F238E27FC236}">
                <a16:creationId xmlns:a16="http://schemas.microsoft.com/office/drawing/2014/main" id="{CA937DFA-E978-412A-BE07-170F7C108FEA}"/>
              </a:ext>
            </a:extLst>
          </p:cNvPr>
          <p:cNvSpPr>
            <a:spLocks noGrp="1"/>
          </p:cNvSpPr>
          <p:nvPr>
            <p:ph idx="1"/>
          </p:nvPr>
        </p:nvSpPr>
        <p:spPr>
          <a:xfrm>
            <a:off x="1137478" y="2787649"/>
            <a:ext cx="6134099" cy="2190752"/>
          </a:xfrm>
        </p:spPr>
        <p:txBody>
          <a:bodyPr>
            <a:normAutofit/>
          </a:bodyPr>
          <a:lstStyle/>
          <a:p>
            <a:pPr marL="0" indent="0">
              <a:buNone/>
            </a:pPr>
            <a:r>
              <a:rPr lang="en-GB" sz="1800" b="1" dirty="0">
                <a:latin typeface="Twinkl" pitchFamily="2" charset="0"/>
              </a:rPr>
              <a:t>Talk for Writing starts with </a:t>
            </a:r>
            <a:r>
              <a:rPr lang="en-GB" sz="1800" b="1" dirty="0">
                <a:solidFill>
                  <a:schemeClr val="accent3">
                    <a:lumMod val="60000"/>
                    <a:lumOff val="40000"/>
                  </a:schemeClr>
                </a:solidFill>
                <a:latin typeface="Twinkl" pitchFamily="2" charset="0"/>
              </a:rPr>
              <a:t>enjoying</a:t>
            </a:r>
            <a:r>
              <a:rPr lang="en-GB" sz="1800" b="1" dirty="0">
                <a:latin typeface="Twinkl" pitchFamily="2" charset="0"/>
              </a:rPr>
              <a:t> and </a:t>
            </a:r>
            <a:r>
              <a:rPr lang="en-GB" sz="1800" b="1" dirty="0">
                <a:solidFill>
                  <a:schemeClr val="accent3">
                    <a:lumMod val="60000"/>
                    <a:lumOff val="40000"/>
                  </a:schemeClr>
                </a:solidFill>
                <a:latin typeface="Twinkl" pitchFamily="2" charset="0"/>
              </a:rPr>
              <a:t>sharing</a:t>
            </a:r>
            <a:r>
              <a:rPr lang="en-GB" sz="1800" b="1" dirty="0">
                <a:latin typeface="Twinkl" pitchFamily="2" charset="0"/>
              </a:rPr>
              <a:t> stories. There is a strong emphasis on children reading stories and enjoying a range of literature. Through regular reading, we want children to build up an </a:t>
            </a:r>
            <a:r>
              <a:rPr lang="en-GB" sz="1800" b="1" dirty="0">
                <a:solidFill>
                  <a:schemeClr val="accent3">
                    <a:lumMod val="60000"/>
                    <a:lumOff val="40000"/>
                  </a:schemeClr>
                </a:solidFill>
                <a:latin typeface="Twinkl" pitchFamily="2" charset="0"/>
              </a:rPr>
              <a:t>extensive and rich vocabulary </a:t>
            </a:r>
            <a:r>
              <a:rPr lang="en-GB" sz="1800" b="1" dirty="0">
                <a:latin typeface="Twinkl" pitchFamily="2" charset="0"/>
              </a:rPr>
              <a:t>for use in their own writing. Reading regularly, no matter what age your child is, is the key element in developing their writing. </a:t>
            </a:r>
          </a:p>
        </p:txBody>
      </p:sp>
      <p:pic>
        <p:nvPicPr>
          <p:cNvPr id="1028" name="Picture 4" descr="Image result for reading spine">
            <a:extLst>
              <a:ext uri="{FF2B5EF4-FFF2-40B4-BE49-F238E27FC236}">
                <a16:creationId xmlns:a16="http://schemas.microsoft.com/office/drawing/2014/main" id="{81344F74-A7D4-41F1-A508-82F43E457C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1520" r="938" b="13059"/>
          <a:stretch/>
        </p:blipFill>
        <p:spPr bwMode="auto">
          <a:xfrm>
            <a:off x="7484165" y="2556931"/>
            <a:ext cx="3717235" cy="331893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7135CB7B-EB1D-4294-BEC4-76B3B188DD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541" y="982133"/>
            <a:ext cx="406400" cy="406400"/>
          </a:xfrm>
          <a:prstGeom prst="rect">
            <a:avLst/>
          </a:prstGeom>
        </p:spPr>
      </p:pic>
    </p:spTree>
    <p:extLst>
      <p:ext uri="{BB962C8B-B14F-4D97-AF65-F5344CB8AC3E}">
        <p14:creationId xmlns:p14="http://schemas.microsoft.com/office/powerpoint/2010/main" val="18148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4613-F9D4-4982-9BB4-0947448F3934}"/>
              </a:ext>
            </a:extLst>
          </p:cNvPr>
          <p:cNvSpPr>
            <a:spLocks noGrp="1"/>
          </p:cNvSpPr>
          <p:nvPr>
            <p:ph type="title"/>
          </p:nvPr>
        </p:nvSpPr>
        <p:spPr>
          <a:xfrm>
            <a:off x="1295402" y="661886"/>
            <a:ext cx="9601196" cy="1087968"/>
          </a:xfrm>
        </p:spPr>
        <p:txBody>
          <a:bodyPr>
            <a:normAutofit fontScale="90000"/>
          </a:bodyPr>
          <a:lstStyle/>
          <a:p>
            <a:r>
              <a:rPr lang="en-GB" b="1" dirty="0">
                <a:solidFill>
                  <a:schemeClr val="accent3">
                    <a:lumMod val="60000"/>
                    <a:lumOff val="40000"/>
                  </a:schemeClr>
                </a:solidFill>
                <a:latin typeface="Twinkl" pitchFamily="2" charset="0"/>
              </a:rPr>
              <a:t>Fiction- So what do we write about?</a:t>
            </a:r>
          </a:p>
        </p:txBody>
      </p:sp>
      <p:sp>
        <p:nvSpPr>
          <p:cNvPr id="3" name="Content Placeholder 2">
            <a:extLst>
              <a:ext uri="{FF2B5EF4-FFF2-40B4-BE49-F238E27FC236}">
                <a16:creationId xmlns:a16="http://schemas.microsoft.com/office/drawing/2014/main" id="{CA937DFA-E978-412A-BE07-170F7C108FEA}"/>
              </a:ext>
            </a:extLst>
          </p:cNvPr>
          <p:cNvSpPr>
            <a:spLocks noGrp="1"/>
          </p:cNvSpPr>
          <p:nvPr>
            <p:ph idx="1"/>
          </p:nvPr>
        </p:nvSpPr>
        <p:spPr>
          <a:xfrm>
            <a:off x="1137478" y="2745315"/>
            <a:ext cx="6134099" cy="2942168"/>
          </a:xfrm>
        </p:spPr>
        <p:txBody>
          <a:bodyPr>
            <a:normAutofit/>
          </a:bodyPr>
          <a:lstStyle/>
          <a:p>
            <a:pPr marL="0" indent="0">
              <a:buNone/>
            </a:pPr>
            <a:r>
              <a:rPr lang="en-GB" sz="1800" b="1" dirty="0">
                <a:solidFill>
                  <a:schemeClr val="accent3">
                    <a:lumMod val="60000"/>
                    <a:lumOff val="40000"/>
                  </a:schemeClr>
                </a:solidFill>
                <a:latin typeface="Twinkl" pitchFamily="2" charset="0"/>
              </a:rPr>
              <a:t> </a:t>
            </a:r>
            <a:endParaRPr lang="en-GB" sz="1800" dirty="0">
              <a:solidFill>
                <a:schemeClr val="accent3">
                  <a:lumMod val="60000"/>
                  <a:lumOff val="40000"/>
                </a:schemeClr>
              </a:solidFill>
              <a:latin typeface="Twinkl" pitchFamily="2" charset="0"/>
            </a:endParaRPr>
          </a:p>
        </p:txBody>
      </p:sp>
      <p:sp>
        <p:nvSpPr>
          <p:cNvPr id="4" name="Rectangle 3">
            <a:extLst>
              <a:ext uri="{FF2B5EF4-FFF2-40B4-BE49-F238E27FC236}">
                <a16:creationId xmlns:a16="http://schemas.microsoft.com/office/drawing/2014/main" id="{D7671F25-2FE2-49D1-84A2-A3CD0A5EBCAB}"/>
              </a:ext>
            </a:extLst>
          </p:cNvPr>
          <p:cNvSpPr/>
          <p:nvPr/>
        </p:nvSpPr>
        <p:spPr>
          <a:xfrm>
            <a:off x="7199257" y="3288290"/>
            <a:ext cx="4140877"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00B0F0"/>
                </a:solidFill>
                <a:effectLst/>
              </a:rPr>
              <a:t>Suspense tale</a:t>
            </a:r>
          </a:p>
        </p:txBody>
      </p:sp>
      <p:sp>
        <p:nvSpPr>
          <p:cNvPr id="7" name="Rectangle 6">
            <a:extLst>
              <a:ext uri="{FF2B5EF4-FFF2-40B4-BE49-F238E27FC236}">
                <a16:creationId xmlns:a16="http://schemas.microsoft.com/office/drawing/2014/main" id="{DB7235F2-F44E-4336-B2FC-69298E1896CF}"/>
              </a:ext>
            </a:extLst>
          </p:cNvPr>
          <p:cNvSpPr/>
          <p:nvPr/>
        </p:nvSpPr>
        <p:spPr>
          <a:xfrm>
            <a:off x="7529971" y="4871390"/>
            <a:ext cx="406143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Tale of quest</a:t>
            </a:r>
          </a:p>
        </p:txBody>
      </p:sp>
      <p:sp>
        <p:nvSpPr>
          <p:cNvPr id="8" name="Rectangle 7">
            <a:extLst>
              <a:ext uri="{FF2B5EF4-FFF2-40B4-BE49-F238E27FC236}">
                <a16:creationId xmlns:a16="http://schemas.microsoft.com/office/drawing/2014/main" id="{AA4BB38E-29DE-4BBA-BC51-15745C59C7BE}"/>
              </a:ext>
            </a:extLst>
          </p:cNvPr>
          <p:cNvSpPr/>
          <p:nvPr/>
        </p:nvSpPr>
        <p:spPr>
          <a:xfrm>
            <a:off x="2150905" y="2403680"/>
            <a:ext cx="3174459"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7030A0"/>
                </a:solidFill>
                <a:effectLst/>
              </a:rPr>
              <a:t>Portal tale</a:t>
            </a:r>
          </a:p>
        </p:txBody>
      </p:sp>
      <p:sp>
        <p:nvSpPr>
          <p:cNvPr id="9" name="Rectangle 8">
            <a:extLst>
              <a:ext uri="{FF2B5EF4-FFF2-40B4-BE49-F238E27FC236}">
                <a16:creationId xmlns:a16="http://schemas.microsoft.com/office/drawing/2014/main" id="{CAD16CEB-85D6-4271-B3C5-85EC6BD924AF}"/>
              </a:ext>
            </a:extLst>
          </p:cNvPr>
          <p:cNvSpPr/>
          <p:nvPr/>
        </p:nvSpPr>
        <p:spPr>
          <a:xfrm>
            <a:off x="879084" y="3199067"/>
            <a:ext cx="4362092"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Rags to riches</a:t>
            </a:r>
          </a:p>
        </p:txBody>
      </p:sp>
      <p:sp>
        <p:nvSpPr>
          <p:cNvPr id="10" name="Rectangle 9">
            <a:extLst>
              <a:ext uri="{FF2B5EF4-FFF2-40B4-BE49-F238E27FC236}">
                <a16:creationId xmlns:a16="http://schemas.microsoft.com/office/drawing/2014/main" id="{3039D71D-EA7F-4186-A5F2-4A814CA130D6}"/>
              </a:ext>
            </a:extLst>
          </p:cNvPr>
          <p:cNvSpPr/>
          <p:nvPr/>
        </p:nvSpPr>
        <p:spPr>
          <a:xfrm>
            <a:off x="6866638" y="2465335"/>
            <a:ext cx="3845605"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7030A0"/>
                </a:solidFill>
                <a:effectLst/>
              </a:rPr>
              <a:t>Wishing tale</a:t>
            </a:r>
          </a:p>
        </p:txBody>
      </p:sp>
      <p:sp>
        <p:nvSpPr>
          <p:cNvPr id="11" name="Rectangle 10">
            <a:extLst>
              <a:ext uri="{FF2B5EF4-FFF2-40B4-BE49-F238E27FC236}">
                <a16:creationId xmlns:a16="http://schemas.microsoft.com/office/drawing/2014/main" id="{5EF9C309-145B-4425-A30B-C71314BDD07D}"/>
              </a:ext>
            </a:extLst>
          </p:cNvPr>
          <p:cNvSpPr/>
          <p:nvPr/>
        </p:nvSpPr>
        <p:spPr>
          <a:xfrm>
            <a:off x="3233536" y="4787327"/>
            <a:ext cx="3922356"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Warning</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tale</a:t>
            </a:r>
          </a:p>
        </p:txBody>
      </p:sp>
      <p:sp>
        <p:nvSpPr>
          <p:cNvPr id="12" name="Rectangle 11">
            <a:extLst>
              <a:ext uri="{FF2B5EF4-FFF2-40B4-BE49-F238E27FC236}">
                <a16:creationId xmlns:a16="http://schemas.microsoft.com/office/drawing/2014/main" id="{265D9653-A635-48D7-9AC8-FAC347047261}"/>
              </a:ext>
            </a:extLst>
          </p:cNvPr>
          <p:cNvSpPr/>
          <p:nvPr/>
        </p:nvSpPr>
        <p:spPr>
          <a:xfrm>
            <a:off x="553753" y="5454772"/>
            <a:ext cx="8207696"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00B0F0"/>
                </a:solidFill>
                <a:effectLst/>
              </a:rPr>
              <a:t>Defeating the Monster tale</a:t>
            </a:r>
          </a:p>
        </p:txBody>
      </p:sp>
      <p:sp>
        <p:nvSpPr>
          <p:cNvPr id="13" name="Rectangle 12">
            <a:extLst>
              <a:ext uri="{FF2B5EF4-FFF2-40B4-BE49-F238E27FC236}">
                <a16:creationId xmlns:a16="http://schemas.microsoft.com/office/drawing/2014/main" id="{53610706-ED67-42C1-92B7-594AD3715236}"/>
              </a:ext>
            </a:extLst>
          </p:cNvPr>
          <p:cNvSpPr/>
          <p:nvPr/>
        </p:nvSpPr>
        <p:spPr>
          <a:xfrm>
            <a:off x="6082724" y="4032015"/>
            <a:ext cx="375295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FFC000"/>
                </a:solidFill>
                <a:effectLst/>
              </a:rPr>
              <a:t>Finding tale</a:t>
            </a:r>
          </a:p>
        </p:txBody>
      </p:sp>
      <p:sp>
        <p:nvSpPr>
          <p:cNvPr id="14" name="Rectangle 13">
            <a:extLst>
              <a:ext uri="{FF2B5EF4-FFF2-40B4-BE49-F238E27FC236}">
                <a16:creationId xmlns:a16="http://schemas.microsoft.com/office/drawing/2014/main" id="{C02F3CAA-698C-473B-B8F9-546725FCEFF9}"/>
              </a:ext>
            </a:extLst>
          </p:cNvPr>
          <p:cNvSpPr/>
          <p:nvPr/>
        </p:nvSpPr>
        <p:spPr>
          <a:xfrm>
            <a:off x="4657601" y="1698773"/>
            <a:ext cx="368992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FFC000"/>
                </a:solidFill>
                <a:effectLst/>
              </a:rPr>
              <a:t>Journey tale</a:t>
            </a:r>
          </a:p>
        </p:txBody>
      </p:sp>
      <p:sp>
        <p:nvSpPr>
          <p:cNvPr id="15" name="Rectangle 14">
            <a:extLst>
              <a:ext uri="{FF2B5EF4-FFF2-40B4-BE49-F238E27FC236}">
                <a16:creationId xmlns:a16="http://schemas.microsoft.com/office/drawing/2014/main" id="{B2D4C615-202F-49F5-A675-CBAC5E8E6679}"/>
              </a:ext>
            </a:extLst>
          </p:cNvPr>
          <p:cNvSpPr/>
          <p:nvPr/>
        </p:nvSpPr>
        <p:spPr>
          <a:xfrm>
            <a:off x="1741525" y="3967322"/>
            <a:ext cx="3453189"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Losing tale</a:t>
            </a:r>
          </a:p>
        </p:txBody>
      </p:sp>
      <p:pic>
        <p:nvPicPr>
          <p:cNvPr id="5" name="Recorded Sound">
            <a:hlinkClick r:id="" action="ppaction://media"/>
            <a:extLst>
              <a:ext uri="{FF2B5EF4-FFF2-40B4-BE49-F238E27FC236}">
                <a16:creationId xmlns:a16="http://schemas.microsoft.com/office/drawing/2014/main" id="{DEE77ACA-1132-4CD5-99CE-3AB85D4CE7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9084" y="799470"/>
            <a:ext cx="406400" cy="406400"/>
          </a:xfrm>
          <a:prstGeom prst="rect">
            <a:avLst/>
          </a:prstGeom>
        </p:spPr>
      </p:pic>
    </p:spTree>
    <p:extLst>
      <p:ext uri="{BB962C8B-B14F-4D97-AF65-F5344CB8AC3E}">
        <p14:creationId xmlns:p14="http://schemas.microsoft.com/office/powerpoint/2010/main" val="148499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childTnLst>
        </p:cTn>
      </p:par>
    </p:tnLst>
    <p:bldLst>
      <p:bldP spid="4" grpId="0"/>
      <p:bldP spid="7" grpId="0"/>
      <p:bldP spid="8"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DE713-F299-49D2-B87E-899649621EEE}"/>
              </a:ext>
            </a:extLst>
          </p:cNvPr>
          <p:cNvSpPr>
            <a:spLocks noGrp="1"/>
          </p:cNvSpPr>
          <p:nvPr>
            <p:ph type="title"/>
          </p:nvPr>
        </p:nvSpPr>
        <p:spPr>
          <a:xfrm>
            <a:off x="1295402" y="754063"/>
            <a:ext cx="9601196" cy="1303867"/>
          </a:xfrm>
        </p:spPr>
        <p:txBody>
          <a:bodyPr>
            <a:normAutofit/>
          </a:bodyPr>
          <a:lstStyle/>
          <a:p>
            <a:r>
              <a:rPr lang="en-GB" sz="5400" dirty="0">
                <a:solidFill>
                  <a:schemeClr val="accent3">
                    <a:lumMod val="60000"/>
                    <a:lumOff val="40000"/>
                  </a:schemeClr>
                </a:solidFill>
                <a:latin typeface="Twinkl" pitchFamily="2" charset="0"/>
              </a:rPr>
              <a:t>The Hook</a:t>
            </a:r>
          </a:p>
        </p:txBody>
      </p:sp>
      <p:pic>
        <p:nvPicPr>
          <p:cNvPr id="4" name="Online Media 3">
            <a:hlinkClick r:id="" action="ppaction://media"/>
            <a:extLst>
              <a:ext uri="{FF2B5EF4-FFF2-40B4-BE49-F238E27FC236}">
                <a16:creationId xmlns:a16="http://schemas.microsoft.com/office/drawing/2014/main" id="{3D64AD95-CAA4-4AF9-BC2C-68E857D474C3}"/>
              </a:ext>
            </a:extLst>
          </p:cNvPr>
          <p:cNvPicPr>
            <a:picLocks noGrp="1" noRot="1" noChangeAspect="1"/>
          </p:cNvPicPr>
          <p:nvPr>
            <p:ph idx="1"/>
            <a:videoFile r:link="rId1"/>
          </p:nvPr>
        </p:nvPicPr>
        <p:blipFill>
          <a:blip r:embed="rId7"/>
          <a:stretch>
            <a:fillRect/>
          </a:stretch>
        </p:blipFill>
        <p:spPr>
          <a:xfrm>
            <a:off x="2590801" y="2285999"/>
            <a:ext cx="6787445" cy="38179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a:extLst>
              <a:ext uri="{FF2B5EF4-FFF2-40B4-BE49-F238E27FC236}">
                <a16:creationId xmlns:a16="http://schemas.microsoft.com/office/drawing/2014/main" id="{3F586496-6501-42DC-A374-F8E26CF0346D}"/>
              </a:ext>
            </a:extLst>
          </p:cNvPr>
          <p:cNvSpPr/>
          <p:nvPr/>
        </p:nvSpPr>
        <p:spPr>
          <a:xfrm>
            <a:off x="9601199" y="4014801"/>
            <a:ext cx="1904008" cy="923330"/>
          </a:xfrm>
          <a:prstGeom prst="rect">
            <a:avLst/>
          </a:prstGeom>
        </p:spPr>
        <p:txBody>
          <a:bodyPr wrap="square">
            <a:spAutoFit/>
          </a:bodyPr>
          <a:lstStyle/>
          <a:p>
            <a:r>
              <a:rPr lang="en-GB" dirty="0">
                <a:solidFill>
                  <a:schemeClr val="accent3">
                    <a:lumMod val="60000"/>
                    <a:lumOff val="40000"/>
                  </a:schemeClr>
                </a:solidFill>
                <a:hlinkClick r:id="rId8">
                  <a:extLst>
                    <a:ext uri="{A12FA001-AC4F-418D-AE19-62706E023703}">
                      <ahyp:hlinkClr xmlns:ahyp="http://schemas.microsoft.com/office/drawing/2018/hyperlinkcolor" val="tx"/>
                    </a:ext>
                  </a:extLst>
                </a:hlinkClick>
              </a:rPr>
              <a:t>https://www.youtube.com/watch?v=8u5NpCYmEiE</a:t>
            </a:r>
            <a:r>
              <a:rPr lang="en-GB" dirty="0">
                <a:solidFill>
                  <a:schemeClr val="accent3">
                    <a:lumMod val="60000"/>
                    <a:lumOff val="40000"/>
                  </a:schemeClr>
                </a:solidFill>
              </a:rPr>
              <a:t> </a:t>
            </a:r>
          </a:p>
        </p:txBody>
      </p:sp>
      <p:pic>
        <p:nvPicPr>
          <p:cNvPr id="3" name="Recorded Sound">
            <a:hlinkClick r:id="" action="ppaction://media"/>
            <a:extLst>
              <a:ext uri="{FF2B5EF4-FFF2-40B4-BE49-F238E27FC236}">
                <a16:creationId xmlns:a16="http://schemas.microsoft.com/office/drawing/2014/main" id="{F89176FA-1805-4DDE-BF20-1465ABDD16E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89002" y="754063"/>
            <a:ext cx="406400" cy="406400"/>
          </a:xfrm>
          <a:prstGeom prst="rect">
            <a:avLst/>
          </a:prstGeom>
        </p:spPr>
      </p:pic>
      <p:pic>
        <p:nvPicPr>
          <p:cNvPr id="6" name="Recorded Sound">
            <a:hlinkClick r:id="" action="ppaction://media"/>
            <a:extLst>
              <a:ext uri="{FF2B5EF4-FFF2-40B4-BE49-F238E27FC236}">
                <a16:creationId xmlns:a16="http://schemas.microsoft.com/office/drawing/2014/main" id="{7CA7AA6B-AEEB-4F37-9CAE-96E78BD97A55}"/>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778000" y="754063"/>
            <a:ext cx="406400" cy="406400"/>
          </a:xfrm>
          <a:prstGeom prst="rect">
            <a:avLst/>
          </a:prstGeom>
        </p:spPr>
      </p:pic>
    </p:spTree>
    <p:extLst>
      <p:ext uri="{BB962C8B-B14F-4D97-AF65-F5344CB8AC3E}">
        <p14:creationId xmlns:p14="http://schemas.microsoft.com/office/powerpoint/2010/main" val="416746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8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6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2CA1-B09D-4B73-AC7D-DA40E7D2944A}"/>
              </a:ext>
            </a:extLst>
          </p:cNvPr>
          <p:cNvSpPr>
            <a:spLocks noGrp="1"/>
          </p:cNvSpPr>
          <p:nvPr>
            <p:ph type="title"/>
          </p:nvPr>
        </p:nvSpPr>
        <p:spPr/>
        <p:txBody>
          <a:bodyPr>
            <a:normAutofit/>
          </a:bodyPr>
          <a:lstStyle/>
          <a:p>
            <a:r>
              <a:rPr lang="en-GB" b="1" dirty="0">
                <a:solidFill>
                  <a:schemeClr val="accent3">
                    <a:lumMod val="60000"/>
                    <a:lumOff val="40000"/>
                  </a:schemeClr>
                </a:solidFill>
                <a:latin typeface="Twinkl" pitchFamily="2" charset="0"/>
              </a:rPr>
              <a:t>The Talk for Writing Process </a:t>
            </a:r>
          </a:p>
        </p:txBody>
      </p:sp>
      <p:sp>
        <p:nvSpPr>
          <p:cNvPr id="3" name="Content Placeholder 2">
            <a:extLst>
              <a:ext uri="{FF2B5EF4-FFF2-40B4-BE49-F238E27FC236}">
                <a16:creationId xmlns:a16="http://schemas.microsoft.com/office/drawing/2014/main" id="{A07621F3-0FE6-48BB-9118-7E140C148C2A}"/>
              </a:ext>
            </a:extLst>
          </p:cNvPr>
          <p:cNvSpPr>
            <a:spLocks noGrp="1"/>
          </p:cNvSpPr>
          <p:nvPr>
            <p:ph idx="1"/>
          </p:nvPr>
        </p:nvSpPr>
        <p:spPr>
          <a:xfrm>
            <a:off x="1295402" y="2556932"/>
            <a:ext cx="9601196" cy="3318936"/>
          </a:xfrm>
        </p:spPr>
        <p:txBody>
          <a:bodyPr/>
          <a:lstStyle/>
          <a:p>
            <a:pPr marL="0" indent="0">
              <a:buNone/>
            </a:pPr>
            <a:r>
              <a:rPr lang="en-GB" b="1" dirty="0">
                <a:latin typeface="Twinkl" pitchFamily="2" charset="0"/>
              </a:rPr>
              <a:t>There are three stages in the Talk for Writing process:</a:t>
            </a:r>
          </a:p>
          <a:p>
            <a:endParaRPr lang="en-GB" dirty="0"/>
          </a:p>
          <a:p>
            <a:endParaRPr lang="en-GB" dirty="0"/>
          </a:p>
        </p:txBody>
      </p:sp>
      <p:pic>
        <p:nvPicPr>
          <p:cNvPr id="5" name="Picture 4">
            <a:extLst>
              <a:ext uri="{FF2B5EF4-FFF2-40B4-BE49-F238E27FC236}">
                <a16:creationId xmlns:a16="http://schemas.microsoft.com/office/drawing/2014/main" id="{9A1BFE9D-4B28-4354-AD3B-410F88548663}"/>
              </a:ext>
            </a:extLst>
          </p:cNvPr>
          <p:cNvPicPr>
            <a:picLocks noChangeAspect="1"/>
          </p:cNvPicPr>
          <p:nvPr/>
        </p:nvPicPr>
        <p:blipFill>
          <a:blip r:embed="rId4"/>
          <a:stretch>
            <a:fillRect/>
          </a:stretch>
        </p:blipFill>
        <p:spPr>
          <a:xfrm>
            <a:off x="4840948" y="3178203"/>
            <a:ext cx="2689008" cy="2836813"/>
          </a:xfrm>
          <a:prstGeom prst="rect">
            <a:avLst/>
          </a:prstGeom>
        </p:spPr>
      </p:pic>
      <p:pic>
        <p:nvPicPr>
          <p:cNvPr id="4" name="Recorded Sound">
            <a:hlinkClick r:id="" action="ppaction://media"/>
            <a:extLst>
              <a:ext uri="{FF2B5EF4-FFF2-40B4-BE49-F238E27FC236}">
                <a16:creationId xmlns:a16="http://schemas.microsoft.com/office/drawing/2014/main" id="{3DF6364D-2F9E-4800-9EC1-571F62275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2808" y="842984"/>
            <a:ext cx="406400" cy="406400"/>
          </a:xfrm>
          <a:prstGeom prst="rect">
            <a:avLst/>
          </a:prstGeom>
        </p:spPr>
      </p:pic>
    </p:spTree>
    <p:extLst>
      <p:ext uri="{BB962C8B-B14F-4D97-AF65-F5344CB8AC3E}">
        <p14:creationId xmlns:p14="http://schemas.microsoft.com/office/powerpoint/2010/main" val="33064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40A7-FDBD-4198-B414-ABDD746AD33D}"/>
              </a:ext>
            </a:extLst>
          </p:cNvPr>
          <p:cNvSpPr>
            <a:spLocks noGrp="1"/>
          </p:cNvSpPr>
          <p:nvPr>
            <p:ph type="title"/>
          </p:nvPr>
        </p:nvSpPr>
        <p:spPr/>
        <p:txBody>
          <a:bodyPr>
            <a:normAutofit/>
          </a:bodyPr>
          <a:lstStyle/>
          <a:p>
            <a:r>
              <a:rPr lang="en-GB" sz="5400" b="1" dirty="0">
                <a:solidFill>
                  <a:schemeClr val="accent3">
                    <a:lumMod val="60000"/>
                    <a:lumOff val="40000"/>
                  </a:schemeClr>
                </a:solidFill>
                <a:latin typeface="Twinkl" pitchFamily="2" charset="0"/>
              </a:rPr>
              <a:t>Stage 1- </a:t>
            </a:r>
            <a:r>
              <a:rPr lang="en-GB" sz="5400" b="1" i="1" dirty="0">
                <a:solidFill>
                  <a:schemeClr val="accent3">
                    <a:lumMod val="75000"/>
                  </a:schemeClr>
                </a:solidFill>
                <a:latin typeface="Twinkl" pitchFamily="2" charset="0"/>
              </a:rPr>
              <a:t>Imitation</a:t>
            </a:r>
            <a:r>
              <a:rPr lang="en-GB" sz="5400" b="1" i="1" dirty="0"/>
              <a:t> </a:t>
            </a:r>
          </a:p>
        </p:txBody>
      </p:sp>
      <p:sp>
        <p:nvSpPr>
          <p:cNvPr id="3" name="Content Placeholder 2">
            <a:extLst>
              <a:ext uri="{FF2B5EF4-FFF2-40B4-BE49-F238E27FC236}">
                <a16:creationId xmlns:a16="http://schemas.microsoft.com/office/drawing/2014/main" id="{84FE26E7-71C2-4262-9888-EF32886E759A}"/>
              </a:ext>
            </a:extLst>
          </p:cNvPr>
          <p:cNvSpPr>
            <a:spLocks noGrp="1"/>
          </p:cNvSpPr>
          <p:nvPr>
            <p:ph idx="1"/>
          </p:nvPr>
        </p:nvSpPr>
        <p:spPr>
          <a:xfrm>
            <a:off x="1409148" y="2562464"/>
            <a:ext cx="9601196" cy="3318936"/>
          </a:xfrm>
        </p:spPr>
        <p:txBody>
          <a:bodyPr>
            <a:normAutofit/>
          </a:bodyPr>
          <a:lstStyle/>
          <a:p>
            <a:r>
              <a:rPr lang="en-GB" sz="2000" dirty="0">
                <a:latin typeface="Twinkl" pitchFamily="2" charset="0"/>
              </a:rPr>
              <a:t>This stage helps </a:t>
            </a:r>
            <a:r>
              <a:rPr lang="en-GB" sz="2000" dirty="0">
                <a:solidFill>
                  <a:schemeClr val="accent3">
                    <a:lumMod val="60000"/>
                    <a:lumOff val="40000"/>
                  </a:schemeClr>
                </a:solidFill>
                <a:latin typeface="Twinkl" pitchFamily="2" charset="0"/>
              </a:rPr>
              <a:t>build children’s memories</a:t>
            </a:r>
            <a:r>
              <a:rPr lang="en-GB" sz="2000" dirty="0">
                <a:latin typeface="Twinkl" pitchFamily="2" charset="0"/>
              </a:rPr>
              <a:t>, allowing them to </a:t>
            </a:r>
            <a:r>
              <a:rPr lang="en-GB" sz="2000" dirty="0">
                <a:solidFill>
                  <a:schemeClr val="accent3">
                    <a:lumMod val="60000"/>
                    <a:lumOff val="40000"/>
                  </a:schemeClr>
                </a:solidFill>
                <a:latin typeface="Twinkl" pitchFamily="2" charset="0"/>
              </a:rPr>
              <a:t>learn patterns </a:t>
            </a:r>
            <a:r>
              <a:rPr lang="en-GB" sz="2000" dirty="0">
                <a:latin typeface="Twinkl" pitchFamily="2" charset="0"/>
              </a:rPr>
              <a:t>so that they can change them in their own writing. Children learn the text </a:t>
            </a:r>
            <a:r>
              <a:rPr lang="en-GB" sz="2000" dirty="0">
                <a:solidFill>
                  <a:schemeClr val="accent3">
                    <a:lumMod val="60000"/>
                    <a:lumOff val="40000"/>
                  </a:schemeClr>
                </a:solidFill>
                <a:latin typeface="Twinkl" pitchFamily="2" charset="0"/>
              </a:rPr>
              <a:t>orally</a:t>
            </a:r>
            <a:r>
              <a:rPr lang="en-GB" sz="2000" dirty="0">
                <a:latin typeface="Twinkl" pitchFamily="2" charset="0"/>
              </a:rPr>
              <a:t>. </a:t>
            </a:r>
            <a:r>
              <a:rPr lang="en-GB" sz="2000" b="1" dirty="0">
                <a:latin typeface="Twinkl" pitchFamily="2" charset="0"/>
              </a:rPr>
              <a:t>By doing so they internalise:</a:t>
            </a:r>
          </a:p>
        </p:txBody>
      </p:sp>
      <p:sp>
        <p:nvSpPr>
          <p:cNvPr id="4" name="TextBox 3">
            <a:extLst>
              <a:ext uri="{FF2B5EF4-FFF2-40B4-BE49-F238E27FC236}">
                <a16:creationId xmlns:a16="http://schemas.microsoft.com/office/drawing/2014/main" id="{ACF7B150-E7E2-40D0-B712-39EA91C452ED}"/>
              </a:ext>
            </a:extLst>
          </p:cNvPr>
          <p:cNvSpPr txBox="1"/>
          <p:nvPr/>
        </p:nvSpPr>
        <p:spPr>
          <a:xfrm>
            <a:off x="4552950" y="4151767"/>
            <a:ext cx="3086100" cy="584775"/>
          </a:xfrm>
          <a:prstGeom prst="rect">
            <a:avLst/>
          </a:prstGeom>
          <a:noFill/>
          <a:ln w="38100">
            <a:solidFill>
              <a:srgbClr val="62080E"/>
            </a:solidFill>
          </a:ln>
        </p:spPr>
        <p:txBody>
          <a:bodyPr wrap="square" rtlCol="0">
            <a:spAutoFit/>
          </a:bodyPr>
          <a:lstStyle/>
          <a:p>
            <a:pPr algn="ctr"/>
            <a:r>
              <a:rPr lang="en-GB" sz="3200" dirty="0">
                <a:solidFill>
                  <a:schemeClr val="accent3">
                    <a:lumMod val="60000"/>
                    <a:lumOff val="40000"/>
                  </a:schemeClr>
                </a:solidFill>
                <a:latin typeface="Twinkl" pitchFamily="2" charset="0"/>
              </a:rPr>
              <a:t>Vocabulary </a:t>
            </a:r>
          </a:p>
        </p:txBody>
      </p:sp>
      <p:sp>
        <p:nvSpPr>
          <p:cNvPr id="5" name="TextBox 4">
            <a:extLst>
              <a:ext uri="{FF2B5EF4-FFF2-40B4-BE49-F238E27FC236}">
                <a16:creationId xmlns:a16="http://schemas.microsoft.com/office/drawing/2014/main" id="{D8FD37C9-4C37-446A-B866-DC90B95561C6}"/>
              </a:ext>
            </a:extLst>
          </p:cNvPr>
          <p:cNvSpPr txBox="1"/>
          <p:nvPr/>
        </p:nvSpPr>
        <p:spPr>
          <a:xfrm>
            <a:off x="4520648" y="5013007"/>
            <a:ext cx="3086100" cy="1077218"/>
          </a:xfrm>
          <a:prstGeom prst="rect">
            <a:avLst/>
          </a:prstGeom>
          <a:noFill/>
          <a:ln w="38100">
            <a:solidFill>
              <a:schemeClr val="tx1"/>
            </a:solidFill>
          </a:ln>
        </p:spPr>
        <p:txBody>
          <a:bodyPr wrap="square" rtlCol="0">
            <a:spAutoFit/>
          </a:bodyPr>
          <a:lstStyle/>
          <a:p>
            <a:pPr algn="ctr"/>
            <a:r>
              <a:rPr lang="en-GB" sz="3200" dirty="0">
                <a:solidFill>
                  <a:schemeClr val="accent3">
                    <a:lumMod val="60000"/>
                    <a:lumOff val="40000"/>
                  </a:schemeClr>
                </a:solidFill>
                <a:latin typeface="Twinkl" pitchFamily="2" charset="0"/>
              </a:rPr>
              <a:t>Patterns of stories</a:t>
            </a:r>
          </a:p>
        </p:txBody>
      </p:sp>
      <p:sp>
        <p:nvSpPr>
          <p:cNvPr id="6" name="TextBox 5">
            <a:extLst>
              <a:ext uri="{FF2B5EF4-FFF2-40B4-BE49-F238E27FC236}">
                <a16:creationId xmlns:a16="http://schemas.microsoft.com/office/drawing/2014/main" id="{9FAB2A0E-A13D-428A-B020-837AE8681458}"/>
              </a:ext>
            </a:extLst>
          </p:cNvPr>
          <p:cNvSpPr txBox="1"/>
          <p:nvPr/>
        </p:nvSpPr>
        <p:spPr>
          <a:xfrm>
            <a:off x="860567" y="4003713"/>
            <a:ext cx="3086100" cy="2062103"/>
          </a:xfrm>
          <a:prstGeom prst="rect">
            <a:avLst/>
          </a:prstGeom>
          <a:noFill/>
          <a:ln w="38100">
            <a:solidFill>
              <a:schemeClr val="tx1"/>
            </a:solidFill>
          </a:ln>
        </p:spPr>
        <p:txBody>
          <a:bodyPr wrap="square" rtlCol="0">
            <a:spAutoFit/>
          </a:bodyPr>
          <a:lstStyle/>
          <a:p>
            <a:pPr algn="ctr"/>
            <a:r>
              <a:rPr lang="en-GB" sz="3200" dirty="0">
                <a:solidFill>
                  <a:schemeClr val="accent3">
                    <a:lumMod val="60000"/>
                    <a:lumOff val="40000"/>
                  </a:schemeClr>
                </a:solidFill>
                <a:latin typeface="Twinkl" pitchFamily="2" charset="0"/>
              </a:rPr>
              <a:t>Building blocks of narratives </a:t>
            </a:r>
            <a:r>
              <a:rPr lang="en-GB" sz="3200" dirty="0" err="1">
                <a:solidFill>
                  <a:schemeClr val="accent3">
                    <a:lumMod val="60000"/>
                    <a:lumOff val="40000"/>
                  </a:schemeClr>
                </a:solidFill>
                <a:latin typeface="Twinkl" pitchFamily="2" charset="0"/>
              </a:rPr>
              <a:t>eg.</a:t>
            </a:r>
            <a:r>
              <a:rPr lang="en-GB" sz="3200" dirty="0">
                <a:solidFill>
                  <a:schemeClr val="accent3">
                    <a:lumMod val="60000"/>
                    <a:lumOff val="40000"/>
                  </a:schemeClr>
                </a:solidFill>
                <a:latin typeface="Twinkl" pitchFamily="2" charset="0"/>
              </a:rPr>
              <a:t> Characters, setting, events </a:t>
            </a:r>
          </a:p>
        </p:txBody>
      </p:sp>
      <p:sp>
        <p:nvSpPr>
          <p:cNvPr id="7" name="TextBox 6">
            <a:extLst>
              <a:ext uri="{FF2B5EF4-FFF2-40B4-BE49-F238E27FC236}">
                <a16:creationId xmlns:a16="http://schemas.microsoft.com/office/drawing/2014/main" id="{15514BD9-2114-4E05-9922-3007640407C1}"/>
              </a:ext>
            </a:extLst>
          </p:cNvPr>
          <p:cNvSpPr txBox="1"/>
          <p:nvPr/>
        </p:nvSpPr>
        <p:spPr>
          <a:xfrm>
            <a:off x="8245333" y="4151767"/>
            <a:ext cx="3086100" cy="1569660"/>
          </a:xfrm>
          <a:prstGeom prst="rect">
            <a:avLst/>
          </a:prstGeom>
          <a:noFill/>
          <a:ln w="38100">
            <a:solidFill>
              <a:srgbClr val="62080E"/>
            </a:solidFill>
          </a:ln>
        </p:spPr>
        <p:txBody>
          <a:bodyPr wrap="square" rtlCol="0">
            <a:spAutoFit/>
          </a:bodyPr>
          <a:lstStyle/>
          <a:p>
            <a:pPr algn="ctr"/>
            <a:r>
              <a:rPr lang="en-GB" sz="3200" dirty="0">
                <a:solidFill>
                  <a:schemeClr val="accent3">
                    <a:lumMod val="60000"/>
                    <a:lumOff val="40000"/>
                  </a:schemeClr>
                </a:solidFill>
                <a:latin typeface="Twinkl" pitchFamily="2" charset="0"/>
              </a:rPr>
              <a:t>Children internalise flow of sentences</a:t>
            </a:r>
          </a:p>
        </p:txBody>
      </p:sp>
      <p:pic>
        <p:nvPicPr>
          <p:cNvPr id="7170" name="Picture 2" descr="Pencil Cartoon Images, Stock Photos &amp; Vectors | Shutterstock">
            <a:extLst>
              <a:ext uri="{FF2B5EF4-FFF2-40B4-BE49-F238E27FC236}">
                <a16:creationId xmlns:a16="http://schemas.microsoft.com/office/drawing/2014/main" id="{862AE8F2-6F67-4085-B75C-311EC778F7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42" b="9072"/>
          <a:stretch/>
        </p:blipFill>
        <p:spPr bwMode="auto">
          <a:xfrm>
            <a:off x="9929703" y="822159"/>
            <a:ext cx="1401730" cy="1144085"/>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D9C1D732-5029-4668-B4B6-B1E3082E8C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00417" y="792184"/>
            <a:ext cx="406400" cy="406400"/>
          </a:xfrm>
          <a:prstGeom prst="rect">
            <a:avLst/>
          </a:prstGeom>
        </p:spPr>
      </p:pic>
    </p:spTree>
    <p:extLst>
      <p:ext uri="{BB962C8B-B14F-4D97-AF65-F5344CB8AC3E}">
        <p14:creationId xmlns:p14="http://schemas.microsoft.com/office/powerpoint/2010/main" val="16057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3407</TotalTime>
  <Words>838</Words>
  <Application>Microsoft Office PowerPoint</Application>
  <PresentationFormat>Widescreen</PresentationFormat>
  <Paragraphs>100</Paragraphs>
  <Slides>25</Slides>
  <Notes>0</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Garamond</vt:lpstr>
      <vt:lpstr>Symbol</vt:lpstr>
      <vt:lpstr>Times New Roman</vt:lpstr>
      <vt:lpstr>Twinkl</vt:lpstr>
      <vt:lpstr>Wingdings</vt:lpstr>
      <vt:lpstr>Organic</vt:lpstr>
      <vt:lpstr>Gardenrose  Primary School &amp; EYC </vt:lpstr>
      <vt:lpstr>PowerPoint Presentation</vt:lpstr>
      <vt:lpstr>PowerPoint Presentation</vt:lpstr>
      <vt:lpstr>PowerPoint Presentation</vt:lpstr>
      <vt:lpstr>The Building Blocks </vt:lpstr>
      <vt:lpstr>Fiction- So what do we write about?</vt:lpstr>
      <vt:lpstr>The Hook</vt:lpstr>
      <vt:lpstr>The Talk for Writing Process </vt:lpstr>
      <vt:lpstr>Stage 1- Imitation </vt:lpstr>
      <vt:lpstr>PowerPoint Presentation</vt:lpstr>
      <vt:lpstr>PowerPoint Presentation</vt:lpstr>
      <vt:lpstr>PowerPoint Presentation</vt:lpstr>
      <vt:lpstr>Stage 1- Imitation (continued)</vt:lpstr>
      <vt:lpstr>PowerPoint Presentation</vt:lpstr>
      <vt:lpstr>Stage 2-Innovation </vt:lpstr>
      <vt:lpstr>PowerPoint Presentation</vt:lpstr>
      <vt:lpstr>PowerPoint Presentation</vt:lpstr>
      <vt:lpstr>Stage 3- Invention</vt:lpstr>
      <vt:lpstr>PowerPoint Presentation</vt:lpstr>
      <vt:lpstr>PowerPoint Presentation</vt:lpstr>
      <vt:lpstr>PowerPoint Presentation</vt:lpstr>
      <vt:lpstr>What are the benefits?</vt:lpstr>
      <vt:lpstr>What our pupils have to say…</vt:lpstr>
      <vt:lpstr>Talk For Writing at Home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Gardenrose Primary School</dc:title>
  <dc:creator>Boyd2, Sarah</dc:creator>
  <cp:lastModifiedBy>Boyd2, Sarah</cp:lastModifiedBy>
  <cp:revision>43</cp:revision>
  <dcterms:created xsi:type="dcterms:W3CDTF">2021-02-05T10:57:10Z</dcterms:created>
  <dcterms:modified xsi:type="dcterms:W3CDTF">2021-03-03T20:48:45Z</dcterms:modified>
</cp:coreProperties>
</file>