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6"/>
  </p:notesMasterIdLst>
  <p:handoutMasterIdLst>
    <p:handoutMasterId r:id="rId47"/>
  </p:handoutMasterIdLst>
  <p:sldIdLst>
    <p:sldId id="256" r:id="rId5"/>
    <p:sldId id="261" r:id="rId6"/>
    <p:sldId id="275" r:id="rId7"/>
    <p:sldId id="347" r:id="rId8"/>
    <p:sldId id="375" r:id="rId9"/>
    <p:sldId id="376" r:id="rId10"/>
    <p:sldId id="377" r:id="rId11"/>
    <p:sldId id="323" r:id="rId12"/>
    <p:sldId id="359" r:id="rId13"/>
    <p:sldId id="411" r:id="rId14"/>
    <p:sldId id="404" r:id="rId15"/>
    <p:sldId id="371" r:id="rId16"/>
    <p:sldId id="358" r:id="rId17"/>
    <p:sldId id="353" r:id="rId18"/>
    <p:sldId id="306" r:id="rId19"/>
    <p:sldId id="378" r:id="rId20"/>
    <p:sldId id="379" r:id="rId21"/>
    <p:sldId id="380" r:id="rId22"/>
    <p:sldId id="307" r:id="rId23"/>
    <p:sldId id="407" r:id="rId24"/>
    <p:sldId id="403" r:id="rId25"/>
    <p:sldId id="409" r:id="rId26"/>
    <p:sldId id="342" r:id="rId27"/>
    <p:sldId id="346" r:id="rId28"/>
    <p:sldId id="384" r:id="rId29"/>
    <p:sldId id="414" r:id="rId30"/>
    <p:sldId id="415" r:id="rId31"/>
    <p:sldId id="416" r:id="rId32"/>
    <p:sldId id="417" r:id="rId33"/>
    <p:sldId id="418" r:id="rId34"/>
    <p:sldId id="385" r:id="rId35"/>
    <p:sldId id="410" r:id="rId36"/>
    <p:sldId id="408" r:id="rId37"/>
    <p:sldId id="412" r:id="rId38"/>
    <p:sldId id="413" r:id="rId39"/>
    <p:sldId id="348" r:id="rId40"/>
    <p:sldId id="390" r:id="rId41"/>
    <p:sldId id="352" r:id="rId42"/>
    <p:sldId id="339" r:id="rId43"/>
    <p:sldId id="356" r:id="rId44"/>
    <p:sldId id="357" r:id="rId45"/>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8" autoAdjust="0"/>
    <p:restoredTop sz="94712" autoAdjust="0"/>
  </p:normalViewPr>
  <p:slideViewPr>
    <p:cSldViewPr snapToGrid="0">
      <p:cViewPr varScale="1">
        <p:scale>
          <a:sx n="63" d="100"/>
          <a:sy n="63" d="100"/>
        </p:scale>
        <p:origin x="690" y="54"/>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fld id="{FC23E10C-4735-4A0D-A76B-FFFBF4B6ED03}" type="datetimeFigureOut">
              <a:rPr lang="en-US" smtClean="0"/>
              <a:t>3/4/2021</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3/4/2021</a:t>
            </a:fld>
            <a:endParaRPr lang="en-US" noProof="0"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1D7B6F-E65C-42E7-86A5-0A01C6C95227}" type="slidenum">
              <a:rPr lang="en-US" noProof="0" smtClean="0"/>
              <a:t>35</a:t>
            </a:fld>
            <a:endParaRPr lang="en-US" noProof="0" dirty="0"/>
          </a:p>
        </p:txBody>
      </p:sp>
    </p:spTree>
    <p:extLst>
      <p:ext uri="{BB962C8B-B14F-4D97-AF65-F5344CB8AC3E}">
        <p14:creationId xmlns:p14="http://schemas.microsoft.com/office/powerpoint/2010/main" val="1715323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smtClean="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smtClean="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smtClean="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smtClean="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https://www.bbc.co.uk/teach/class-clips-video/geography-a-child-led-introduction-to-the-chinese-city-of-shanghai/zdrtvk7"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bbc.co.uk/bitesize/topics/zjbg87h/articles/z3jrxfr"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s://soundcloud.com/talkforwriting/keep-off-the-tracks/s-7QnBMQuWOlb"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hyperlink" Target="https://www.bbc.co.uk/bitesize/clips/z9tqb82"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hyperlink" Target="https://soundcloud.com/talkforwriting/keep-off-the-tracks/s-7QnBMQuWOlb" TargetMode="Externa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ducksters.com/history/china/terracotta_army.php" TargetMode="Externa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bbc.co.uk/bitesize/topics/zjbg87h/articles/z3jrxfr" TargetMode="Externa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soundcloud.com/talkforwriting/keep-off-the-tracks/s-7QnBMQuWOlb"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a:bodyPr>
          <a:lstStyle/>
          <a:p>
            <a:r>
              <a:rPr lang="en-US" dirty="0" smtClean="0"/>
              <a:t>Term 3</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smtClean="0"/>
              <a:t>Primary 7</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smtClean="0"/>
              <a:t>Miss Caldwell</a:t>
            </a:r>
            <a:endParaRPr lang="ru-RU" dirty="0"/>
          </a:p>
        </p:txBody>
      </p:sp>
      <p:pic>
        <p:nvPicPr>
          <p:cNvPr id="5" name="Picture Placeholder 4"/>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9930" r="9930"/>
          <a:stretch>
            <a:fillRect/>
          </a:stretch>
        </p:blipFill>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6"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8th </a:t>
            </a:r>
            <a:r>
              <a:rPr lang="en-US" sz="2800" dirty="0" smtClean="0">
                <a:solidFill>
                  <a:schemeClr val="tx2"/>
                </a:solidFill>
              </a:rPr>
              <a:t>March 2021</a:t>
            </a:r>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There was nobody to be seen so Jake dropped his bike and went to explore, ignoring the bright red warning signs. Without a care in the world, he balanced like a tightrope-walker along the cold, rusty rail. He felt vibrations shudder through his body. The train was coming! At that moment, his foot slipped and jammed in the sleepers*. “Ow!” he howled, desperately tugging at his foot. It was stuck fast. There was no escape. </a:t>
            </a:r>
            <a:endParaRPr lang="en-GB" sz="2000" dirty="0" smtClean="0"/>
          </a:p>
          <a:p>
            <a:r>
              <a:rPr lang="en-GB" sz="2000" dirty="0" err="1" smtClean="0"/>
              <a:t>Nazeem</a:t>
            </a:r>
            <a:r>
              <a:rPr lang="en-GB" sz="2000" dirty="0" smtClean="0"/>
              <a:t> </a:t>
            </a:r>
            <a:r>
              <a:rPr lang="en-GB" sz="2000" dirty="0"/>
              <a:t>span around and, with his heart pounding, ran to rescue his friend. He pulled with all his might but to no avail. The colour drained from </a:t>
            </a:r>
            <a:r>
              <a:rPr lang="en-GB" sz="2000" dirty="0" err="1"/>
              <a:t>Nazeem’s</a:t>
            </a:r>
            <a:r>
              <a:rPr lang="en-GB" sz="2000" dirty="0"/>
              <a:t> face; this was serious! Panicking, he scrambled down the track and screamed for help. As he heard the train rumbling closer, he spotted Jake’s dad screeching to a halt in his red car. Desperately, </a:t>
            </a:r>
            <a:r>
              <a:rPr lang="en-GB" sz="2000" dirty="0" err="1"/>
              <a:t>Nazeem</a:t>
            </a:r>
            <a:r>
              <a:rPr lang="en-GB" sz="2000" dirty="0"/>
              <a:t> blurted out the problem. “Where is he?” Mr Newton shouted frantically. With fear in his eyes, he ran as fast as he could to his son’s rescue. </a:t>
            </a:r>
            <a:endParaRPr lang="en-GB" sz="2000" dirty="0" smtClean="0"/>
          </a:p>
        </p:txBody>
      </p:sp>
    </p:spTree>
    <p:extLst>
      <p:ext uri="{BB962C8B-B14F-4D97-AF65-F5344CB8AC3E}">
        <p14:creationId xmlns:p14="http://schemas.microsoft.com/office/powerpoint/2010/main" val="861105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6"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a:t>
            </a:r>
            <a:r>
              <a:rPr lang="en-US" sz="2800" dirty="0" smtClean="0">
                <a:solidFill>
                  <a:schemeClr val="tx2"/>
                </a:solidFill>
              </a:rPr>
              <a:t>8</a:t>
            </a:r>
            <a:r>
              <a:rPr lang="en-US" sz="2800" baseline="30000" dirty="0" smtClean="0">
                <a:solidFill>
                  <a:schemeClr val="tx2"/>
                </a:solidFill>
              </a:rPr>
              <a:t>th</a:t>
            </a:r>
            <a:r>
              <a:rPr lang="en-US" sz="2800" dirty="0" smtClean="0">
                <a:solidFill>
                  <a:schemeClr val="tx2"/>
                </a:solidFill>
              </a:rPr>
              <a:t> </a:t>
            </a:r>
            <a:r>
              <a:rPr lang="en-US" sz="2800" dirty="0" smtClean="0">
                <a:solidFill>
                  <a:schemeClr val="tx2"/>
                </a:solidFill>
              </a:rPr>
              <a:t>March 2021</a:t>
            </a:r>
            <a:endParaRPr lang="en-US" sz="2800" dirty="0" smtClean="0">
              <a:solidFill>
                <a:schemeClr val="tx2"/>
              </a:solidFill>
            </a:endParaRPr>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With all his might, he tugged on Jake’s leg, dislodging his trainer. Jake was free! A second later, an Intercity 125 sped past in a blur with its horn blaring. After their narrow escape, Jake’s dad ranted at the shaken boys. They bowed their heads in shame. That day, they learned a valuable lesson: playing on railway lines is insane. And, of course, there were no ice creams … (*A sleeper is the name of the strong planks of timber that support railway lines.)</a:t>
            </a:r>
            <a:endParaRPr lang="en-US" sz="2000" dirty="0">
              <a:solidFill>
                <a:schemeClr val="tx2"/>
              </a:solidFill>
            </a:endParaRPr>
          </a:p>
          <a:p>
            <a:endParaRPr lang="en-GB" sz="2000" dirty="0" smtClean="0"/>
          </a:p>
        </p:txBody>
      </p:sp>
    </p:spTree>
    <p:extLst>
      <p:ext uri="{BB962C8B-B14F-4D97-AF65-F5344CB8AC3E}">
        <p14:creationId xmlns:p14="http://schemas.microsoft.com/office/powerpoint/2010/main" val="2262205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91657" y="644888"/>
            <a:ext cx="4391191" cy="1325563"/>
          </a:xfrm>
        </p:spPr>
        <p:txBody>
          <a:bodyPr anchor="t">
            <a:normAutofit/>
          </a:bodyPr>
          <a:lstStyle/>
          <a:p>
            <a:pPr algn="ctr"/>
            <a:r>
              <a:rPr lang="en-US" sz="2800" dirty="0" smtClean="0"/>
              <a:t>Literacy – T4W</a:t>
            </a:r>
            <a:endParaRPr lang="en-US" sz="2800" dirty="0"/>
          </a:p>
        </p:txBody>
      </p:sp>
      <p:sp>
        <p:nvSpPr>
          <p:cNvPr id="10"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a:t>
            </a:r>
            <a:r>
              <a:rPr lang="en-US" sz="2800" dirty="0" smtClean="0">
                <a:solidFill>
                  <a:schemeClr val="tx2"/>
                </a:solidFill>
              </a:rPr>
              <a:t>8th</a:t>
            </a:r>
            <a:r>
              <a:rPr lang="en-US" sz="2800" dirty="0" smtClean="0">
                <a:solidFill>
                  <a:schemeClr val="tx2"/>
                </a:solidFill>
              </a:rPr>
              <a:t> </a:t>
            </a:r>
            <a:r>
              <a:rPr lang="en-US" sz="2800" dirty="0" smtClean="0">
                <a:solidFill>
                  <a:schemeClr val="tx2"/>
                </a:solidFill>
              </a:rPr>
              <a:t>March 2021</a:t>
            </a:r>
          </a:p>
          <a:p>
            <a:r>
              <a:rPr lang="en-US" sz="2800" dirty="0" smtClean="0">
                <a:solidFill>
                  <a:schemeClr val="tx2"/>
                </a:solidFill>
              </a:rPr>
              <a:t>LI: to read as a reader, giving opinions &amp; thoughts on a text.</a:t>
            </a:r>
          </a:p>
        </p:txBody>
      </p:sp>
      <p:graphicFrame>
        <p:nvGraphicFramePr>
          <p:cNvPr id="5" name="Table 4"/>
          <p:cNvGraphicFramePr>
            <a:graphicFrameLocks noGrp="1"/>
          </p:cNvGraphicFramePr>
          <p:nvPr>
            <p:extLst>
              <p:ext uri="{D42A27DB-BD31-4B8C-83A1-F6EECF244321}">
                <p14:modId xmlns:p14="http://schemas.microsoft.com/office/powerpoint/2010/main" val="1847779118"/>
              </p:ext>
            </p:extLst>
          </p:nvPr>
        </p:nvGraphicFramePr>
        <p:xfrm>
          <a:off x="660398" y="1531336"/>
          <a:ext cx="11145603" cy="5171404"/>
        </p:xfrm>
        <a:graphic>
          <a:graphicData uri="http://schemas.openxmlformats.org/drawingml/2006/table">
            <a:tbl>
              <a:tblPr firstRow="1" bandRow="1">
                <a:tableStyleId>{793D81CF-94F2-401A-BA57-92F5A7B2D0C5}</a:tableStyleId>
              </a:tblPr>
              <a:tblGrid>
                <a:gridCol w="1592229">
                  <a:extLst>
                    <a:ext uri="{9D8B030D-6E8A-4147-A177-3AD203B41FA5}">
                      <a16:colId xmlns:a16="http://schemas.microsoft.com/office/drawing/2014/main" val="2645968605"/>
                    </a:ext>
                  </a:extLst>
                </a:gridCol>
                <a:gridCol w="1592229">
                  <a:extLst>
                    <a:ext uri="{9D8B030D-6E8A-4147-A177-3AD203B41FA5}">
                      <a16:colId xmlns:a16="http://schemas.microsoft.com/office/drawing/2014/main" val="2045147347"/>
                    </a:ext>
                  </a:extLst>
                </a:gridCol>
                <a:gridCol w="1592229">
                  <a:extLst>
                    <a:ext uri="{9D8B030D-6E8A-4147-A177-3AD203B41FA5}">
                      <a16:colId xmlns:a16="http://schemas.microsoft.com/office/drawing/2014/main" val="2431570764"/>
                    </a:ext>
                  </a:extLst>
                </a:gridCol>
                <a:gridCol w="1592229">
                  <a:extLst>
                    <a:ext uri="{9D8B030D-6E8A-4147-A177-3AD203B41FA5}">
                      <a16:colId xmlns:a16="http://schemas.microsoft.com/office/drawing/2014/main" val="3894811956"/>
                    </a:ext>
                  </a:extLst>
                </a:gridCol>
                <a:gridCol w="1592229">
                  <a:extLst>
                    <a:ext uri="{9D8B030D-6E8A-4147-A177-3AD203B41FA5}">
                      <a16:colId xmlns:a16="http://schemas.microsoft.com/office/drawing/2014/main" val="3160157521"/>
                    </a:ext>
                  </a:extLst>
                </a:gridCol>
                <a:gridCol w="1592229">
                  <a:extLst>
                    <a:ext uri="{9D8B030D-6E8A-4147-A177-3AD203B41FA5}">
                      <a16:colId xmlns:a16="http://schemas.microsoft.com/office/drawing/2014/main" val="2660940450"/>
                    </a:ext>
                  </a:extLst>
                </a:gridCol>
                <a:gridCol w="1592229">
                  <a:extLst>
                    <a:ext uri="{9D8B030D-6E8A-4147-A177-3AD203B41FA5}">
                      <a16:colId xmlns:a16="http://schemas.microsoft.com/office/drawing/2014/main" val="4256499343"/>
                    </a:ext>
                  </a:extLst>
                </a:gridCol>
              </a:tblGrid>
              <a:tr h="1535889">
                <a:tc>
                  <a:txBody>
                    <a:bodyPr/>
                    <a:lstStyle/>
                    <a:p>
                      <a:r>
                        <a:rPr lang="en-GB" dirty="0" smtClean="0"/>
                        <a:t>What parts</a:t>
                      </a:r>
                      <a:r>
                        <a:rPr lang="en-GB" baseline="0" dirty="0" smtClean="0"/>
                        <a:t> of the text did you like?</a:t>
                      </a:r>
                      <a:endParaRPr lang="en-GB" dirty="0"/>
                    </a:p>
                  </a:txBody>
                  <a:tcPr/>
                </a:tc>
                <a:tc>
                  <a:txBody>
                    <a:bodyPr/>
                    <a:lstStyle/>
                    <a:p>
                      <a:r>
                        <a:rPr lang="en-GB" dirty="0" smtClean="0"/>
                        <a:t>What parts of the text did you</a:t>
                      </a:r>
                      <a:r>
                        <a:rPr lang="en-GB" baseline="0" dirty="0" smtClean="0"/>
                        <a:t> not like?</a:t>
                      </a:r>
                      <a:endParaRPr lang="en-GB" dirty="0"/>
                    </a:p>
                  </a:txBody>
                  <a:tcPr/>
                </a:tc>
                <a:tc>
                  <a:txBody>
                    <a:bodyPr/>
                    <a:lstStyle/>
                    <a:p>
                      <a:r>
                        <a:rPr lang="en-GB" dirty="0" smtClean="0"/>
                        <a:t>What questions do you have about the text?</a:t>
                      </a:r>
                      <a:endParaRPr lang="en-GB" dirty="0"/>
                    </a:p>
                  </a:txBody>
                  <a:tcPr/>
                </a:tc>
                <a:tc>
                  <a:txBody>
                    <a:bodyPr/>
                    <a:lstStyle/>
                    <a:p>
                      <a:r>
                        <a:rPr lang="en-GB" dirty="0" smtClean="0"/>
                        <a:t>How could you describe the character’s?</a:t>
                      </a:r>
                      <a:endParaRPr lang="en-GB" dirty="0"/>
                    </a:p>
                  </a:txBody>
                  <a:tcPr/>
                </a:tc>
                <a:tc>
                  <a:txBody>
                    <a:bodyPr/>
                    <a:lstStyle/>
                    <a:p>
                      <a:r>
                        <a:rPr lang="en-GB" dirty="0" smtClean="0"/>
                        <a:t>What do you think will happen next?</a:t>
                      </a:r>
                      <a:endParaRPr lang="en-GB" dirty="0"/>
                    </a:p>
                  </a:txBody>
                  <a:tcPr/>
                </a:tc>
                <a:tc>
                  <a:txBody>
                    <a:bodyPr/>
                    <a:lstStyle/>
                    <a:p>
                      <a:r>
                        <a:rPr lang="en-GB" dirty="0" smtClean="0"/>
                        <a:t>Can you make up 10 questions about the text for a friend to answer?</a:t>
                      </a:r>
                      <a:endParaRPr lang="en-GB" dirty="0"/>
                    </a:p>
                  </a:txBody>
                  <a:tcPr/>
                </a:tc>
                <a:tc>
                  <a:txBody>
                    <a:bodyPr/>
                    <a:lstStyle/>
                    <a:p>
                      <a:r>
                        <a:rPr lang="en-GB" dirty="0" smtClean="0"/>
                        <a:t>What</a:t>
                      </a:r>
                      <a:r>
                        <a:rPr lang="en-GB" baseline="0" dirty="0" smtClean="0"/>
                        <a:t> lesson do you learn from this story?</a:t>
                      </a:r>
                      <a:endParaRPr lang="en-GB" dirty="0"/>
                    </a:p>
                  </a:txBody>
                  <a:tcPr/>
                </a:tc>
                <a:extLst>
                  <a:ext uri="{0D108BD9-81ED-4DB2-BD59-A6C34878D82A}">
                    <a16:rowId xmlns:a16="http://schemas.microsoft.com/office/drawing/2014/main" val="1743561177"/>
                  </a:ext>
                </a:extLst>
              </a:tr>
              <a:tr h="3434044">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752817721"/>
                  </a:ext>
                </a:extLst>
              </a:tr>
            </a:tbl>
          </a:graphicData>
        </a:graphic>
      </p:graphicFrame>
    </p:spTree>
    <p:extLst>
      <p:ext uri="{BB962C8B-B14F-4D97-AF65-F5344CB8AC3E}">
        <p14:creationId xmlns:p14="http://schemas.microsoft.com/office/powerpoint/2010/main" val="508194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China Topic</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847804" y="184054"/>
            <a:ext cx="6958196" cy="1312519"/>
          </a:xfrm>
          <a:solidFill>
            <a:schemeClr val="bg1"/>
          </a:solidFill>
        </p:spPr>
        <p:txBody>
          <a:bodyPr>
            <a:noAutofit/>
          </a:bodyPr>
          <a:lstStyle/>
          <a:p>
            <a:r>
              <a:rPr lang="en-US" sz="2800" dirty="0" smtClean="0">
                <a:solidFill>
                  <a:schemeClr val="tx2"/>
                </a:solidFill>
              </a:rPr>
              <a:t>Monday </a:t>
            </a:r>
            <a:r>
              <a:rPr lang="en-US" sz="2800" dirty="0" smtClean="0">
                <a:solidFill>
                  <a:schemeClr val="tx2"/>
                </a:solidFill>
              </a:rPr>
              <a:t>8th</a:t>
            </a:r>
            <a:r>
              <a:rPr lang="en-US" sz="2800" dirty="0" smtClean="0">
                <a:solidFill>
                  <a:schemeClr val="tx2"/>
                </a:solidFill>
              </a:rPr>
              <a:t> </a:t>
            </a:r>
            <a:r>
              <a:rPr lang="en-US" sz="2800" dirty="0" smtClean="0">
                <a:solidFill>
                  <a:schemeClr val="tx2"/>
                </a:solidFill>
              </a:rPr>
              <a:t>March 2021</a:t>
            </a:r>
          </a:p>
          <a:p>
            <a:r>
              <a:rPr lang="en-US" sz="2800" dirty="0" smtClean="0">
                <a:solidFill>
                  <a:schemeClr val="tx2"/>
                </a:solidFill>
              </a:rPr>
              <a:t>LI: to </a:t>
            </a:r>
            <a:r>
              <a:rPr lang="en-US" sz="2800" dirty="0" smtClean="0">
                <a:solidFill>
                  <a:schemeClr val="tx2"/>
                </a:solidFill>
              </a:rPr>
              <a:t>compare the life of a child in China to your own life.</a:t>
            </a:r>
            <a:endParaRPr lang="en-US" sz="2800"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71348856"/>
              </p:ext>
            </p:extLst>
          </p:nvPr>
        </p:nvGraphicFramePr>
        <p:xfrm>
          <a:off x="555525" y="1706928"/>
          <a:ext cx="10996395" cy="4770072"/>
        </p:xfrm>
        <a:graphic>
          <a:graphicData uri="http://schemas.openxmlformats.org/drawingml/2006/table">
            <a:tbl>
              <a:tblPr firstRow="1" bandRow="1">
                <a:tableStyleId>{793D81CF-94F2-401A-BA57-92F5A7B2D0C5}</a:tableStyleId>
              </a:tblPr>
              <a:tblGrid>
                <a:gridCol w="10996395">
                  <a:extLst>
                    <a:ext uri="{9D8B030D-6E8A-4147-A177-3AD203B41FA5}">
                      <a16:colId xmlns:a16="http://schemas.microsoft.com/office/drawing/2014/main" val="478507327"/>
                    </a:ext>
                  </a:extLst>
                </a:gridCol>
              </a:tblGrid>
              <a:tr h="521806">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4248266">
                <a:tc>
                  <a:txBody>
                    <a:bodyPr/>
                    <a:lstStyle/>
                    <a:p>
                      <a:pPr marL="0" indent="0">
                        <a:buNone/>
                      </a:pPr>
                      <a:r>
                        <a:rPr lang="en-GB" sz="2400" dirty="0" smtClean="0"/>
                        <a:t>Watch</a:t>
                      </a:r>
                      <a:r>
                        <a:rPr lang="en-GB" sz="2400" baseline="0" dirty="0" smtClean="0"/>
                        <a:t> the following video: </a:t>
                      </a:r>
                      <a:r>
                        <a:rPr lang="en-GB" sz="2400" baseline="0" dirty="0" smtClean="0">
                          <a:hlinkClick r:id="rId2"/>
                        </a:rPr>
                        <a:t>https://www.bbc.co.uk/teach/class-clips-video/geography-a-child-led-introduction-to-the-chinese-city-of-shanghai/zdrtvk7</a:t>
                      </a:r>
                      <a:endParaRPr lang="en-GB" sz="2400" baseline="0" dirty="0" smtClean="0"/>
                    </a:p>
                    <a:p>
                      <a:pPr marL="0" indent="0">
                        <a:buNone/>
                      </a:pPr>
                      <a:endParaRPr lang="en-GB" sz="2400" baseline="0" dirty="0" smtClean="0"/>
                    </a:p>
                    <a:p>
                      <a:pPr marL="457200" indent="-457200">
                        <a:buAutoNum type="arabicPeriod"/>
                      </a:pPr>
                      <a:r>
                        <a:rPr lang="en-GB" sz="2400" baseline="0" dirty="0" smtClean="0"/>
                        <a:t>Write a comparison between your life and that of </a:t>
                      </a:r>
                      <a:r>
                        <a:rPr lang="en-GB" sz="2400" baseline="0" dirty="0" err="1" smtClean="0"/>
                        <a:t>Juewen</a:t>
                      </a:r>
                      <a:r>
                        <a:rPr lang="en-GB" sz="2400" baseline="0" dirty="0" smtClean="0"/>
                        <a:t>. You could do a paragraph on similarities and a paragraph on differences, or lay it out as a table.</a:t>
                      </a:r>
                    </a:p>
                    <a:p>
                      <a:pPr marL="457200" indent="-457200">
                        <a:buAutoNum type="arabicPeriod"/>
                      </a:pPr>
                      <a:endParaRPr lang="en-GB" sz="2400" baseline="0" dirty="0" smtClean="0"/>
                    </a:p>
                    <a:p>
                      <a:pPr marL="457200" indent="-457200">
                        <a:buAutoNum type="arabicPeriod"/>
                      </a:pPr>
                      <a:r>
                        <a:rPr lang="en-GB" sz="2400" baseline="0" dirty="0" smtClean="0"/>
                        <a:t>Take notes on the transportation mentioned in the video – what information do you learn from this?</a:t>
                      </a:r>
                    </a:p>
                    <a:p>
                      <a:pPr marL="457200" indent="-457200">
                        <a:buAutoNum type="arabicPeriod"/>
                      </a:pPr>
                      <a:endParaRPr lang="en-GB" sz="2400" baseline="0" dirty="0" smtClean="0"/>
                    </a:p>
                    <a:p>
                      <a:pPr marL="457200" indent="-457200">
                        <a:buAutoNum type="arabicPeriod"/>
                      </a:pPr>
                      <a:r>
                        <a:rPr lang="en-GB" sz="2400" baseline="0" dirty="0" smtClean="0"/>
                        <a:t>Do you think </a:t>
                      </a:r>
                      <a:r>
                        <a:rPr lang="en-GB" sz="2400" baseline="0" dirty="0" err="1" smtClean="0"/>
                        <a:t>Juewen</a:t>
                      </a:r>
                      <a:r>
                        <a:rPr lang="en-GB" sz="2400" baseline="0" dirty="0" smtClean="0"/>
                        <a:t> lives a more pressured life to you or do you have the same pressures? Explain your answer.</a:t>
                      </a: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580562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22805" y="3537285"/>
            <a:ext cx="5375275" cy="347046"/>
          </a:xfrm>
        </p:spPr>
        <p:txBody>
          <a:bodyPr/>
          <a:lstStyle/>
          <a:p>
            <a:pPr algn="ctr"/>
            <a:r>
              <a:rPr lang="en-US" sz="4400" dirty="0" smtClean="0">
                <a:solidFill>
                  <a:schemeClr val="tx2"/>
                </a:solidFill>
              </a:rPr>
              <a:t>953.2 + 95.2</a:t>
            </a:r>
            <a:endParaRPr lang="en-US" sz="4400" dirty="0" smtClean="0">
              <a:solidFill>
                <a:schemeClr val="tx2"/>
              </a:solidFill>
            </a:endParaRPr>
          </a:p>
          <a:p>
            <a:pPr algn="ctr"/>
            <a:r>
              <a:rPr lang="en-US" sz="2800" dirty="0" smtClean="0">
                <a:solidFill>
                  <a:schemeClr val="tx2"/>
                </a:solidFill>
              </a:rPr>
              <a:t>Choose a strategy</a:t>
            </a: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4" name="Title 3"/>
          <p:cNvSpPr>
            <a:spLocks noGrp="1"/>
          </p:cNvSpPr>
          <p:nvPr>
            <p:ph type="title"/>
          </p:nvPr>
        </p:nvSpPr>
        <p:spPr/>
        <p:txBody>
          <a:bodyPr/>
          <a:lstStyle/>
          <a:p>
            <a:r>
              <a:rPr lang="en-GB" dirty="0" smtClean="0"/>
              <a:t>Number Talks</a:t>
            </a:r>
            <a:endParaRPr lang="en-GB" dirty="0"/>
          </a:p>
        </p:txBody>
      </p:sp>
    </p:spTree>
    <p:extLst>
      <p:ext uri="{BB962C8B-B14F-4D97-AF65-F5344CB8AC3E}">
        <p14:creationId xmlns:p14="http://schemas.microsoft.com/office/powerpoint/2010/main" val="2524153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175887" y="96450"/>
            <a:ext cx="3968496" cy="832104"/>
          </a:xfrm>
        </p:spPr>
        <p:txBody>
          <a:bodyPr>
            <a:normAutofit/>
          </a:bodyPr>
          <a:lstStyle/>
          <a:p>
            <a:pPr algn="ctr"/>
            <a:r>
              <a:rPr lang="en-US" dirty="0" smtClean="0"/>
              <a:t>MATHS –</a:t>
            </a:r>
            <a:br>
              <a:rPr lang="en-US" dirty="0" smtClean="0"/>
            </a:br>
            <a:r>
              <a:rPr lang="en-US" dirty="0" smtClean="0"/>
              <a:t>Volume</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09.03.21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681037" y="819150"/>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a:t>
            </a:r>
            <a:r>
              <a:rPr lang="en-US" sz="2800" dirty="0" smtClean="0">
                <a:solidFill>
                  <a:schemeClr val="tx2"/>
                </a:solidFill>
              </a:rPr>
              <a:t>calculate and compare volume of shapes.</a:t>
            </a:r>
            <a:endParaRPr lang="en-US" sz="2800" dirty="0" smtClean="0">
              <a:solidFill>
                <a:schemeClr val="tx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983637344"/>
              </p:ext>
            </p:extLst>
          </p:nvPr>
        </p:nvGraphicFramePr>
        <p:xfrm>
          <a:off x="311149" y="1950388"/>
          <a:ext cx="6501131" cy="4360561"/>
        </p:xfrm>
        <a:graphic>
          <a:graphicData uri="http://schemas.openxmlformats.org/drawingml/2006/table">
            <a:tbl>
              <a:tblPr firstRow="1" bandRow="1">
                <a:tableStyleId>{793D81CF-94F2-401A-BA57-92F5A7B2D0C5}</a:tableStyleId>
              </a:tblPr>
              <a:tblGrid>
                <a:gridCol w="6501131">
                  <a:extLst>
                    <a:ext uri="{9D8B030D-6E8A-4147-A177-3AD203B41FA5}">
                      <a16:colId xmlns:a16="http://schemas.microsoft.com/office/drawing/2014/main" val="478507327"/>
                    </a:ext>
                  </a:extLst>
                </a:gridCol>
              </a:tblGrid>
              <a:tr h="672017">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688544">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800" baseline="0" dirty="0" smtClean="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aseline="0" dirty="0" smtClean="0"/>
                        <a:t>Live lesson or </a:t>
                      </a:r>
                      <a:r>
                        <a:rPr lang="en-GB" sz="1800" baseline="0" dirty="0" smtClean="0"/>
                        <a:t>use </a:t>
                      </a:r>
                      <a:r>
                        <a:rPr lang="en-GB" sz="1800" baseline="0" dirty="0" smtClean="0">
                          <a:hlinkClick r:id="rId2"/>
                        </a:rPr>
                        <a:t>https://www.bbc.co.uk/bitesize/topics/zjbg87h/articles/z3jrxfr</a:t>
                      </a:r>
                      <a:r>
                        <a:rPr lang="en-GB" sz="1800" baseline="0" dirty="0" smtClean="0"/>
                        <a:t> to help calculate the volume of cubes and cuboids.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800" baseline="0" dirty="0" smtClean="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800" baseline="0" dirty="0" smtClean="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aseline="0" dirty="0" smtClean="0"/>
                        <a:t>The daily tasks have been split into mild, medium &amp; spicy tasks. Please check the following slides to choose your task. Complete AT LEAST 1 level and challenge yourself to do 2 or 3 if possible </a:t>
                      </a:r>
                      <a:r>
                        <a:rPr lang="en-GB" sz="1800" baseline="0" dirty="0" smtClean="0">
                          <a:sym typeface="Wingdings" panose="05000000000000000000" pitchFamily="2" charset="2"/>
                        </a:rPr>
                        <a:t>. I am looking for you to push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aseline="0" dirty="0" smtClean="0">
                        <a:sym typeface="Wingdings" panose="05000000000000000000" pitchFamily="2" charset="2"/>
                      </a:endParaRPr>
                    </a:p>
                  </a:txBody>
                  <a:tcPr/>
                </a:tc>
                <a:extLst>
                  <a:ext uri="{0D108BD9-81ED-4DB2-BD59-A6C34878D82A}">
                    <a16:rowId xmlns:a16="http://schemas.microsoft.com/office/drawing/2014/main" val="803849920"/>
                  </a:ext>
                </a:extLst>
              </a:tr>
            </a:tbl>
          </a:graphicData>
        </a:graphic>
      </p:graphicFrame>
      <p:pic>
        <p:nvPicPr>
          <p:cNvPr id="6" name="Picture 5" descr="Year 8 volu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272" y="2478024"/>
            <a:ext cx="4681728" cy="2694432"/>
          </a:xfrm>
          <a:prstGeom prst="rect">
            <a:avLst/>
          </a:prstGeom>
        </p:spPr>
      </p:pic>
    </p:spTree>
    <p:extLst>
      <p:ext uri="{BB962C8B-B14F-4D97-AF65-F5344CB8AC3E}">
        <p14:creationId xmlns:p14="http://schemas.microsoft.com/office/powerpoint/2010/main" val="325056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82963" y="3549316"/>
            <a:ext cx="5375275" cy="347046"/>
          </a:xfrm>
        </p:spPr>
        <p:txBody>
          <a:bodyPr/>
          <a:lstStyle/>
          <a:p>
            <a:pPr algn="ct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4" name="Title 3"/>
          <p:cNvSpPr>
            <a:spLocks noGrp="1"/>
          </p:cNvSpPr>
          <p:nvPr>
            <p:ph type="title"/>
          </p:nvPr>
        </p:nvSpPr>
        <p:spPr/>
        <p:txBody>
          <a:bodyPr/>
          <a:lstStyle/>
          <a:p>
            <a:r>
              <a:rPr lang="en-GB" dirty="0" smtClean="0"/>
              <a:t>Mild </a:t>
            </a:r>
            <a:endParaRPr lang="en-GB" dirty="0"/>
          </a:p>
        </p:txBody>
      </p:sp>
      <p:pic>
        <p:nvPicPr>
          <p:cNvPr id="6" name="Picture 5"/>
          <p:cNvPicPr>
            <a:picLocks noChangeAspect="1"/>
          </p:cNvPicPr>
          <p:nvPr/>
        </p:nvPicPr>
        <p:blipFill>
          <a:blip r:embed="rId2"/>
          <a:stretch>
            <a:fillRect/>
          </a:stretch>
        </p:blipFill>
        <p:spPr>
          <a:xfrm>
            <a:off x="0" y="2148840"/>
            <a:ext cx="6185688" cy="4316454"/>
          </a:xfrm>
          <a:prstGeom prst="rect">
            <a:avLst/>
          </a:prstGeom>
        </p:spPr>
      </p:pic>
      <p:pic>
        <p:nvPicPr>
          <p:cNvPr id="8" name="Picture 7"/>
          <p:cNvPicPr>
            <a:picLocks noChangeAspect="1"/>
          </p:cNvPicPr>
          <p:nvPr/>
        </p:nvPicPr>
        <p:blipFill>
          <a:blip r:embed="rId3"/>
          <a:stretch>
            <a:fillRect/>
          </a:stretch>
        </p:blipFill>
        <p:spPr>
          <a:xfrm>
            <a:off x="6185688" y="2791620"/>
            <a:ext cx="5860733" cy="2772443"/>
          </a:xfrm>
          <a:prstGeom prst="rect">
            <a:avLst/>
          </a:prstGeom>
        </p:spPr>
      </p:pic>
    </p:spTree>
    <p:extLst>
      <p:ext uri="{BB962C8B-B14F-4D97-AF65-F5344CB8AC3E}">
        <p14:creationId xmlns:p14="http://schemas.microsoft.com/office/powerpoint/2010/main" val="1920662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82963" y="3549316"/>
            <a:ext cx="5375275" cy="347046"/>
          </a:xfrm>
        </p:spPr>
        <p:txBody>
          <a:bodyPr/>
          <a:lstStyle/>
          <a:p>
            <a:pPr algn="ct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4" name="Title 3"/>
          <p:cNvSpPr>
            <a:spLocks noGrp="1"/>
          </p:cNvSpPr>
          <p:nvPr>
            <p:ph type="title"/>
          </p:nvPr>
        </p:nvSpPr>
        <p:spPr/>
        <p:txBody>
          <a:bodyPr/>
          <a:lstStyle/>
          <a:p>
            <a:r>
              <a:rPr lang="en-GB" dirty="0" smtClean="0"/>
              <a:t>Medium</a:t>
            </a:r>
            <a:endParaRPr lang="en-GB" dirty="0"/>
          </a:p>
        </p:txBody>
      </p:sp>
      <p:pic>
        <p:nvPicPr>
          <p:cNvPr id="6" name="Picture 5"/>
          <p:cNvPicPr>
            <a:picLocks noChangeAspect="1"/>
          </p:cNvPicPr>
          <p:nvPr/>
        </p:nvPicPr>
        <p:blipFill>
          <a:blip r:embed="rId2"/>
          <a:stretch>
            <a:fillRect/>
          </a:stretch>
        </p:blipFill>
        <p:spPr>
          <a:xfrm>
            <a:off x="25718" y="1942690"/>
            <a:ext cx="5940743" cy="4128580"/>
          </a:xfrm>
          <a:prstGeom prst="rect">
            <a:avLst/>
          </a:prstGeom>
        </p:spPr>
      </p:pic>
      <p:pic>
        <p:nvPicPr>
          <p:cNvPr id="8" name="Picture 7"/>
          <p:cNvPicPr>
            <a:picLocks noChangeAspect="1"/>
          </p:cNvPicPr>
          <p:nvPr/>
        </p:nvPicPr>
        <p:blipFill>
          <a:blip r:embed="rId3"/>
          <a:stretch>
            <a:fillRect/>
          </a:stretch>
        </p:blipFill>
        <p:spPr>
          <a:xfrm>
            <a:off x="5966461" y="2546087"/>
            <a:ext cx="5999817" cy="2921786"/>
          </a:xfrm>
          <a:prstGeom prst="rect">
            <a:avLst/>
          </a:prstGeom>
        </p:spPr>
      </p:pic>
    </p:spTree>
    <p:extLst>
      <p:ext uri="{BB962C8B-B14F-4D97-AF65-F5344CB8AC3E}">
        <p14:creationId xmlns:p14="http://schemas.microsoft.com/office/powerpoint/2010/main" val="833308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18</a:t>
            </a:fld>
            <a:endParaRPr lang="en-US" noProof="0" dirty="0"/>
          </a:p>
        </p:txBody>
      </p:sp>
      <p:sp>
        <p:nvSpPr>
          <p:cNvPr id="4" name="Title 3"/>
          <p:cNvSpPr>
            <a:spLocks noGrp="1"/>
          </p:cNvSpPr>
          <p:nvPr>
            <p:ph type="title"/>
          </p:nvPr>
        </p:nvSpPr>
        <p:spPr/>
        <p:txBody>
          <a:bodyPr/>
          <a:lstStyle/>
          <a:p>
            <a:r>
              <a:rPr lang="en-GB" dirty="0" smtClean="0"/>
              <a:t>Spicy</a:t>
            </a:r>
            <a:endParaRPr lang="en-GB" dirty="0"/>
          </a:p>
        </p:txBody>
      </p:sp>
      <p:pic>
        <p:nvPicPr>
          <p:cNvPr id="5" name="Picture 4"/>
          <p:cNvPicPr>
            <a:picLocks noChangeAspect="1"/>
          </p:cNvPicPr>
          <p:nvPr/>
        </p:nvPicPr>
        <p:blipFill>
          <a:blip r:embed="rId2"/>
          <a:stretch>
            <a:fillRect/>
          </a:stretch>
        </p:blipFill>
        <p:spPr>
          <a:xfrm>
            <a:off x="224055" y="1773235"/>
            <a:ext cx="6822758" cy="4827591"/>
          </a:xfrm>
          <a:prstGeom prst="rect">
            <a:avLst/>
          </a:prstGeom>
        </p:spPr>
      </p:pic>
      <p:pic>
        <p:nvPicPr>
          <p:cNvPr id="7" name="Picture 6"/>
          <p:cNvPicPr>
            <a:picLocks noChangeAspect="1"/>
          </p:cNvPicPr>
          <p:nvPr/>
        </p:nvPicPr>
        <p:blipFill>
          <a:blip r:embed="rId3"/>
          <a:stretch>
            <a:fillRect/>
          </a:stretch>
        </p:blipFill>
        <p:spPr>
          <a:xfrm>
            <a:off x="6418897" y="2119046"/>
            <a:ext cx="5773103" cy="2986088"/>
          </a:xfrm>
          <a:prstGeom prst="rect">
            <a:avLst/>
          </a:prstGeom>
        </p:spPr>
      </p:pic>
    </p:spTree>
    <p:extLst>
      <p:ext uri="{BB962C8B-B14F-4D97-AF65-F5344CB8AC3E}">
        <p14:creationId xmlns:p14="http://schemas.microsoft.com/office/powerpoint/2010/main" val="3602142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19</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Talk 4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Tuesday </a:t>
            </a:r>
            <a:r>
              <a:rPr lang="en-US" sz="2800" dirty="0" smtClean="0">
                <a:solidFill>
                  <a:schemeClr val="tx2"/>
                </a:solidFill>
              </a:rPr>
              <a:t>9th</a:t>
            </a:r>
            <a:r>
              <a:rPr lang="en-US" sz="2800" dirty="0" smtClean="0">
                <a:solidFill>
                  <a:schemeClr val="tx2"/>
                </a:solidFill>
              </a:rPr>
              <a:t> </a:t>
            </a:r>
            <a:r>
              <a:rPr lang="en-US" sz="2800" dirty="0" smtClean="0">
                <a:solidFill>
                  <a:schemeClr val="tx2"/>
                </a:solidFill>
              </a:rPr>
              <a:t>March 2021</a:t>
            </a:r>
          </a:p>
          <a:p>
            <a:r>
              <a:rPr lang="en-US" sz="2800" dirty="0" smtClean="0">
                <a:solidFill>
                  <a:schemeClr val="tx2"/>
                </a:solidFill>
              </a:rPr>
              <a:t>LI: to use descriptive techniques to create setting.</a:t>
            </a:r>
          </a:p>
        </p:txBody>
      </p:sp>
      <p:graphicFrame>
        <p:nvGraphicFramePr>
          <p:cNvPr id="6" name="Table 5"/>
          <p:cNvGraphicFramePr>
            <a:graphicFrameLocks noGrp="1"/>
          </p:cNvGraphicFramePr>
          <p:nvPr>
            <p:extLst>
              <p:ext uri="{D42A27DB-BD31-4B8C-83A1-F6EECF244321}">
                <p14:modId xmlns:p14="http://schemas.microsoft.com/office/powerpoint/2010/main" val="1085253282"/>
              </p:ext>
            </p:extLst>
          </p:nvPr>
        </p:nvGraphicFramePr>
        <p:xfrm>
          <a:off x="2300601" y="1668782"/>
          <a:ext cx="8255004" cy="379884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470635">
                <a:tc>
                  <a:txBody>
                    <a:bodyPr/>
                    <a:lstStyle/>
                    <a:p>
                      <a:pPr marL="457200" indent="-457200">
                        <a:buAutoNum type="arabicPeriod"/>
                      </a:pPr>
                      <a:r>
                        <a:rPr lang="en-GB" sz="2400" baseline="0" dirty="0" smtClean="0"/>
                        <a:t>Live Lesson</a:t>
                      </a:r>
                    </a:p>
                    <a:p>
                      <a:pPr marL="457200" indent="-457200">
                        <a:buAutoNum type="arabicPeriod"/>
                      </a:pPr>
                      <a:endParaRPr lang="en-GB" sz="2400" baseline="0" dirty="0" smtClean="0"/>
                    </a:p>
                    <a:p>
                      <a:pPr marL="457200" indent="-457200">
                        <a:buAutoNum type="arabicPeriod"/>
                      </a:pPr>
                      <a:r>
                        <a:rPr lang="en-GB" sz="2400" baseline="0" dirty="0" smtClean="0"/>
                        <a:t>Read the passage on the following slide or listen here </a:t>
                      </a:r>
                      <a:r>
                        <a:rPr lang="en-GB" sz="2400" baseline="0" dirty="0" smtClean="0">
                          <a:hlinkClick r:id="rId2"/>
                        </a:rPr>
                        <a:t>https://soundcloud.com/talkforwriting/keep-off-the-tracks/s-7QnBMQuWOlb</a:t>
                      </a:r>
                      <a:endParaRPr lang="en-GB" sz="2400" baseline="0" dirty="0" smtClean="0"/>
                    </a:p>
                    <a:p>
                      <a:pPr marL="457200" indent="-457200">
                        <a:buAutoNum type="arabicPeriod"/>
                      </a:pPr>
                      <a:endParaRPr lang="en-GB" sz="2400" baseline="0" dirty="0" smtClean="0"/>
                    </a:p>
                    <a:p>
                      <a:pPr marL="457200" indent="-457200">
                        <a:buAutoNum type="arabicPeriod"/>
                      </a:pPr>
                      <a:r>
                        <a:rPr lang="en-GB" sz="2400" baseline="0" dirty="0" smtClean="0"/>
                        <a:t>Create your own setting for your warning story. Use the techniques in the task slide.</a:t>
                      </a:r>
                    </a:p>
                    <a:p>
                      <a:pPr marL="0" indent="0">
                        <a:buNone/>
                      </a:pPr>
                      <a:endParaRPr lang="en-GB" sz="24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627937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2410192" y="675437"/>
            <a:ext cx="3960711" cy="1061509"/>
          </a:xfrm>
        </p:spPr>
        <p:txBody>
          <a:bodyPr>
            <a:normAutofit fontScale="90000"/>
          </a:bodyPr>
          <a:lstStyle/>
          <a:p>
            <a:r>
              <a:rPr lang="en-US" dirty="0" smtClean="0"/>
              <a:t>Weekly Timetable</a:t>
            </a:r>
            <a:endParaRPr lang="en-US" dirty="0"/>
          </a:p>
        </p:txBody>
      </p:sp>
      <p:graphicFrame>
        <p:nvGraphicFramePr>
          <p:cNvPr id="7" name="Table Placeholder 6" descr="table">
            <a:extLst>
              <a:ext uri="{FF2B5EF4-FFF2-40B4-BE49-F238E27FC236}">
                <a16:creationId xmlns:a16="http://schemas.microsoft.com/office/drawing/2014/main" id="{D83D9E27-1AC3-4FB1-9CE1-A4C5BB26FFF8}"/>
              </a:ext>
            </a:extLst>
          </p:cNvPr>
          <p:cNvGraphicFramePr>
            <a:graphicFrameLocks noGrp="1"/>
          </p:cNvGraphicFramePr>
          <p:nvPr>
            <p:ph type="tbl" sz="quarter" idx="13"/>
            <p:extLst>
              <p:ext uri="{D42A27DB-BD31-4B8C-83A1-F6EECF244321}">
                <p14:modId xmlns:p14="http://schemas.microsoft.com/office/powerpoint/2010/main" val="2889597889"/>
              </p:ext>
            </p:extLst>
          </p:nvPr>
        </p:nvGraphicFramePr>
        <p:xfrm>
          <a:off x="0" y="0"/>
          <a:ext cx="12206293" cy="7503386"/>
        </p:xfrm>
        <a:graphic>
          <a:graphicData uri="http://schemas.openxmlformats.org/drawingml/2006/table">
            <a:tbl>
              <a:tblPr firstRow="1" bandRow="1">
                <a:tableStyleId>{7DF18680-E054-41AD-8BC1-D1AEF772440D}</a:tableStyleId>
              </a:tblPr>
              <a:tblGrid>
                <a:gridCol w="2828214">
                  <a:extLst>
                    <a:ext uri="{9D8B030D-6E8A-4147-A177-3AD203B41FA5}">
                      <a16:colId xmlns:a16="http://schemas.microsoft.com/office/drawing/2014/main" val="1078058074"/>
                    </a:ext>
                  </a:extLst>
                </a:gridCol>
                <a:gridCol w="2464096">
                  <a:extLst>
                    <a:ext uri="{9D8B030D-6E8A-4147-A177-3AD203B41FA5}">
                      <a16:colId xmlns:a16="http://schemas.microsoft.com/office/drawing/2014/main" val="3420017166"/>
                    </a:ext>
                  </a:extLst>
                </a:gridCol>
                <a:gridCol w="1570851">
                  <a:extLst>
                    <a:ext uri="{9D8B030D-6E8A-4147-A177-3AD203B41FA5}">
                      <a16:colId xmlns:a16="http://schemas.microsoft.com/office/drawing/2014/main" val="3617295776"/>
                    </a:ext>
                  </a:extLst>
                </a:gridCol>
                <a:gridCol w="1259759">
                  <a:extLst>
                    <a:ext uri="{9D8B030D-6E8A-4147-A177-3AD203B41FA5}">
                      <a16:colId xmlns:a16="http://schemas.microsoft.com/office/drawing/2014/main" val="3300357525"/>
                    </a:ext>
                  </a:extLst>
                </a:gridCol>
                <a:gridCol w="1957673">
                  <a:extLst>
                    <a:ext uri="{9D8B030D-6E8A-4147-A177-3AD203B41FA5}">
                      <a16:colId xmlns:a16="http://schemas.microsoft.com/office/drawing/2014/main" val="234452497"/>
                    </a:ext>
                  </a:extLst>
                </a:gridCol>
                <a:gridCol w="2125700">
                  <a:extLst>
                    <a:ext uri="{9D8B030D-6E8A-4147-A177-3AD203B41FA5}">
                      <a16:colId xmlns:a16="http://schemas.microsoft.com/office/drawing/2014/main" val="3079560820"/>
                    </a:ext>
                  </a:extLst>
                </a:gridCol>
              </a:tblGrid>
              <a:tr h="1305334">
                <a:tc>
                  <a:txBody>
                    <a:bodyPr/>
                    <a:lstStyle/>
                    <a:p>
                      <a:pPr marL="0" algn="l" defTabSz="914400" rtl="0" eaLnBrk="1" latinLnBrk="0" hangingPunct="1"/>
                      <a:r>
                        <a:rPr lang="en-US" sz="1600" b="0" kern="1200" dirty="0" smtClean="0">
                          <a:solidFill>
                            <a:schemeClr val="tx1">
                              <a:lumMod val="50000"/>
                            </a:schemeClr>
                          </a:solidFill>
                        </a:rPr>
                        <a:t>Monday</a:t>
                      </a:r>
                      <a:endParaRPr lang="ru-RU" sz="1600" b="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kern="1200" dirty="0" smtClean="0">
                          <a:solidFill>
                            <a:schemeClr val="tx1">
                              <a:lumMod val="50000"/>
                            </a:schemeClr>
                          </a:solidFill>
                        </a:rPr>
                        <a:t>9:00am</a:t>
                      </a:r>
                      <a:r>
                        <a:rPr lang="en-GB" sz="1600" kern="1200" baseline="0" dirty="0" smtClean="0">
                          <a:solidFill>
                            <a:schemeClr val="tx1">
                              <a:lumMod val="50000"/>
                            </a:schemeClr>
                          </a:solidFill>
                        </a:rPr>
                        <a:t> </a:t>
                      </a:r>
                      <a:r>
                        <a:rPr lang="en-GB" sz="1600" kern="1200" baseline="0" dirty="0" smtClean="0">
                          <a:solidFill>
                            <a:schemeClr val="tx1">
                              <a:lumMod val="50000"/>
                            </a:schemeClr>
                          </a:solidFill>
                        </a:rPr>
                        <a:t>– Live lesson</a:t>
                      </a:r>
                    </a:p>
                    <a:p>
                      <a:pPr marL="0" algn="ctr" defTabSz="914400" rtl="0" eaLnBrk="1" latinLnBrk="0" hangingPunct="1"/>
                      <a:r>
                        <a:rPr lang="en-GB" sz="1600" b="0" kern="1200" baseline="0" dirty="0" smtClean="0">
                          <a:solidFill>
                            <a:schemeClr val="tx1">
                              <a:lumMod val="50000"/>
                            </a:schemeClr>
                          </a:solidFill>
                        </a:rPr>
                        <a:t>9:30am - </a:t>
                      </a:r>
                      <a:r>
                        <a:rPr lang="en-GB" sz="1600" b="0" kern="1200" dirty="0" smtClean="0">
                          <a:solidFill>
                            <a:schemeClr val="tx1">
                              <a:lumMod val="50000"/>
                            </a:schemeClr>
                          </a:solidFill>
                        </a:rPr>
                        <a:t>Maths</a:t>
                      </a:r>
                      <a:endParaRPr lang="ru-RU" sz="1600" b="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kern="1200" smtClean="0">
                          <a:solidFill>
                            <a:schemeClr val="tx1">
                              <a:lumMod val="50000"/>
                            </a:schemeClr>
                          </a:solidFill>
                        </a:rPr>
                        <a:t>11:00am </a:t>
                      </a:r>
                      <a:r>
                        <a:rPr lang="en-GB" sz="1600" kern="1200" dirty="0" smtClean="0">
                          <a:solidFill>
                            <a:schemeClr val="tx1">
                              <a:lumMod val="50000"/>
                            </a:schemeClr>
                          </a:solidFill>
                        </a:rPr>
                        <a:t>– Live Lesson</a:t>
                      </a:r>
                    </a:p>
                    <a:p>
                      <a:pPr marL="0" algn="ctr" defTabSz="914400" rtl="0" eaLnBrk="1" latinLnBrk="0" hangingPunct="1"/>
                      <a:r>
                        <a:rPr lang="en-GB" sz="1600" b="0" kern="1200" dirty="0" smtClean="0">
                          <a:solidFill>
                            <a:schemeClr val="tx1">
                              <a:lumMod val="50000"/>
                            </a:schemeClr>
                          </a:solidFill>
                        </a:rPr>
                        <a:t>11:30am</a:t>
                      </a:r>
                      <a:r>
                        <a:rPr lang="en-GB" sz="1600" b="0" kern="1200" baseline="0" dirty="0" smtClean="0">
                          <a:solidFill>
                            <a:schemeClr val="tx1">
                              <a:lumMod val="50000"/>
                            </a:schemeClr>
                          </a:solidFill>
                        </a:rPr>
                        <a:t> - </a:t>
                      </a:r>
                      <a:r>
                        <a:rPr lang="en-GB" sz="1600" b="0" kern="1200" dirty="0" smtClean="0">
                          <a:solidFill>
                            <a:schemeClr val="tx1">
                              <a:lumMod val="50000"/>
                            </a:schemeClr>
                          </a:solidFill>
                        </a:rPr>
                        <a:t>T4W</a:t>
                      </a:r>
                      <a:endParaRPr lang="ru-RU" sz="1600" b="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b="0" kern="1200" dirty="0" smtClean="0">
                          <a:solidFill>
                            <a:schemeClr val="tx1">
                              <a:lumMod val="50000"/>
                            </a:schemeClr>
                          </a:solidFill>
                        </a:rPr>
                        <a:t>Spelling</a:t>
                      </a:r>
                    </a:p>
                    <a:p>
                      <a:pPr marL="0" algn="ctr" defTabSz="914400" rtl="0" eaLnBrk="1" latinLnBrk="0" hangingPunct="1"/>
                      <a:r>
                        <a:rPr lang="en-GB" sz="1600" b="0" kern="1200" dirty="0" smtClean="0">
                          <a:solidFill>
                            <a:schemeClr val="tx1">
                              <a:lumMod val="50000"/>
                            </a:schemeClr>
                          </a:solidFill>
                        </a:rPr>
                        <a:t>(GL words in files on teams)</a:t>
                      </a:r>
                      <a:endParaRPr lang="ru-RU" sz="1600" b="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gridSpan="2">
                  <a:txBody>
                    <a:bodyPr/>
                    <a:lstStyle/>
                    <a:p>
                      <a:pPr marL="0" algn="ctr" defTabSz="914400" rtl="0" eaLnBrk="1" latinLnBrk="0" hangingPunct="1"/>
                      <a:endParaRPr lang="en-GB" sz="1600" kern="1200" dirty="0" smtClean="0">
                        <a:solidFill>
                          <a:schemeClr val="tx1">
                            <a:lumMod val="50000"/>
                          </a:schemeClr>
                        </a:solidFill>
                      </a:endParaRPr>
                    </a:p>
                    <a:p>
                      <a:pPr marL="0" algn="ctr" defTabSz="914400" rtl="0" eaLnBrk="1" latinLnBrk="0" hangingPunct="1"/>
                      <a:r>
                        <a:rPr lang="en-GB" sz="1600" b="0" kern="1200" dirty="0" smtClean="0">
                          <a:solidFill>
                            <a:schemeClr val="tx1">
                              <a:lumMod val="50000"/>
                            </a:schemeClr>
                          </a:solidFill>
                        </a:rPr>
                        <a:t>China</a:t>
                      </a:r>
                      <a:r>
                        <a:rPr lang="en-GB" sz="1600" b="0" kern="1200" baseline="0" dirty="0" smtClean="0">
                          <a:solidFill>
                            <a:schemeClr val="tx1">
                              <a:lumMod val="50000"/>
                            </a:schemeClr>
                          </a:solidFill>
                        </a:rPr>
                        <a:t> Topic –</a:t>
                      </a:r>
                    </a:p>
                    <a:p>
                      <a:pPr marL="0" algn="ctr" defTabSz="914400" rtl="0" eaLnBrk="1" latinLnBrk="0" hangingPunct="1"/>
                      <a:r>
                        <a:rPr lang="en-GB" sz="1600" kern="1200" dirty="0" smtClean="0">
                          <a:solidFill>
                            <a:schemeClr val="tx1">
                              <a:lumMod val="50000"/>
                            </a:schemeClr>
                          </a:solidFill>
                        </a:rPr>
                        <a:t>1pm</a:t>
                      </a:r>
                      <a:r>
                        <a:rPr lang="en-GB" sz="1600" kern="1200" dirty="0" smtClean="0">
                          <a:solidFill>
                            <a:schemeClr val="tx1">
                              <a:lumMod val="50000"/>
                            </a:schemeClr>
                          </a:solidFill>
                        </a:rPr>
                        <a:t>:</a:t>
                      </a:r>
                      <a:r>
                        <a:rPr lang="en-GB" sz="1600" kern="1200" baseline="0" dirty="0" smtClean="0">
                          <a:solidFill>
                            <a:schemeClr val="tx1">
                              <a:lumMod val="50000"/>
                            </a:schemeClr>
                          </a:solidFill>
                        </a:rPr>
                        <a:t> Ms </a:t>
                      </a:r>
                      <a:r>
                        <a:rPr lang="en-GB" sz="1600" kern="1200" baseline="0" dirty="0" err="1" smtClean="0">
                          <a:solidFill>
                            <a:schemeClr val="tx1">
                              <a:lumMod val="50000"/>
                            </a:schemeClr>
                          </a:solidFill>
                        </a:rPr>
                        <a:t>Ryding’s</a:t>
                      </a:r>
                      <a:r>
                        <a:rPr lang="en-GB" sz="1600" kern="1200" baseline="0" dirty="0" smtClean="0">
                          <a:solidFill>
                            <a:schemeClr val="tx1">
                              <a:lumMod val="50000"/>
                            </a:schemeClr>
                          </a:solidFill>
                        </a:rPr>
                        <a:t> group live lesson with Mrs Briggs</a:t>
                      </a:r>
                    </a:p>
                    <a:p>
                      <a:pPr marL="0" algn="ctr" defTabSz="914400" rtl="0" eaLnBrk="1" latinLnBrk="0" hangingPunct="1"/>
                      <a:endParaRPr lang="ru-RU" sz="1600" b="1" i="0" kern="1200" dirty="0" smtClean="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hMerge="1">
                  <a:txBody>
                    <a:bodyPr/>
                    <a:lstStyle/>
                    <a:p>
                      <a:endParaRPr lang="en-GB"/>
                    </a:p>
                  </a:txBody>
                  <a:tcPr/>
                </a:tc>
                <a:extLst>
                  <a:ext uri="{0D108BD9-81ED-4DB2-BD59-A6C34878D82A}">
                    <a16:rowId xmlns:a16="http://schemas.microsoft.com/office/drawing/2014/main" val="759479917"/>
                  </a:ext>
                </a:extLst>
              </a:tr>
              <a:tr h="1548187">
                <a:tc>
                  <a:txBody>
                    <a:bodyPr/>
                    <a:lstStyle/>
                    <a:p>
                      <a:pPr marL="0" algn="l" defTabSz="914400" rtl="0" eaLnBrk="1" latinLnBrk="0" hangingPunct="1"/>
                      <a:r>
                        <a:rPr lang="en-US" sz="1600" kern="1200" dirty="0" smtClean="0">
                          <a:solidFill>
                            <a:schemeClr val="tx1">
                              <a:lumMod val="50000"/>
                            </a:schemeClr>
                          </a:solidFill>
                        </a:rPr>
                        <a:t>Tuesday </a:t>
                      </a:r>
                      <a:r>
                        <a:rPr lang="en-US" sz="1600" kern="1200" dirty="0" smtClean="0">
                          <a:solidFill>
                            <a:schemeClr val="tx1">
                              <a:lumMod val="50000"/>
                            </a:schemeClr>
                          </a:solidFill>
                        </a:rPr>
                        <a:t>– </a:t>
                      </a:r>
                      <a:r>
                        <a:rPr lang="en-US" sz="1600" b="1" u="sng" kern="1200" dirty="0" smtClean="0">
                          <a:solidFill>
                            <a:schemeClr val="tx1">
                              <a:lumMod val="50000"/>
                            </a:schemeClr>
                          </a:solidFill>
                        </a:rPr>
                        <a:t>Have meetings with Carrick most of the day so will have limited TEAMS/Seesaw access.</a:t>
                      </a:r>
                      <a:endParaRPr lang="ru-RU" sz="1600" b="1"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b="1" kern="1200" dirty="0" smtClean="0">
                          <a:solidFill>
                            <a:schemeClr val="tx1">
                              <a:lumMod val="50000"/>
                            </a:schemeClr>
                          </a:solidFill>
                        </a:rPr>
                        <a:t>9:00am</a:t>
                      </a:r>
                      <a:r>
                        <a:rPr lang="en-GB" sz="1600" b="1" kern="1200" baseline="0" dirty="0" smtClean="0">
                          <a:solidFill>
                            <a:schemeClr val="tx1">
                              <a:lumMod val="50000"/>
                            </a:schemeClr>
                          </a:solidFill>
                        </a:rPr>
                        <a:t> – </a:t>
                      </a:r>
                    </a:p>
                    <a:p>
                      <a:pPr marL="0" algn="ctr" defTabSz="914400" rtl="0" eaLnBrk="1" latinLnBrk="0" hangingPunct="1"/>
                      <a:r>
                        <a:rPr lang="en-GB" sz="1600" b="1" kern="1200" baseline="0" dirty="0" smtClean="0">
                          <a:solidFill>
                            <a:schemeClr val="tx1">
                              <a:lumMod val="50000"/>
                            </a:schemeClr>
                          </a:solidFill>
                        </a:rPr>
                        <a:t>Live lesson</a:t>
                      </a:r>
                    </a:p>
                    <a:p>
                      <a:pPr marL="0" algn="ctr" defTabSz="914400" rtl="0" eaLnBrk="1" latinLnBrk="0" hangingPunct="1"/>
                      <a:r>
                        <a:rPr lang="en-GB" sz="1600" kern="1200" baseline="0" dirty="0" smtClean="0">
                          <a:solidFill>
                            <a:schemeClr val="tx1">
                              <a:lumMod val="50000"/>
                            </a:schemeClr>
                          </a:solidFill>
                        </a:rPr>
                        <a:t>9:30am - Maths</a:t>
                      </a:r>
                      <a:endParaRPr lang="ru-RU" sz="1600" kern="1200" dirty="0" smtClean="0">
                        <a:solidFill>
                          <a:schemeClr val="tx1">
                            <a:lumMod val="50000"/>
                          </a:schemeClr>
                        </a:solidFill>
                      </a:endParaRPr>
                    </a:p>
                    <a:p>
                      <a:pPr marL="0" algn="ctr" defTabSz="914400" rtl="0" eaLnBrk="1" latinLnBrk="0" hangingPunct="1"/>
                      <a:endParaRPr lang="en-US" sz="1600" i="0" kern="1200" dirty="0" smtClean="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b="1" kern="1200" dirty="0" smtClean="0">
                          <a:solidFill>
                            <a:schemeClr val="tx1">
                              <a:lumMod val="50000"/>
                            </a:schemeClr>
                          </a:solidFill>
                        </a:rPr>
                        <a:t>10:00am</a:t>
                      </a:r>
                      <a:r>
                        <a:rPr lang="en-GB" sz="1600" b="1" kern="1200" baseline="0" dirty="0" smtClean="0">
                          <a:solidFill>
                            <a:schemeClr val="tx1">
                              <a:lumMod val="50000"/>
                            </a:schemeClr>
                          </a:solidFill>
                        </a:rPr>
                        <a:t> </a:t>
                      </a:r>
                      <a:r>
                        <a:rPr lang="en-GB" sz="1600" b="1" kern="1200" baseline="0" dirty="0" smtClean="0">
                          <a:solidFill>
                            <a:schemeClr val="tx1">
                              <a:lumMod val="50000"/>
                            </a:schemeClr>
                          </a:solidFill>
                        </a:rPr>
                        <a:t>– Live Lesson</a:t>
                      </a:r>
                    </a:p>
                    <a:p>
                      <a:pPr marL="0" algn="ctr" defTabSz="914400" rtl="0" eaLnBrk="1" latinLnBrk="0" hangingPunct="1"/>
                      <a:r>
                        <a:rPr lang="en-GB" sz="1600" kern="1200" baseline="0" dirty="0" smtClean="0">
                          <a:solidFill>
                            <a:schemeClr val="tx1">
                              <a:lumMod val="50000"/>
                            </a:schemeClr>
                          </a:solidFill>
                        </a:rPr>
                        <a:t>11:00 </a:t>
                      </a:r>
                      <a:r>
                        <a:rPr lang="en-GB" sz="1600" kern="1200" baseline="0" dirty="0" smtClean="0">
                          <a:solidFill>
                            <a:schemeClr val="tx1">
                              <a:lumMod val="50000"/>
                            </a:schemeClr>
                          </a:solidFill>
                        </a:rPr>
                        <a:t>– T4W</a:t>
                      </a:r>
                      <a:endParaRPr lang="ru-RU" sz="160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kern="1200" dirty="0" smtClean="0">
                          <a:solidFill>
                            <a:schemeClr val="tx1">
                              <a:lumMod val="50000"/>
                            </a:schemeClr>
                          </a:solidFill>
                        </a:rPr>
                        <a:t>Spelling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lumMod val="50000"/>
                            </a:schemeClr>
                          </a:solidFill>
                        </a:rPr>
                        <a:t>(GL words in files on teams)</a:t>
                      </a:r>
                      <a:endParaRPr lang="ru-RU" sz="1600" kern="1200" dirty="0" smtClean="0">
                        <a:solidFill>
                          <a:schemeClr val="tx1">
                            <a:lumMod val="50000"/>
                          </a:schemeClr>
                        </a:solidFill>
                      </a:endParaRPr>
                    </a:p>
                    <a:p>
                      <a:pPr marL="0" algn="ctr" defTabSz="914400" rtl="0" eaLnBrk="1" latinLnBrk="0" hangingPunct="1"/>
                      <a:endParaRPr lang="ru-RU" sz="160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gridSpan="2">
                  <a:txBody>
                    <a:bodyPr/>
                    <a:lstStyle/>
                    <a:p>
                      <a:pPr marL="0" algn="ctr" defTabSz="914400" rtl="0" eaLnBrk="1" latinLnBrk="0" hangingPunct="1"/>
                      <a:endParaRPr lang="en-GB" sz="1600" kern="1200" dirty="0" smtClean="0">
                        <a:solidFill>
                          <a:schemeClr val="tx1">
                            <a:lumMod val="50000"/>
                          </a:schemeClr>
                        </a:solidFill>
                      </a:endParaRPr>
                    </a:p>
                    <a:p>
                      <a:pPr marL="0" algn="ctr" defTabSz="914400" rtl="0" eaLnBrk="1" latinLnBrk="0" hangingPunct="1"/>
                      <a:r>
                        <a:rPr lang="en-GB" sz="1600" b="1" kern="1200" dirty="0" smtClean="0">
                          <a:solidFill>
                            <a:schemeClr val="tx1">
                              <a:lumMod val="50000"/>
                            </a:schemeClr>
                          </a:solidFill>
                        </a:rPr>
                        <a:t>2pm</a:t>
                      </a:r>
                      <a:r>
                        <a:rPr lang="en-GB" sz="1600" b="1" kern="1200" dirty="0" smtClean="0">
                          <a:solidFill>
                            <a:schemeClr val="tx1">
                              <a:lumMod val="50000"/>
                            </a:schemeClr>
                          </a:solidFill>
                        </a:rPr>
                        <a:t>:</a:t>
                      </a:r>
                      <a:r>
                        <a:rPr lang="en-GB" sz="1600" b="1" kern="1200" baseline="0" dirty="0" smtClean="0">
                          <a:solidFill>
                            <a:schemeClr val="tx1">
                              <a:lumMod val="50000"/>
                            </a:schemeClr>
                          </a:solidFill>
                        </a:rPr>
                        <a:t> Ms </a:t>
                      </a:r>
                      <a:r>
                        <a:rPr lang="en-GB" sz="1600" b="1" kern="1200" baseline="0" dirty="0" err="1" smtClean="0">
                          <a:solidFill>
                            <a:schemeClr val="tx1">
                              <a:lumMod val="50000"/>
                            </a:schemeClr>
                          </a:solidFill>
                        </a:rPr>
                        <a:t>Ryding’s</a:t>
                      </a:r>
                      <a:r>
                        <a:rPr lang="en-GB" sz="1600" b="1" kern="1200" baseline="0" dirty="0" smtClean="0">
                          <a:solidFill>
                            <a:schemeClr val="tx1">
                              <a:lumMod val="50000"/>
                            </a:schemeClr>
                          </a:solidFill>
                        </a:rPr>
                        <a:t> group live lesson with Mrs Briggs</a:t>
                      </a:r>
                    </a:p>
                    <a:p>
                      <a:pPr marL="0" algn="ctr" defTabSz="914400" rtl="0" eaLnBrk="1" latinLnBrk="0" hangingPunct="1"/>
                      <a:r>
                        <a:rPr lang="en-GB" sz="1600" kern="1200" baseline="0" dirty="0" smtClean="0">
                          <a:solidFill>
                            <a:schemeClr val="tx1">
                              <a:lumMod val="50000"/>
                            </a:schemeClr>
                          </a:solidFill>
                        </a:rPr>
                        <a:t>1:00pm </a:t>
                      </a:r>
                      <a:r>
                        <a:rPr lang="en-GB" sz="1600" kern="1200" baseline="0" dirty="0" smtClean="0">
                          <a:solidFill>
                            <a:schemeClr val="tx1">
                              <a:lumMod val="50000"/>
                            </a:schemeClr>
                          </a:solidFill>
                        </a:rPr>
                        <a:t>– RME</a:t>
                      </a:r>
                    </a:p>
                    <a:p>
                      <a:pPr marL="0" algn="ctr" defTabSz="914400" rtl="0" eaLnBrk="1" latinLnBrk="0" hangingPunct="1"/>
                      <a:r>
                        <a:rPr lang="en-GB" sz="1600" b="0" i="0" kern="1200" baseline="0" dirty="0" smtClean="0">
                          <a:solidFill>
                            <a:schemeClr val="tx1">
                              <a:lumMod val="50000"/>
                            </a:schemeClr>
                          </a:solidFill>
                          <a:latin typeface="+mn-lt"/>
                          <a:ea typeface="+mn-ea"/>
                          <a:cs typeface="+mn-cs"/>
                        </a:rPr>
                        <a:t>2:00pm – PE – workout of your choice</a:t>
                      </a:r>
                    </a:p>
                  </a:txBody>
                  <a:tcPr marL="92013" marR="92013" anchor="ctr">
                    <a:solidFill>
                      <a:schemeClr val="bg2">
                        <a:lumMod val="20000"/>
                        <a:lumOff val="80000"/>
                      </a:schemeClr>
                    </a:solidFill>
                  </a:tcPr>
                </a:tc>
                <a:tc hMerge="1">
                  <a:txBody>
                    <a:bodyPr/>
                    <a:lstStyle/>
                    <a:p>
                      <a:endParaRPr lang="en-GB"/>
                    </a:p>
                  </a:txBody>
                  <a:tcPr/>
                </a:tc>
                <a:extLst>
                  <a:ext uri="{0D108BD9-81ED-4DB2-BD59-A6C34878D82A}">
                    <a16:rowId xmlns:a16="http://schemas.microsoft.com/office/drawing/2014/main" val="3102921562"/>
                  </a:ext>
                </a:extLst>
              </a:tr>
              <a:tr h="1791039">
                <a:tc>
                  <a:txBody>
                    <a:bodyPr/>
                    <a:lstStyle/>
                    <a:p>
                      <a:pPr marL="0" algn="l" defTabSz="914400" rtl="0" eaLnBrk="1" latinLnBrk="0" hangingPunct="1"/>
                      <a:r>
                        <a:rPr lang="en-US" sz="1600" kern="1200" dirty="0" smtClean="0">
                          <a:solidFill>
                            <a:schemeClr val="tx1">
                              <a:lumMod val="50000"/>
                            </a:schemeClr>
                          </a:solidFill>
                        </a:rPr>
                        <a:t>Wednesday </a:t>
                      </a:r>
                      <a:r>
                        <a:rPr lang="en-US" sz="1600" b="1" u="sng" kern="1200" dirty="0" smtClean="0">
                          <a:solidFill>
                            <a:schemeClr val="tx1">
                              <a:lumMod val="50000"/>
                            </a:schemeClr>
                          </a:solidFill>
                        </a:rPr>
                        <a:t>In school all day.</a:t>
                      </a:r>
                      <a:endParaRPr lang="ru-RU" sz="1600" b="1"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b="1" kern="1200" baseline="0" dirty="0" smtClean="0">
                          <a:solidFill>
                            <a:schemeClr val="tx1">
                              <a:lumMod val="50000"/>
                            </a:schemeClr>
                          </a:solidFill>
                        </a:rPr>
                        <a:t>9:15amam </a:t>
                      </a:r>
                      <a:r>
                        <a:rPr lang="en-GB" sz="1600" b="1" kern="1200" baseline="0" dirty="0" smtClean="0">
                          <a:solidFill>
                            <a:schemeClr val="tx1">
                              <a:lumMod val="50000"/>
                            </a:schemeClr>
                          </a:solidFill>
                        </a:rPr>
                        <a:t>– Live Lesson </a:t>
                      </a:r>
                      <a:r>
                        <a:rPr lang="en-GB" sz="1600" kern="1200" baseline="0" dirty="0" smtClean="0">
                          <a:solidFill>
                            <a:schemeClr val="tx1">
                              <a:lumMod val="50000"/>
                            </a:schemeClr>
                          </a:solidFill>
                        </a:rPr>
                        <a:t>9:30am - Maths</a:t>
                      </a:r>
                      <a:endParaRPr lang="ru-RU" sz="1600" kern="1200" dirty="0" smtClean="0">
                        <a:solidFill>
                          <a:schemeClr val="tx1">
                            <a:lumMod val="50000"/>
                          </a:schemeClr>
                        </a:solidFill>
                      </a:endParaRPr>
                    </a:p>
                    <a:p>
                      <a:pPr marL="0" algn="ctr" defTabSz="914400" rtl="0" eaLnBrk="1" latinLnBrk="0" hangingPunct="1"/>
                      <a:endParaRPr lang="ru-RU" sz="160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b="1" kern="1200" baseline="0" dirty="0" smtClean="0">
                          <a:solidFill>
                            <a:schemeClr val="tx1">
                              <a:lumMod val="50000"/>
                            </a:schemeClr>
                          </a:solidFill>
                        </a:rPr>
                        <a:t>11:15am </a:t>
                      </a:r>
                      <a:r>
                        <a:rPr lang="en-GB" sz="1600" b="1" kern="1200" baseline="0" dirty="0" smtClean="0">
                          <a:solidFill>
                            <a:schemeClr val="tx1">
                              <a:lumMod val="50000"/>
                            </a:schemeClr>
                          </a:solidFill>
                        </a:rPr>
                        <a:t>– Live Lesson</a:t>
                      </a:r>
                    </a:p>
                    <a:p>
                      <a:pPr marL="0" algn="ctr" defTabSz="914400" rtl="0" eaLnBrk="1" latinLnBrk="0" hangingPunct="1"/>
                      <a:r>
                        <a:rPr lang="en-GB" sz="1600" kern="1200" baseline="0" dirty="0" smtClean="0">
                          <a:solidFill>
                            <a:schemeClr val="tx1">
                              <a:lumMod val="50000"/>
                            </a:schemeClr>
                          </a:solidFill>
                        </a:rPr>
                        <a:t>11:30 – T4W</a:t>
                      </a:r>
                      <a:endParaRPr lang="ru-RU" sz="160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endParaRPr lang="en-GB" sz="1600" kern="1200" dirty="0" smtClean="0">
                        <a:solidFill>
                          <a:schemeClr val="tx1">
                            <a:lumMod val="50000"/>
                          </a:schemeClr>
                        </a:solidFill>
                      </a:endParaRPr>
                    </a:p>
                    <a:p>
                      <a:pPr marL="0" algn="ctr" defTabSz="914400" rtl="0" eaLnBrk="1" latinLnBrk="0" hangingPunct="1"/>
                      <a:r>
                        <a:rPr lang="en-GB" sz="1600" kern="1200" dirty="0" smtClean="0">
                          <a:solidFill>
                            <a:schemeClr val="tx1">
                              <a:lumMod val="50000"/>
                            </a:schemeClr>
                          </a:solidFill>
                        </a:rPr>
                        <a:t>Spelling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lumMod val="50000"/>
                            </a:schemeClr>
                          </a:solidFill>
                        </a:rPr>
                        <a:t>(GL words in files on teams)</a:t>
                      </a:r>
                      <a:endParaRPr lang="ru-RU" sz="1600" kern="1200" dirty="0" smtClean="0">
                        <a:solidFill>
                          <a:schemeClr val="tx1">
                            <a:lumMod val="50000"/>
                          </a:schemeClr>
                        </a:solidFill>
                      </a:endParaRPr>
                    </a:p>
                    <a:p>
                      <a:pPr marL="0" algn="ctr" defTabSz="914400" rtl="0" eaLnBrk="1" latinLnBrk="0" hangingPunct="1"/>
                      <a:endParaRPr lang="ru-RU" sz="160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lumMod val="50000"/>
                            </a:schemeClr>
                          </a:solidFill>
                        </a:rPr>
                        <a:t>China Topic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lumMod val="50000"/>
                            </a:schemeClr>
                          </a:solidFill>
                        </a:rPr>
                        <a:t>2pm:</a:t>
                      </a:r>
                      <a:r>
                        <a:rPr lang="en-GB" sz="1600" b="1" kern="1200" baseline="0" dirty="0" smtClean="0">
                          <a:solidFill>
                            <a:schemeClr val="tx1">
                              <a:lumMod val="50000"/>
                            </a:schemeClr>
                          </a:solidFill>
                        </a:rPr>
                        <a:t> Ms </a:t>
                      </a:r>
                      <a:r>
                        <a:rPr lang="en-GB" sz="1600" b="1" kern="1200" baseline="0" dirty="0" err="1" smtClean="0">
                          <a:solidFill>
                            <a:schemeClr val="tx1">
                              <a:lumMod val="50000"/>
                            </a:schemeClr>
                          </a:solidFill>
                        </a:rPr>
                        <a:t>Ryding’s</a:t>
                      </a:r>
                      <a:r>
                        <a:rPr lang="en-GB" sz="1600" b="1" kern="1200" baseline="0" dirty="0" smtClean="0">
                          <a:solidFill>
                            <a:schemeClr val="tx1">
                              <a:lumMod val="50000"/>
                            </a:schemeClr>
                          </a:solidFill>
                        </a:rPr>
                        <a:t> group live lesson with Mrs Briggs</a:t>
                      </a:r>
                      <a:endParaRPr lang="en-GB" sz="1600" b="1" i="0" kern="1200" baseline="0" dirty="0" smtClean="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hMerge="1">
                  <a:txBody>
                    <a:bodyPr/>
                    <a:lstStyle/>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0525708"/>
                  </a:ext>
                </a:extLst>
              </a:tr>
              <a:tr h="1062481">
                <a:tc>
                  <a:txBody>
                    <a:bodyPr/>
                    <a:lstStyle/>
                    <a:p>
                      <a:pPr marL="0" algn="l" defTabSz="914400" rtl="0" eaLnBrk="1" latinLnBrk="0" hangingPunct="1"/>
                      <a:r>
                        <a:rPr lang="en-US" sz="1600" kern="1200" dirty="0" smtClean="0">
                          <a:solidFill>
                            <a:schemeClr val="tx1">
                              <a:lumMod val="50000"/>
                            </a:schemeClr>
                          </a:solidFill>
                        </a:rPr>
                        <a:t>Thursday</a:t>
                      </a:r>
                      <a:endParaRPr lang="ru-RU" sz="1600" b="1"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kern="1200" dirty="0" smtClean="0">
                          <a:solidFill>
                            <a:schemeClr val="tx1">
                              <a:lumMod val="50000"/>
                            </a:schemeClr>
                          </a:solidFill>
                        </a:rPr>
                        <a:t>Mrs</a:t>
                      </a:r>
                      <a:r>
                        <a:rPr lang="en-GB" sz="1600" kern="1200" baseline="0" dirty="0" smtClean="0">
                          <a:solidFill>
                            <a:schemeClr val="tx1">
                              <a:lumMod val="50000"/>
                            </a:schemeClr>
                          </a:solidFill>
                        </a:rPr>
                        <a:t> Briggs</a:t>
                      </a:r>
                      <a:endParaRPr lang="ru-RU" sz="160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gridSpan="2">
                  <a:txBody>
                    <a:bodyPr/>
                    <a:lstStyle/>
                    <a:p>
                      <a:pPr marL="0" algn="ctr" defTabSz="914400" rtl="0" eaLnBrk="1" latinLnBrk="0" hangingPunct="1"/>
                      <a:r>
                        <a:rPr lang="en-GB" sz="1600" b="1" kern="1200" dirty="0" smtClean="0">
                          <a:solidFill>
                            <a:schemeClr val="tx1">
                              <a:lumMod val="50000"/>
                            </a:schemeClr>
                          </a:solidFill>
                        </a:rPr>
                        <a:t>11am – Live Glockenspiel Lesson</a:t>
                      </a:r>
                    </a:p>
                    <a:p>
                      <a:pPr marL="0" algn="ctr" defTabSz="914400" rtl="0" eaLnBrk="1" latinLnBrk="0" hangingPunct="1"/>
                      <a:r>
                        <a:rPr lang="en-GB" sz="1600" kern="1200" dirty="0" smtClean="0">
                          <a:solidFill>
                            <a:schemeClr val="tx1">
                              <a:lumMod val="50000"/>
                            </a:schemeClr>
                          </a:solidFill>
                        </a:rPr>
                        <a:t>Mrs Briggs</a:t>
                      </a:r>
                      <a:endParaRPr lang="ru-RU" sz="160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hMerge="1">
                  <a:txBody>
                    <a:bodyPr/>
                    <a:lstStyle/>
                    <a:p>
                      <a:endParaRPr lang="en-GB"/>
                    </a:p>
                  </a:txBody>
                  <a:tcPr/>
                </a:tc>
                <a:tc gridSpan="2">
                  <a:txBody>
                    <a:bodyPr/>
                    <a:lstStyle/>
                    <a:p>
                      <a:pPr marL="0" algn="ctr" defTabSz="914400" rtl="0" eaLnBrk="1" latinLnBrk="0" hangingPunct="1"/>
                      <a:r>
                        <a:rPr lang="en-GB" sz="1600" b="1" kern="1200" dirty="0" smtClean="0">
                          <a:solidFill>
                            <a:schemeClr val="tx1">
                              <a:lumMod val="50000"/>
                            </a:schemeClr>
                          </a:solidFill>
                        </a:rPr>
                        <a:t>1:00pm –</a:t>
                      </a:r>
                    </a:p>
                    <a:p>
                      <a:pPr marL="0" algn="ctr" defTabSz="914400" rtl="0" eaLnBrk="1" latinLnBrk="0" hangingPunct="1"/>
                      <a:r>
                        <a:rPr lang="en-GB" sz="1600" b="1" kern="1200" dirty="0" smtClean="0">
                          <a:solidFill>
                            <a:schemeClr val="tx1">
                              <a:lumMod val="50000"/>
                            </a:schemeClr>
                          </a:solidFill>
                        </a:rPr>
                        <a:t>Live Lesson</a:t>
                      </a:r>
                    </a:p>
                    <a:p>
                      <a:pPr marL="0" algn="ctr" defTabSz="914400" rtl="0" eaLnBrk="1" latinLnBrk="0" hangingPunct="1"/>
                      <a:r>
                        <a:rPr lang="en-GB" sz="1600" kern="1200" dirty="0" smtClean="0">
                          <a:solidFill>
                            <a:schemeClr val="tx1">
                              <a:lumMod val="50000"/>
                            </a:schemeClr>
                          </a:solidFill>
                        </a:rPr>
                        <a:t>1:30pm</a:t>
                      </a:r>
                      <a:r>
                        <a:rPr lang="en-GB" sz="1600" kern="1200" baseline="0" dirty="0">
                          <a:solidFill>
                            <a:schemeClr val="tx1">
                              <a:lumMod val="50000"/>
                            </a:schemeClr>
                          </a:solidFill>
                        </a:rPr>
                        <a:t> </a:t>
                      </a:r>
                      <a:r>
                        <a:rPr lang="en-GB" sz="1600" kern="1200" baseline="0" dirty="0" smtClean="0">
                          <a:solidFill>
                            <a:schemeClr val="tx1">
                              <a:lumMod val="50000"/>
                            </a:schemeClr>
                          </a:solidFill>
                        </a:rPr>
                        <a:t>– </a:t>
                      </a:r>
                      <a:r>
                        <a:rPr lang="en-GB" sz="1600" kern="1200" baseline="0" dirty="0" smtClean="0">
                          <a:solidFill>
                            <a:schemeClr val="tx1">
                              <a:lumMod val="50000"/>
                            </a:schemeClr>
                          </a:solidFill>
                        </a:rPr>
                        <a:t>Writing a recount</a:t>
                      </a:r>
                      <a:endParaRPr lang="en-GB" sz="1600" kern="1200" baseline="0" dirty="0" smtClean="0">
                        <a:solidFill>
                          <a:schemeClr val="tx1">
                            <a:lumMod val="50000"/>
                          </a:schemeClr>
                        </a:solidFill>
                      </a:endParaRPr>
                    </a:p>
                  </a:txBody>
                  <a:tcPr marL="92013" marR="92013" anchor="ctr">
                    <a:solidFill>
                      <a:schemeClr val="bg2">
                        <a:lumMod val="20000"/>
                        <a:lumOff val="80000"/>
                      </a:schemeClr>
                    </a:solidFill>
                  </a:tcPr>
                </a:tc>
                <a:tc hMerge="1">
                  <a:txBody>
                    <a:bodyPr/>
                    <a:lstStyle/>
                    <a:p>
                      <a:endParaRPr lang="en-GB"/>
                    </a:p>
                  </a:txBody>
                  <a:tcPr/>
                </a:tc>
                <a:extLst>
                  <a:ext uri="{0D108BD9-81ED-4DB2-BD59-A6C34878D82A}">
                    <a16:rowId xmlns:a16="http://schemas.microsoft.com/office/drawing/2014/main" val="3774068911"/>
                  </a:ext>
                </a:extLst>
              </a:tr>
              <a:tr h="1791039">
                <a:tc>
                  <a:txBody>
                    <a:bodyPr/>
                    <a:lstStyle/>
                    <a:p>
                      <a:pPr marL="0" algn="l" defTabSz="914400" rtl="0" eaLnBrk="1" latinLnBrk="0" hangingPunct="1"/>
                      <a:r>
                        <a:rPr lang="en-US" sz="1600" kern="1200" dirty="0" smtClean="0">
                          <a:solidFill>
                            <a:schemeClr val="tx1">
                              <a:lumMod val="50000"/>
                            </a:schemeClr>
                          </a:solidFill>
                        </a:rPr>
                        <a:t>Friday – </a:t>
                      </a:r>
                      <a:endParaRPr lang="ru-RU" sz="1600" b="1" i="0" u="sng"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b="1" kern="1200" baseline="0" dirty="0" smtClean="0">
                          <a:solidFill>
                            <a:schemeClr val="tx1">
                              <a:lumMod val="50000"/>
                            </a:schemeClr>
                          </a:solidFill>
                        </a:rPr>
                        <a:t>9:00am – Live </a:t>
                      </a:r>
                      <a:r>
                        <a:rPr lang="en-GB" sz="1600" b="1" kern="1200" baseline="0" dirty="0" smtClean="0">
                          <a:solidFill>
                            <a:schemeClr val="tx1">
                              <a:lumMod val="50000"/>
                            </a:schemeClr>
                          </a:solidFill>
                        </a:rPr>
                        <a:t>Lesson PE</a:t>
                      </a:r>
                      <a:endParaRPr lang="en-GB" sz="1600" b="1" kern="1200" baseline="0" dirty="0" smtClean="0">
                        <a:solidFill>
                          <a:schemeClr val="tx1">
                            <a:lumMod val="50000"/>
                          </a:schemeClr>
                        </a:solidFill>
                      </a:endParaRPr>
                    </a:p>
                  </a:txBody>
                  <a:tcPr marL="92013" marR="92013" anchor="ctr">
                    <a:solidFill>
                      <a:schemeClr val="bg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baseline="0" dirty="0" smtClean="0">
                          <a:solidFill>
                            <a:schemeClr val="tx1">
                              <a:lumMod val="50000"/>
                            </a:schemeClr>
                          </a:solidFill>
                          <a:latin typeface="+mn-lt"/>
                          <a:ea typeface="+mn-ea"/>
                          <a:cs typeface="+mn-cs"/>
                        </a:rPr>
                        <a:t>Mental Maths practice</a:t>
                      </a:r>
                      <a:endParaRPr lang="en-GB" sz="1600" b="0" i="0" kern="1200" baseline="0" dirty="0" smtClean="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hMerge="1">
                  <a:txBody>
                    <a:bodyPr/>
                    <a:lstStyle/>
                    <a:p>
                      <a:endParaRPr lang="en-GB"/>
                    </a:p>
                  </a:txBody>
                  <a:tcPr/>
                </a:tc>
                <a:tc>
                  <a:txBody>
                    <a:bodyPr/>
                    <a:lstStyle/>
                    <a:p>
                      <a:pPr marL="0" algn="ctr" defTabSz="914400" rtl="0" eaLnBrk="1" latinLnBrk="0" hangingPunct="1"/>
                      <a:r>
                        <a:rPr lang="en-GB" sz="1600" b="1" kern="1200" dirty="0" smtClean="0">
                          <a:solidFill>
                            <a:schemeClr val="tx1">
                              <a:lumMod val="50000"/>
                            </a:schemeClr>
                          </a:solidFill>
                        </a:rPr>
                        <a:t>Live check in – 1pm</a:t>
                      </a:r>
                    </a:p>
                    <a:p>
                      <a:pPr marL="0" algn="ctr" defTabSz="914400" rtl="0" eaLnBrk="1" latinLnBrk="0" hangingPunct="1"/>
                      <a:r>
                        <a:rPr lang="en-GB" sz="1600" kern="1200" dirty="0" smtClean="0">
                          <a:solidFill>
                            <a:schemeClr val="tx1">
                              <a:lumMod val="50000"/>
                            </a:schemeClr>
                          </a:solidFill>
                        </a:rPr>
                        <a:t>Art</a:t>
                      </a:r>
                    </a:p>
                  </a:txBody>
                  <a:tcPr marL="92013" marR="92013" anchor="ctr">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lumMod val="50000"/>
                            </a:schemeClr>
                          </a:solidFill>
                        </a:rPr>
                        <a:t>2:30pm – Fun</a:t>
                      </a:r>
                      <a:r>
                        <a:rPr lang="en-GB" sz="1600" kern="1200" baseline="0" dirty="0" smtClean="0">
                          <a:solidFill>
                            <a:schemeClr val="tx1">
                              <a:lumMod val="50000"/>
                            </a:schemeClr>
                          </a:solidFill>
                        </a:rPr>
                        <a:t> 31</a:t>
                      </a:r>
                      <a:endParaRPr lang="ru-RU" sz="1600" i="0" kern="1200" dirty="0" smtClean="0">
                        <a:solidFill>
                          <a:schemeClr val="tx1">
                            <a:lumMod val="50000"/>
                          </a:schemeClr>
                        </a:solidFill>
                        <a:latin typeface="+mn-lt"/>
                        <a:ea typeface="+mn-ea"/>
                        <a:cs typeface="+mn-cs"/>
                      </a:endParaRPr>
                    </a:p>
                  </a:txBody>
                  <a:tcPr marL="92013" marR="92013" anchor="ctr">
                    <a:solidFill>
                      <a:schemeClr val="bg2">
                        <a:lumMod val="20000"/>
                        <a:lumOff val="80000"/>
                      </a:schemeClr>
                    </a:solidFill>
                  </a:tcPr>
                </a:tc>
                <a:extLst>
                  <a:ext uri="{0D108BD9-81ED-4DB2-BD59-A6C34878D82A}">
                    <a16:rowId xmlns:a16="http://schemas.microsoft.com/office/drawing/2014/main" val="635263446"/>
                  </a:ext>
                </a:extLst>
              </a:tr>
            </a:tbl>
          </a:graphicData>
        </a:graphic>
      </p:graphicFrame>
    </p:spTree>
    <p:extLst>
      <p:ext uri="{BB962C8B-B14F-4D97-AF65-F5344CB8AC3E}">
        <p14:creationId xmlns:p14="http://schemas.microsoft.com/office/powerpoint/2010/main" val="2211844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20</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6"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Tuesday </a:t>
            </a:r>
            <a:r>
              <a:rPr lang="en-US" sz="2800" dirty="0" smtClean="0">
                <a:solidFill>
                  <a:schemeClr val="tx2"/>
                </a:solidFill>
              </a:rPr>
              <a:t>9th</a:t>
            </a:r>
            <a:r>
              <a:rPr lang="en-US" sz="2800" dirty="0" smtClean="0">
                <a:solidFill>
                  <a:schemeClr val="tx2"/>
                </a:solidFill>
              </a:rPr>
              <a:t> </a:t>
            </a:r>
            <a:r>
              <a:rPr lang="en-US" sz="2800" dirty="0" smtClean="0">
                <a:solidFill>
                  <a:schemeClr val="tx2"/>
                </a:solidFill>
              </a:rPr>
              <a:t>March 2021</a:t>
            </a:r>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Keep off the tracks</a:t>
            </a:r>
            <a:r>
              <a:rPr lang="en-GB" sz="2800" dirty="0" smtClean="0"/>
              <a:t>!</a:t>
            </a:r>
          </a:p>
          <a:p>
            <a:r>
              <a:rPr lang="en-GB" sz="2800" dirty="0" smtClean="0"/>
              <a:t> </a:t>
            </a:r>
            <a:r>
              <a:rPr lang="en-GB" sz="2000" dirty="0"/>
              <a:t>“Don’t go playing near that railway track!” Jake’s dad warned, “You know it’s dangerous. That’s why it’s illegal!” </a:t>
            </a:r>
            <a:endParaRPr lang="en-GB" sz="2000" dirty="0" smtClean="0"/>
          </a:p>
          <a:p>
            <a:r>
              <a:rPr lang="en-GB" sz="2000" dirty="0" smtClean="0"/>
              <a:t>Jake </a:t>
            </a:r>
            <a:r>
              <a:rPr lang="en-GB" sz="2000" dirty="0"/>
              <a:t>and </a:t>
            </a:r>
            <a:r>
              <a:rPr lang="en-GB" sz="2000" dirty="0" err="1"/>
              <a:t>Nazeem</a:t>
            </a:r>
            <a:r>
              <a:rPr lang="en-GB" sz="2000" dirty="0"/>
              <a:t> nodded in agreement but then grinned secretly at each other as they turned to go. Whilst they raced through the park on their bikes, </a:t>
            </a:r>
            <a:r>
              <a:rPr lang="en-GB" sz="2000" dirty="0" err="1"/>
              <a:t>Nazeem</a:t>
            </a:r>
            <a:r>
              <a:rPr lang="en-GB" sz="2000" dirty="0"/>
              <a:t> shot off shouting, “Last one to the tracks buys the ice creams!” </a:t>
            </a:r>
            <a:endParaRPr lang="en-GB" sz="2000" dirty="0" smtClean="0"/>
          </a:p>
          <a:p>
            <a:r>
              <a:rPr lang="en-GB" sz="2000" dirty="0" smtClean="0"/>
              <a:t>Jake </a:t>
            </a:r>
            <a:r>
              <a:rPr lang="en-GB" sz="2000" dirty="0"/>
              <a:t>set off in pursuit, puffing and panting. They both zipped under the barrier onto the railway track just before it came down. </a:t>
            </a:r>
            <a:r>
              <a:rPr lang="en-GB" sz="2000" dirty="0" err="1"/>
              <a:t>Nazeem</a:t>
            </a:r>
            <a:r>
              <a:rPr lang="en-GB" sz="2000" dirty="0"/>
              <a:t> punched the air triumphantly like Usain Bolt. Victory! Up ahead, brambles choked the stony tracks, an old shopping trolley lay discarded and empty crisp packets were pinned to the thorny hedge. The tracks gleamed, reflecting the harsh, midday sun.</a:t>
            </a:r>
            <a:endParaRPr lang="en-US" sz="2000" dirty="0" smtClean="0">
              <a:solidFill>
                <a:schemeClr val="tx2"/>
              </a:solidFill>
            </a:endParaRPr>
          </a:p>
        </p:txBody>
      </p:sp>
    </p:spTree>
    <p:extLst>
      <p:ext uri="{BB962C8B-B14F-4D97-AF65-F5344CB8AC3E}">
        <p14:creationId xmlns:p14="http://schemas.microsoft.com/office/powerpoint/2010/main" val="4251624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6"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Tuesday </a:t>
            </a:r>
            <a:r>
              <a:rPr lang="en-US" sz="2800" dirty="0" smtClean="0">
                <a:solidFill>
                  <a:schemeClr val="tx2"/>
                </a:solidFill>
              </a:rPr>
              <a:t>9th</a:t>
            </a:r>
            <a:r>
              <a:rPr lang="en-US" sz="2800" dirty="0" smtClean="0">
                <a:solidFill>
                  <a:schemeClr val="tx2"/>
                </a:solidFill>
              </a:rPr>
              <a:t> </a:t>
            </a:r>
            <a:r>
              <a:rPr lang="en-US" sz="2800" dirty="0" smtClean="0">
                <a:solidFill>
                  <a:schemeClr val="tx2"/>
                </a:solidFill>
              </a:rPr>
              <a:t>March 2021</a:t>
            </a:r>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There was nobody to be seen so Jake dropped his bike and went to explore, ignoring the bright red warning signs. Without a care in the world, he balanced like a tightrope-walker along the cold, rusty rail. He felt vibrations shudder through his body. The train was coming! At that moment, his foot slipped and jammed in the sleepers*. “Ow!” he howled, desperately tugging at his foot. It was stuck fast. There was no escape. </a:t>
            </a:r>
            <a:endParaRPr lang="en-GB" sz="2000" dirty="0" smtClean="0"/>
          </a:p>
          <a:p>
            <a:r>
              <a:rPr lang="en-GB" sz="2000" dirty="0" err="1" smtClean="0"/>
              <a:t>Nazeem</a:t>
            </a:r>
            <a:r>
              <a:rPr lang="en-GB" sz="2000" dirty="0" smtClean="0"/>
              <a:t> </a:t>
            </a:r>
            <a:r>
              <a:rPr lang="en-GB" sz="2000" dirty="0"/>
              <a:t>span around and, with his heart pounding, ran to rescue his friend. He pulled with all his might but to no avail. The colour drained from </a:t>
            </a:r>
            <a:r>
              <a:rPr lang="en-GB" sz="2000" dirty="0" err="1"/>
              <a:t>Nazeem’s</a:t>
            </a:r>
            <a:r>
              <a:rPr lang="en-GB" sz="2000" dirty="0"/>
              <a:t> face; this was serious! Panicking, he scrambled down the track and screamed for help. As he heard the train rumbling closer, he spotted Jake’s dad screeching to a halt in his red car. Desperately, </a:t>
            </a:r>
            <a:r>
              <a:rPr lang="en-GB" sz="2000" dirty="0" err="1"/>
              <a:t>Nazeem</a:t>
            </a:r>
            <a:r>
              <a:rPr lang="en-GB" sz="2000" dirty="0"/>
              <a:t> blurted out the problem. “Where is he?” Mr Newton shouted frantically. With fear in his eyes, he ran as fast as he could to his son’s rescue. </a:t>
            </a:r>
            <a:endParaRPr lang="en-GB" sz="2000" dirty="0" smtClean="0"/>
          </a:p>
        </p:txBody>
      </p:sp>
    </p:spTree>
    <p:extLst>
      <p:ext uri="{BB962C8B-B14F-4D97-AF65-F5344CB8AC3E}">
        <p14:creationId xmlns:p14="http://schemas.microsoft.com/office/powerpoint/2010/main" val="316857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22</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6"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Tuesday </a:t>
            </a:r>
            <a:r>
              <a:rPr lang="en-US" sz="2800" dirty="0" smtClean="0">
                <a:solidFill>
                  <a:schemeClr val="tx2"/>
                </a:solidFill>
              </a:rPr>
              <a:t>9th</a:t>
            </a:r>
            <a:r>
              <a:rPr lang="en-US" sz="2800" dirty="0" smtClean="0">
                <a:solidFill>
                  <a:schemeClr val="tx2"/>
                </a:solidFill>
              </a:rPr>
              <a:t> </a:t>
            </a:r>
            <a:r>
              <a:rPr lang="en-US" sz="2800" dirty="0" smtClean="0">
                <a:solidFill>
                  <a:schemeClr val="tx2"/>
                </a:solidFill>
              </a:rPr>
              <a:t>March 2021</a:t>
            </a:r>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With all his might, he tugged on Jake’s leg, dislodging his trainer. Jake was free! A second later, an Intercity 125 sped past in a blur with its horn blaring. After their narrow escape, Jake’s dad ranted at the shaken boys. They bowed their heads in shame. That day, they learned a valuable lesson: playing on railway lines is insane. And, of course, there were no ice creams … (*A sleeper is the name of the strong planks of timber that support railway lines.)</a:t>
            </a:r>
            <a:endParaRPr lang="en-US" sz="2000" dirty="0">
              <a:solidFill>
                <a:schemeClr val="tx2"/>
              </a:solidFill>
            </a:endParaRPr>
          </a:p>
          <a:p>
            <a:endParaRPr lang="en-GB" sz="2000" dirty="0" smtClean="0"/>
          </a:p>
        </p:txBody>
      </p:sp>
    </p:spTree>
    <p:extLst>
      <p:ext uri="{BB962C8B-B14F-4D97-AF65-F5344CB8AC3E}">
        <p14:creationId xmlns:p14="http://schemas.microsoft.com/office/powerpoint/2010/main" val="1019375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223024"/>
            <a:ext cx="8017727" cy="647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23</a:t>
            </a:fld>
            <a:endParaRPr lang="en-US" noProof="0" dirty="0"/>
          </a:p>
        </p:txBody>
      </p:sp>
      <p:sp>
        <p:nvSpPr>
          <p:cNvPr id="4" name="Title 3"/>
          <p:cNvSpPr>
            <a:spLocks noGrp="1"/>
          </p:cNvSpPr>
          <p:nvPr>
            <p:ph type="title"/>
          </p:nvPr>
        </p:nvSpPr>
        <p:spPr/>
        <p:txBody>
          <a:bodyPr/>
          <a:lstStyle/>
          <a:p>
            <a:r>
              <a:rPr lang="en-GB" dirty="0" smtClean="0"/>
              <a:t>Task</a:t>
            </a:r>
            <a:endParaRPr lang="en-GB" dirty="0"/>
          </a:p>
        </p:txBody>
      </p:sp>
      <p:pic>
        <p:nvPicPr>
          <p:cNvPr id="8" name="Picture 7"/>
          <p:cNvPicPr>
            <a:picLocks noChangeAspect="1"/>
          </p:cNvPicPr>
          <p:nvPr/>
        </p:nvPicPr>
        <p:blipFill rotWithShape="1">
          <a:blip r:embed="rId2"/>
          <a:srcRect b="48051"/>
          <a:stretch/>
        </p:blipFill>
        <p:spPr>
          <a:xfrm>
            <a:off x="-110305" y="1942690"/>
            <a:ext cx="6168390" cy="3861194"/>
          </a:xfrm>
          <a:prstGeom prst="rect">
            <a:avLst/>
          </a:prstGeom>
        </p:spPr>
      </p:pic>
      <p:pic>
        <p:nvPicPr>
          <p:cNvPr id="9" name="Picture 8"/>
          <p:cNvPicPr>
            <a:picLocks noChangeAspect="1"/>
          </p:cNvPicPr>
          <p:nvPr/>
        </p:nvPicPr>
        <p:blipFill rotWithShape="1">
          <a:blip r:embed="rId2"/>
          <a:srcRect t="50598"/>
          <a:stretch/>
        </p:blipFill>
        <p:spPr>
          <a:xfrm>
            <a:off x="6317165" y="2088778"/>
            <a:ext cx="5995626" cy="3569017"/>
          </a:xfrm>
          <a:prstGeom prst="rect">
            <a:avLst/>
          </a:prstGeom>
        </p:spPr>
      </p:pic>
      <p:sp>
        <p:nvSpPr>
          <p:cNvPr id="10"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Using these techniques – write your own setting.</a:t>
            </a:r>
          </a:p>
        </p:txBody>
      </p:sp>
    </p:spTree>
    <p:extLst>
      <p:ext uri="{BB962C8B-B14F-4D97-AF65-F5344CB8AC3E}">
        <p14:creationId xmlns:p14="http://schemas.microsoft.com/office/powerpoint/2010/main" val="2175109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RME – </a:t>
            </a:r>
            <a:r>
              <a:rPr lang="en-US" dirty="0" smtClean="0"/>
              <a:t>Islam</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09.03</a:t>
            </a:r>
            <a:r>
              <a:rPr lang="en-US" sz="3200" dirty="0" smtClean="0"/>
              <a:t>.21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24</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720909" y="972313"/>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discuss opinions on the teachings in religious stories.</a:t>
            </a:r>
          </a:p>
        </p:txBody>
      </p:sp>
      <p:graphicFrame>
        <p:nvGraphicFramePr>
          <p:cNvPr id="13" name="Table 12"/>
          <p:cNvGraphicFramePr>
            <a:graphicFrameLocks noGrp="1"/>
          </p:cNvGraphicFramePr>
          <p:nvPr>
            <p:extLst>
              <p:ext uri="{D42A27DB-BD31-4B8C-83A1-F6EECF244321}">
                <p14:modId xmlns:p14="http://schemas.microsoft.com/office/powerpoint/2010/main" val="271772438"/>
              </p:ext>
            </p:extLst>
          </p:nvPr>
        </p:nvGraphicFramePr>
        <p:xfrm>
          <a:off x="1470876" y="2053898"/>
          <a:ext cx="9471444" cy="3462981"/>
        </p:xfrm>
        <a:graphic>
          <a:graphicData uri="http://schemas.openxmlformats.org/drawingml/2006/table">
            <a:tbl>
              <a:tblPr firstRow="1" bandRow="1">
                <a:tableStyleId>{793D81CF-94F2-401A-BA57-92F5A7B2D0C5}</a:tableStyleId>
              </a:tblPr>
              <a:tblGrid>
                <a:gridCol w="9471444">
                  <a:extLst>
                    <a:ext uri="{9D8B030D-6E8A-4147-A177-3AD203B41FA5}">
                      <a16:colId xmlns:a16="http://schemas.microsoft.com/office/drawing/2014/main" val="478507327"/>
                    </a:ext>
                  </a:extLst>
                </a:gridCol>
              </a:tblGrid>
              <a:tr h="477653">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2985328">
                <a:tc>
                  <a:txBody>
                    <a:bodyPr/>
                    <a:lstStyle/>
                    <a:p>
                      <a:pPr marL="0" indent="0">
                        <a:buNone/>
                      </a:pPr>
                      <a:endParaRPr lang="en-GB" sz="1800" baseline="0" dirty="0" smtClean="0"/>
                    </a:p>
                    <a:p>
                      <a:pPr marL="457200" indent="-457200">
                        <a:buAutoNum type="arabicPeriod"/>
                      </a:pPr>
                      <a:r>
                        <a:rPr lang="en-GB" sz="1800" baseline="0" dirty="0" smtClean="0"/>
                        <a:t>Read &amp; watch the text and video to learn about the </a:t>
                      </a:r>
                      <a:r>
                        <a:rPr lang="en-GB" sz="1800" baseline="0" dirty="0" smtClean="0"/>
                        <a:t>Islamic story of The Prophet, the Ants and the Camel. </a:t>
                      </a:r>
                      <a:r>
                        <a:rPr lang="en-GB" sz="1800" baseline="0" dirty="0" smtClean="0">
                          <a:hlinkClick r:id="rId2"/>
                        </a:rPr>
                        <a:t>https://www.bbc.co.uk/bitesize/clips/z9tqb82</a:t>
                      </a:r>
                      <a:endParaRPr lang="en-GB" sz="1800" baseline="0" dirty="0" smtClean="0"/>
                    </a:p>
                    <a:p>
                      <a:pPr marL="457200" indent="-457200">
                        <a:buAutoNum type="arabicPeriod"/>
                      </a:pPr>
                      <a:endParaRPr lang="en-GB" sz="1800" baseline="0" dirty="0" smtClean="0"/>
                    </a:p>
                    <a:p>
                      <a:pPr marL="457200" indent="-457200">
                        <a:buAutoNum type="arabicPeriod"/>
                      </a:pPr>
                      <a:r>
                        <a:rPr lang="en-GB" sz="1800" baseline="0" dirty="0" smtClean="0"/>
                        <a:t>Re-write the story or create a comic strip showing the </a:t>
                      </a:r>
                      <a:r>
                        <a:rPr lang="en-GB" sz="1800" baseline="0" dirty="0" smtClean="0"/>
                        <a:t>story.</a:t>
                      </a:r>
                    </a:p>
                    <a:p>
                      <a:pPr marL="457200" indent="-457200">
                        <a:buAutoNum type="arabicPeriod"/>
                      </a:pPr>
                      <a:endParaRPr lang="en-GB" sz="1800" baseline="0" dirty="0" smtClean="0"/>
                    </a:p>
                    <a:p>
                      <a:pPr marL="457200" indent="-457200">
                        <a:buAutoNum type="arabicPeriod"/>
                      </a:pPr>
                      <a:r>
                        <a:rPr lang="en-GB" sz="1800" baseline="0" dirty="0" smtClean="0"/>
                        <a:t>Answer the following question:</a:t>
                      </a:r>
                    </a:p>
                    <a:p>
                      <a:pPr marL="457200" indent="-457200">
                        <a:buAutoNum type="arabicPeriod"/>
                      </a:pPr>
                      <a:endParaRPr lang="en-GB" sz="1800" baseline="0" dirty="0" smtClean="0"/>
                    </a:p>
                    <a:p>
                      <a:pPr marL="0" indent="0">
                        <a:buNone/>
                      </a:pPr>
                      <a:r>
                        <a:rPr lang="en-GB" sz="1800" b="1" baseline="0" dirty="0" smtClean="0"/>
                        <a:t>What do you think the message behind this story is?</a:t>
                      </a:r>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3375503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MATHS –</a:t>
            </a:r>
            <a:br>
              <a:rPr lang="en-US" dirty="0" smtClean="0"/>
            </a:br>
            <a:r>
              <a:rPr lang="en-US" dirty="0" smtClean="0"/>
              <a:t>Problem Solving</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10</a:t>
            </a:r>
            <a:r>
              <a:rPr lang="en-US" sz="3200" dirty="0" smtClean="0"/>
              <a:t>.03.21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25</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681037" y="949519"/>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use </a:t>
            </a:r>
            <a:r>
              <a:rPr lang="en-US" sz="2800" dirty="0" smtClean="0">
                <a:solidFill>
                  <a:schemeClr val="tx2"/>
                </a:solidFill>
              </a:rPr>
              <a:t>problem solving strategies effectively.</a:t>
            </a:r>
            <a:endParaRPr lang="en-US" sz="2800" dirty="0" smtClean="0">
              <a:solidFill>
                <a:schemeClr val="tx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583087363"/>
              </p:ext>
            </p:extLst>
          </p:nvPr>
        </p:nvGraphicFramePr>
        <p:xfrm>
          <a:off x="311149" y="2172986"/>
          <a:ext cx="6484772" cy="4360561"/>
        </p:xfrm>
        <a:graphic>
          <a:graphicData uri="http://schemas.openxmlformats.org/drawingml/2006/table">
            <a:tbl>
              <a:tblPr firstRow="1" bandRow="1">
                <a:tableStyleId>{793D81CF-94F2-401A-BA57-92F5A7B2D0C5}</a:tableStyleId>
              </a:tblPr>
              <a:tblGrid>
                <a:gridCol w="6484772">
                  <a:extLst>
                    <a:ext uri="{9D8B030D-6E8A-4147-A177-3AD203B41FA5}">
                      <a16:colId xmlns:a16="http://schemas.microsoft.com/office/drawing/2014/main" val="478507327"/>
                    </a:ext>
                  </a:extLst>
                </a:gridCol>
              </a:tblGrid>
              <a:tr h="672017">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688544">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aseline="0" dirty="0" smtClean="0"/>
                        <a:t>Live lesson – </a:t>
                      </a:r>
                      <a:r>
                        <a:rPr lang="en-GB" sz="1800" baseline="0" dirty="0" smtClean="0"/>
                        <a:t>problem solving.</a:t>
                      </a:r>
                      <a:endParaRPr lang="en-GB" sz="1800" baseline="0" dirty="0" smtClean="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800" baseline="0" dirty="0" smtClean="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aseline="0" dirty="0" smtClean="0"/>
                        <a:t>Choose some of the following problem solving blether station cards to complete. Think about which strategy is best for solving each one.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800" baseline="0" dirty="0" smtClean="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aseline="0" dirty="0" smtClean="0"/>
                        <a:t>CHALLENGE – make up your own problem solving cards for a friend to solve!</a:t>
                      </a:r>
                      <a:endParaRPr lang="en-GB" sz="1800" baseline="0" dirty="0" smtClean="0"/>
                    </a:p>
                  </a:txBody>
                  <a:tcPr/>
                </a:tc>
                <a:extLst>
                  <a:ext uri="{0D108BD9-81ED-4DB2-BD59-A6C34878D82A}">
                    <a16:rowId xmlns:a16="http://schemas.microsoft.com/office/drawing/2014/main" val="803849920"/>
                  </a:ext>
                </a:extLst>
              </a:tr>
            </a:tbl>
          </a:graphicData>
        </a:graphic>
      </p:graphicFrame>
      <p:pic>
        <p:nvPicPr>
          <p:cNvPr id="5" name="Picture 4" descr="Teaching Word Problems - Math and Literacy Togeth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8178" y="1727789"/>
            <a:ext cx="3725565" cy="4805758"/>
          </a:xfrm>
          <a:prstGeom prst="rect">
            <a:avLst/>
          </a:prstGeom>
        </p:spPr>
      </p:pic>
    </p:spTree>
    <p:extLst>
      <p:ext uri="{BB962C8B-B14F-4D97-AF65-F5344CB8AC3E}">
        <p14:creationId xmlns:p14="http://schemas.microsoft.com/office/powerpoint/2010/main" val="1637732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10</a:t>
            </a:r>
            <a:r>
              <a:rPr lang="en-US" sz="3200" dirty="0" smtClean="0"/>
              <a:t>.03.21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26</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559117" y="143386"/>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use </a:t>
            </a:r>
            <a:r>
              <a:rPr lang="en-US" sz="2800" dirty="0" smtClean="0">
                <a:solidFill>
                  <a:schemeClr val="tx2"/>
                </a:solidFill>
              </a:rPr>
              <a:t>problem solving strategies effectively.</a:t>
            </a:r>
            <a:endParaRPr lang="en-US" sz="2800" dirty="0" smtClean="0">
              <a:solidFill>
                <a:schemeClr val="tx2"/>
              </a:solidFill>
            </a:endParaRPr>
          </a:p>
        </p:txBody>
      </p:sp>
      <p:pic>
        <p:nvPicPr>
          <p:cNvPr id="7" name="Picture 6"/>
          <p:cNvPicPr>
            <a:picLocks noChangeAspect="1"/>
          </p:cNvPicPr>
          <p:nvPr/>
        </p:nvPicPr>
        <p:blipFill>
          <a:blip r:embed="rId2"/>
          <a:stretch>
            <a:fillRect/>
          </a:stretch>
        </p:blipFill>
        <p:spPr>
          <a:xfrm>
            <a:off x="311150" y="2169186"/>
            <a:ext cx="5779770" cy="2904781"/>
          </a:xfrm>
          <a:prstGeom prst="rect">
            <a:avLst/>
          </a:prstGeom>
        </p:spPr>
      </p:pic>
      <p:pic>
        <p:nvPicPr>
          <p:cNvPr id="9" name="Picture 8"/>
          <p:cNvPicPr>
            <a:picLocks noChangeAspect="1"/>
          </p:cNvPicPr>
          <p:nvPr/>
        </p:nvPicPr>
        <p:blipFill>
          <a:blip r:embed="rId3"/>
          <a:stretch>
            <a:fillRect/>
          </a:stretch>
        </p:blipFill>
        <p:spPr>
          <a:xfrm>
            <a:off x="6185297" y="2159853"/>
            <a:ext cx="5620703" cy="2631576"/>
          </a:xfrm>
          <a:prstGeom prst="rect">
            <a:avLst/>
          </a:prstGeom>
        </p:spPr>
      </p:pic>
    </p:spTree>
    <p:extLst>
      <p:ext uri="{BB962C8B-B14F-4D97-AF65-F5344CB8AC3E}">
        <p14:creationId xmlns:p14="http://schemas.microsoft.com/office/powerpoint/2010/main" val="407983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10</a:t>
            </a:r>
            <a:r>
              <a:rPr lang="en-US" sz="3200" dirty="0" smtClean="0"/>
              <a:t>.03.21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27</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559117" y="143386"/>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use </a:t>
            </a:r>
            <a:r>
              <a:rPr lang="en-US" sz="2800" dirty="0" smtClean="0">
                <a:solidFill>
                  <a:schemeClr val="tx2"/>
                </a:solidFill>
              </a:rPr>
              <a:t>problem solving strategies effectively.</a:t>
            </a:r>
            <a:endParaRPr lang="en-US" sz="2800" dirty="0" smtClean="0">
              <a:solidFill>
                <a:schemeClr val="tx2"/>
              </a:solidFill>
            </a:endParaRPr>
          </a:p>
        </p:txBody>
      </p:sp>
      <p:pic>
        <p:nvPicPr>
          <p:cNvPr id="2" name="Picture 1"/>
          <p:cNvPicPr>
            <a:picLocks noChangeAspect="1"/>
          </p:cNvPicPr>
          <p:nvPr/>
        </p:nvPicPr>
        <p:blipFill>
          <a:blip r:embed="rId2"/>
          <a:stretch>
            <a:fillRect/>
          </a:stretch>
        </p:blipFill>
        <p:spPr>
          <a:xfrm>
            <a:off x="71755" y="2056350"/>
            <a:ext cx="5966460" cy="2907127"/>
          </a:xfrm>
          <a:prstGeom prst="rect">
            <a:avLst/>
          </a:prstGeom>
        </p:spPr>
      </p:pic>
      <p:pic>
        <p:nvPicPr>
          <p:cNvPr id="5" name="Picture 4"/>
          <p:cNvPicPr>
            <a:picLocks noChangeAspect="1"/>
          </p:cNvPicPr>
          <p:nvPr/>
        </p:nvPicPr>
        <p:blipFill>
          <a:blip r:embed="rId3"/>
          <a:stretch>
            <a:fillRect/>
          </a:stretch>
        </p:blipFill>
        <p:spPr>
          <a:xfrm>
            <a:off x="6226496" y="2056350"/>
            <a:ext cx="5664985" cy="2759490"/>
          </a:xfrm>
          <a:prstGeom prst="rect">
            <a:avLst/>
          </a:prstGeom>
        </p:spPr>
      </p:pic>
    </p:spTree>
    <p:extLst>
      <p:ext uri="{BB962C8B-B14F-4D97-AF65-F5344CB8AC3E}">
        <p14:creationId xmlns:p14="http://schemas.microsoft.com/office/powerpoint/2010/main" val="1286085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10</a:t>
            </a:r>
            <a:r>
              <a:rPr lang="en-US" sz="3200" dirty="0" smtClean="0"/>
              <a:t>.03.21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28</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559117" y="143386"/>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use </a:t>
            </a:r>
            <a:r>
              <a:rPr lang="en-US" sz="2800" dirty="0" smtClean="0">
                <a:solidFill>
                  <a:schemeClr val="tx2"/>
                </a:solidFill>
              </a:rPr>
              <a:t>problem solving strategies effectively.</a:t>
            </a:r>
            <a:endParaRPr lang="en-US" sz="2800" dirty="0" smtClean="0">
              <a:solidFill>
                <a:schemeClr val="tx2"/>
              </a:solidFill>
            </a:endParaRPr>
          </a:p>
        </p:txBody>
      </p:sp>
      <p:pic>
        <p:nvPicPr>
          <p:cNvPr id="2" name="Picture 1"/>
          <p:cNvPicPr>
            <a:picLocks noChangeAspect="1"/>
          </p:cNvPicPr>
          <p:nvPr/>
        </p:nvPicPr>
        <p:blipFill>
          <a:blip r:embed="rId2"/>
          <a:stretch>
            <a:fillRect/>
          </a:stretch>
        </p:blipFill>
        <p:spPr>
          <a:xfrm>
            <a:off x="424814" y="2179320"/>
            <a:ext cx="5983172" cy="2930843"/>
          </a:xfrm>
          <a:prstGeom prst="rect">
            <a:avLst/>
          </a:prstGeom>
        </p:spPr>
      </p:pic>
      <p:pic>
        <p:nvPicPr>
          <p:cNvPr id="5" name="Picture 4"/>
          <p:cNvPicPr>
            <a:picLocks noChangeAspect="1"/>
          </p:cNvPicPr>
          <p:nvPr/>
        </p:nvPicPr>
        <p:blipFill>
          <a:blip r:embed="rId3"/>
          <a:stretch>
            <a:fillRect/>
          </a:stretch>
        </p:blipFill>
        <p:spPr>
          <a:xfrm>
            <a:off x="6617970" y="2179320"/>
            <a:ext cx="5071110" cy="2689225"/>
          </a:xfrm>
          <a:prstGeom prst="rect">
            <a:avLst/>
          </a:prstGeom>
        </p:spPr>
      </p:pic>
    </p:spTree>
    <p:extLst>
      <p:ext uri="{BB962C8B-B14F-4D97-AF65-F5344CB8AC3E}">
        <p14:creationId xmlns:p14="http://schemas.microsoft.com/office/powerpoint/2010/main" val="1886149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10</a:t>
            </a:r>
            <a:r>
              <a:rPr lang="en-US" sz="3200" dirty="0" smtClean="0"/>
              <a:t>.03.21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29</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559117" y="143386"/>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use </a:t>
            </a:r>
            <a:r>
              <a:rPr lang="en-US" sz="2800" dirty="0" smtClean="0">
                <a:solidFill>
                  <a:schemeClr val="tx2"/>
                </a:solidFill>
              </a:rPr>
              <a:t>problem solving strategies effectively.</a:t>
            </a:r>
            <a:endParaRPr lang="en-US" sz="2800" dirty="0" smtClean="0">
              <a:solidFill>
                <a:schemeClr val="tx2"/>
              </a:solidFill>
            </a:endParaRPr>
          </a:p>
        </p:txBody>
      </p:sp>
      <p:pic>
        <p:nvPicPr>
          <p:cNvPr id="2" name="Picture 1"/>
          <p:cNvPicPr>
            <a:picLocks noChangeAspect="1"/>
          </p:cNvPicPr>
          <p:nvPr/>
        </p:nvPicPr>
        <p:blipFill>
          <a:blip r:embed="rId2"/>
          <a:stretch>
            <a:fillRect/>
          </a:stretch>
        </p:blipFill>
        <p:spPr>
          <a:xfrm>
            <a:off x="157078" y="2160270"/>
            <a:ext cx="5586790" cy="3006090"/>
          </a:xfrm>
          <a:prstGeom prst="rect">
            <a:avLst/>
          </a:prstGeom>
        </p:spPr>
      </p:pic>
      <p:pic>
        <p:nvPicPr>
          <p:cNvPr id="5" name="Picture 4"/>
          <p:cNvPicPr>
            <a:picLocks noChangeAspect="1"/>
          </p:cNvPicPr>
          <p:nvPr/>
        </p:nvPicPr>
        <p:blipFill>
          <a:blip r:embed="rId3"/>
          <a:stretch>
            <a:fillRect/>
          </a:stretch>
        </p:blipFill>
        <p:spPr>
          <a:xfrm>
            <a:off x="6296716" y="2160270"/>
            <a:ext cx="5188155" cy="2694623"/>
          </a:xfrm>
          <a:prstGeom prst="rect">
            <a:avLst/>
          </a:prstGeom>
        </p:spPr>
      </p:pic>
    </p:spTree>
    <p:extLst>
      <p:ext uri="{BB962C8B-B14F-4D97-AF65-F5344CB8AC3E}">
        <p14:creationId xmlns:p14="http://schemas.microsoft.com/office/powerpoint/2010/main" val="1646358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82963" y="3549316"/>
            <a:ext cx="5375275" cy="347046"/>
          </a:xfrm>
        </p:spPr>
        <p:txBody>
          <a:bodyPr/>
          <a:lstStyle/>
          <a:p>
            <a:pPr algn="ctr"/>
            <a:r>
              <a:rPr lang="en-US" sz="2800" dirty="0" smtClean="0">
                <a:solidFill>
                  <a:schemeClr val="tx2"/>
                </a:solidFill>
              </a:rPr>
              <a:t>743 + 931</a:t>
            </a:r>
          </a:p>
          <a:p>
            <a:pPr algn="ctr"/>
            <a:r>
              <a:rPr lang="en-US" sz="2800" dirty="0" smtClean="0">
                <a:solidFill>
                  <a:schemeClr val="tx2"/>
                </a:solidFill>
              </a:rPr>
              <a:t>Choose </a:t>
            </a:r>
            <a:r>
              <a:rPr lang="en-US" sz="2800" dirty="0" smtClean="0">
                <a:solidFill>
                  <a:schemeClr val="tx2"/>
                </a:solidFill>
              </a:rPr>
              <a:t>a strategy</a:t>
            </a: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4" name="Title 3"/>
          <p:cNvSpPr>
            <a:spLocks noGrp="1"/>
          </p:cNvSpPr>
          <p:nvPr>
            <p:ph type="title"/>
          </p:nvPr>
        </p:nvSpPr>
        <p:spPr/>
        <p:txBody>
          <a:bodyPr/>
          <a:lstStyle/>
          <a:p>
            <a:r>
              <a:rPr lang="en-GB" dirty="0" smtClean="0"/>
              <a:t>Number Talks</a:t>
            </a:r>
            <a:endParaRPr lang="en-GB" dirty="0"/>
          </a:p>
        </p:txBody>
      </p:sp>
    </p:spTree>
    <p:extLst>
      <p:ext uri="{BB962C8B-B14F-4D97-AF65-F5344CB8AC3E}">
        <p14:creationId xmlns:p14="http://schemas.microsoft.com/office/powerpoint/2010/main" val="379753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10</a:t>
            </a:r>
            <a:r>
              <a:rPr lang="en-US" sz="3200" dirty="0" smtClean="0"/>
              <a:t>.03.21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30</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559117" y="143386"/>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use </a:t>
            </a:r>
            <a:r>
              <a:rPr lang="en-US" sz="2800" dirty="0" smtClean="0">
                <a:solidFill>
                  <a:schemeClr val="tx2"/>
                </a:solidFill>
              </a:rPr>
              <a:t>problem solving strategies effectively.</a:t>
            </a:r>
            <a:endParaRPr lang="en-US" sz="2800" dirty="0" smtClean="0">
              <a:solidFill>
                <a:schemeClr val="tx2"/>
              </a:solidFill>
            </a:endParaRPr>
          </a:p>
        </p:txBody>
      </p:sp>
      <p:pic>
        <p:nvPicPr>
          <p:cNvPr id="2" name="Picture 1"/>
          <p:cNvPicPr>
            <a:picLocks noChangeAspect="1"/>
          </p:cNvPicPr>
          <p:nvPr/>
        </p:nvPicPr>
        <p:blipFill>
          <a:blip r:embed="rId2"/>
          <a:stretch>
            <a:fillRect/>
          </a:stretch>
        </p:blipFill>
        <p:spPr>
          <a:xfrm>
            <a:off x="6038215" y="1793557"/>
            <a:ext cx="5610658" cy="3220403"/>
          </a:xfrm>
          <a:prstGeom prst="rect">
            <a:avLst/>
          </a:prstGeom>
        </p:spPr>
      </p:pic>
      <p:pic>
        <p:nvPicPr>
          <p:cNvPr id="5" name="Picture 4"/>
          <p:cNvPicPr>
            <a:picLocks noChangeAspect="1"/>
          </p:cNvPicPr>
          <p:nvPr/>
        </p:nvPicPr>
        <p:blipFill>
          <a:blip r:embed="rId3"/>
          <a:stretch>
            <a:fillRect/>
          </a:stretch>
        </p:blipFill>
        <p:spPr>
          <a:xfrm>
            <a:off x="506729" y="2030034"/>
            <a:ext cx="5307263" cy="2747447"/>
          </a:xfrm>
          <a:prstGeom prst="rect">
            <a:avLst/>
          </a:prstGeom>
        </p:spPr>
      </p:pic>
    </p:spTree>
    <p:extLst>
      <p:ext uri="{BB962C8B-B14F-4D97-AF65-F5344CB8AC3E}">
        <p14:creationId xmlns:p14="http://schemas.microsoft.com/office/powerpoint/2010/main" val="3476606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31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Talk 4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a:t>
            </a:r>
            <a:r>
              <a:rPr lang="en-US" sz="2800" dirty="0" smtClean="0">
                <a:solidFill>
                  <a:schemeClr val="tx2"/>
                </a:solidFill>
              </a:rPr>
              <a:t>10</a:t>
            </a:r>
            <a:r>
              <a:rPr lang="en-US" sz="2800" baseline="30000" dirty="0" smtClean="0">
                <a:solidFill>
                  <a:schemeClr val="tx2"/>
                </a:solidFill>
              </a:rPr>
              <a:t>th</a:t>
            </a:r>
            <a:r>
              <a:rPr lang="en-US" sz="2800" dirty="0" smtClean="0">
                <a:solidFill>
                  <a:schemeClr val="tx2"/>
                </a:solidFill>
              </a:rPr>
              <a:t> </a:t>
            </a:r>
            <a:r>
              <a:rPr lang="en-US" sz="2800" dirty="0" smtClean="0">
                <a:solidFill>
                  <a:schemeClr val="tx2"/>
                </a:solidFill>
              </a:rPr>
              <a:t>March </a:t>
            </a:r>
            <a:r>
              <a:rPr lang="en-US" sz="2800" dirty="0" smtClean="0">
                <a:solidFill>
                  <a:schemeClr val="tx2"/>
                </a:solidFill>
              </a:rPr>
              <a:t>2021</a:t>
            </a:r>
          </a:p>
          <a:p>
            <a:r>
              <a:rPr lang="en-US" sz="2800" dirty="0" smtClean="0">
                <a:solidFill>
                  <a:schemeClr val="tx2"/>
                </a:solidFill>
              </a:rPr>
              <a:t>LI: to create a setting description.</a:t>
            </a:r>
          </a:p>
        </p:txBody>
      </p:sp>
      <p:graphicFrame>
        <p:nvGraphicFramePr>
          <p:cNvPr id="6" name="Table 5"/>
          <p:cNvGraphicFramePr>
            <a:graphicFrameLocks noGrp="1"/>
          </p:cNvGraphicFramePr>
          <p:nvPr>
            <p:extLst>
              <p:ext uri="{D42A27DB-BD31-4B8C-83A1-F6EECF244321}">
                <p14:modId xmlns:p14="http://schemas.microsoft.com/office/powerpoint/2010/main" val="3589618003"/>
              </p:ext>
            </p:extLst>
          </p:nvPr>
        </p:nvGraphicFramePr>
        <p:xfrm>
          <a:off x="2300601" y="1668782"/>
          <a:ext cx="8255004" cy="453036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470635">
                <a:tc>
                  <a:txBody>
                    <a:bodyPr/>
                    <a:lstStyle/>
                    <a:p>
                      <a:pPr marL="0" indent="0">
                        <a:buNone/>
                      </a:pPr>
                      <a:endParaRPr lang="en-GB" sz="2400" baseline="0" dirty="0" smtClean="0"/>
                    </a:p>
                    <a:p>
                      <a:pPr marL="457200" indent="-457200">
                        <a:buAutoNum type="arabicPeriod"/>
                      </a:pPr>
                      <a:r>
                        <a:rPr lang="en-GB" sz="2400" baseline="0" dirty="0" smtClean="0"/>
                        <a:t>Live Lesson</a:t>
                      </a:r>
                    </a:p>
                    <a:p>
                      <a:pPr marL="457200" indent="-457200">
                        <a:buAutoNum type="arabicPeriod"/>
                      </a:pPr>
                      <a:endParaRPr lang="en-GB" sz="2400" baseline="0" dirty="0" smtClean="0"/>
                    </a:p>
                    <a:p>
                      <a:pPr marL="457200" indent="-457200">
                        <a:buAutoNum type="arabicPeriod"/>
                      </a:pPr>
                      <a:r>
                        <a:rPr lang="en-GB" sz="2400" baseline="0" dirty="0" smtClean="0"/>
                        <a:t>Read the passage on the following slide or listen here </a:t>
                      </a:r>
                      <a:r>
                        <a:rPr lang="en-GB" sz="2400" baseline="0" dirty="0" smtClean="0">
                          <a:hlinkClick r:id="rId2"/>
                        </a:rPr>
                        <a:t>https://soundcloud.com/talkforwriting/keep-off-the-tracks/s-7QnBMQuWOlb</a:t>
                      </a:r>
                      <a:endParaRPr lang="en-GB" sz="2400" baseline="0" dirty="0" smtClean="0"/>
                    </a:p>
                    <a:p>
                      <a:pPr marL="457200" indent="-457200">
                        <a:buAutoNum type="arabicPeriod"/>
                      </a:pPr>
                      <a:endParaRPr lang="en-GB" sz="2400" baseline="0" dirty="0" smtClean="0"/>
                    </a:p>
                    <a:p>
                      <a:pPr marL="457200" indent="-457200">
                        <a:buAutoNum type="arabicPeriod"/>
                      </a:pPr>
                      <a:r>
                        <a:rPr lang="en-GB" sz="2400" baseline="0" dirty="0" smtClean="0"/>
                        <a:t>Create a setting description for the picture on the task slide. Include as many techniques as you can.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lang="en-GB" sz="2400" baseline="0" dirty="0" smtClean="0"/>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lang="en-GB" sz="24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756544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32</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Keep off the tracks</a:t>
            </a:r>
            <a:r>
              <a:rPr lang="en-GB" sz="2800" dirty="0" smtClean="0"/>
              <a:t>!</a:t>
            </a:r>
          </a:p>
          <a:p>
            <a:r>
              <a:rPr lang="en-GB" sz="2800" dirty="0" smtClean="0"/>
              <a:t> </a:t>
            </a:r>
            <a:r>
              <a:rPr lang="en-GB" sz="2000" dirty="0"/>
              <a:t>“Don’t go playing near that railway track!” Jake’s dad warned, “You know it’s dangerous. That’s why it’s illegal!” </a:t>
            </a:r>
            <a:endParaRPr lang="en-GB" sz="2000" dirty="0" smtClean="0"/>
          </a:p>
          <a:p>
            <a:r>
              <a:rPr lang="en-GB" sz="2000" dirty="0" smtClean="0"/>
              <a:t>Jake </a:t>
            </a:r>
            <a:r>
              <a:rPr lang="en-GB" sz="2000" dirty="0"/>
              <a:t>and </a:t>
            </a:r>
            <a:r>
              <a:rPr lang="en-GB" sz="2000" dirty="0" err="1"/>
              <a:t>Nazeem</a:t>
            </a:r>
            <a:r>
              <a:rPr lang="en-GB" sz="2000" dirty="0"/>
              <a:t> nodded in agreement but then grinned secretly at each other as they turned to go. Whilst they raced through the park on their bikes, </a:t>
            </a:r>
            <a:r>
              <a:rPr lang="en-GB" sz="2000" dirty="0" err="1"/>
              <a:t>Nazeem</a:t>
            </a:r>
            <a:r>
              <a:rPr lang="en-GB" sz="2000" dirty="0"/>
              <a:t> shot off shouting, “Last one to the tracks buys the ice creams!” </a:t>
            </a:r>
            <a:endParaRPr lang="en-GB" sz="2000" dirty="0" smtClean="0"/>
          </a:p>
          <a:p>
            <a:r>
              <a:rPr lang="en-GB" sz="2000" dirty="0" smtClean="0"/>
              <a:t>Jake </a:t>
            </a:r>
            <a:r>
              <a:rPr lang="en-GB" sz="2000" dirty="0"/>
              <a:t>set off in pursuit, puffing and panting. They both zipped under the barrier onto the railway track just before it came down. </a:t>
            </a:r>
            <a:r>
              <a:rPr lang="en-GB" sz="2000" dirty="0" err="1"/>
              <a:t>Nazeem</a:t>
            </a:r>
            <a:r>
              <a:rPr lang="en-GB" sz="2000" dirty="0"/>
              <a:t> punched the air triumphantly like Usain Bolt. Victory! Up ahead, brambles choked the stony tracks, an old shopping trolley lay discarded and empty crisp packets were pinned to the thorny hedge. The tracks gleamed, reflecting the harsh, midday sun.</a:t>
            </a:r>
            <a:endParaRPr lang="en-US" sz="2000" dirty="0" smtClean="0">
              <a:solidFill>
                <a:schemeClr val="tx2"/>
              </a:solidFill>
            </a:endParaRPr>
          </a:p>
        </p:txBody>
      </p:sp>
      <p:sp>
        <p:nvSpPr>
          <p:cNvPr id="2" name="Text Placeholder 1"/>
          <p:cNvSpPr>
            <a:spLocks noGrp="1"/>
          </p:cNvSpPr>
          <p:nvPr>
            <p:ph type="body" sz="quarter" idx="13"/>
          </p:nvPr>
        </p:nvSpPr>
        <p:spPr/>
        <p:txBody>
          <a:bodyPr/>
          <a:lstStyle/>
          <a:p>
            <a:r>
              <a:rPr lang="en-GB" dirty="0" smtClean="0"/>
              <a:t> </a:t>
            </a:r>
            <a:endParaRPr lang="en-GB" dirty="0"/>
          </a:p>
        </p:txBody>
      </p:sp>
      <p:sp>
        <p:nvSpPr>
          <p:cNvPr id="8" name="Text Placeholder 6">
            <a:extLst>
              <a:ext uri="{FF2B5EF4-FFF2-40B4-BE49-F238E27FC236}">
                <a16:creationId xmlns:a16="http://schemas.microsoft.com/office/drawing/2014/main" id="{AE495B20-FF2C-4679-89D6-BE7A90DA9F73}"/>
              </a:ext>
            </a:extLst>
          </p:cNvPr>
          <p:cNvSpPr txBox="1">
            <a:spLocks/>
          </p:cNvSpPr>
          <p:nvPr/>
        </p:nvSpPr>
        <p:spPr>
          <a:xfrm>
            <a:off x="4973455" y="218817"/>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Wednesday </a:t>
            </a:r>
            <a:r>
              <a:rPr lang="en-US" sz="2800" dirty="0" smtClean="0">
                <a:solidFill>
                  <a:schemeClr val="tx2"/>
                </a:solidFill>
              </a:rPr>
              <a:t>10th</a:t>
            </a:r>
            <a:r>
              <a:rPr lang="en-US" sz="2800" dirty="0" smtClean="0">
                <a:solidFill>
                  <a:schemeClr val="tx2"/>
                </a:solidFill>
              </a:rPr>
              <a:t> </a:t>
            </a:r>
            <a:r>
              <a:rPr lang="en-US" sz="2800" dirty="0" smtClean="0">
                <a:solidFill>
                  <a:schemeClr val="tx2"/>
                </a:solidFill>
              </a:rPr>
              <a:t>March 2021.</a:t>
            </a:r>
          </a:p>
        </p:txBody>
      </p:sp>
    </p:spTree>
    <p:extLst>
      <p:ext uri="{BB962C8B-B14F-4D97-AF65-F5344CB8AC3E}">
        <p14:creationId xmlns:p14="http://schemas.microsoft.com/office/powerpoint/2010/main" val="2676155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33</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There was nobody to be seen so Jake dropped his bike and went to explore, ignoring the bright red warning signs. Without a care in the world, he balanced like a tightrope-walker along the cold, rusty rail. He felt vibrations shudder through his body. The train was coming! At that moment, his foot slipped and jammed in the sleepers*. “Ow!” he howled, desperately tugging at his foot. It was stuck fast. There was no escape. </a:t>
            </a:r>
            <a:endParaRPr lang="en-GB" sz="2000" dirty="0" smtClean="0"/>
          </a:p>
          <a:p>
            <a:r>
              <a:rPr lang="en-GB" sz="2000" dirty="0" err="1" smtClean="0"/>
              <a:t>Nazeem</a:t>
            </a:r>
            <a:r>
              <a:rPr lang="en-GB" sz="2000" dirty="0" smtClean="0"/>
              <a:t> </a:t>
            </a:r>
            <a:r>
              <a:rPr lang="en-GB" sz="2000" dirty="0"/>
              <a:t>span around and, with his heart pounding, ran to rescue his friend. He pulled with all his might but to no avail. The colour drained from </a:t>
            </a:r>
            <a:r>
              <a:rPr lang="en-GB" sz="2000" dirty="0" err="1"/>
              <a:t>Nazeem’s</a:t>
            </a:r>
            <a:r>
              <a:rPr lang="en-GB" sz="2000" dirty="0"/>
              <a:t> face; this was serious! Panicking, he scrambled down the track and screamed for help. As he heard the train rumbling closer, he spotted Jake’s dad screeching to a halt in his red car. Desperately, </a:t>
            </a:r>
            <a:r>
              <a:rPr lang="en-GB" sz="2000" dirty="0" err="1"/>
              <a:t>Nazeem</a:t>
            </a:r>
            <a:r>
              <a:rPr lang="en-GB" sz="2000" dirty="0"/>
              <a:t> blurted out the problem. “Where is he?” Mr Newton shouted frantically. With fear in his eyes, he ran as fast as he could to his son’s rescue. </a:t>
            </a:r>
            <a:endParaRPr lang="en-GB" sz="2000" dirty="0" smtClean="0"/>
          </a:p>
        </p:txBody>
      </p:sp>
      <p:sp>
        <p:nvSpPr>
          <p:cNvPr id="8" name="Text Placeholder 6">
            <a:extLst>
              <a:ext uri="{FF2B5EF4-FFF2-40B4-BE49-F238E27FC236}">
                <a16:creationId xmlns:a16="http://schemas.microsoft.com/office/drawing/2014/main" id="{AE495B20-FF2C-4679-89D6-BE7A90DA9F73}"/>
              </a:ext>
            </a:extLst>
          </p:cNvPr>
          <p:cNvSpPr txBox="1">
            <a:spLocks/>
          </p:cNvSpPr>
          <p:nvPr/>
        </p:nvSpPr>
        <p:spPr>
          <a:xfrm>
            <a:off x="4973455" y="218817"/>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Wednesday </a:t>
            </a:r>
            <a:r>
              <a:rPr lang="en-US" sz="2800" dirty="0" smtClean="0">
                <a:solidFill>
                  <a:schemeClr val="tx2"/>
                </a:solidFill>
              </a:rPr>
              <a:t>10th</a:t>
            </a:r>
            <a:r>
              <a:rPr lang="en-US" sz="2800" dirty="0" smtClean="0">
                <a:solidFill>
                  <a:schemeClr val="tx2"/>
                </a:solidFill>
              </a:rPr>
              <a:t> </a:t>
            </a:r>
            <a:r>
              <a:rPr lang="en-US" sz="2800" dirty="0" smtClean="0">
                <a:solidFill>
                  <a:schemeClr val="tx2"/>
                </a:solidFill>
              </a:rPr>
              <a:t>March 2021</a:t>
            </a:r>
          </a:p>
        </p:txBody>
      </p:sp>
    </p:spTree>
    <p:extLst>
      <p:ext uri="{BB962C8B-B14F-4D97-AF65-F5344CB8AC3E}">
        <p14:creationId xmlns:p14="http://schemas.microsoft.com/office/powerpoint/2010/main" val="140257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34</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With all his might, he tugged on Jake’s leg, dislodging his trainer. Jake was free! A second later, an Intercity 125 sped past in a blur with its horn blaring. After their narrow escape, Jake’s dad ranted at the shaken boys. They bowed their heads in shame. That day, they learned a valuable lesson: playing on railway lines is insane. And, of course, there were no ice creams … (*A sleeper is the name of the strong planks of timber that support railway lines.)</a:t>
            </a:r>
            <a:endParaRPr lang="en-US" sz="2000" dirty="0">
              <a:solidFill>
                <a:schemeClr val="tx2"/>
              </a:solidFill>
            </a:endParaRPr>
          </a:p>
          <a:p>
            <a:endParaRPr lang="en-GB" sz="2000" dirty="0" smtClean="0"/>
          </a:p>
        </p:txBody>
      </p:sp>
      <p:sp>
        <p:nvSpPr>
          <p:cNvPr id="2" name="Text Placeholder 1"/>
          <p:cNvSpPr>
            <a:spLocks noGrp="1"/>
          </p:cNvSpPr>
          <p:nvPr>
            <p:ph type="body" sz="quarter" idx="13"/>
          </p:nvPr>
        </p:nvSpPr>
        <p:spPr/>
        <p:txBody>
          <a:bodyPr/>
          <a:lstStyle/>
          <a:p>
            <a:r>
              <a:rPr lang="en-GB" dirty="0" smtClean="0"/>
              <a:t>   </a:t>
            </a:r>
            <a:endParaRPr lang="en-GB" dirty="0"/>
          </a:p>
        </p:txBody>
      </p:sp>
      <p:sp>
        <p:nvSpPr>
          <p:cNvPr id="8" name="Text Placeholder 6">
            <a:extLst>
              <a:ext uri="{FF2B5EF4-FFF2-40B4-BE49-F238E27FC236}">
                <a16:creationId xmlns:a16="http://schemas.microsoft.com/office/drawing/2014/main" id="{AE495B20-FF2C-4679-89D6-BE7A90DA9F73}"/>
              </a:ext>
            </a:extLst>
          </p:cNvPr>
          <p:cNvSpPr txBox="1">
            <a:spLocks/>
          </p:cNvSpPr>
          <p:nvPr/>
        </p:nvSpPr>
        <p:spPr>
          <a:xfrm>
            <a:off x="4973455" y="218817"/>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Wednesday </a:t>
            </a:r>
            <a:r>
              <a:rPr lang="en-US" sz="2800" dirty="0" smtClean="0">
                <a:solidFill>
                  <a:schemeClr val="tx2"/>
                </a:solidFill>
              </a:rPr>
              <a:t>10th</a:t>
            </a:r>
            <a:r>
              <a:rPr lang="en-US" sz="2800" dirty="0" smtClean="0">
                <a:solidFill>
                  <a:schemeClr val="tx2"/>
                </a:solidFill>
              </a:rPr>
              <a:t> </a:t>
            </a:r>
            <a:r>
              <a:rPr lang="en-US" sz="2800" dirty="0" smtClean="0">
                <a:solidFill>
                  <a:schemeClr val="tx2"/>
                </a:solidFill>
              </a:rPr>
              <a:t>March 2021.</a:t>
            </a:r>
          </a:p>
        </p:txBody>
      </p:sp>
    </p:spTree>
    <p:extLst>
      <p:ext uri="{BB962C8B-B14F-4D97-AF65-F5344CB8AC3E}">
        <p14:creationId xmlns:p14="http://schemas.microsoft.com/office/powerpoint/2010/main" val="2299779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35</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8" name="Text Placeholder 6">
            <a:extLst>
              <a:ext uri="{FF2B5EF4-FFF2-40B4-BE49-F238E27FC236}">
                <a16:creationId xmlns:a16="http://schemas.microsoft.com/office/drawing/2014/main" id="{AE495B20-FF2C-4679-89D6-BE7A90DA9F73}"/>
              </a:ext>
            </a:extLst>
          </p:cNvPr>
          <p:cNvSpPr txBox="1">
            <a:spLocks/>
          </p:cNvSpPr>
          <p:nvPr/>
        </p:nvSpPr>
        <p:spPr>
          <a:xfrm>
            <a:off x="4973455" y="218817"/>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Wednesday </a:t>
            </a:r>
            <a:r>
              <a:rPr lang="en-US" sz="2800" dirty="0" smtClean="0">
                <a:solidFill>
                  <a:schemeClr val="tx2"/>
                </a:solidFill>
              </a:rPr>
              <a:t>10</a:t>
            </a:r>
            <a:r>
              <a:rPr lang="en-US" sz="2800" baseline="30000" dirty="0" smtClean="0">
                <a:solidFill>
                  <a:schemeClr val="tx2"/>
                </a:solidFill>
              </a:rPr>
              <a:t>th</a:t>
            </a:r>
            <a:r>
              <a:rPr lang="en-US" sz="2800" dirty="0" smtClean="0">
                <a:solidFill>
                  <a:schemeClr val="tx2"/>
                </a:solidFill>
              </a:rPr>
              <a:t> </a:t>
            </a:r>
            <a:r>
              <a:rPr lang="en-US" sz="2800" dirty="0" smtClean="0">
                <a:solidFill>
                  <a:schemeClr val="tx2"/>
                </a:solidFill>
              </a:rPr>
              <a:t>March </a:t>
            </a:r>
            <a:r>
              <a:rPr lang="en-US" sz="2800" dirty="0" smtClean="0">
                <a:solidFill>
                  <a:schemeClr val="tx2"/>
                </a:solidFill>
              </a:rPr>
              <a:t>2021</a:t>
            </a:r>
          </a:p>
          <a:p>
            <a:r>
              <a:rPr lang="en-US" sz="2800" dirty="0" smtClean="0">
                <a:solidFill>
                  <a:schemeClr val="tx2"/>
                </a:solidFill>
              </a:rPr>
              <a:t>LI: to write a setting description.</a:t>
            </a:r>
          </a:p>
        </p:txBody>
      </p:sp>
      <p:pic>
        <p:nvPicPr>
          <p:cNvPr id="2" name="Picture 1"/>
          <p:cNvPicPr>
            <a:picLocks noChangeAspect="1"/>
          </p:cNvPicPr>
          <p:nvPr/>
        </p:nvPicPr>
        <p:blipFill>
          <a:blip r:embed="rId3"/>
          <a:stretch>
            <a:fillRect/>
          </a:stretch>
        </p:blipFill>
        <p:spPr>
          <a:xfrm>
            <a:off x="216217" y="1531336"/>
            <a:ext cx="6336983" cy="5157708"/>
          </a:xfrm>
          <a:prstGeom prst="rect">
            <a:avLst/>
          </a:prstGeom>
        </p:spPr>
      </p:pic>
      <p:pic>
        <p:nvPicPr>
          <p:cNvPr id="6" name="Picture 5"/>
          <p:cNvPicPr>
            <a:picLocks noChangeAspect="1"/>
          </p:cNvPicPr>
          <p:nvPr/>
        </p:nvPicPr>
        <p:blipFill>
          <a:blip r:embed="rId4"/>
          <a:stretch>
            <a:fillRect/>
          </a:stretch>
        </p:blipFill>
        <p:spPr>
          <a:xfrm>
            <a:off x="6374213" y="2217846"/>
            <a:ext cx="5736426" cy="2666048"/>
          </a:xfrm>
          <a:prstGeom prst="rect">
            <a:avLst/>
          </a:prstGeom>
        </p:spPr>
      </p:pic>
    </p:spTree>
    <p:extLst>
      <p:ext uri="{BB962C8B-B14F-4D97-AF65-F5344CB8AC3E}">
        <p14:creationId xmlns:p14="http://schemas.microsoft.com/office/powerpoint/2010/main" val="4043474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36</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China Topic – </a:t>
            </a:r>
            <a:r>
              <a:rPr lang="en-US" sz="2800" dirty="0" smtClean="0"/>
              <a:t>Terracotta Army</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a:t>
            </a:r>
            <a:r>
              <a:rPr lang="en-US" sz="2800" dirty="0" smtClean="0">
                <a:solidFill>
                  <a:schemeClr val="tx2"/>
                </a:solidFill>
              </a:rPr>
              <a:t>10th</a:t>
            </a:r>
            <a:r>
              <a:rPr lang="en-US" sz="2800" dirty="0" smtClean="0">
                <a:solidFill>
                  <a:schemeClr val="tx2"/>
                </a:solidFill>
              </a:rPr>
              <a:t> </a:t>
            </a:r>
            <a:r>
              <a:rPr lang="en-US" sz="2800" dirty="0" smtClean="0">
                <a:solidFill>
                  <a:schemeClr val="tx2"/>
                </a:solidFill>
              </a:rPr>
              <a:t>March 2021</a:t>
            </a:r>
          </a:p>
          <a:p>
            <a:r>
              <a:rPr lang="en-US" sz="2800" dirty="0" smtClean="0">
                <a:solidFill>
                  <a:schemeClr val="tx2"/>
                </a:solidFill>
              </a:rPr>
              <a:t>LI: to research </a:t>
            </a:r>
            <a:r>
              <a:rPr lang="en-US" sz="2800" dirty="0" smtClean="0">
                <a:solidFill>
                  <a:schemeClr val="tx2"/>
                </a:solidFill>
              </a:rPr>
              <a:t>the Terracotta Army.</a:t>
            </a:r>
            <a:endParaRPr lang="en-US" sz="2800"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4442142"/>
              </p:ext>
            </p:extLst>
          </p:nvPr>
        </p:nvGraphicFramePr>
        <p:xfrm>
          <a:off x="281204" y="1645016"/>
          <a:ext cx="11042115" cy="2590800"/>
        </p:xfrm>
        <a:graphic>
          <a:graphicData uri="http://schemas.openxmlformats.org/drawingml/2006/table">
            <a:tbl>
              <a:tblPr firstRow="1" bandRow="1">
                <a:tableStyleId>{793D81CF-94F2-401A-BA57-92F5A7B2D0C5}</a:tableStyleId>
              </a:tblPr>
              <a:tblGrid>
                <a:gridCol w="11042115">
                  <a:extLst>
                    <a:ext uri="{9D8B030D-6E8A-4147-A177-3AD203B41FA5}">
                      <a16:colId xmlns:a16="http://schemas.microsoft.com/office/drawing/2014/main" val="478507327"/>
                    </a:ext>
                  </a:extLst>
                </a:gridCol>
              </a:tblGrid>
              <a:tr h="202784">
                <a:tc>
                  <a:txBody>
                    <a:bodyPr/>
                    <a:lstStyle/>
                    <a:p>
                      <a:r>
                        <a:rPr lang="en-GB" sz="1400" dirty="0" smtClean="0"/>
                        <a:t>Task Board</a:t>
                      </a:r>
                      <a:endParaRPr lang="en-GB" sz="1400" dirty="0"/>
                    </a:p>
                  </a:txBody>
                  <a:tcPr/>
                </a:tc>
                <a:extLst>
                  <a:ext uri="{0D108BD9-81ED-4DB2-BD59-A6C34878D82A}">
                    <a16:rowId xmlns:a16="http://schemas.microsoft.com/office/drawing/2014/main" val="1006932677"/>
                  </a:ext>
                </a:extLst>
              </a:tr>
              <a:tr h="2007920">
                <a:tc>
                  <a:txBody>
                    <a:bodyPr/>
                    <a:lstStyle/>
                    <a:p>
                      <a:pPr marL="0" indent="0">
                        <a:buNone/>
                      </a:pPr>
                      <a:r>
                        <a:rPr lang="en-GB" sz="2400" baseline="0" dirty="0" smtClean="0"/>
                        <a:t>Read the following information on the Terracotta Army: </a:t>
                      </a:r>
                      <a:r>
                        <a:rPr lang="en-GB" sz="2400" baseline="0" dirty="0" smtClean="0">
                          <a:hlinkClick r:id="rId2"/>
                        </a:rPr>
                        <a:t>https://www.ducksters.com/history/china/terracotta_army.php</a:t>
                      </a:r>
                      <a:r>
                        <a:rPr lang="en-GB" sz="2400" baseline="0" dirty="0" smtClean="0"/>
                        <a:t> (at the bottom of the page there is a section where you can play a reading of the page).</a:t>
                      </a:r>
                    </a:p>
                    <a:p>
                      <a:pPr marL="0" indent="0">
                        <a:buNone/>
                      </a:pPr>
                      <a:endParaRPr lang="en-GB" sz="2400" baseline="0" dirty="0" smtClean="0"/>
                    </a:p>
                    <a:p>
                      <a:pPr marL="0" indent="0">
                        <a:buNone/>
                      </a:pPr>
                      <a:r>
                        <a:rPr lang="en-GB" sz="2400" baseline="0" dirty="0" smtClean="0"/>
                        <a:t>Create a fact file/</a:t>
                      </a:r>
                      <a:r>
                        <a:rPr lang="en-GB" sz="2400" baseline="0" dirty="0" err="1" smtClean="0"/>
                        <a:t>powerpoint</a:t>
                      </a:r>
                      <a:r>
                        <a:rPr lang="en-GB" sz="2400" baseline="0" dirty="0" smtClean="0"/>
                        <a:t>/poster/quiz/sway all about the information you have found from your research. Pictures/illustrations would be a bonus </a:t>
                      </a:r>
                      <a:r>
                        <a:rPr lang="en-GB" sz="2400" baseline="0" dirty="0" smtClean="0">
                          <a:sym typeface="Wingdings" panose="05000000000000000000" pitchFamily="2" charset="2"/>
                        </a:rPr>
                        <a:t></a:t>
                      </a:r>
                      <a:endParaRPr lang="en-GB" sz="2400" baseline="0" dirty="0" smtClean="0"/>
                    </a:p>
                  </a:txBody>
                  <a:tcPr/>
                </a:tc>
                <a:extLst>
                  <a:ext uri="{0D108BD9-81ED-4DB2-BD59-A6C34878D82A}">
                    <a16:rowId xmlns:a16="http://schemas.microsoft.com/office/drawing/2014/main" val="803849920"/>
                  </a:ext>
                </a:extLst>
              </a:tr>
            </a:tbl>
          </a:graphicData>
        </a:graphic>
      </p:graphicFrame>
      <p:pic>
        <p:nvPicPr>
          <p:cNvPr id="2" name="Picture 1" descr="The Inspiring Terracotta Army of Ancient Chin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631" y="4214808"/>
            <a:ext cx="3223260" cy="2576837"/>
          </a:xfrm>
          <a:prstGeom prst="rect">
            <a:avLst/>
          </a:prstGeom>
        </p:spPr>
      </p:pic>
    </p:spTree>
    <p:extLst>
      <p:ext uri="{BB962C8B-B14F-4D97-AF65-F5344CB8AC3E}">
        <p14:creationId xmlns:p14="http://schemas.microsoft.com/office/powerpoint/2010/main" val="29347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37</a:t>
            </a:fld>
            <a:endParaRPr lang="en-US" noProof="0" dirty="0"/>
          </a:p>
        </p:txBody>
      </p:sp>
      <p:sp>
        <p:nvSpPr>
          <p:cNvPr id="4" name="Title 3"/>
          <p:cNvSpPr>
            <a:spLocks noGrp="1"/>
          </p:cNvSpPr>
          <p:nvPr>
            <p:ph type="title"/>
          </p:nvPr>
        </p:nvSpPr>
        <p:spPr/>
        <p:txBody>
          <a:bodyPr/>
          <a:lstStyle/>
          <a:p>
            <a:r>
              <a:rPr lang="en-GB" dirty="0" smtClean="0"/>
              <a:t>Final Week of Lockdown!</a:t>
            </a:r>
            <a:endParaRPr lang="en-GB" dirty="0"/>
          </a:p>
        </p:txBody>
      </p:sp>
      <p:sp>
        <p:nvSpPr>
          <p:cNvPr id="6" name="Text Placeholder 6">
            <a:extLst>
              <a:ext uri="{FF2B5EF4-FFF2-40B4-BE49-F238E27FC236}">
                <a16:creationId xmlns:a16="http://schemas.microsoft.com/office/drawing/2014/main" id="{AE495B20-FF2C-4679-89D6-BE7A90DA9F73}"/>
              </a:ext>
            </a:extLst>
          </p:cNvPr>
          <p:cNvSpPr txBox="1">
            <a:spLocks/>
          </p:cNvSpPr>
          <p:nvPr/>
        </p:nvSpPr>
        <p:spPr>
          <a:xfrm>
            <a:off x="4973455" y="88168"/>
            <a:ext cx="6958196" cy="131251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chemeClr val="tx2"/>
                </a:solidFill>
              </a:rPr>
              <a:t>Thursday </a:t>
            </a:r>
            <a:r>
              <a:rPr lang="en-US" sz="3600" dirty="0" smtClean="0">
                <a:solidFill>
                  <a:schemeClr val="tx2"/>
                </a:solidFill>
              </a:rPr>
              <a:t>11th</a:t>
            </a:r>
            <a:r>
              <a:rPr lang="en-US" sz="3600" dirty="0" smtClean="0">
                <a:solidFill>
                  <a:schemeClr val="tx2"/>
                </a:solidFill>
              </a:rPr>
              <a:t> </a:t>
            </a:r>
            <a:r>
              <a:rPr lang="en-US" sz="3600" dirty="0" smtClean="0">
                <a:solidFill>
                  <a:schemeClr val="tx2"/>
                </a:solidFill>
              </a:rPr>
              <a:t>March </a:t>
            </a:r>
            <a:r>
              <a:rPr lang="en-US" sz="3600" dirty="0" smtClean="0">
                <a:solidFill>
                  <a:schemeClr val="tx2"/>
                </a:solidFill>
              </a:rPr>
              <a:t>2021</a:t>
            </a:r>
          </a:p>
          <a:p>
            <a:pPr marL="0" indent="0" algn="ctr">
              <a:buNone/>
            </a:pPr>
            <a:r>
              <a:rPr lang="en-US" sz="3600" dirty="0" smtClean="0">
                <a:solidFill>
                  <a:schemeClr val="tx2"/>
                </a:solidFill>
              </a:rPr>
              <a:t>LI: to write a recount.</a:t>
            </a:r>
            <a:endParaRPr lang="en-US" sz="3600" dirty="0" smtClean="0">
              <a:solidFill>
                <a:schemeClr val="tx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204932097"/>
              </p:ext>
            </p:extLst>
          </p:nvPr>
        </p:nvGraphicFramePr>
        <p:xfrm>
          <a:off x="3204684" y="1942690"/>
          <a:ext cx="5887507" cy="3555193"/>
        </p:xfrm>
        <a:graphic>
          <a:graphicData uri="http://schemas.openxmlformats.org/drawingml/2006/table">
            <a:tbl>
              <a:tblPr firstRow="1" bandRow="1">
                <a:tableStyleId>{793D81CF-94F2-401A-BA57-92F5A7B2D0C5}</a:tableStyleId>
              </a:tblPr>
              <a:tblGrid>
                <a:gridCol w="5887507">
                  <a:extLst>
                    <a:ext uri="{9D8B030D-6E8A-4147-A177-3AD203B41FA5}">
                      <a16:colId xmlns:a16="http://schemas.microsoft.com/office/drawing/2014/main" val="478507327"/>
                    </a:ext>
                  </a:extLst>
                </a:gridCol>
              </a:tblGrid>
              <a:tr h="546870">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008323">
                <a:tc>
                  <a:txBody>
                    <a:bodyPr/>
                    <a:lstStyle/>
                    <a:p>
                      <a:pPr marL="0" indent="0">
                        <a:buNone/>
                      </a:pPr>
                      <a:r>
                        <a:rPr lang="en-GB" sz="2400" baseline="0" dirty="0" smtClean="0"/>
                        <a:t>Live Lesson</a:t>
                      </a:r>
                    </a:p>
                    <a:p>
                      <a:pPr marL="0" indent="0">
                        <a:buNone/>
                      </a:pPr>
                      <a:endParaRPr lang="en-GB" sz="2400" baseline="0" dirty="0" smtClean="0"/>
                    </a:p>
                    <a:p>
                      <a:pPr marL="0" indent="0">
                        <a:buNone/>
                      </a:pPr>
                      <a:r>
                        <a:rPr lang="en-GB" sz="2400" baseline="0" dirty="0" smtClean="0"/>
                        <a:t>1. Write a recount of your experiences of lockdown. Which parts have you enjoyed? What has been difficult? What are you most looking forward to about coming back to school?</a:t>
                      </a:r>
                      <a:endParaRPr lang="en-GB" sz="24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35006999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HWB </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11</a:t>
            </a:r>
            <a:r>
              <a:rPr lang="en-US" sz="3200" dirty="0" smtClean="0"/>
              <a:t>.03.21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38</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827589" y="738824"/>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a:t>
            </a:r>
            <a:r>
              <a:rPr lang="en-US" sz="2800" dirty="0" smtClean="0">
                <a:solidFill>
                  <a:schemeClr val="tx2"/>
                </a:solidFill>
              </a:rPr>
              <a:t>keep physically healthy.</a:t>
            </a:r>
            <a:endParaRPr lang="en-US" sz="2800" dirty="0" smtClean="0">
              <a:solidFill>
                <a:schemeClr val="tx2"/>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850768534"/>
              </p:ext>
            </p:extLst>
          </p:nvPr>
        </p:nvGraphicFramePr>
        <p:xfrm>
          <a:off x="1420751" y="1792263"/>
          <a:ext cx="9256597" cy="1959321"/>
        </p:xfrm>
        <a:graphic>
          <a:graphicData uri="http://schemas.openxmlformats.org/drawingml/2006/table">
            <a:tbl>
              <a:tblPr firstRow="1" bandRow="1">
                <a:tableStyleId>{793D81CF-94F2-401A-BA57-92F5A7B2D0C5}</a:tableStyleId>
              </a:tblPr>
              <a:tblGrid>
                <a:gridCol w="9256597">
                  <a:extLst>
                    <a:ext uri="{9D8B030D-6E8A-4147-A177-3AD203B41FA5}">
                      <a16:colId xmlns:a16="http://schemas.microsoft.com/office/drawing/2014/main" val="478507327"/>
                    </a:ext>
                  </a:extLst>
                </a:gridCol>
              </a:tblGrid>
              <a:tr h="166257">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593561">
                <a:tc>
                  <a:txBody>
                    <a:bodyPr/>
                    <a:lstStyle/>
                    <a:p>
                      <a:pPr marL="0" indent="0">
                        <a:buNone/>
                      </a:pPr>
                      <a:r>
                        <a:rPr lang="en-GB" sz="1800" baseline="0" dirty="0" smtClean="0"/>
                        <a:t>Join in with Live PE session at 9am</a:t>
                      </a:r>
                    </a:p>
                    <a:p>
                      <a:pPr marL="0" indent="0">
                        <a:buNone/>
                      </a:pPr>
                      <a:endParaRPr lang="en-GB" sz="1800" baseline="0" dirty="0" smtClean="0"/>
                    </a:p>
                    <a:p>
                      <a:pPr marL="0" indent="0">
                        <a:buNone/>
                      </a:pPr>
                      <a:r>
                        <a:rPr lang="en-GB" sz="1800" baseline="0" dirty="0" smtClean="0"/>
                        <a:t>OR</a:t>
                      </a:r>
                    </a:p>
                    <a:p>
                      <a:pPr marL="0" indent="0">
                        <a:buNone/>
                      </a:pPr>
                      <a:endParaRPr lang="en-GB" sz="1800" baseline="0" dirty="0" smtClean="0"/>
                    </a:p>
                    <a:p>
                      <a:pPr marL="0" indent="0">
                        <a:buNone/>
                      </a:pPr>
                      <a:r>
                        <a:rPr lang="en-GB" sz="1800" baseline="0" dirty="0" smtClean="0"/>
                        <a:t>Complete exercise of your choice!</a:t>
                      </a:r>
                    </a:p>
                  </a:txBody>
                  <a:tcPr/>
                </a:tc>
                <a:extLst>
                  <a:ext uri="{0D108BD9-81ED-4DB2-BD59-A6C34878D82A}">
                    <a16:rowId xmlns:a16="http://schemas.microsoft.com/office/drawing/2014/main" val="803849920"/>
                  </a:ext>
                </a:extLst>
              </a:tr>
            </a:tbl>
          </a:graphicData>
        </a:graphic>
      </p:graphicFrame>
      <p:pic>
        <p:nvPicPr>
          <p:cNvPr id="5" name="Picture 4" descr="File:Stayhealthy Logo 2012.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920" y="3993465"/>
            <a:ext cx="7437120" cy="2541016"/>
          </a:xfrm>
          <a:prstGeom prst="rect">
            <a:avLst/>
          </a:prstGeom>
        </p:spPr>
      </p:pic>
    </p:spTree>
    <p:extLst>
      <p:ext uri="{BB962C8B-B14F-4D97-AF65-F5344CB8AC3E}">
        <p14:creationId xmlns:p14="http://schemas.microsoft.com/office/powerpoint/2010/main" val="689259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39</a:t>
            </a:fld>
            <a:endParaRPr lang="en-US" noProof="0" dirty="0"/>
          </a:p>
        </p:txBody>
      </p:sp>
      <p:sp>
        <p:nvSpPr>
          <p:cNvPr id="4" name="Title 3"/>
          <p:cNvSpPr>
            <a:spLocks noGrp="1"/>
          </p:cNvSpPr>
          <p:nvPr>
            <p:ph type="title"/>
          </p:nvPr>
        </p:nvSpPr>
        <p:spPr/>
        <p:txBody>
          <a:bodyPr/>
          <a:lstStyle/>
          <a:p>
            <a:r>
              <a:rPr lang="en-GB" dirty="0" smtClean="0"/>
              <a:t>Mental Maths</a:t>
            </a:r>
            <a:endParaRPr lang="en-GB" dirty="0"/>
          </a:p>
        </p:txBody>
      </p:sp>
      <p:sp>
        <p:nvSpPr>
          <p:cNvPr id="5" name="Text Placeholder 6">
            <a:extLst>
              <a:ext uri="{FF2B5EF4-FFF2-40B4-BE49-F238E27FC236}">
                <a16:creationId xmlns:a16="http://schemas.microsoft.com/office/drawing/2014/main" id="{AE495B20-FF2C-4679-89D6-BE7A90DA9F73}"/>
              </a:ext>
            </a:extLst>
          </p:cNvPr>
          <p:cNvSpPr txBox="1">
            <a:spLocks/>
          </p:cNvSpPr>
          <p:nvPr/>
        </p:nvSpPr>
        <p:spPr>
          <a:xfrm>
            <a:off x="4973455" y="88168"/>
            <a:ext cx="6958196" cy="131251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chemeClr val="tx2"/>
                </a:solidFill>
              </a:rPr>
              <a:t>Friday </a:t>
            </a:r>
            <a:r>
              <a:rPr lang="en-US" sz="3600" dirty="0" smtClean="0">
                <a:solidFill>
                  <a:schemeClr val="tx2"/>
                </a:solidFill>
              </a:rPr>
              <a:t>11th</a:t>
            </a:r>
            <a:r>
              <a:rPr lang="en-US" sz="3600" dirty="0" smtClean="0">
                <a:solidFill>
                  <a:schemeClr val="tx2"/>
                </a:solidFill>
              </a:rPr>
              <a:t> </a:t>
            </a:r>
            <a:r>
              <a:rPr lang="en-US" sz="3600" dirty="0" smtClean="0">
                <a:solidFill>
                  <a:schemeClr val="tx2"/>
                </a:solidFill>
              </a:rPr>
              <a:t>March 2021</a:t>
            </a:r>
          </a:p>
          <a:p>
            <a:pPr marL="0" indent="0" algn="ctr">
              <a:buNone/>
            </a:pPr>
            <a:r>
              <a:rPr lang="en-US" sz="3600" dirty="0" smtClean="0">
                <a:solidFill>
                  <a:schemeClr val="tx2"/>
                </a:solidFill>
              </a:rPr>
              <a:t>LI: to improve speed and accuracy in basic numeracy skills.</a:t>
            </a:r>
          </a:p>
        </p:txBody>
      </p:sp>
      <p:sp>
        <p:nvSpPr>
          <p:cNvPr id="6" name="Text Placeholder 6">
            <a:extLst>
              <a:ext uri="{FF2B5EF4-FFF2-40B4-BE49-F238E27FC236}">
                <a16:creationId xmlns:a16="http://schemas.microsoft.com/office/drawing/2014/main" id="{AE495B20-FF2C-4679-89D6-BE7A90DA9F73}"/>
              </a:ext>
            </a:extLst>
          </p:cNvPr>
          <p:cNvSpPr txBox="1">
            <a:spLocks/>
          </p:cNvSpPr>
          <p:nvPr/>
        </p:nvSpPr>
        <p:spPr>
          <a:xfrm>
            <a:off x="2931295" y="3016996"/>
            <a:ext cx="6958196" cy="131251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600" dirty="0" smtClean="0">
              <a:solidFill>
                <a:schemeClr val="tx2"/>
              </a:solidFill>
            </a:endParaRPr>
          </a:p>
        </p:txBody>
      </p:sp>
      <p:pic>
        <p:nvPicPr>
          <p:cNvPr id="7" name="Picture 6"/>
          <p:cNvPicPr>
            <a:picLocks noChangeAspect="1"/>
          </p:cNvPicPr>
          <p:nvPr/>
        </p:nvPicPr>
        <p:blipFill rotWithShape="1">
          <a:blip r:embed="rId2"/>
          <a:srcRect t="18555"/>
          <a:stretch/>
        </p:blipFill>
        <p:spPr>
          <a:xfrm>
            <a:off x="2484058" y="1798320"/>
            <a:ext cx="7887653" cy="4728737"/>
          </a:xfrm>
          <a:prstGeom prst="rect">
            <a:avLst/>
          </a:prstGeom>
        </p:spPr>
      </p:pic>
    </p:spTree>
    <p:extLst>
      <p:ext uri="{BB962C8B-B14F-4D97-AF65-F5344CB8AC3E}">
        <p14:creationId xmlns:p14="http://schemas.microsoft.com/office/powerpoint/2010/main" val="337954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NUMERACY &amp; MATHS – </a:t>
            </a:r>
            <a:br>
              <a:rPr lang="en-US" dirty="0" smtClean="0"/>
            </a:br>
            <a:r>
              <a:rPr lang="en-US" dirty="0" smtClean="0"/>
              <a:t>Volume</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08.03.21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4</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3637417" y="1121309"/>
            <a:ext cx="4823266" cy="951441"/>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a:t>
            </a:r>
            <a:r>
              <a:rPr lang="en-US" sz="2800" dirty="0" smtClean="0">
                <a:solidFill>
                  <a:schemeClr val="tx2"/>
                </a:solidFill>
              </a:rPr>
              <a:t>calculate volume using the formula (</a:t>
            </a:r>
            <a:r>
              <a:rPr lang="en-US" sz="2800" dirty="0" err="1" smtClean="0">
                <a:solidFill>
                  <a:schemeClr val="tx2"/>
                </a:solidFill>
              </a:rPr>
              <a:t>LxWxH</a:t>
            </a:r>
            <a:r>
              <a:rPr lang="en-US" sz="2800" dirty="0" smtClean="0">
                <a:solidFill>
                  <a:schemeClr val="tx2"/>
                </a:solidFill>
              </a:rPr>
              <a:t>)</a:t>
            </a:r>
            <a:endParaRPr lang="en-US" sz="2800" dirty="0" smtClean="0">
              <a:solidFill>
                <a:schemeClr val="tx2"/>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4205485409"/>
              </p:ext>
            </p:extLst>
          </p:nvPr>
        </p:nvGraphicFramePr>
        <p:xfrm>
          <a:off x="237883" y="2072750"/>
          <a:ext cx="5425180" cy="4397559"/>
        </p:xfrm>
        <a:graphic>
          <a:graphicData uri="http://schemas.openxmlformats.org/drawingml/2006/table">
            <a:tbl>
              <a:tblPr firstRow="1" bandRow="1">
                <a:tableStyleId>{793D81CF-94F2-401A-BA57-92F5A7B2D0C5}</a:tableStyleId>
              </a:tblPr>
              <a:tblGrid>
                <a:gridCol w="5425180">
                  <a:extLst>
                    <a:ext uri="{9D8B030D-6E8A-4147-A177-3AD203B41FA5}">
                      <a16:colId xmlns:a16="http://schemas.microsoft.com/office/drawing/2014/main" val="478507327"/>
                    </a:ext>
                  </a:extLst>
                </a:gridCol>
              </a:tblGrid>
              <a:tr h="677719">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719840">
                <a:tc>
                  <a:txBody>
                    <a:bodyPr/>
                    <a:lstStyle/>
                    <a:p>
                      <a:pPr marL="342900" indent="-342900">
                        <a:buAutoNum type="arabicPeriod"/>
                      </a:pPr>
                      <a:r>
                        <a:rPr lang="en-GB" sz="1800" baseline="0" dirty="0" smtClean="0"/>
                        <a:t>Live lesson or </a:t>
                      </a:r>
                      <a:r>
                        <a:rPr lang="en-GB" sz="1800" baseline="0" dirty="0" smtClean="0"/>
                        <a:t>use </a:t>
                      </a:r>
                      <a:r>
                        <a:rPr lang="en-GB" sz="1800" baseline="0" dirty="0" smtClean="0">
                          <a:hlinkClick r:id="rId2"/>
                        </a:rPr>
                        <a:t>https://www.bbc.co.uk/bitesize/topics/zjbg87h/articles/z3jrxfr</a:t>
                      </a:r>
                      <a:r>
                        <a:rPr lang="en-GB" sz="1800" baseline="0" dirty="0" smtClean="0"/>
                        <a:t> to help calculate the volume of cubes and cuboids.</a:t>
                      </a:r>
                    </a:p>
                    <a:p>
                      <a:pPr marL="342900" indent="-342900">
                        <a:buAutoNum type="arabicPeriod"/>
                      </a:pPr>
                      <a:endParaRPr lang="en-GB" sz="1800" baseline="0" dirty="0" smtClean="0"/>
                    </a:p>
                    <a:p>
                      <a:pPr marL="342900" indent="-342900">
                        <a:buAutoNum type="arabicPeriod"/>
                      </a:pPr>
                      <a:r>
                        <a:rPr lang="en-GB" sz="1800" baseline="0" dirty="0" smtClean="0"/>
                        <a:t>The daily tasks have been split into mild, medium &amp; spicy tasks. Please check the following slides to choose your task. Complete AT LEAST 1 level and challenge yourself to do 2 or 3 if possible </a:t>
                      </a:r>
                      <a:r>
                        <a:rPr lang="en-GB" sz="1800" baseline="0" dirty="0" smtClean="0">
                          <a:sym typeface="Wingdings" panose="05000000000000000000" pitchFamily="2" charset="2"/>
                        </a:rPr>
                        <a:t>. I am looking for you to push yourself.</a:t>
                      </a:r>
                    </a:p>
                    <a:p>
                      <a:pPr marL="342900" indent="-342900">
                        <a:buAutoNum type="arabicPeriod"/>
                      </a:pPr>
                      <a:endParaRPr lang="en-GB" sz="1800" baseline="0" dirty="0" smtClean="0">
                        <a:sym typeface="Wingdings" panose="05000000000000000000" pitchFamily="2" charset="2"/>
                      </a:endParaRPr>
                    </a:p>
                    <a:p>
                      <a:pPr marL="342900" indent="-342900">
                        <a:buAutoNum type="arabicPeriod"/>
                      </a:pPr>
                      <a:r>
                        <a:rPr lang="en-GB" sz="1800" baseline="0" dirty="0" smtClean="0">
                          <a:sym typeface="Wingdings" panose="05000000000000000000" pitchFamily="2" charset="2"/>
                        </a:rPr>
                        <a:t>Create a poster showing examples of how to calculate the volume of cubes and cuboids.</a:t>
                      </a:r>
                      <a:endParaRPr lang="en-GB" sz="1800" baseline="0" dirty="0" smtClean="0"/>
                    </a:p>
                  </a:txBody>
                  <a:tcPr/>
                </a:tc>
                <a:extLst>
                  <a:ext uri="{0D108BD9-81ED-4DB2-BD59-A6C34878D82A}">
                    <a16:rowId xmlns:a16="http://schemas.microsoft.com/office/drawing/2014/main" val="803849920"/>
                  </a:ext>
                </a:extLst>
              </a:tr>
            </a:tbl>
          </a:graphicData>
        </a:graphic>
      </p:graphicFrame>
      <p:pic>
        <p:nvPicPr>
          <p:cNvPr id="5" name="Picture 4" descr="Year 8 volu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936" y="2630424"/>
            <a:ext cx="4681728" cy="2694432"/>
          </a:xfrm>
          <a:prstGeom prst="rect">
            <a:avLst/>
          </a:prstGeom>
        </p:spPr>
      </p:pic>
    </p:spTree>
    <p:extLst>
      <p:ext uri="{BB962C8B-B14F-4D97-AF65-F5344CB8AC3E}">
        <p14:creationId xmlns:p14="http://schemas.microsoft.com/office/powerpoint/2010/main" val="3669243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40</a:t>
            </a:fld>
            <a:endParaRPr lang="en-US" noProof="0" dirty="0"/>
          </a:p>
        </p:txBody>
      </p:sp>
      <p:sp>
        <p:nvSpPr>
          <p:cNvPr id="4" name="Title 3"/>
          <p:cNvSpPr>
            <a:spLocks noGrp="1"/>
          </p:cNvSpPr>
          <p:nvPr>
            <p:ph type="title"/>
          </p:nvPr>
        </p:nvSpPr>
        <p:spPr/>
        <p:txBody>
          <a:bodyPr/>
          <a:lstStyle/>
          <a:p>
            <a:r>
              <a:rPr lang="en-GB" dirty="0" smtClean="0"/>
              <a:t>Art</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340418673"/>
              </p:ext>
            </p:extLst>
          </p:nvPr>
        </p:nvGraphicFramePr>
        <p:xfrm>
          <a:off x="1813561" y="572324"/>
          <a:ext cx="8549640" cy="2740732"/>
        </p:xfrm>
        <a:graphic>
          <a:graphicData uri="http://schemas.openxmlformats.org/drawingml/2006/table">
            <a:tbl>
              <a:tblPr firstRow="1" bandRow="1">
                <a:tableStyleId>{793D81CF-94F2-401A-BA57-92F5A7B2D0C5}</a:tableStyleId>
              </a:tblPr>
              <a:tblGrid>
                <a:gridCol w="8549640">
                  <a:extLst>
                    <a:ext uri="{9D8B030D-6E8A-4147-A177-3AD203B41FA5}">
                      <a16:colId xmlns:a16="http://schemas.microsoft.com/office/drawing/2014/main" val="478507327"/>
                    </a:ext>
                  </a:extLst>
                </a:gridCol>
              </a:tblGrid>
              <a:tr h="306448">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2374972">
                <a:tc>
                  <a:txBody>
                    <a:bodyPr/>
                    <a:lstStyle/>
                    <a:p>
                      <a:pPr marL="0" indent="0">
                        <a:buNone/>
                      </a:pPr>
                      <a:r>
                        <a:rPr lang="en-GB" sz="1800" baseline="0" dirty="0" smtClean="0"/>
                        <a:t>Get creative! </a:t>
                      </a:r>
                      <a:endParaRPr lang="en-GB" sz="1800" baseline="0" dirty="0" smtClean="0"/>
                    </a:p>
                    <a:p>
                      <a:pPr marL="0" indent="0">
                        <a:buNone/>
                      </a:pPr>
                      <a:endParaRPr lang="en-GB" sz="1800" baseline="0" dirty="0" smtClean="0"/>
                    </a:p>
                    <a:p>
                      <a:pPr marL="0" indent="0">
                        <a:buNone/>
                      </a:pPr>
                      <a:r>
                        <a:rPr lang="en-GB" sz="1800" baseline="0" dirty="0" smtClean="0"/>
                        <a:t>If you could design your own school uniform – what would it look like? Design your own school badge and tie to go along with it </a:t>
                      </a:r>
                      <a:r>
                        <a:rPr lang="en-GB" sz="1800" baseline="0" dirty="0" smtClean="0">
                          <a:sym typeface="Wingdings" panose="05000000000000000000" pitchFamily="2" charset="2"/>
                        </a:rPr>
                        <a:t></a:t>
                      </a:r>
                      <a:endParaRPr lang="en-GB" sz="1800" baseline="0" dirty="0" smtClean="0"/>
                    </a:p>
                    <a:p>
                      <a:pPr marL="0" indent="0">
                        <a:buNone/>
                      </a:pPr>
                      <a:endParaRPr lang="en-GB" sz="1800" baseline="0" dirty="0" smtClean="0"/>
                    </a:p>
                    <a:p>
                      <a:pPr marL="0" indent="0">
                        <a:buNone/>
                      </a:pPr>
                      <a:r>
                        <a:rPr lang="en-GB" sz="1800" baseline="0" dirty="0" smtClean="0"/>
                        <a:t>Think about styles, colours, textures, material, practicality etc.</a:t>
                      </a:r>
                    </a:p>
                    <a:p>
                      <a:pPr marL="0" indent="0">
                        <a:buNone/>
                      </a:pPr>
                      <a:endParaRPr lang="en-GB" sz="1800" baseline="0" dirty="0" smtClean="0"/>
                    </a:p>
                    <a:p>
                      <a:pPr marL="0" indent="0">
                        <a:buNone/>
                      </a:pPr>
                      <a:r>
                        <a:rPr lang="en-GB" sz="1800" baseline="0" dirty="0" smtClean="0"/>
                        <a:t>Label your illustration!</a:t>
                      </a:r>
                      <a:endParaRPr lang="en-GB" sz="1800" baseline="0" dirty="0" smtClean="0"/>
                    </a:p>
                  </a:txBody>
                  <a:tcPr/>
                </a:tc>
                <a:extLst>
                  <a:ext uri="{0D108BD9-81ED-4DB2-BD59-A6C34878D82A}">
                    <a16:rowId xmlns:a16="http://schemas.microsoft.com/office/drawing/2014/main" val="803849920"/>
                  </a:ext>
                </a:extLst>
              </a:tr>
            </a:tbl>
          </a:graphicData>
        </a:graphic>
      </p:graphicFrame>
      <p:pic>
        <p:nvPicPr>
          <p:cNvPr id="6" name="Picture 5" descr="Nonsuch Primary School - Our School Unifor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968117"/>
            <a:ext cx="7620000" cy="3810000"/>
          </a:xfrm>
          <a:prstGeom prst="rect">
            <a:avLst/>
          </a:prstGeom>
        </p:spPr>
      </p:pic>
    </p:spTree>
    <p:extLst>
      <p:ext uri="{BB962C8B-B14F-4D97-AF65-F5344CB8AC3E}">
        <p14:creationId xmlns:p14="http://schemas.microsoft.com/office/powerpoint/2010/main" val="2437049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41</a:t>
            </a:fld>
            <a:endParaRPr lang="en-US" noProof="0" dirty="0"/>
          </a:p>
        </p:txBody>
      </p:sp>
      <p:sp>
        <p:nvSpPr>
          <p:cNvPr id="4" name="Title 3"/>
          <p:cNvSpPr>
            <a:spLocks noGrp="1"/>
          </p:cNvSpPr>
          <p:nvPr>
            <p:ph type="title"/>
          </p:nvPr>
        </p:nvSpPr>
        <p:spPr/>
        <p:txBody>
          <a:bodyPr/>
          <a:lstStyle/>
          <a:p>
            <a:r>
              <a:rPr lang="en-GB" dirty="0" smtClean="0"/>
              <a:t>Fun 31!</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375452314"/>
              </p:ext>
            </p:extLst>
          </p:nvPr>
        </p:nvGraphicFramePr>
        <p:xfrm>
          <a:off x="761939" y="1942690"/>
          <a:ext cx="4983542" cy="3722061"/>
        </p:xfrm>
        <a:graphic>
          <a:graphicData uri="http://schemas.openxmlformats.org/drawingml/2006/table">
            <a:tbl>
              <a:tblPr firstRow="1" bandRow="1">
                <a:tableStyleId>{793D81CF-94F2-401A-BA57-92F5A7B2D0C5}</a:tableStyleId>
              </a:tblPr>
              <a:tblGrid>
                <a:gridCol w="4983542">
                  <a:extLst>
                    <a:ext uri="{9D8B030D-6E8A-4147-A177-3AD203B41FA5}">
                      <a16:colId xmlns:a16="http://schemas.microsoft.com/office/drawing/2014/main" val="478507327"/>
                    </a:ext>
                  </a:extLst>
                </a:gridCol>
              </a:tblGrid>
              <a:tr h="513388">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208673">
                <a:tc>
                  <a:txBody>
                    <a:bodyPr/>
                    <a:lstStyle/>
                    <a:p>
                      <a:pPr marL="0" indent="0">
                        <a:buNone/>
                      </a:pPr>
                      <a:endParaRPr lang="en-GB" sz="1800" baseline="0" dirty="0" smtClean="0"/>
                    </a:p>
                    <a:p>
                      <a:pPr marL="0" indent="0">
                        <a:buNone/>
                      </a:pPr>
                      <a:r>
                        <a:rPr lang="en-GB" sz="1800" baseline="0" dirty="0" smtClean="0"/>
                        <a:t>You have worked SO </a:t>
                      </a:r>
                      <a:r>
                        <a:rPr lang="en-GB" sz="1800" baseline="0" dirty="0" smtClean="0"/>
                        <a:t>hard over the past couple of months and I am so </a:t>
                      </a:r>
                      <a:r>
                        <a:rPr lang="en-GB" sz="1800" baseline="0" dirty="0" err="1" smtClean="0"/>
                        <a:t>so</a:t>
                      </a:r>
                      <a:r>
                        <a:rPr lang="en-GB" sz="1800" baseline="0" dirty="0" smtClean="0"/>
                        <a:t> </a:t>
                      </a:r>
                      <a:r>
                        <a:rPr lang="en-GB" sz="1800" baseline="0" dirty="0" err="1" smtClean="0"/>
                        <a:t>so</a:t>
                      </a:r>
                      <a:r>
                        <a:rPr lang="en-GB" sz="1800" baseline="0" dirty="0" smtClean="0"/>
                        <a:t> </a:t>
                      </a:r>
                      <a:r>
                        <a:rPr lang="en-GB" sz="1800" baseline="0" dirty="0" err="1" smtClean="0"/>
                        <a:t>so</a:t>
                      </a:r>
                      <a:r>
                        <a:rPr lang="en-GB" sz="1800" baseline="0" dirty="0" smtClean="0"/>
                        <a:t> </a:t>
                      </a:r>
                      <a:r>
                        <a:rPr lang="en-GB" sz="1800" baseline="0" dirty="0" err="1" smtClean="0"/>
                        <a:t>so</a:t>
                      </a:r>
                      <a:r>
                        <a:rPr lang="en-GB" sz="1800" baseline="0" dirty="0" smtClean="0"/>
                        <a:t> proud of you!!!</a:t>
                      </a:r>
                    </a:p>
                    <a:p>
                      <a:pPr marL="0" indent="0">
                        <a:buNone/>
                      </a:pPr>
                      <a:endParaRPr lang="en-GB" sz="1800" baseline="0" dirty="0" smtClean="0"/>
                    </a:p>
                    <a:p>
                      <a:pPr marL="0" indent="0">
                        <a:buNone/>
                      </a:pPr>
                      <a:r>
                        <a:rPr lang="en-GB" sz="1800" baseline="0" dirty="0" smtClean="0"/>
                        <a:t>Enjoy </a:t>
                      </a:r>
                      <a:r>
                        <a:rPr lang="en-GB" sz="1800" baseline="0" dirty="0" smtClean="0"/>
                        <a:t>your fun 31 time! Try to get away from the laptop/tablet for a wee while and enjoy your time off. </a:t>
                      </a:r>
                    </a:p>
                    <a:p>
                      <a:pPr marL="0" indent="0">
                        <a:buNone/>
                      </a:pPr>
                      <a:endParaRPr lang="en-GB" sz="1800" baseline="0" dirty="0" smtClean="0"/>
                    </a:p>
                    <a:p>
                      <a:pPr marL="0" indent="0">
                        <a:buNone/>
                      </a:pPr>
                      <a:r>
                        <a:rPr lang="en-GB" sz="1800" baseline="0" dirty="0" smtClean="0"/>
                        <a:t>See </a:t>
                      </a:r>
                      <a:r>
                        <a:rPr lang="en-GB" sz="1800" baseline="0" dirty="0" smtClean="0"/>
                        <a:t>you back at school on </a:t>
                      </a:r>
                      <a:r>
                        <a:rPr lang="en-GB" sz="1800" baseline="0" dirty="0" smtClean="0"/>
                        <a:t>Monday </a:t>
                      </a:r>
                      <a:r>
                        <a:rPr lang="en-GB" sz="1800" baseline="0" dirty="0" smtClean="0">
                          <a:sym typeface="Wingdings" panose="05000000000000000000" pitchFamily="2" charset="2"/>
                        </a:rPr>
                        <a:t> I CAN’T WAIT!!!!!!!!!</a:t>
                      </a:r>
                      <a:endParaRPr lang="en-GB" sz="1800" baseline="0" dirty="0" smtClean="0"/>
                    </a:p>
                  </a:txBody>
                  <a:tcPr/>
                </a:tc>
                <a:extLst>
                  <a:ext uri="{0D108BD9-81ED-4DB2-BD59-A6C34878D82A}">
                    <a16:rowId xmlns:a16="http://schemas.microsoft.com/office/drawing/2014/main" val="803849920"/>
                  </a:ext>
                </a:extLst>
              </a:tr>
            </a:tbl>
          </a:graphicData>
        </a:graphic>
      </p:graphicFrame>
      <p:pic>
        <p:nvPicPr>
          <p:cNvPr id="2" name="Picture 1" descr="See You Soon! – Niamh Kell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3365" y="1460726"/>
            <a:ext cx="4472010" cy="4667660"/>
          </a:xfrm>
          <a:prstGeom prst="rect">
            <a:avLst/>
          </a:prstGeom>
        </p:spPr>
      </p:pic>
    </p:spTree>
    <p:extLst>
      <p:ext uri="{BB962C8B-B14F-4D97-AF65-F5344CB8AC3E}">
        <p14:creationId xmlns:p14="http://schemas.microsoft.com/office/powerpoint/2010/main" val="248634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82963" y="3549316"/>
            <a:ext cx="5375275" cy="347046"/>
          </a:xfrm>
        </p:spPr>
        <p:txBody>
          <a:bodyPr/>
          <a:lstStyle/>
          <a:p>
            <a:pPr algn="ct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4" name="Title 3"/>
          <p:cNvSpPr>
            <a:spLocks noGrp="1"/>
          </p:cNvSpPr>
          <p:nvPr>
            <p:ph type="title"/>
          </p:nvPr>
        </p:nvSpPr>
        <p:spPr/>
        <p:txBody>
          <a:bodyPr/>
          <a:lstStyle/>
          <a:p>
            <a:r>
              <a:rPr lang="en-GB" dirty="0" smtClean="0"/>
              <a:t>Mild</a:t>
            </a:r>
            <a:endParaRPr lang="en-GB" dirty="0"/>
          </a:p>
        </p:txBody>
      </p:sp>
      <p:pic>
        <p:nvPicPr>
          <p:cNvPr id="5" name="Picture 4"/>
          <p:cNvPicPr>
            <a:picLocks noChangeAspect="1"/>
          </p:cNvPicPr>
          <p:nvPr/>
        </p:nvPicPr>
        <p:blipFill>
          <a:blip r:embed="rId2"/>
          <a:stretch>
            <a:fillRect/>
          </a:stretch>
        </p:blipFill>
        <p:spPr>
          <a:xfrm>
            <a:off x="0" y="2162178"/>
            <a:ext cx="6280995" cy="3809047"/>
          </a:xfrm>
          <a:prstGeom prst="rect">
            <a:avLst/>
          </a:prstGeom>
        </p:spPr>
      </p:pic>
      <p:pic>
        <p:nvPicPr>
          <p:cNvPr id="7" name="Picture 6"/>
          <p:cNvPicPr>
            <a:picLocks noChangeAspect="1"/>
          </p:cNvPicPr>
          <p:nvPr/>
        </p:nvPicPr>
        <p:blipFill>
          <a:blip r:embed="rId3"/>
          <a:stretch>
            <a:fillRect/>
          </a:stretch>
        </p:blipFill>
        <p:spPr>
          <a:xfrm>
            <a:off x="6221673" y="2110350"/>
            <a:ext cx="5811203" cy="3572024"/>
          </a:xfrm>
          <a:prstGeom prst="rect">
            <a:avLst/>
          </a:prstGeom>
        </p:spPr>
      </p:pic>
      <p:sp>
        <p:nvSpPr>
          <p:cNvPr id="8" name="Rectangle 7"/>
          <p:cNvSpPr/>
          <p:nvPr/>
        </p:nvSpPr>
        <p:spPr>
          <a:xfrm>
            <a:off x="1419946" y="3149206"/>
            <a:ext cx="335348" cy="400110"/>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3</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9" name="Rectangle 8"/>
          <p:cNvSpPr/>
          <p:nvPr/>
        </p:nvSpPr>
        <p:spPr>
          <a:xfrm>
            <a:off x="1755294" y="4360160"/>
            <a:ext cx="335348" cy="400110"/>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3</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10" name="Rectangle 9"/>
          <p:cNvSpPr/>
          <p:nvPr/>
        </p:nvSpPr>
        <p:spPr>
          <a:xfrm>
            <a:off x="5958501" y="4533683"/>
            <a:ext cx="335348" cy="400110"/>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3</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11" name="Rectangle 10"/>
          <p:cNvSpPr/>
          <p:nvPr/>
        </p:nvSpPr>
        <p:spPr>
          <a:xfrm>
            <a:off x="7700941" y="4360160"/>
            <a:ext cx="335348" cy="400110"/>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3</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12" name="Rectangle 11"/>
          <p:cNvSpPr/>
          <p:nvPr/>
        </p:nvSpPr>
        <p:spPr>
          <a:xfrm>
            <a:off x="1755294" y="2661004"/>
            <a:ext cx="335348" cy="400110"/>
          </a:xfrm>
          <a:prstGeom prst="rect">
            <a:avLst/>
          </a:prstGeom>
          <a:noFill/>
        </p:spPr>
        <p:txBody>
          <a:bodyPr wrap="non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rPr>
              <a:t>2</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13" name="Rectangle 12"/>
          <p:cNvSpPr/>
          <p:nvPr/>
        </p:nvSpPr>
        <p:spPr>
          <a:xfrm>
            <a:off x="3653136" y="3239517"/>
            <a:ext cx="335348" cy="400110"/>
          </a:xfrm>
          <a:prstGeom prst="rect">
            <a:avLst/>
          </a:prstGeom>
          <a:noFill/>
        </p:spPr>
        <p:txBody>
          <a:bodyPr wrap="non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rPr>
              <a:t>2</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14" name="Rectangle 13"/>
          <p:cNvSpPr/>
          <p:nvPr/>
        </p:nvSpPr>
        <p:spPr>
          <a:xfrm>
            <a:off x="5523259" y="2994307"/>
            <a:ext cx="335348" cy="400110"/>
          </a:xfrm>
          <a:prstGeom prst="rect">
            <a:avLst/>
          </a:prstGeom>
          <a:noFill/>
        </p:spPr>
        <p:txBody>
          <a:bodyPr wrap="non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rPr>
              <a:t>2</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15" name="Rectangle 14"/>
          <p:cNvSpPr/>
          <p:nvPr/>
        </p:nvSpPr>
        <p:spPr>
          <a:xfrm>
            <a:off x="5790827" y="2553544"/>
            <a:ext cx="335348" cy="400110"/>
          </a:xfrm>
          <a:prstGeom prst="rect">
            <a:avLst/>
          </a:prstGeom>
          <a:noFill/>
        </p:spPr>
        <p:txBody>
          <a:bodyPr wrap="non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rPr>
              <a:t>2</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16" name="Rectangle 15"/>
          <p:cNvSpPr/>
          <p:nvPr/>
        </p:nvSpPr>
        <p:spPr>
          <a:xfrm>
            <a:off x="4862562" y="2927176"/>
            <a:ext cx="335348" cy="400110"/>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3</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18" name="Rectangle 17"/>
          <p:cNvSpPr/>
          <p:nvPr/>
        </p:nvSpPr>
        <p:spPr>
          <a:xfrm>
            <a:off x="7881469" y="2553544"/>
            <a:ext cx="335348" cy="400110"/>
          </a:xfrm>
          <a:prstGeom prst="rect">
            <a:avLst/>
          </a:prstGeom>
          <a:noFill/>
        </p:spPr>
        <p:txBody>
          <a:bodyPr wrap="non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rPr>
              <a:t>2</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19" name="Rectangle 18"/>
          <p:cNvSpPr/>
          <p:nvPr/>
        </p:nvSpPr>
        <p:spPr>
          <a:xfrm>
            <a:off x="9403130" y="3070880"/>
            <a:ext cx="335348" cy="400110"/>
          </a:xfrm>
          <a:prstGeom prst="rect">
            <a:avLst/>
          </a:prstGeom>
          <a:noFill/>
        </p:spPr>
        <p:txBody>
          <a:bodyPr wrap="non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rPr>
              <a:t>2</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20" name="Rectangle 19"/>
          <p:cNvSpPr/>
          <p:nvPr/>
        </p:nvSpPr>
        <p:spPr>
          <a:xfrm>
            <a:off x="8791926" y="3039462"/>
            <a:ext cx="335348" cy="400110"/>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3</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21" name="Rectangle 20"/>
          <p:cNvSpPr/>
          <p:nvPr/>
        </p:nvSpPr>
        <p:spPr>
          <a:xfrm>
            <a:off x="10842913" y="3018184"/>
            <a:ext cx="335348" cy="400110"/>
          </a:xfrm>
          <a:prstGeom prst="rect">
            <a:avLst/>
          </a:prstGeom>
          <a:noFill/>
        </p:spPr>
        <p:txBody>
          <a:bodyPr wrap="non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rPr>
              <a:t>2</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22" name="Rectangle 21"/>
          <p:cNvSpPr/>
          <p:nvPr/>
        </p:nvSpPr>
        <p:spPr>
          <a:xfrm>
            <a:off x="11437894" y="3011581"/>
            <a:ext cx="335348" cy="400110"/>
          </a:xfrm>
          <a:prstGeom prst="rect">
            <a:avLst/>
          </a:prstGeom>
          <a:noFill/>
        </p:spPr>
        <p:txBody>
          <a:bodyPr wrap="non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rPr>
              <a:t>2</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23" name="Rectangle 22"/>
          <p:cNvSpPr/>
          <p:nvPr/>
        </p:nvSpPr>
        <p:spPr>
          <a:xfrm>
            <a:off x="11697527" y="2626711"/>
            <a:ext cx="335348" cy="400110"/>
          </a:xfrm>
          <a:prstGeom prst="rect">
            <a:avLst/>
          </a:prstGeom>
          <a:noFill/>
        </p:spPr>
        <p:txBody>
          <a:bodyPr wrap="non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rPr>
              <a:t>2</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24" name="Rectangle 23"/>
          <p:cNvSpPr/>
          <p:nvPr/>
        </p:nvSpPr>
        <p:spPr>
          <a:xfrm>
            <a:off x="5754739" y="5052399"/>
            <a:ext cx="335348" cy="400110"/>
          </a:xfrm>
          <a:prstGeom prst="rect">
            <a:avLst/>
          </a:prstGeom>
          <a:noFill/>
        </p:spPr>
        <p:txBody>
          <a:bodyPr wrap="non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rPr>
              <a:t>2</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25" name="Rectangle 24"/>
          <p:cNvSpPr/>
          <p:nvPr/>
        </p:nvSpPr>
        <p:spPr>
          <a:xfrm>
            <a:off x="3856897" y="4477003"/>
            <a:ext cx="335348" cy="400110"/>
          </a:xfrm>
          <a:prstGeom prst="rect">
            <a:avLst/>
          </a:prstGeom>
          <a:noFill/>
        </p:spPr>
        <p:txBody>
          <a:bodyPr wrap="non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rPr>
              <a:t>2</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26" name="Rectangle 25"/>
          <p:cNvSpPr/>
          <p:nvPr/>
        </p:nvSpPr>
        <p:spPr>
          <a:xfrm>
            <a:off x="1385420" y="5059802"/>
            <a:ext cx="335348" cy="400110"/>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3</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27" name="Rectangle 26"/>
          <p:cNvSpPr/>
          <p:nvPr/>
        </p:nvSpPr>
        <p:spPr>
          <a:xfrm>
            <a:off x="302118" y="4933793"/>
            <a:ext cx="335348" cy="400110"/>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3</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28" name="Rectangle 27"/>
          <p:cNvSpPr/>
          <p:nvPr/>
        </p:nvSpPr>
        <p:spPr>
          <a:xfrm>
            <a:off x="6726410" y="4733738"/>
            <a:ext cx="335348" cy="400110"/>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3</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29" name="Rectangle 28"/>
          <p:cNvSpPr/>
          <p:nvPr/>
        </p:nvSpPr>
        <p:spPr>
          <a:xfrm>
            <a:off x="7494319" y="4821212"/>
            <a:ext cx="335348" cy="400110"/>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3</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30" name="Rectangle 29"/>
          <p:cNvSpPr/>
          <p:nvPr/>
        </p:nvSpPr>
        <p:spPr>
          <a:xfrm>
            <a:off x="469792" y="3064941"/>
            <a:ext cx="335348" cy="400110"/>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4</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31" name="Rectangle 30"/>
          <p:cNvSpPr/>
          <p:nvPr/>
        </p:nvSpPr>
        <p:spPr>
          <a:xfrm>
            <a:off x="3868450" y="2714539"/>
            <a:ext cx="335348" cy="400110"/>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4</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32" name="Rectangle 31"/>
          <p:cNvSpPr/>
          <p:nvPr/>
        </p:nvSpPr>
        <p:spPr>
          <a:xfrm>
            <a:off x="7494319" y="2994307"/>
            <a:ext cx="335348" cy="400110"/>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4</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33" name="Rectangle 32"/>
          <p:cNvSpPr/>
          <p:nvPr/>
        </p:nvSpPr>
        <p:spPr>
          <a:xfrm>
            <a:off x="6662451" y="2992605"/>
            <a:ext cx="271740" cy="401811"/>
          </a:xfrm>
          <a:prstGeom prst="rect">
            <a:avLst/>
          </a:prstGeom>
          <a:noFill/>
        </p:spPr>
        <p:txBody>
          <a:bodyPr wrap="squar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4</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34" name="Rectangle 33"/>
          <p:cNvSpPr/>
          <p:nvPr/>
        </p:nvSpPr>
        <p:spPr>
          <a:xfrm>
            <a:off x="9643986" y="2607375"/>
            <a:ext cx="335348" cy="400110"/>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4</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35" name="Rectangle 34"/>
          <p:cNvSpPr/>
          <p:nvPr/>
        </p:nvSpPr>
        <p:spPr>
          <a:xfrm>
            <a:off x="2542968" y="4942430"/>
            <a:ext cx="335348" cy="400110"/>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4</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36" name="Rectangle 35"/>
          <p:cNvSpPr/>
          <p:nvPr/>
        </p:nvSpPr>
        <p:spPr>
          <a:xfrm>
            <a:off x="2634302" y="3064941"/>
            <a:ext cx="335348" cy="400110"/>
          </a:xfrm>
          <a:prstGeom prst="rect">
            <a:avLst/>
          </a:prstGeom>
          <a:noFill/>
        </p:spPr>
        <p:txBody>
          <a:bodyPr wrap="non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rPr>
              <a:t>6</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37" name="Rectangle 36"/>
          <p:cNvSpPr/>
          <p:nvPr/>
        </p:nvSpPr>
        <p:spPr>
          <a:xfrm>
            <a:off x="3458596" y="4926903"/>
            <a:ext cx="335348" cy="400110"/>
          </a:xfrm>
          <a:prstGeom prst="rect">
            <a:avLst/>
          </a:prstGeom>
          <a:noFill/>
        </p:spPr>
        <p:txBody>
          <a:bodyPr wrap="non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rPr>
              <a:t>5</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38" name="Rectangle 37"/>
          <p:cNvSpPr/>
          <p:nvPr/>
        </p:nvSpPr>
        <p:spPr>
          <a:xfrm>
            <a:off x="4832139" y="4942430"/>
            <a:ext cx="335348" cy="400110"/>
          </a:xfrm>
          <a:prstGeom prst="rect">
            <a:avLst/>
          </a:prstGeom>
          <a:noFill/>
        </p:spPr>
        <p:txBody>
          <a:bodyPr wrap="non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rPr>
              <a:t>5</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52787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82963" y="3549316"/>
            <a:ext cx="5375275" cy="347046"/>
          </a:xfrm>
        </p:spPr>
        <p:txBody>
          <a:bodyPr/>
          <a:lstStyle/>
          <a:p>
            <a:pPr algn="ct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4" name="Title 3"/>
          <p:cNvSpPr>
            <a:spLocks noGrp="1"/>
          </p:cNvSpPr>
          <p:nvPr>
            <p:ph type="title"/>
          </p:nvPr>
        </p:nvSpPr>
        <p:spPr/>
        <p:txBody>
          <a:bodyPr/>
          <a:lstStyle/>
          <a:p>
            <a:r>
              <a:rPr lang="en-GB" dirty="0" smtClean="0"/>
              <a:t>Medium </a:t>
            </a:r>
            <a:endParaRPr lang="en-GB" dirty="0"/>
          </a:p>
        </p:txBody>
      </p:sp>
      <p:pic>
        <p:nvPicPr>
          <p:cNvPr id="5" name="Picture 4"/>
          <p:cNvPicPr>
            <a:picLocks noChangeAspect="1"/>
          </p:cNvPicPr>
          <p:nvPr/>
        </p:nvPicPr>
        <p:blipFill>
          <a:blip r:embed="rId2"/>
          <a:stretch>
            <a:fillRect/>
          </a:stretch>
        </p:blipFill>
        <p:spPr>
          <a:xfrm>
            <a:off x="102730" y="2343827"/>
            <a:ext cx="6180499" cy="3308468"/>
          </a:xfrm>
          <a:prstGeom prst="rect">
            <a:avLst/>
          </a:prstGeom>
        </p:spPr>
      </p:pic>
      <p:pic>
        <p:nvPicPr>
          <p:cNvPr id="7" name="Picture 6"/>
          <p:cNvPicPr>
            <a:picLocks noChangeAspect="1"/>
          </p:cNvPicPr>
          <p:nvPr/>
        </p:nvPicPr>
        <p:blipFill>
          <a:blip r:embed="rId3"/>
          <a:stretch>
            <a:fillRect/>
          </a:stretch>
        </p:blipFill>
        <p:spPr>
          <a:xfrm>
            <a:off x="6245800" y="2941319"/>
            <a:ext cx="5946200" cy="2397443"/>
          </a:xfrm>
          <a:prstGeom prst="rect">
            <a:avLst/>
          </a:prstGeom>
        </p:spPr>
      </p:pic>
    </p:spTree>
    <p:extLst>
      <p:ext uri="{BB962C8B-B14F-4D97-AF65-F5344CB8AC3E}">
        <p14:creationId xmlns:p14="http://schemas.microsoft.com/office/powerpoint/2010/main" val="1767476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7</a:t>
            </a:fld>
            <a:endParaRPr lang="en-US" noProof="0" dirty="0"/>
          </a:p>
        </p:txBody>
      </p:sp>
      <p:sp>
        <p:nvSpPr>
          <p:cNvPr id="4" name="Title 3"/>
          <p:cNvSpPr>
            <a:spLocks noGrp="1"/>
          </p:cNvSpPr>
          <p:nvPr>
            <p:ph type="title"/>
          </p:nvPr>
        </p:nvSpPr>
        <p:spPr/>
        <p:txBody>
          <a:bodyPr/>
          <a:lstStyle/>
          <a:p>
            <a:r>
              <a:rPr lang="en-GB" dirty="0" smtClean="0"/>
              <a:t>Spicy</a:t>
            </a:r>
            <a:endParaRPr lang="en-GB" dirty="0"/>
          </a:p>
        </p:txBody>
      </p:sp>
      <p:sp>
        <p:nvSpPr>
          <p:cNvPr id="2" name="TextBox 1"/>
          <p:cNvSpPr txBox="1"/>
          <p:nvPr/>
        </p:nvSpPr>
        <p:spPr>
          <a:xfrm>
            <a:off x="224055" y="1881069"/>
            <a:ext cx="6553200" cy="4247317"/>
          </a:xfrm>
          <a:prstGeom prst="rect">
            <a:avLst/>
          </a:prstGeom>
          <a:solidFill>
            <a:schemeClr val="bg1"/>
          </a:solidFill>
        </p:spPr>
        <p:txBody>
          <a:bodyPr wrap="square" rtlCol="0">
            <a:spAutoFit/>
          </a:bodyPr>
          <a:lstStyle/>
          <a:p>
            <a:r>
              <a:rPr lang="en-GB" dirty="0" smtClean="0"/>
              <a:t>1. James </a:t>
            </a:r>
            <a:r>
              <a:rPr lang="en-GB" dirty="0"/>
              <a:t>is packing a box. The box is 3 feet high, 4 feet long, and 2 feet wide. What is the volume of the box? </a:t>
            </a:r>
            <a:endParaRPr lang="en-GB" dirty="0" smtClean="0"/>
          </a:p>
          <a:p>
            <a:endParaRPr lang="en-GB" dirty="0" smtClean="0"/>
          </a:p>
          <a:p>
            <a:r>
              <a:rPr lang="en-GB" dirty="0" smtClean="0"/>
              <a:t>2</a:t>
            </a:r>
            <a:r>
              <a:rPr lang="en-GB" dirty="0"/>
              <a:t>. Margaux bought a suitcase online. The suitcase is 2 feet tall, 3 feet wide, and 3 feet deep. What is the volume of her suitcase</a:t>
            </a:r>
            <a:r>
              <a:rPr lang="en-GB" dirty="0" smtClean="0"/>
              <a:t>?</a:t>
            </a:r>
          </a:p>
          <a:p>
            <a:r>
              <a:rPr lang="en-GB" dirty="0" smtClean="0"/>
              <a:t> </a:t>
            </a:r>
          </a:p>
          <a:p>
            <a:r>
              <a:rPr lang="en-GB" dirty="0" smtClean="0"/>
              <a:t>3</a:t>
            </a:r>
            <a:r>
              <a:rPr lang="en-GB" dirty="0"/>
              <a:t>. Tilda received a </a:t>
            </a:r>
            <a:r>
              <a:rPr lang="en-GB" dirty="0" smtClean="0"/>
              <a:t>jewellery </a:t>
            </a:r>
            <a:r>
              <a:rPr lang="en-GB" dirty="0"/>
              <a:t>box for her birthday. The box is 5 inches wide, 4 inches tall, and 6 inches long. What is the volume of the </a:t>
            </a:r>
            <a:r>
              <a:rPr lang="en-GB" dirty="0" smtClean="0"/>
              <a:t>jewellery </a:t>
            </a:r>
            <a:r>
              <a:rPr lang="en-GB" dirty="0"/>
              <a:t>box? </a:t>
            </a:r>
            <a:endParaRPr lang="en-GB" dirty="0" smtClean="0"/>
          </a:p>
          <a:p>
            <a:endParaRPr lang="en-GB" dirty="0" smtClean="0"/>
          </a:p>
          <a:p>
            <a:r>
              <a:rPr lang="en-GB" dirty="0" smtClean="0"/>
              <a:t>4</a:t>
            </a:r>
            <a:r>
              <a:rPr lang="en-GB" dirty="0"/>
              <a:t>. Enzo wants to buy a block of cream cheese that is 4cm tall, 8cm long, and 3cm wide. What is the volume of the block? </a:t>
            </a:r>
            <a:endParaRPr lang="en-GB" dirty="0" smtClean="0"/>
          </a:p>
          <a:p>
            <a:endParaRPr lang="en-GB" dirty="0" smtClean="0"/>
          </a:p>
          <a:p>
            <a:r>
              <a:rPr lang="en-GB" dirty="0" smtClean="0"/>
              <a:t>5</a:t>
            </a:r>
            <a:r>
              <a:rPr lang="en-GB" dirty="0"/>
              <a:t>. Viv has a safe in her basement. The safe is 4 feet high, 3 feet deep, and 4 feet wide. What is the volume of the safe?</a:t>
            </a:r>
          </a:p>
        </p:txBody>
      </p:sp>
      <p:sp>
        <p:nvSpPr>
          <p:cNvPr id="6" name="TextBox 5"/>
          <p:cNvSpPr txBox="1"/>
          <p:nvPr/>
        </p:nvSpPr>
        <p:spPr>
          <a:xfrm>
            <a:off x="6959680" y="488045"/>
            <a:ext cx="4846320" cy="6186309"/>
          </a:xfrm>
          <a:prstGeom prst="rect">
            <a:avLst/>
          </a:prstGeom>
          <a:solidFill>
            <a:schemeClr val="bg1"/>
          </a:solidFill>
        </p:spPr>
        <p:txBody>
          <a:bodyPr wrap="square" rtlCol="0">
            <a:spAutoFit/>
          </a:bodyPr>
          <a:lstStyle/>
          <a:p>
            <a:r>
              <a:rPr lang="en-GB" dirty="0"/>
              <a:t>6. Ansel was playing with a dice. He measured one side of the dice. The side measured 2cm. What is the volume of the dice? </a:t>
            </a:r>
            <a:endParaRPr lang="en-GB" dirty="0" smtClean="0"/>
          </a:p>
          <a:p>
            <a:endParaRPr lang="en-GB" dirty="0"/>
          </a:p>
          <a:p>
            <a:r>
              <a:rPr lang="en-GB" dirty="0" smtClean="0"/>
              <a:t>7</a:t>
            </a:r>
            <a:r>
              <a:rPr lang="en-GB" dirty="0"/>
              <a:t>. Antoine had a box in his room that measured 42 cubic </a:t>
            </a:r>
            <a:r>
              <a:rPr lang="en-GB" dirty="0" err="1"/>
              <a:t>centimeters</a:t>
            </a:r>
            <a:r>
              <a:rPr lang="en-GB" dirty="0"/>
              <a:t>. If it was 3cm wide and 2cm long, what was the height of the box</a:t>
            </a:r>
            <a:r>
              <a:rPr lang="en-GB" dirty="0" smtClean="0"/>
              <a:t>?</a:t>
            </a:r>
          </a:p>
          <a:p>
            <a:endParaRPr lang="en-GB" dirty="0"/>
          </a:p>
          <a:p>
            <a:r>
              <a:rPr lang="en-GB" dirty="0" smtClean="0"/>
              <a:t> </a:t>
            </a:r>
            <a:r>
              <a:rPr lang="en-GB" dirty="0"/>
              <a:t>8. Pressley received a gift for her birthday. The present measured 36 cubic feet. If the gift was 4 feet wide and 1 foot high, what is the length of the gift? </a:t>
            </a:r>
            <a:endParaRPr lang="en-GB" dirty="0" smtClean="0"/>
          </a:p>
          <a:p>
            <a:endParaRPr lang="en-GB" dirty="0"/>
          </a:p>
          <a:p>
            <a:r>
              <a:rPr lang="en-GB" dirty="0" smtClean="0"/>
              <a:t>9</a:t>
            </a:r>
            <a:r>
              <a:rPr lang="en-GB" dirty="0"/>
              <a:t>. Tony is packing a suitcase for a trip. The suitcase measures 50 cubic feet. If the suitcase is 5 feet long and 5 feet wide, how tall is the suitcase? </a:t>
            </a:r>
            <a:endParaRPr lang="en-GB" dirty="0" smtClean="0"/>
          </a:p>
          <a:p>
            <a:endParaRPr lang="en-GB" dirty="0"/>
          </a:p>
          <a:p>
            <a:r>
              <a:rPr lang="en-GB" dirty="0" smtClean="0"/>
              <a:t>10</a:t>
            </a:r>
            <a:r>
              <a:rPr lang="en-GB" dirty="0"/>
              <a:t>. Mrs Vincent bought several boxes for packing up her house. Each box measured 30 cubic feet. If all the boxes were 3 feet high and 5 feet wide, what is the length of each box?</a:t>
            </a:r>
          </a:p>
        </p:txBody>
      </p:sp>
    </p:spTree>
    <p:extLst>
      <p:ext uri="{BB962C8B-B14F-4D97-AF65-F5344CB8AC3E}">
        <p14:creationId xmlns:p14="http://schemas.microsoft.com/office/powerpoint/2010/main" val="3027546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Literacy – T4W</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a:t>
            </a:r>
            <a:r>
              <a:rPr lang="en-US" sz="2800" dirty="0" smtClean="0">
                <a:solidFill>
                  <a:schemeClr val="tx2"/>
                </a:solidFill>
              </a:rPr>
              <a:t>8</a:t>
            </a:r>
            <a:r>
              <a:rPr lang="en-US" sz="2800" baseline="30000" dirty="0" smtClean="0">
                <a:solidFill>
                  <a:schemeClr val="tx2"/>
                </a:solidFill>
              </a:rPr>
              <a:t>th</a:t>
            </a:r>
            <a:r>
              <a:rPr lang="en-US" sz="2800" dirty="0" smtClean="0">
                <a:solidFill>
                  <a:schemeClr val="tx2"/>
                </a:solidFill>
              </a:rPr>
              <a:t> </a:t>
            </a:r>
            <a:r>
              <a:rPr lang="en-US" sz="2800" dirty="0" smtClean="0">
                <a:solidFill>
                  <a:schemeClr val="tx2"/>
                </a:solidFill>
              </a:rPr>
              <a:t>March </a:t>
            </a:r>
            <a:r>
              <a:rPr lang="en-US" sz="2800" dirty="0" smtClean="0">
                <a:solidFill>
                  <a:schemeClr val="tx2"/>
                </a:solidFill>
              </a:rPr>
              <a:t>2021</a:t>
            </a:r>
          </a:p>
          <a:p>
            <a:r>
              <a:rPr lang="en-US" sz="2800" dirty="0" smtClean="0">
                <a:solidFill>
                  <a:schemeClr val="tx2"/>
                </a:solidFill>
              </a:rPr>
              <a:t>LI: to read as a reader, giving opinions and thoughts on a text.</a:t>
            </a:r>
          </a:p>
        </p:txBody>
      </p:sp>
      <p:graphicFrame>
        <p:nvGraphicFramePr>
          <p:cNvPr id="6" name="Table 5"/>
          <p:cNvGraphicFramePr>
            <a:graphicFrameLocks noGrp="1"/>
          </p:cNvGraphicFramePr>
          <p:nvPr>
            <p:extLst>
              <p:ext uri="{D42A27DB-BD31-4B8C-83A1-F6EECF244321}">
                <p14:modId xmlns:p14="http://schemas.microsoft.com/office/powerpoint/2010/main" val="3152820587"/>
              </p:ext>
            </p:extLst>
          </p:nvPr>
        </p:nvGraphicFramePr>
        <p:xfrm>
          <a:off x="2188206" y="2146982"/>
          <a:ext cx="8255004" cy="379884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163329">
                <a:tc>
                  <a:txBody>
                    <a:bodyPr/>
                    <a:lstStyle/>
                    <a:p>
                      <a:pPr marL="457200" indent="-457200">
                        <a:buAutoNum type="arabicPeriod"/>
                      </a:pPr>
                      <a:r>
                        <a:rPr lang="en-GB" sz="2400" baseline="0" dirty="0" smtClean="0"/>
                        <a:t>Live Lesson</a:t>
                      </a:r>
                    </a:p>
                    <a:p>
                      <a:pPr marL="457200" indent="-457200">
                        <a:buAutoNum type="arabicPeriod"/>
                      </a:pPr>
                      <a:endParaRPr lang="en-GB" sz="2400" baseline="0" dirty="0" smtClean="0"/>
                    </a:p>
                    <a:p>
                      <a:pPr marL="457200" indent="-457200">
                        <a:buAutoNum type="arabicPeriod"/>
                      </a:pPr>
                      <a:r>
                        <a:rPr lang="en-GB" sz="2400" baseline="0" dirty="0" smtClean="0"/>
                        <a:t>Read the passage on the following slide or listen here </a:t>
                      </a:r>
                      <a:r>
                        <a:rPr lang="en-GB" sz="2400" baseline="0" dirty="0" smtClean="0">
                          <a:hlinkClick r:id="rId2"/>
                        </a:rPr>
                        <a:t>https://soundcloud.com/talkforwriting/keep-off-the-tracks/s-7QnBMQuWOlb</a:t>
                      </a:r>
                      <a:endParaRPr lang="en-GB" sz="2400" baseline="0" dirty="0" smtClean="0"/>
                    </a:p>
                    <a:p>
                      <a:pPr marL="457200" indent="-457200">
                        <a:buAutoNum type="arabicPeriod"/>
                      </a:pPr>
                      <a:endParaRPr lang="en-GB" sz="2400" baseline="0" dirty="0" smtClean="0"/>
                    </a:p>
                    <a:p>
                      <a:pPr marL="457200" indent="-457200">
                        <a:buAutoNum type="arabicPeriod"/>
                      </a:pPr>
                      <a:r>
                        <a:rPr lang="en-GB" sz="2400" baseline="0" dirty="0" smtClean="0"/>
                        <a:t>Complete the grid task to show your opinions and thoughts on the model text.</a:t>
                      </a:r>
                    </a:p>
                    <a:p>
                      <a:pPr marL="457200" indent="-457200">
                        <a:buAutoNum type="arabicPeriod"/>
                      </a:pPr>
                      <a:endParaRPr lang="en-GB" sz="24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1956313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6"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8th </a:t>
            </a:r>
            <a:r>
              <a:rPr lang="en-US" sz="2800" dirty="0" smtClean="0">
                <a:solidFill>
                  <a:schemeClr val="tx2"/>
                </a:solidFill>
              </a:rPr>
              <a:t>March 2021</a:t>
            </a:r>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Keep off the tracks</a:t>
            </a:r>
            <a:r>
              <a:rPr lang="en-GB" sz="2800" dirty="0" smtClean="0"/>
              <a:t>!</a:t>
            </a:r>
          </a:p>
          <a:p>
            <a:r>
              <a:rPr lang="en-GB" sz="2800" dirty="0" smtClean="0"/>
              <a:t> </a:t>
            </a:r>
            <a:r>
              <a:rPr lang="en-GB" sz="2000" dirty="0"/>
              <a:t>“Don’t go playing near that railway track!” Jake’s dad warned, “You know it’s dangerous. That’s why it’s illegal!” </a:t>
            </a:r>
            <a:endParaRPr lang="en-GB" sz="2000" dirty="0" smtClean="0"/>
          </a:p>
          <a:p>
            <a:r>
              <a:rPr lang="en-GB" sz="2000" dirty="0" smtClean="0"/>
              <a:t>Jake </a:t>
            </a:r>
            <a:r>
              <a:rPr lang="en-GB" sz="2000" dirty="0"/>
              <a:t>and </a:t>
            </a:r>
            <a:r>
              <a:rPr lang="en-GB" sz="2000" dirty="0" err="1"/>
              <a:t>Nazeem</a:t>
            </a:r>
            <a:r>
              <a:rPr lang="en-GB" sz="2000" dirty="0"/>
              <a:t> nodded in agreement but then grinned secretly at each other as they turned to go. Whilst they raced through the park on their bikes, </a:t>
            </a:r>
            <a:r>
              <a:rPr lang="en-GB" sz="2000" dirty="0" err="1"/>
              <a:t>Nazeem</a:t>
            </a:r>
            <a:r>
              <a:rPr lang="en-GB" sz="2000" dirty="0"/>
              <a:t> shot off shouting, “Last one to the tracks buys the ice creams!” </a:t>
            </a:r>
            <a:endParaRPr lang="en-GB" sz="2000" dirty="0" smtClean="0"/>
          </a:p>
          <a:p>
            <a:r>
              <a:rPr lang="en-GB" sz="2000" dirty="0" smtClean="0"/>
              <a:t>Jake </a:t>
            </a:r>
            <a:r>
              <a:rPr lang="en-GB" sz="2000" dirty="0"/>
              <a:t>set off in pursuit, puffing and panting. They both zipped under the barrier onto the railway track just before it came down. </a:t>
            </a:r>
            <a:r>
              <a:rPr lang="en-GB" sz="2000" dirty="0" err="1"/>
              <a:t>Nazeem</a:t>
            </a:r>
            <a:r>
              <a:rPr lang="en-GB" sz="2000" dirty="0"/>
              <a:t> punched the air triumphantly like Usain Bolt. Victory! Up ahead, brambles choked the stony tracks, an old shopping trolley lay discarded and empty crisp packets were pinned to the thorny hedge. The tracks gleamed, reflecting the harsh, midday sun.</a:t>
            </a:r>
            <a:endParaRPr lang="en-US" sz="2000" dirty="0" smtClean="0">
              <a:solidFill>
                <a:schemeClr val="tx2"/>
              </a:solidFill>
            </a:endParaRPr>
          </a:p>
        </p:txBody>
      </p:sp>
    </p:spTree>
    <p:extLst>
      <p:ext uri="{BB962C8B-B14F-4D97-AF65-F5344CB8AC3E}">
        <p14:creationId xmlns:p14="http://schemas.microsoft.com/office/powerpoint/2010/main" val="956062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BEF6C8FF-3D90-457B-9108-406F928CD7CB}">
  <ds:schemaRefs>
    <ds:schemaRef ds:uri="http://schemas.microsoft.com/office/2006/metadata/properties"/>
    <ds:schemaRef ds:uri="http://purl.org/dc/dcmitype/"/>
    <ds:schemaRef ds:uri="http://www.w3.org/XML/1998/namespace"/>
    <ds:schemaRef ds:uri="16c05727-aa75-4e4a-9b5f-8a80a1165891"/>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1af3243-3dd4-4a8d-8c0d-dd76da1f02a5"/>
  </ds:schemaRefs>
</ds:datastoreItem>
</file>

<file path=customXml/itemProps3.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3061</Words>
  <Application>Microsoft Office PowerPoint</Application>
  <PresentationFormat>Widescreen</PresentationFormat>
  <Paragraphs>335</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Comic Sans MS</vt:lpstr>
      <vt:lpstr>Franklin Gothic Book</vt:lpstr>
      <vt:lpstr>Wingdings</vt:lpstr>
      <vt:lpstr>Office Theme</vt:lpstr>
      <vt:lpstr>Primary 7</vt:lpstr>
      <vt:lpstr>Weekly Timetable</vt:lpstr>
      <vt:lpstr>Number Talks</vt:lpstr>
      <vt:lpstr>NUMERACY &amp; MATHS –  Volume</vt:lpstr>
      <vt:lpstr>Mild</vt:lpstr>
      <vt:lpstr>Medium </vt:lpstr>
      <vt:lpstr>Spicy</vt:lpstr>
      <vt:lpstr>Literacy – T4W</vt:lpstr>
      <vt:lpstr>Literacy – T4W</vt:lpstr>
      <vt:lpstr>Literacy – T4W</vt:lpstr>
      <vt:lpstr>Literacy – T4W</vt:lpstr>
      <vt:lpstr>Literacy – T4W</vt:lpstr>
      <vt:lpstr>China Topic</vt:lpstr>
      <vt:lpstr>Number Talks</vt:lpstr>
      <vt:lpstr>MATHS – Volume</vt:lpstr>
      <vt:lpstr>Mild </vt:lpstr>
      <vt:lpstr>Medium</vt:lpstr>
      <vt:lpstr>Spicy</vt:lpstr>
      <vt:lpstr>Talk 4 Writing</vt:lpstr>
      <vt:lpstr>Literacy – T4W</vt:lpstr>
      <vt:lpstr>Literacy – T4W</vt:lpstr>
      <vt:lpstr>Literacy – T4W</vt:lpstr>
      <vt:lpstr>Task</vt:lpstr>
      <vt:lpstr>RME – Islam</vt:lpstr>
      <vt:lpstr>MATHS – Problem Solving</vt:lpstr>
      <vt:lpstr>PowerPoint Presentation</vt:lpstr>
      <vt:lpstr>PowerPoint Presentation</vt:lpstr>
      <vt:lpstr>PowerPoint Presentation</vt:lpstr>
      <vt:lpstr>PowerPoint Presentation</vt:lpstr>
      <vt:lpstr>PowerPoint Presentation</vt:lpstr>
      <vt:lpstr>Talk 4 Writing</vt:lpstr>
      <vt:lpstr>Literacy – T4W</vt:lpstr>
      <vt:lpstr>Literacy – T4W</vt:lpstr>
      <vt:lpstr>Literacy – T4W</vt:lpstr>
      <vt:lpstr>Literacy – T4W</vt:lpstr>
      <vt:lpstr>China Topic – Terracotta Army</vt:lpstr>
      <vt:lpstr>Final Week of Lockdown!</vt:lpstr>
      <vt:lpstr>HWB </vt:lpstr>
      <vt:lpstr>Mental Maths</vt:lpstr>
      <vt:lpstr>Art</vt:lpstr>
      <vt:lpstr>Fun 31!</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2020-10-29T09:04:35Z</dcterms:created>
  <dcterms:modified xsi:type="dcterms:W3CDTF">2021-03-05T13:38:17Z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