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4"/>
  </p:notesMasterIdLst>
  <p:handoutMasterIdLst>
    <p:handoutMasterId r:id="rId45"/>
  </p:handoutMasterIdLst>
  <p:sldIdLst>
    <p:sldId id="256" r:id="rId5"/>
    <p:sldId id="261" r:id="rId6"/>
    <p:sldId id="275" r:id="rId7"/>
    <p:sldId id="347" r:id="rId8"/>
    <p:sldId id="375" r:id="rId9"/>
    <p:sldId id="425" r:id="rId10"/>
    <p:sldId id="376" r:id="rId11"/>
    <p:sldId id="426" r:id="rId12"/>
    <p:sldId id="377" r:id="rId13"/>
    <p:sldId id="427" r:id="rId14"/>
    <p:sldId id="323" r:id="rId15"/>
    <p:sldId id="359" r:id="rId16"/>
    <p:sldId id="411" r:id="rId17"/>
    <p:sldId id="404" r:id="rId18"/>
    <p:sldId id="371" r:id="rId19"/>
    <p:sldId id="358" r:id="rId20"/>
    <p:sldId id="353" r:id="rId21"/>
    <p:sldId id="306" r:id="rId22"/>
    <p:sldId id="378" r:id="rId23"/>
    <p:sldId id="379" r:id="rId24"/>
    <p:sldId id="380" r:id="rId25"/>
    <p:sldId id="307" r:id="rId26"/>
    <p:sldId id="407" r:id="rId27"/>
    <p:sldId id="403" r:id="rId28"/>
    <p:sldId id="409" r:id="rId29"/>
    <p:sldId id="342" r:id="rId30"/>
    <p:sldId id="346" r:id="rId31"/>
    <p:sldId id="384" r:id="rId32"/>
    <p:sldId id="385" r:id="rId33"/>
    <p:sldId id="410" r:id="rId34"/>
    <p:sldId id="408" r:id="rId35"/>
    <p:sldId id="412" r:id="rId36"/>
    <p:sldId id="413" r:id="rId37"/>
    <p:sldId id="348" r:id="rId38"/>
    <p:sldId id="390" r:id="rId39"/>
    <p:sldId id="339" r:id="rId40"/>
    <p:sldId id="352" r:id="rId41"/>
    <p:sldId id="356" r:id="rId42"/>
    <p:sldId id="357" r:id="rId4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712" autoAdjust="0"/>
  </p:normalViewPr>
  <p:slideViewPr>
    <p:cSldViewPr snapToGrid="0">
      <p:cViewPr varScale="1">
        <p:scale>
          <a:sx n="63" d="100"/>
          <a:sy n="63" d="100"/>
        </p:scale>
        <p:origin x="792" y="6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4" y="0"/>
            <a:ext cx="2945659" cy="498136"/>
          </a:xfrm>
          <a:prstGeom prst="rect">
            <a:avLst/>
          </a:prstGeom>
        </p:spPr>
        <p:txBody>
          <a:bodyPr vert="horz" lIns="91440" tIns="45720" rIns="91440" bIns="45720" rtlCol="0"/>
          <a:lstStyle>
            <a:lvl1pPr algn="r">
              <a:defRPr sz="1200"/>
            </a:lvl1pPr>
          </a:lstStyle>
          <a:p>
            <a:fld id="{FC23E10C-4735-4A0D-A76B-FFFBF4B6ED03}" type="datetimeFigureOut">
              <a:rPr lang="en-US" smtClean="0"/>
              <a:t>2/25/2021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4" y="9430092"/>
            <a:ext cx="2945659" cy="49813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2/25/2021</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1D7B6F-E65C-42E7-86A5-0A01C6C95227}" type="slidenum">
              <a:rPr lang="en-US" noProof="0" smtClean="0"/>
              <a:t>33</a:t>
            </a:fld>
            <a:endParaRPr lang="en-US" noProof="0" dirty="0"/>
          </a:p>
        </p:txBody>
      </p:sp>
    </p:spTree>
    <p:extLst>
      <p:ext uri="{BB962C8B-B14F-4D97-AF65-F5344CB8AC3E}">
        <p14:creationId xmlns:p14="http://schemas.microsoft.com/office/powerpoint/2010/main" val="1715323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soundcloud.com/talkforwriting/keep-off-the-tracks/s-7QnBMQuWOlb"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bitesize/topics/zvsfr82/articles/zdk46v4" TargetMode="External"/><Relationship Id="rId2" Type="http://schemas.openxmlformats.org/officeDocument/2006/relationships/hyperlink" Target="https://www.bbc.co.uk/bitesize/topics/zgthvcw"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s://soundcloud.com/talkforwriting/keep-off-the-tracks/s-7QnBMQuWOlb"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hyperlink" Target="https://www.bbc.co.uk/bitesize/clips/zsk8mp3"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s://soundcloud.com/talkforwriting/keep-off-the-tracks/s-7QnBMQuWOlb"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bc.co.uk/bitesize/topics/zgthvcw"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a:bodyPr>
          <a:lstStyle/>
          <a:p>
            <a:r>
              <a:rPr lang="en-US" dirty="0" smtClean="0"/>
              <a:t>Term 3</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Primary 7</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Miss Caldwell</a:t>
            </a:r>
            <a:endParaRPr lang="ru-RU" dirty="0"/>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9930" r="9930"/>
          <a:stretch>
            <a:fillRect/>
          </a:stretch>
        </p:blipFill>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p:cNvSpPr>
            <a:spLocks noGrp="1"/>
          </p:cNvSpPr>
          <p:nvPr>
            <p:ph type="title"/>
          </p:nvPr>
        </p:nvSpPr>
        <p:spPr/>
        <p:txBody>
          <a:bodyPr/>
          <a:lstStyle/>
          <a:p>
            <a:r>
              <a:rPr lang="en-GB" dirty="0" smtClean="0"/>
              <a:t>Spicy Questions</a:t>
            </a:r>
            <a:endParaRPr lang="en-GB" dirty="0"/>
          </a:p>
        </p:txBody>
      </p:sp>
      <p:sp>
        <p:nvSpPr>
          <p:cNvPr id="6" name="Footer Placeholder 1"/>
          <p:cNvSpPr>
            <a:spLocks noGrp="1"/>
          </p:cNvSpPr>
          <p:nvPr>
            <p:ph type="ftr" sz="quarter" idx="11"/>
          </p:nvPr>
        </p:nvSpPr>
        <p:spPr>
          <a:xfrm>
            <a:off x="3581083" y="3808396"/>
            <a:ext cx="5375275" cy="347046"/>
          </a:xfrm>
        </p:spPr>
        <p:txBody>
          <a:bodyPr/>
          <a:lstStyle/>
          <a:p>
            <a:r>
              <a:rPr lang="en-GB" u="sng" dirty="0">
                <a:solidFill>
                  <a:srgbClr val="FF0000"/>
                </a:solidFill>
              </a:rPr>
              <a:t>Pirate Pete needs some directions to get around the island. Can you help him?</a:t>
            </a:r>
          </a:p>
          <a:p>
            <a:r>
              <a:rPr lang="en-GB" dirty="0"/>
              <a:t> </a:t>
            </a:r>
          </a:p>
          <a:p>
            <a:r>
              <a:rPr lang="en-GB" dirty="0" smtClean="0"/>
              <a:t>1. He </a:t>
            </a:r>
            <a:r>
              <a:rPr lang="en-GB" dirty="0"/>
              <a:t>lands on the island at (-6, 9). Give him directions to collect the treasure map at (1, 2).</a:t>
            </a:r>
          </a:p>
          <a:p>
            <a:r>
              <a:rPr lang="en-GB" dirty="0"/>
              <a:t> </a:t>
            </a:r>
          </a:p>
          <a:p>
            <a:r>
              <a:rPr lang="en-GB" dirty="0" smtClean="0"/>
              <a:t>2. After </a:t>
            </a:r>
            <a:r>
              <a:rPr lang="en-GB" dirty="0"/>
              <a:t>he has collected the treasure map at </a:t>
            </a:r>
            <a:endParaRPr lang="en-GB" dirty="0" smtClean="0"/>
          </a:p>
          <a:p>
            <a:r>
              <a:rPr lang="en-GB" dirty="0" smtClean="0"/>
              <a:t>(</a:t>
            </a:r>
            <a:r>
              <a:rPr lang="en-GB" dirty="0"/>
              <a:t>1, 2), Pirate Pete needs directions to collect a spade at </a:t>
            </a:r>
            <a:r>
              <a:rPr lang="en-GB" dirty="0" smtClean="0"/>
              <a:t>(-</a:t>
            </a:r>
            <a:r>
              <a:rPr lang="en-GB" dirty="0"/>
              <a:t>5, 4) to help him dig up the treasure.</a:t>
            </a:r>
          </a:p>
          <a:p>
            <a:r>
              <a:rPr lang="en-GB" dirty="0"/>
              <a:t> </a:t>
            </a:r>
          </a:p>
          <a:p>
            <a:r>
              <a:rPr lang="en-GB" dirty="0" smtClean="0"/>
              <a:t>3. Now </a:t>
            </a:r>
            <a:r>
              <a:rPr lang="en-GB" dirty="0"/>
              <a:t>he has collected the spade at (-5, 4), he needs directions to go around the forest and across the bridge to find the treasure at (6, 7).</a:t>
            </a:r>
          </a:p>
          <a:p>
            <a:r>
              <a:rPr lang="en-GB" dirty="0"/>
              <a:t> </a:t>
            </a:r>
          </a:p>
          <a:p>
            <a:r>
              <a:rPr lang="en-GB" dirty="0" smtClean="0"/>
              <a:t>4. Now </a:t>
            </a:r>
            <a:r>
              <a:rPr lang="en-GB" dirty="0"/>
              <a:t>Pirate Pete has found the treasure at (6, 7) he needs directions to get back across the bridge and to his ship at ( -6, 9).</a:t>
            </a:r>
          </a:p>
          <a:p>
            <a:endParaRPr lang="en-GB" dirty="0"/>
          </a:p>
        </p:txBody>
      </p:sp>
    </p:spTree>
    <p:extLst>
      <p:ext uri="{BB962C8B-B14F-4D97-AF65-F5344CB8AC3E}">
        <p14:creationId xmlns:p14="http://schemas.microsoft.com/office/powerpoint/2010/main" val="376999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1</a:t>
            </a:r>
            <a:r>
              <a:rPr lang="en-US" sz="2800" baseline="30000" dirty="0" smtClean="0">
                <a:solidFill>
                  <a:schemeClr val="tx2"/>
                </a:solidFill>
              </a:rPr>
              <a:t>st</a:t>
            </a:r>
            <a:r>
              <a:rPr lang="en-US" sz="2800" dirty="0" smtClean="0">
                <a:solidFill>
                  <a:schemeClr val="tx2"/>
                </a:solidFill>
              </a:rPr>
              <a:t> March 2021</a:t>
            </a:r>
            <a:endParaRPr lang="en-US" sz="2800" dirty="0" smtClean="0">
              <a:solidFill>
                <a:schemeClr val="tx2"/>
              </a:solidFill>
            </a:endParaRPr>
          </a:p>
          <a:p>
            <a:r>
              <a:rPr lang="en-US" sz="2800" dirty="0" smtClean="0">
                <a:solidFill>
                  <a:schemeClr val="tx2"/>
                </a:solidFill>
              </a:rPr>
              <a:t>LI: to </a:t>
            </a:r>
            <a:r>
              <a:rPr lang="en-US" sz="2800" dirty="0" smtClean="0">
                <a:solidFill>
                  <a:schemeClr val="tx2"/>
                </a:solidFill>
              </a:rPr>
              <a:t>read as a reader, giving opinions and thoughts on a text.</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52820587"/>
              </p:ext>
            </p:extLst>
          </p:nvPr>
        </p:nvGraphicFramePr>
        <p:xfrm>
          <a:off x="2188206" y="2146982"/>
          <a:ext cx="8255004" cy="379884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163329">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the passage on the following slide or listen here </a:t>
                      </a:r>
                      <a:r>
                        <a:rPr lang="en-GB" sz="2400" baseline="0" dirty="0" smtClean="0">
                          <a:hlinkClick r:id="rId2"/>
                        </a:rPr>
                        <a:t>https://soundcloud.com/talkforwriting/keep-off-the-tracks/s-7QnBMQuWOlb</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Complete the grid task to show your opinions and thoughts on the model text.</a:t>
                      </a:r>
                      <a:endParaRPr lang="en-GB" sz="2400" baseline="0" dirty="0" smtClean="0"/>
                    </a:p>
                    <a:p>
                      <a:pPr marL="457200" indent="-457200">
                        <a:buAutoNum type="arabicPeriod"/>
                      </a:pP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956313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1</a:t>
            </a:r>
            <a:r>
              <a:rPr lang="en-US" sz="2800" baseline="30000" dirty="0" smtClean="0">
                <a:solidFill>
                  <a:schemeClr val="tx2"/>
                </a:solidFill>
              </a:rPr>
              <a:t>st</a:t>
            </a:r>
            <a:r>
              <a:rPr lang="en-US" sz="2800" dirty="0" smtClean="0">
                <a:solidFill>
                  <a:schemeClr val="tx2"/>
                </a:solidFill>
              </a:rPr>
              <a:t> March 2021</a:t>
            </a:r>
            <a:endParaRPr lang="en-US" sz="28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off the tracks</a:t>
            </a:r>
            <a:r>
              <a:rPr lang="en-GB" sz="2800" dirty="0" smtClean="0"/>
              <a:t>!</a:t>
            </a:r>
          </a:p>
          <a:p>
            <a:r>
              <a:rPr lang="en-GB" sz="2800" dirty="0" smtClean="0"/>
              <a:t> </a:t>
            </a:r>
            <a:r>
              <a:rPr lang="en-GB" sz="2000" dirty="0"/>
              <a:t>“Don’t go playing near that railway track!” Jake’s dad warned, “You know it’s dangerous. That’s why it’s illegal!” </a:t>
            </a:r>
            <a:endParaRPr lang="en-GB" sz="2000" dirty="0" smtClean="0"/>
          </a:p>
          <a:p>
            <a:r>
              <a:rPr lang="en-GB" sz="2000" dirty="0" smtClean="0"/>
              <a:t>Jake </a:t>
            </a:r>
            <a:r>
              <a:rPr lang="en-GB" sz="2000" dirty="0"/>
              <a:t>and </a:t>
            </a:r>
            <a:r>
              <a:rPr lang="en-GB" sz="2000" dirty="0" err="1"/>
              <a:t>Nazeem</a:t>
            </a:r>
            <a:r>
              <a:rPr lang="en-GB" sz="2000" dirty="0"/>
              <a:t> nodded in agreement but then grinned secretly at each other as they turned to go. Whilst they raced through the park on their bikes, </a:t>
            </a:r>
            <a:r>
              <a:rPr lang="en-GB" sz="2000" dirty="0" err="1"/>
              <a:t>Nazeem</a:t>
            </a:r>
            <a:r>
              <a:rPr lang="en-GB" sz="2000" dirty="0"/>
              <a:t> shot off shouting, “Last one to the tracks buys the ice creams!” </a:t>
            </a:r>
            <a:endParaRPr lang="en-GB" sz="2000" dirty="0" smtClean="0"/>
          </a:p>
          <a:p>
            <a:r>
              <a:rPr lang="en-GB" sz="2000" dirty="0" smtClean="0"/>
              <a:t>Jake </a:t>
            </a:r>
            <a:r>
              <a:rPr lang="en-GB" sz="2000" dirty="0"/>
              <a:t>set off in pursuit, puffing and panting. They both zipped under the barrier onto the railway track just before it came down. </a:t>
            </a:r>
            <a:r>
              <a:rPr lang="en-GB" sz="2000" dirty="0" err="1"/>
              <a:t>Nazeem</a:t>
            </a:r>
            <a:r>
              <a:rPr lang="en-GB" sz="2000" dirty="0"/>
              <a:t> punched the air triumphantly like Usain Bolt. Victory! Up ahead, brambles choked the stony tracks, an old shopping trolley lay discarded and empty crisp packets were pinned to the thorny hedge. The tracks gleamed, reflecting the harsh, midday sun.</a:t>
            </a:r>
            <a:endParaRPr lang="en-US" sz="2000" dirty="0" smtClean="0">
              <a:solidFill>
                <a:schemeClr val="tx2"/>
              </a:solidFill>
            </a:endParaRPr>
          </a:p>
        </p:txBody>
      </p:sp>
    </p:spTree>
    <p:extLst>
      <p:ext uri="{BB962C8B-B14F-4D97-AF65-F5344CB8AC3E}">
        <p14:creationId xmlns:p14="http://schemas.microsoft.com/office/powerpoint/2010/main" val="956062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1</a:t>
            </a:r>
            <a:r>
              <a:rPr lang="en-US" sz="2800" baseline="30000" dirty="0" smtClean="0">
                <a:solidFill>
                  <a:schemeClr val="tx2"/>
                </a:solidFill>
              </a:rPr>
              <a:t>st</a:t>
            </a:r>
            <a:r>
              <a:rPr lang="en-US" sz="2800" dirty="0" smtClean="0">
                <a:solidFill>
                  <a:schemeClr val="tx2"/>
                </a:solidFill>
              </a:rPr>
              <a:t> March</a:t>
            </a:r>
            <a:r>
              <a:rPr lang="en-US" sz="2800" dirty="0" smtClean="0">
                <a:solidFill>
                  <a:schemeClr val="tx2"/>
                </a:solidFill>
              </a:rPr>
              <a:t> 2021</a:t>
            </a:r>
            <a:endParaRPr lang="en-US" sz="28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There was nobody to be seen so Jake dropped his bike and went to explore, ignoring the bright red warning signs. Without a care in the world, he balanced like a tightrope-walker along the cold, rusty rail. He felt vibrations shudder through his body. The train was coming! At that moment, his foot slipped and jammed in the sleepers*. “Ow!” he howled, desperately tugging at his foot. It was stuck fast. There was no escape. </a:t>
            </a:r>
            <a:endParaRPr lang="en-GB" sz="2000" dirty="0" smtClean="0"/>
          </a:p>
          <a:p>
            <a:r>
              <a:rPr lang="en-GB" sz="2000" dirty="0" err="1" smtClean="0"/>
              <a:t>Nazeem</a:t>
            </a:r>
            <a:r>
              <a:rPr lang="en-GB" sz="2000" dirty="0" smtClean="0"/>
              <a:t> </a:t>
            </a:r>
            <a:r>
              <a:rPr lang="en-GB" sz="2000" dirty="0"/>
              <a:t>span around and, with his heart pounding, ran to rescue his friend. He pulled with all his might but to no avail. The colour drained from </a:t>
            </a:r>
            <a:r>
              <a:rPr lang="en-GB" sz="2000" dirty="0" err="1"/>
              <a:t>Nazeem’s</a:t>
            </a:r>
            <a:r>
              <a:rPr lang="en-GB" sz="2000" dirty="0"/>
              <a:t> face; this was serious! Panicking, he scrambled down the track and screamed for help. As he heard the train rumbling closer, he spotted Jake’s dad screeching to a halt in his red car. Desperately, </a:t>
            </a:r>
            <a:r>
              <a:rPr lang="en-GB" sz="2000" dirty="0" err="1"/>
              <a:t>Nazeem</a:t>
            </a:r>
            <a:r>
              <a:rPr lang="en-GB" sz="2000" dirty="0"/>
              <a:t> blurted out the problem. “Where is he?” Mr Newton shouted frantically. With fear in his eyes, he ran as fast as he could to his son’s rescue. </a:t>
            </a:r>
            <a:endParaRPr lang="en-GB" sz="2000" dirty="0" smtClean="0"/>
          </a:p>
        </p:txBody>
      </p:sp>
    </p:spTree>
    <p:extLst>
      <p:ext uri="{BB962C8B-B14F-4D97-AF65-F5344CB8AC3E}">
        <p14:creationId xmlns:p14="http://schemas.microsoft.com/office/powerpoint/2010/main" val="86110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1</a:t>
            </a:r>
            <a:r>
              <a:rPr lang="en-US" sz="2800" baseline="30000" dirty="0" smtClean="0">
                <a:solidFill>
                  <a:schemeClr val="tx2"/>
                </a:solidFill>
              </a:rPr>
              <a:t>st</a:t>
            </a:r>
            <a:r>
              <a:rPr lang="en-US" sz="2800" dirty="0" smtClean="0">
                <a:solidFill>
                  <a:schemeClr val="tx2"/>
                </a:solidFill>
              </a:rPr>
              <a:t> March 2021</a:t>
            </a:r>
            <a:endParaRPr lang="en-US" sz="2800" dirty="0" smtClean="0">
              <a:solidFill>
                <a:schemeClr val="tx2"/>
              </a:solidFill>
            </a:endParaRPr>
          </a:p>
          <a:p>
            <a:r>
              <a:rPr lang="en-US" sz="2800" dirty="0" smtClean="0">
                <a:solidFill>
                  <a:schemeClr val="tx2"/>
                </a:solidFill>
              </a:rPr>
              <a:t>LI: to learn and re-tell a model text.</a:t>
            </a: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With all his might, he tugged on Jake’s leg, dislodging his trainer. Jake was free! A second later, an Intercity 125 sped past in a blur with its horn blaring. After their narrow escape, Jake’s dad ranted at the shaken boys. They bowed their heads in shame. That day, they learned a valuable lesson: playing on railway lines is insane. And, of course, there were no ice creams … (*A sleeper is the name of the strong planks of timber that support railway lines.)</a:t>
            </a:r>
            <a:endParaRPr lang="en-US" sz="2000" dirty="0">
              <a:solidFill>
                <a:schemeClr val="tx2"/>
              </a:solidFill>
            </a:endParaRPr>
          </a:p>
          <a:p>
            <a:endParaRPr lang="en-GB" sz="2000" dirty="0" smtClean="0"/>
          </a:p>
        </p:txBody>
      </p:sp>
    </p:spTree>
    <p:extLst>
      <p:ext uri="{BB962C8B-B14F-4D97-AF65-F5344CB8AC3E}">
        <p14:creationId xmlns:p14="http://schemas.microsoft.com/office/powerpoint/2010/main" val="2262205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91657" y="644888"/>
            <a:ext cx="4391191" cy="1325563"/>
          </a:xfrm>
        </p:spPr>
        <p:txBody>
          <a:bodyPr anchor="t">
            <a:normAutofit/>
          </a:bodyPr>
          <a:lstStyle/>
          <a:p>
            <a:pPr algn="ctr"/>
            <a:r>
              <a:rPr lang="en-US" sz="2800" dirty="0" smtClean="0"/>
              <a:t>Literacy – T4W</a:t>
            </a:r>
            <a:endParaRPr lang="en-US" sz="2800" dirty="0"/>
          </a:p>
        </p:txBody>
      </p:sp>
      <p:sp>
        <p:nvSpPr>
          <p:cNvPr id="10"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1</a:t>
            </a:r>
            <a:r>
              <a:rPr lang="en-US" sz="2800" baseline="30000" dirty="0" smtClean="0">
                <a:solidFill>
                  <a:schemeClr val="tx2"/>
                </a:solidFill>
              </a:rPr>
              <a:t>st</a:t>
            </a:r>
            <a:r>
              <a:rPr lang="en-US" sz="2800" dirty="0" smtClean="0">
                <a:solidFill>
                  <a:schemeClr val="tx2"/>
                </a:solidFill>
              </a:rPr>
              <a:t> March 2021</a:t>
            </a:r>
            <a:endParaRPr lang="en-US" sz="2800" dirty="0" smtClean="0">
              <a:solidFill>
                <a:schemeClr val="tx2"/>
              </a:solidFill>
            </a:endParaRPr>
          </a:p>
          <a:p>
            <a:r>
              <a:rPr lang="en-US" sz="2800" dirty="0" smtClean="0">
                <a:solidFill>
                  <a:schemeClr val="tx2"/>
                </a:solidFill>
              </a:rPr>
              <a:t>LI: to </a:t>
            </a:r>
            <a:r>
              <a:rPr lang="en-US" sz="2800" dirty="0" smtClean="0">
                <a:solidFill>
                  <a:schemeClr val="tx2"/>
                </a:solidFill>
              </a:rPr>
              <a:t>read as a reader, giving opinions &amp; thoughts on a text.</a:t>
            </a:r>
            <a:endParaRPr lang="en-US" sz="2800" dirty="0" smtClean="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47779118"/>
              </p:ext>
            </p:extLst>
          </p:nvPr>
        </p:nvGraphicFramePr>
        <p:xfrm>
          <a:off x="660398" y="1531336"/>
          <a:ext cx="11145603" cy="5171404"/>
        </p:xfrm>
        <a:graphic>
          <a:graphicData uri="http://schemas.openxmlformats.org/drawingml/2006/table">
            <a:tbl>
              <a:tblPr firstRow="1" bandRow="1">
                <a:tableStyleId>{793D81CF-94F2-401A-BA57-92F5A7B2D0C5}</a:tableStyleId>
              </a:tblPr>
              <a:tblGrid>
                <a:gridCol w="1592229">
                  <a:extLst>
                    <a:ext uri="{9D8B030D-6E8A-4147-A177-3AD203B41FA5}">
                      <a16:colId xmlns:a16="http://schemas.microsoft.com/office/drawing/2014/main" val="2645968605"/>
                    </a:ext>
                  </a:extLst>
                </a:gridCol>
                <a:gridCol w="1592229">
                  <a:extLst>
                    <a:ext uri="{9D8B030D-6E8A-4147-A177-3AD203B41FA5}">
                      <a16:colId xmlns:a16="http://schemas.microsoft.com/office/drawing/2014/main" val="2045147347"/>
                    </a:ext>
                  </a:extLst>
                </a:gridCol>
                <a:gridCol w="1592229">
                  <a:extLst>
                    <a:ext uri="{9D8B030D-6E8A-4147-A177-3AD203B41FA5}">
                      <a16:colId xmlns:a16="http://schemas.microsoft.com/office/drawing/2014/main" val="2431570764"/>
                    </a:ext>
                  </a:extLst>
                </a:gridCol>
                <a:gridCol w="1592229">
                  <a:extLst>
                    <a:ext uri="{9D8B030D-6E8A-4147-A177-3AD203B41FA5}">
                      <a16:colId xmlns:a16="http://schemas.microsoft.com/office/drawing/2014/main" val="3894811956"/>
                    </a:ext>
                  </a:extLst>
                </a:gridCol>
                <a:gridCol w="1592229">
                  <a:extLst>
                    <a:ext uri="{9D8B030D-6E8A-4147-A177-3AD203B41FA5}">
                      <a16:colId xmlns:a16="http://schemas.microsoft.com/office/drawing/2014/main" val="3160157521"/>
                    </a:ext>
                  </a:extLst>
                </a:gridCol>
                <a:gridCol w="1592229">
                  <a:extLst>
                    <a:ext uri="{9D8B030D-6E8A-4147-A177-3AD203B41FA5}">
                      <a16:colId xmlns:a16="http://schemas.microsoft.com/office/drawing/2014/main" val="2660940450"/>
                    </a:ext>
                  </a:extLst>
                </a:gridCol>
                <a:gridCol w="1592229">
                  <a:extLst>
                    <a:ext uri="{9D8B030D-6E8A-4147-A177-3AD203B41FA5}">
                      <a16:colId xmlns:a16="http://schemas.microsoft.com/office/drawing/2014/main" val="4256499343"/>
                    </a:ext>
                  </a:extLst>
                </a:gridCol>
              </a:tblGrid>
              <a:tr h="1535889">
                <a:tc>
                  <a:txBody>
                    <a:bodyPr/>
                    <a:lstStyle/>
                    <a:p>
                      <a:r>
                        <a:rPr lang="en-GB" dirty="0" smtClean="0"/>
                        <a:t>What parts</a:t>
                      </a:r>
                      <a:r>
                        <a:rPr lang="en-GB" baseline="0" dirty="0" smtClean="0"/>
                        <a:t> of the text did you like?</a:t>
                      </a:r>
                      <a:endParaRPr lang="en-GB" dirty="0"/>
                    </a:p>
                  </a:txBody>
                  <a:tcPr/>
                </a:tc>
                <a:tc>
                  <a:txBody>
                    <a:bodyPr/>
                    <a:lstStyle/>
                    <a:p>
                      <a:r>
                        <a:rPr lang="en-GB" dirty="0" smtClean="0"/>
                        <a:t>What parts of the text did you</a:t>
                      </a:r>
                      <a:r>
                        <a:rPr lang="en-GB" baseline="0" dirty="0" smtClean="0"/>
                        <a:t> not like?</a:t>
                      </a:r>
                      <a:endParaRPr lang="en-GB" dirty="0"/>
                    </a:p>
                  </a:txBody>
                  <a:tcPr/>
                </a:tc>
                <a:tc>
                  <a:txBody>
                    <a:bodyPr/>
                    <a:lstStyle/>
                    <a:p>
                      <a:r>
                        <a:rPr lang="en-GB" dirty="0" smtClean="0"/>
                        <a:t>What questions do you have about the text?</a:t>
                      </a:r>
                      <a:endParaRPr lang="en-GB" dirty="0"/>
                    </a:p>
                  </a:txBody>
                  <a:tcPr/>
                </a:tc>
                <a:tc>
                  <a:txBody>
                    <a:bodyPr/>
                    <a:lstStyle/>
                    <a:p>
                      <a:r>
                        <a:rPr lang="en-GB" dirty="0" smtClean="0"/>
                        <a:t>How could you describe the character’s?</a:t>
                      </a:r>
                      <a:endParaRPr lang="en-GB" dirty="0"/>
                    </a:p>
                  </a:txBody>
                  <a:tcPr/>
                </a:tc>
                <a:tc>
                  <a:txBody>
                    <a:bodyPr/>
                    <a:lstStyle/>
                    <a:p>
                      <a:r>
                        <a:rPr lang="en-GB" dirty="0" smtClean="0"/>
                        <a:t>What do you think will happen next?</a:t>
                      </a:r>
                      <a:endParaRPr lang="en-GB" dirty="0"/>
                    </a:p>
                  </a:txBody>
                  <a:tcPr/>
                </a:tc>
                <a:tc>
                  <a:txBody>
                    <a:bodyPr/>
                    <a:lstStyle/>
                    <a:p>
                      <a:r>
                        <a:rPr lang="en-GB" dirty="0" smtClean="0"/>
                        <a:t>Can you make up 10 questions about the text for a friend to answer?</a:t>
                      </a:r>
                      <a:endParaRPr lang="en-GB" dirty="0"/>
                    </a:p>
                  </a:txBody>
                  <a:tcPr/>
                </a:tc>
                <a:tc>
                  <a:txBody>
                    <a:bodyPr/>
                    <a:lstStyle/>
                    <a:p>
                      <a:r>
                        <a:rPr lang="en-GB" dirty="0" smtClean="0"/>
                        <a:t>What</a:t>
                      </a:r>
                      <a:r>
                        <a:rPr lang="en-GB" baseline="0" dirty="0" smtClean="0"/>
                        <a:t> lesson do you learn from this story?</a:t>
                      </a:r>
                      <a:endParaRPr lang="en-GB" dirty="0"/>
                    </a:p>
                  </a:txBody>
                  <a:tcPr/>
                </a:tc>
                <a:extLst>
                  <a:ext uri="{0D108BD9-81ED-4DB2-BD59-A6C34878D82A}">
                    <a16:rowId xmlns:a16="http://schemas.microsoft.com/office/drawing/2014/main" val="1743561177"/>
                  </a:ext>
                </a:extLst>
              </a:tr>
              <a:tr h="343404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752817721"/>
                  </a:ext>
                </a:extLst>
              </a:tr>
            </a:tbl>
          </a:graphicData>
        </a:graphic>
      </p:graphicFrame>
    </p:spTree>
    <p:extLst>
      <p:ext uri="{BB962C8B-B14F-4D97-AF65-F5344CB8AC3E}">
        <p14:creationId xmlns:p14="http://schemas.microsoft.com/office/powerpoint/2010/main" val="508194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China Topic</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847804" y="184054"/>
            <a:ext cx="6958196" cy="1312519"/>
          </a:xfrm>
          <a:solidFill>
            <a:schemeClr val="bg1"/>
          </a:solidFill>
        </p:spPr>
        <p:txBody>
          <a:bodyPr>
            <a:noAutofit/>
          </a:bodyPr>
          <a:lstStyle/>
          <a:p>
            <a:r>
              <a:rPr lang="en-US" sz="2800" dirty="0" smtClean="0">
                <a:solidFill>
                  <a:schemeClr val="tx2"/>
                </a:solidFill>
              </a:rPr>
              <a:t>Monday </a:t>
            </a:r>
            <a:r>
              <a:rPr lang="en-US" sz="2800" dirty="0" smtClean="0">
                <a:solidFill>
                  <a:schemeClr val="tx2"/>
                </a:solidFill>
              </a:rPr>
              <a:t>1</a:t>
            </a:r>
            <a:r>
              <a:rPr lang="en-US" sz="2800" baseline="30000" dirty="0" smtClean="0">
                <a:solidFill>
                  <a:schemeClr val="tx2"/>
                </a:solidFill>
              </a:rPr>
              <a:t>st</a:t>
            </a:r>
            <a:r>
              <a:rPr lang="en-US" sz="2800" dirty="0" smtClean="0">
                <a:solidFill>
                  <a:schemeClr val="tx2"/>
                </a:solidFill>
              </a:rPr>
              <a:t> March 2021</a:t>
            </a:r>
          </a:p>
          <a:p>
            <a:r>
              <a:rPr lang="en-US" sz="2800" dirty="0" smtClean="0">
                <a:solidFill>
                  <a:schemeClr val="tx2"/>
                </a:solidFill>
              </a:rPr>
              <a:t>LI: to plan a holiday to China.</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96264116"/>
              </p:ext>
            </p:extLst>
          </p:nvPr>
        </p:nvGraphicFramePr>
        <p:xfrm>
          <a:off x="555525" y="1706928"/>
          <a:ext cx="10996395" cy="4770072"/>
        </p:xfrm>
        <a:graphic>
          <a:graphicData uri="http://schemas.openxmlformats.org/drawingml/2006/table">
            <a:tbl>
              <a:tblPr firstRow="1" bandRow="1">
                <a:tableStyleId>{793D81CF-94F2-401A-BA57-92F5A7B2D0C5}</a:tableStyleId>
              </a:tblPr>
              <a:tblGrid>
                <a:gridCol w="10996395">
                  <a:extLst>
                    <a:ext uri="{9D8B030D-6E8A-4147-A177-3AD203B41FA5}">
                      <a16:colId xmlns:a16="http://schemas.microsoft.com/office/drawing/2014/main" val="478507327"/>
                    </a:ext>
                  </a:extLst>
                </a:gridCol>
              </a:tblGrid>
              <a:tr h="521806">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4248266">
                <a:tc>
                  <a:txBody>
                    <a:bodyPr/>
                    <a:lstStyle/>
                    <a:p>
                      <a:pPr marL="0" indent="0">
                        <a:buNone/>
                      </a:pPr>
                      <a:r>
                        <a:rPr lang="en-GB" sz="2400" dirty="0" smtClean="0"/>
                        <a:t>Your</a:t>
                      </a:r>
                      <a:r>
                        <a:rPr lang="en-GB" sz="2400" baseline="0" dirty="0" smtClean="0"/>
                        <a:t> challenge for today is to use the internet to make a plan for a trip to China!</a:t>
                      </a:r>
                    </a:p>
                    <a:p>
                      <a:pPr marL="0" indent="0">
                        <a:buNone/>
                      </a:pPr>
                      <a:r>
                        <a:rPr lang="en-GB" sz="2400" baseline="0" dirty="0" smtClean="0"/>
                        <a:t>You must write down your findings for the following:</a:t>
                      </a:r>
                    </a:p>
                    <a:p>
                      <a:pPr marL="457200" indent="-457200">
                        <a:buAutoNum type="arabicPeriod"/>
                      </a:pPr>
                      <a:r>
                        <a:rPr lang="en-GB" sz="2400" baseline="0" dirty="0" smtClean="0"/>
                        <a:t>How are you going to get there? How long will it take? </a:t>
                      </a:r>
                    </a:p>
                    <a:p>
                      <a:pPr marL="457200" indent="-457200">
                        <a:buAutoNum type="arabicPeriod"/>
                      </a:pPr>
                      <a:r>
                        <a:rPr lang="en-GB" sz="2400" baseline="0" dirty="0" smtClean="0"/>
                        <a:t> Where are you going to stay? (Which region, town, city, hotel/apartment </a:t>
                      </a:r>
                      <a:r>
                        <a:rPr lang="en-GB" sz="2400" baseline="0" dirty="0" err="1" smtClean="0"/>
                        <a:t>etc</a:t>
                      </a:r>
                      <a:r>
                        <a:rPr lang="en-GB" sz="2400" baseline="0" dirty="0" smtClean="0"/>
                        <a:t>)</a:t>
                      </a:r>
                    </a:p>
                    <a:p>
                      <a:pPr marL="457200" indent="-457200">
                        <a:buAutoNum type="arabicPeriod"/>
                      </a:pPr>
                      <a:r>
                        <a:rPr lang="en-GB" sz="2400" baseline="0" dirty="0" smtClean="0"/>
                        <a:t>What will you eat while you are there? (Plan a day of breakfast, lunch, dinner with traditional Chinese food)</a:t>
                      </a:r>
                    </a:p>
                    <a:p>
                      <a:pPr marL="457200" indent="-457200">
                        <a:buAutoNum type="arabicPeriod"/>
                      </a:pPr>
                      <a:r>
                        <a:rPr lang="en-GB" sz="2400" baseline="0" dirty="0" smtClean="0"/>
                        <a:t>What attractions will you visit? (These must be near to where you have chosen to stay)</a:t>
                      </a:r>
                    </a:p>
                    <a:p>
                      <a:pPr marL="457200" indent="-457200">
                        <a:buAutoNum type="arabicPeriod"/>
                      </a:pPr>
                      <a:r>
                        <a:rPr lang="en-GB" sz="2400" dirty="0" smtClean="0"/>
                        <a:t>Are</a:t>
                      </a:r>
                      <a:r>
                        <a:rPr lang="en-GB" sz="2400" baseline="0" dirty="0" smtClean="0"/>
                        <a:t> there any famous Chinese people you would like to meet?</a:t>
                      </a:r>
                    </a:p>
                    <a:p>
                      <a:pPr marL="457200" indent="-457200">
                        <a:buAutoNum type="arabicPeriod"/>
                      </a:pPr>
                      <a:r>
                        <a:rPr lang="en-GB" sz="2400" baseline="0" dirty="0" smtClean="0"/>
                        <a:t>What kind of money will you need to take?</a:t>
                      </a:r>
                    </a:p>
                    <a:p>
                      <a:pPr marL="457200" indent="-457200">
                        <a:buAutoNum type="arabicPeriod"/>
                      </a:pPr>
                      <a:r>
                        <a:rPr lang="en-GB" sz="2400" baseline="0" dirty="0" smtClean="0"/>
                        <a:t>How will you say hello to people in Mandarin?</a:t>
                      </a:r>
                      <a:endParaRPr lang="en-GB" sz="2400" dirty="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58056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22805" y="3537285"/>
            <a:ext cx="5375275" cy="347046"/>
          </a:xfrm>
        </p:spPr>
        <p:txBody>
          <a:bodyPr/>
          <a:lstStyle/>
          <a:p>
            <a:pPr algn="ctr"/>
            <a:r>
              <a:rPr lang="en-US" sz="4400" dirty="0" smtClean="0">
                <a:solidFill>
                  <a:schemeClr val="tx2"/>
                </a:solidFill>
              </a:rPr>
              <a:t>472 + 12094</a:t>
            </a:r>
            <a:endParaRPr lang="en-US" sz="4400" dirty="0" smtClean="0">
              <a:solidFill>
                <a:schemeClr val="tx2"/>
              </a:solidFill>
            </a:endParaRPr>
          </a:p>
          <a:p>
            <a:pPr algn="ctr"/>
            <a:r>
              <a:rPr lang="en-US" sz="2800" dirty="0" smtClean="0">
                <a:solidFill>
                  <a:schemeClr val="tx2"/>
                </a:solidFill>
              </a:rPr>
              <a:t>Choose 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252415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75887" y="96450"/>
            <a:ext cx="3968496" cy="832104"/>
          </a:xfrm>
        </p:spPr>
        <p:txBody>
          <a:bodyPr>
            <a:normAutofit/>
          </a:bodyPr>
          <a:lstStyle/>
          <a:p>
            <a:pPr algn="ctr"/>
            <a:r>
              <a:rPr lang="en-US" dirty="0" smtClean="0"/>
              <a:t>MATHS –</a:t>
            </a:r>
            <a:br>
              <a:rPr lang="en-US" dirty="0" smtClean="0"/>
            </a:br>
            <a:r>
              <a:rPr lang="en-US" dirty="0" smtClean="0"/>
              <a:t>Directions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02.03.21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681037" y="819150"/>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use compass points and co-ordinates to give directions.</a:t>
            </a:r>
            <a:endParaRPr lang="en-US" sz="28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26437930"/>
              </p:ext>
            </p:extLst>
          </p:nvPr>
        </p:nvGraphicFramePr>
        <p:xfrm>
          <a:off x="311149" y="1950388"/>
          <a:ext cx="6501131" cy="4603937"/>
        </p:xfrm>
        <a:graphic>
          <a:graphicData uri="http://schemas.openxmlformats.org/drawingml/2006/table">
            <a:tbl>
              <a:tblPr firstRow="1" bandRow="1">
                <a:tableStyleId>{793D81CF-94F2-401A-BA57-92F5A7B2D0C5}</a:tableStyleId>
              </a:tblPr>
              <a:tblGrid>
                <a:gridCol w="6501131">
                  <a:extLst>
                    <a:ext uri="{9D8B030D-6E8A-4147-A177-3AD203B41FA5}">
                      <a16:colId xmlns:a16="http://schemas.microsoft.com/office/drawing/2014/main" val="478507327"/>
                    </a:ext>
                  </a:extLst>
                </a:gridCol>
              </a:tblGrid>
              <a:tr h="67201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688544">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Live lesson or use </a:t>
                      </a:r>
                      <a:r>
                        <a:rPr lang="en-GB" sz="1800" baseline="0" dirty="0" smtClean="0">
                          <a:hlinkClick r:id="rId2"/>
                        </a:rPr>
                        <a:t>https://www.bbc.co.uk/bitesize/topics/zgthvcw</a:t>
                      </a:r>
                      <a:r>
                        <a:rPr lang="en-GB" sz="1800" baseline="0" dirty="0" smtClean="0"/>
                        <a:t> to learn about finding co-ordinates</a:t>
                      </a:r>
                      <a:r>
                        <a:rPr lang="en-GB" sz="1800" baseline="0" dirty="0" smtClean="0"/>
                        <a:t>. </a:t>
                      </a:r>
                      <a:r>
                        <a:rPr lang="en-GB" sz="1800" baseline="0" dirty="0" smtClean="0">
                          <a:hlinkClick r:id="rId3"/>
                        </a:rPr>
                        <a:t>https://www.bbc.co.uk/bitesize/topics/zvsfr82/articles/zdk46v4</a:t>
                      </a:r>
                      <a:r>
                        <a:rPr lang="en-GB" sz="1800" baseline="0" dirty="0" smtClean="0"/>
                        <a:t> for information on compass points.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The daily tasks have been split into mild, medium &amp; spicy tasks. Please check the following slides to choose your task. Complete AT LEAST 1 level and challenge yourself to do 2 or 3 if possible </a:t>
                      </a:r>
                      <a:r>
                        <a:rPr lang="en-GB" sz="1800" baseline="0" dirty="0" smtClean="0">
                          <a:sym typeface="Wingdings" panose="05000000000000000000" pitchFamily="2" charset="2"/>
                        </a:rPr>
                        <a:t>. I am looking for you to push yourself.</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sym typeface="Wingdings" panose="05000000000000000000" pitchFamily="2" charset="2"/>
                        </a:rPr>
                        <a:t>CHALLENGE – </a:t>
                      </a:r>
                      <a:r>
                        <a:rPr lang="en-GB" sz="1800" baseline="0" dirty="0" smtClean="0">
                          <a:sym typeface="Wingdings" panose="05000000000000000000" pitchFamily="2" charset="2"/>
                        </a:rPr>
                        <a:t>using the maps on the tasks, add co-ordinates to the x and y axis. Give direction using these co-ordinates.</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5" name="Picture 4" descr="File:Compass rose simpl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631" y="1950388"/>
            <a:ext cx="4206240" cy="4206240"/>
          </a:xfrm>
          <a:prstGeom prst="rect">
            <a:avLst/>
          </a:prstGeom>
        </p:spPr>
      </p:pic>
    </p:spTree>
    <p:extLst>
      <p:ext uri="{BB962C8B-B14F-4D97-AF65-F5344CB8AC3E}">
        <p14:creationId xmlns:p14="http://schemas.microsoft.com/office/powerpoint/2010/main" val="325056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p:cNvSpPr>
            <a:spLocks noGrp="1"/>
          </p:cNvSpPr>
          <p:nvPr>
            <p:ph type="title"/>
          </p:nvPr>
        </p:nvSpPr>
        <p:spPr/>
        <p:txBody>
          <a:bodyPr/>
          <a:lstStyle/>
          <a:p>
            <a:r>
              <a:rPr lang="en-GB" dirty="0" smtClean="0"/>
              <a:t>Mild</a:t>
            </a:r>
            <a:endParaRPr lang="en-GB" dirty="0"/>
          </a:p>
        </p:txBody>
      </p:sp>
      <p:pic>
        <p:nvPicPr>
          <p:cNvPr id="5" name="Picture 4"/>
          <p:cNvPicPr>
            <a:picLocks noChangeAspect="1"/>
          </p:cNvPicPr>
          <p:nvPr/>
        </p:nvPicPr>
        <p:blipFill>
          <a:blip r:embed="rId2"/>
          <a:stretch>
            <a:fillRect/>
          </a:stretch>
        </p:blipFill>
        <p:spPr>
          <a:xfrm>
            <a:off x="5515162" y="91855"/>
            <a:ext cx="6486151" cy="6448875"/>
          </a:xfrm>
          <a:prstGeom prst="rect">
            <a:avLst/>
          </a:prstGeom>
        </p:spPr>
      </p:pic>
      <p:pic>
        <p:nvPicPr>
          <p:cNvPr id="7" name="Picture 6"/>
          <p:cNvPicPr>
            <a:picLocks noChangeAspect="1"/>
          </p:cNvPicPr>
          <p:nvPr/>
        </p:nvPicPr>
        <p:blipFill>
          <a:blip r:embed="rId3"/>
          <a:stretch>
            <a:fillRect/>
          </a:stretch>
        </p:blipFill>
        <p:spPr>
          <a:xfrm>
            <a:off x="448430" y="2590008"/>
            <a:ext cx="5097967" cy="2612708"/>
          </a:xfrm>
          <a:prstGeom prst="rect">
            <a:avLst/>
          </a:prstGeom>
        </p:spPr>
      </p:pic>
    </p:spTree>
    <p:extLst>
      <p:ext uri="{BB962C8B-B14F-4D97-AF65-F5344CB8AC3E}">
        <p14:creationId xmlns:p14="http://schemas.microsoft.com/office/powerpoint/2010/main" val="192066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2410192" y="675437"/>
            <a:ext cx="3960711" cy="1061509"/>
          </a:xfrm>
        </p:spPr>
        <p:txBody>
          <a:bodyPr>
            <a:normAutofit fontScale="90000"/>
          </a:bodyPr>
          <a:lstStyle/>
          <a:p>
            <a:r>
              <a:rPr lang="en-US" dirty="0" smtClean="0"/>
              <a:t>Weekly Timetable</a:t>
            </a:r>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718717050"/>
              </p:ext>
            </p:extLst>
          </p:nvPr>
        </p:nvGraphicFramePr>
        <p:xfrm>
          <a:off x="0" y="0"/>
          <a:ext cx="12206293" cy="7513998"/>
        </p:xfrm>
        <a:graphic>
          <a:graphicData uri="http://schemas.openxmlformats.org/drawingml/2006/table">
            <a:tbl>
              <a:tblPr firstRow="1" bandRow="1">
                <a:tableStyleId>{7DF18680-E054-41AD-8BC1-D1AEF772440D}</a:tableStyleId>
              </a:tblPr>
              <a:tblGrid>
                <a:gridCol w="2828214">
                  <a:extLst>
                    <a:ext uri="{9D8B030D-6E8A-4147-A177-3AD203B41FA5}">
                      <a16:colId xmlns:a16="http://schemas.microsoft.com/office/drawing/2014/main" val="1078058074"/>
                    </a:ext>
                  </a:extLst>
                </a:gridCol>
                <a:gridCol w="2464096">
                  <a:extLst>
                    <a:ext uri="{9D8B030D-6E8A-4147-A177-3AD203B41FA5}">
                      <a16:colId xmlns:a16="http://schemas.microsoft.com/office/drawing/2014/main" val="3420017166"/>
                    </a:ext>
                  </a:extLst>
                </a:gridCol>
                <a:gridCol w="1570851">
                  <a:extLst>
                    <a:ext uri="{9D8B030D-6E8A-4147-A177-3AD203B41FA5}">
                      <a16:colId xmlns:a16="http://schemas.microsoft.com/office/drawing/2014/main" val="3617295776"/>
                    </a:ext>
                  </a:extLst>
                </a:gridCol>
                <a:gridCol w="1259759">
                  <a:extLst>
                    <a:ext uri="{9D8B030D-6E8A-4147-A177-3AD203B41FA5}">
                      <a16:colId xmlns:a16="http://schemas.microsoft.com/office/drawing/2014/main" val="3300357525"/>
                    </a:ext>
                  </a:extLst>
                </a:gridCol>
                <a:gridCol w="1957673">
                  <a:extLst>
                    <a:ext uri="{9D8B030D-6E8A-4147-A177-3AD203B41FA5}">
                      <a16:colId xmlns:a16="http://schemas.microsoft.com/office/drawing/2014/main" val="234452497"/>
                    </a:ext>
                  </a:extLst>
                </a:gridCol>
                <a:gridCol w="2125700">
                  <a:extLst>
                    <a:ext uri="{9D8B030D-6E8A-4147-A177-3AD203B41FA5}">
                      <a16:colId xmlns:a16="http://schemas.microsoft.com/office/drawing/2014/main" val="3079560820"/>
                    </a:ext>
                  </a:extLst>
                </a:gridCol>
              </a:tblGrid>
              <a:tr h="1305334">
                <a:tc>
                  <a:txBody>
                    <a:bodyPr/>
                    <a:lstStyle/>
                    <a:p>
                      <a:pPr marL="0" algn="l" defTabSz="914400" rtl="0" eaLnBrk="1" latinLnBrk="0" hangingPunct="1"/>
                      <a:r>
                        <a:rPr lang="en-US" sz="1600" b="0" kern="1200" dirty="0" smtClean="0">
                          <a:solidFill>
                            <a:schemeClr val="tx1">
                              <a:lumMod val="50000"/>
                            </a:schemeClr>
                          </a:solidFill>
                        </a:rPr>
                        <a:t>Monday</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9:00am</a:t>
                      </a:r>
                      <a:r>
                        <a:rPr lang="en-GB" sz="1600" kern="1200" baseline="0" dirty="0" smtClean="0">
                          <a:solidFill>
                            <a:schemeClr val="tx1">
                              <a:lumMod val="50000"/>
                            </a:schemeClr>
                          </a:solidFill>
                        </a:rPr>
                        <a:t> – Live lesson</a:t>
                      </a:r>
                    </a:p>
                    <a:p>
                      <a:pPr marL="0" algn="ctr" defTabSz="914400" rtl="0" eaLnBrk="1" latinLnBrk="0" hangingPunct="1"/>
                      <a:r>
                        <a:rPr lang="en-GB" sz="1600" b="0" kern="1200" baseline="0" dirty="0" smtClean="0">
                          <a:solidFill>
                            <a:schemeClr val="tx1">
                              <a:lumMod val="50000"/>
                            </a:schemeClr>
                          </a:solidFill>
                        </a:rPr>
                        <a:t>9:30am - </a:t>
                      </a:r>
                      <a:r>
                        <a:rPr lang="en-GB" sz="1600" b="0" kern="1200" dirty="0" smtClean="0">
                          <a:solidFill>
                            <a:schemeClr val="tx1">
                              <a:lumMod val="50000"/>
                            </a:schemeClr>
                          </a:solidFill>
                        </a:rPr>
                        <a:t>Maths</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11am – Live Lesson</a:t>
                      </a:r>
                    </a:p>
                    <a:p>
                      <a:pPr marL="0" algn="ctr" defTabSz="914400" rtl="0" eaLnBrk="1" latinLnBrk="0" hangingPunct="1"/>
                      <a:r>
                        <a:rPr lang="en-GB" sz="1600" b="0" kern="1200" dirty="0" smtClean="0">
                          <a:solidFill>
                            <a:schemeClr val="tx1">
                              <a:lumMod val="50000"/>
                            </a:schemeClr>
                          </a:solidFill>
                        </a:rPr>
                        <a:t>11:30am</a:t>
                      </a:r>
                      <a:r>
                        <a:rPr lang="en-GB" sz="1600" b="0" kern="1200" baseline="0" dirty="0" smtClean="0">
                          <a:solidFill>
                            <a:schemeClr val="tx1">
                              <a:lumMod val="50000"/>
                            </a:schemeClr>
                          </a:solidFill>
                        </a:rPr>
                        <a:t> - </a:t>
                      </a:r>
                      <a:r>
                        <a:rPr lang="en-GB" sz="1600" b="0" kern="1200" dirty="0" smtClean="0">
                          <a:solidFill>
                            <a:schemeClr val="tx1">
                              <a:lumMod val="50000"/>
                            </a:schemeClr>
                          </a:solidFill>
                        </a:rPr>
                        <a:t>T4W</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0" kern="1200" dirty="0" smtClean="0">
                          <a:solidFill>
                            <a:schemeClr val="tx1">
                              <a:lumMod val="50000"/>
                            </a:schemeClr>
                          </a:solidFill>
                        </a:rPr>
                        <a:t>Spelling</a:t>
                      </a:r>
                    </a:p>
                    <a:p>
                      <a:pPr marL="0" algn="ctr" defTabSz="914400" rtl="0" eaLnBrk="1" latinLnBrk="0" hangingPunct="1"/>
                      <a:r>
                        <a:rPr lang="en-GB" sz="1600" b="0" kern="1200" dirty="0" smtClean="0">
                          <a:solidFill>
                            <a:schemeClr val="tx1">
                              <a:lumMod val="50000"/>
                            </a:schemeClr>
                          </a:solidFill>
                        </a:rPr>
                        <a:t>(GL words in files on teams)</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algn="ctr" defTabSz="914400" rtl="0" eaLnBrk="1" latinLnBrk="0" hangingPunct="1"/>
                      <a:endParaRPr lang="en-GB" sz="1600" kern="1200" dirty="0" smtClean="0">
                        <a:solidFill>
                          <a:schemeClr val="tx1">
                            <a:lumMod val="50000"/>
                          </a:schemeClr>
                        </a:solidFill>
                      </a:endParaRPr>
                    </a:p>
                    <a:p>
                      <a:pPr marL="0" algn="ctr" defTabSz="914400" rtl="0" eaLnBrk="1" latinLnBrk="0" hangingPunct="1"/>
                      <a:r>
                        <a:rPr lang="en-GB" sz="1600" b="0" kern="1200" dirty="0" smtClean="0">
                          <a:solidFill>
                            <a:schemeClr val="tx1">
                              <a:lumMod val="50000"/>
                            </a:schemeClr>
                          </a:solidFill>
                        </a:rPr>
                        <a:t>China</a:t>
                      </a:r>
                      <a:r>
                        <a:rPr lang="en-GB" sz="1600" b="0" kern="1200" baseline="0" dirty="0" smtClean="0">
                          <a:solidFill>
                            <a:schemeClr val="tx1">
                              <a:lumMod val="50000"/>
                            </a:schemeClr>
                          </a:solidFill>
                        </a:rPr>
                        <a:t> Topic </a:t>
                      </a:r>
                      <a:r>
                        <a:rPr lang="en-GB" sz="1600" b="0" kern="1200" baseline="0" dirty="0" smtClean="0">
                          <a:solidFill>
                            <a:schemeClr val="tx1">
                              <a:lumMod val="50000"/>
                            </a:schemeClr>
                          </a:solidFill>
                        </a:rPr>
                        <a:t>–</a:t>
                      </a:r>
                    </a:p>
                    <a:p>
                      <a:pPr marL="0" algn="ctr" defTabSz="914400" rtl="0" eaLnBrk="1" latinLnBrk="0" hangingPunct="1"/>
                      <a:r>
                        <a:rPr lang="en-GB" sz="1600" kern="1200" dirty="0" smtClean="0">
                          <a:solidFill>
                            <a:schemeClr val="tx1">
                              <a:lumMod val="50000"/>
                            </a:schemeClr>
                          </a:solidFill>
                        </a:rPr>
                        <a:t>2pm</a:t>
                      </a:r>
                      <a:r>
                        <a:rPr lang="en-GB" sz="1600" kern="1200" dirty="0" smtClean="0">
                          <a:solidFill>
                            <a:schemeClr val="tx1">
                              <a:lumMod val="50000"/>
                            </a:schemeClr>
                          </a:solidFill>
                        </a:rPr>
                        <a:t>:</a:t>
                      </a:r>
                      <a:r>
                        <a:rPr lang="en-GB" sz="1600" kern="1200" baseline="0" dirty="0" smtClean="0">
                          <a:solidFill>
                            <a:schemeClr val="tx1">
                              <a:lumMod val="50000"/>
                            </a:schemeClr>
                          </a:solidFill>
                        </a:rPr>
                        <a:t> Ms </a:t>
                      </a:r>
                      <a:r>
                        <a:rPr lang="en-GB" sz="1600" kern="1200" baseline="0" dirty="0" err="1" smtClean="0">
                          <a:solidFill>
                            <a:schemeClr val="tx1">
                              <a:lumMod val="50000"/>
                            </a:schemeClr>
                          </a:solidFill>
                        </a:rPr>
                        <a:t>Ryding’s</a:t>
                      </a:r>
                      <a:r>
                        <a:rPr lang="en-GB" sz="1600" kern="1200" baseline="0" dirty="0" smtClean="0">
                          <a:solidFill>
                            <a:schemeClr val="tx1">
                              <a:lumMod val="50000"/>
                            </a:schemeClr>
                          </a:solidFill>
                        </a:rPr>
                        <a:t> group live lesson with Mrs Briggs</a:t>
                      </a:r>
                    </a:p>
                    <a:p>
                      <a:pPr marL="0" algn="ctr" defTabSz="914400" rtl="0" eaLnBrk="1" latinLnBrk="0" hangingPunct="1"/>
                      <a:endParaRPr lang="ru-RU" sz="1600" b="1" i="0" kern="120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endParaRPr lang="en-GB"/>
                    </a:p>
                  </a:txBody>
                  <a:tcPr/>
                </a:tc>
                <a:extLst>
                  <a:ext uri="{0D108BD9-81ED-4DB2-BD59-A6C34878D82A}">
                    <a16:rowId xmlns:a16="http://schemas.microsoft.com/office/drawing/2014/main" val="759479917"/>
                  </a:ext>
                </a:extLst>
              </a:tr>
              <a:tr h="1548187">
                <a:tc>
                  <a:txBody>
                    <a:bodyPr/>
                    <a:lstStyle/>
                    <a:p>
                      <a:pPr marL="0" algn="l" defTabSz="914400" rtl="0" eaLnBrk="1" latinLnBrk="0" hangingPunct="1"/>
                      <a:r>
                        <a:rPr lang="en-US" sz="1600" kern="1200" dirty="0" smtClean="0">
                          <a:solidFill>
                            <a:schemeClr val="tx1">
                              <a:lumMod val="50000"/>
                            </a:schemeClr>
                          </a:solidFill>
                        </a:rPr>
                        <a:t>Tuesday - </a:t>
                      </a:r>
                      <a:r>
                        <a:rPr lang="en-US" sz="1600" b="1" u="sng" kern="1200" dirty="0" smtClean="0">
                          <a:solidFill>
                            <a:schemeClr val="tx1">
                              <a:lumMod val="50000"/>
                            </a:schemeClr>
                          </a:solidFill>
                        </a:rPr>
                        <a:t>In school all day.</a:t>
                      </a:r>
                      <a:endParaRPr lang="ru-RU" sz="1600" b="1"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dirty="0" smtClean="0">
                          <a:solidFill>
                            <a:schemeClr val="tx1">
                              <a:lumMod val="50000"/>
                            </a:schemeClr>
                          </a:solidFill>
                        </a:rPr>
                        <a:t>9:00am</a:t>
                      </a:r>
                      <a:r>
                        <a:rPr lang="en-GB" sz="1600" b="1" kern="1200" baseline="0" dirty="0" smtClean="0">
                          <a:solidFill>
                            <a:schemeClr val="tx1">
                              <a:lumMod val="50000"/>
                            </a:schemeClr>
                          </a:solidFill>
                        </a:rPr>
                        <a:t> – </a:t>
                      </a:r>
                    </a:p>
                    <a:p>
                      <a:pPr marL="0" algn="ctr" defTabSz="914400" rtl="0" eaLnBrk="1" latinLnBrk="0" hangingPunct="1"/>
                      <a:r>
                        <a:rPr lang="en-GB" sz="1600" b="1" kern="1200" baseline="0" dirty="0" smtClean="0">
                          <a:solidFill>
                            <a:schemeClr val="tx1">
                              <a:lumMod val="50000"/>
                            </a:schemeClr>
                          </a:solidFill>
                        </a:rPr>
                        <a:t>Live lesson</a:t>
                      </a:r>
                    </a:p>
                    <a:p>
                      <a:pPr marL="0" algn="ctr" defTabSz="914400" rtl="0" eaLnBrk="1" latinLnBrk="0" hangingPunct="1"/>
                      <a:r>
                        <a:rPr lang="en-GB" sz="1600" kern="1200" baseline="0" dirty="0" smtClean="0">
                          <a:solidFill>
                            <a:schemeClr val="tx1">
                              <a:lumMod val="50000"/>
                            </a:schemeClr>
                          </a:solidFill>
                        </a:rPr>
                        <a:t>9:30am - Maths</a:t>
                      </a:r>
                      <a:endParaRPr lang="ru-RU" sz="1600" kern="1200" dirty="0" smtClean="0">
                        <a:solidFill>
                          <a:schemeClr val="tx1">
                            <a:lumMod val="50000"/>
                          </a:schemeClr>
                        </a:solidFill>
                      </a:endParaRPr>
                    </a:p>
                    <a:p>
                      <a:pPr marL="0" algn="ctr" defTabSz="914400" rtl="0" eaLnBrk="1" latinLnBrk="0" hangingPunct="1"/>
                      <a:endParaRPr lang="en-US" sz="1600" i="0" kern="120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dirty="0" smtClean="0">
                          <a:solidFill>
                            <a:schemeClr val="tx1">
                              <a:lumMod val="50000"/>
                            </a:schemeClr>
                          </a:solidFill>
                        </a:rPr>
                        <a:t>11am</a:t>
                      </a:r>
                      <a:r>
                        <a:rPr lang="en-GB" sz="1600" b="1" kern="1200" baseline="0" dirty="0" smtClean="0">
                          <a:solidFill>
                            <a:schemeClr val="tx1">
                              <a:lumMod val="50000"/>
                            </a:schemeClr>
                          </a:solidFill>
                        </a:rPr>
                        <a:t> – Live Lesson</a:t>
                      </a:r>
                    </a:p>
                    <a:p>
                      <a:pPr marL="0" algn="ctr" defTabSz="914400" rtl="0" eaLnBrk="1" latinLnBrk="0" hangingPunct="1"/>
                      <a:r>
                        <a:rPr lang="en-GB" sz="1600" kern="1200" baseline="0" dirty="0" smtClean="0">
                          <a:solidFill>
                            <a:schemeClr val="tx1">
                              <a:lumMod val="50000"/>
                            </a:schemeClr>
                          </a:solidFill>
                        </a:rPr>
                        <a:t>11:30 – T4W</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(GL words in files on teams)</a:t>
                      </a:r>
                      <a:endParaRPr lang="ru-RU" sz="1600" kern="1200" dirty="0" smtClean="0">
                        <a:solidFill>
                          <a:schemeClr val="tx1">
                            <a:lumMod val="50000"/>
                          </a:schemeClr>
                        </a:solidFill>
                      </a:endParaRPr>
                    </a:p>
                    <a:p>
                      <a:pPr marL="0" algn="ctr" defTabSz="914400" rtl="0" eaLnBrk="1" latinLnBrk="0" hangingPunct="1"/>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algn="ctr" defTabSz="914400" rtl="0" eaLnBrk="1" latinLnBrk="0" hangingPunct="1"/>
                      <a:endParaRPr lang="en-GB" sz="1600" kern="1200" dirty="0" smtClean="0">
                        <a:solidFill>
                          <a:schemeClr val="tx1">
                            <a:lumMod val="50000"/>
                          </a:schemeClr>
                        </a:solidFill>
                      </a:endParaRPr>
                    </a:p>
                    <a:p>
                      <a:pPr marL="0" algn="ctr" defTabSz="914400" rtl="0" eaLnBrk="1" latinLnBrk="0" hangingPunct="1"/>
                      <a:r>
                        <a:rPr lang="en-GB" sz="1600" b="1" kern="1200" dirty="0" smtClean="0">
                          <a:solidFill>
                            <a:schemeClr val="tx1">
                              <a:lumMod val="50000"/>
                            </a:schemeClr>
                          </a:solidFill>
                        </a:rPr>
                        <a:t>1:00pm – live</a:t>
                      </a:r>
                      <a:r>
                        <a:rPr lang="en-GB" sz="1600" b="1" kern="1200" baseline="0" dirty="0" smtClean="0">
                          <a:solidFill>
                            <a:schemeClr val="tx1">
                              <a:lumMod val="50000"/>
                            </a:schemeClr>
                          </a:solidFill>
                        </a:rPr>
                        <a:t> RME lesson</a:t>
                      </a:r>
                      <a:endParaRPr lang="en-GB" sz="1600" b="1" kern="1200" dirty="0" smtClean="0">
                        <a:solidFill>
                          <a:schemeClr val="tx1">
                            <a:lumMod val="50000"/>
                          </a:schemeClr>
                        </a:solidFill>
                      </a:endParaRPr>
                    </a:p>
                    <a:p>
                      <a:pPr marL="0" algn="ctr" defTabSz="914400" rtl="0" eaLnBrk="1" latinLnBrk="0" hangingPunct="1"/>
                      <a:r>
                        <a:rPr lang="en-GB" sz="1600" b="1" kern="1200" dirty="0" smtClean="0">
                          <a:solidFill>
                            <a:schemeClr val="tx1">
                              <a:lumMod val="50000"/>
                            </a:schemeClr>
                          </a:solidFill>
                        </a:rPr>
                        <a:t>2pm:</a:t>
                      </a:r>
                      <a:r>
                        <a:rPr lang="en-GB" sz="1600" b="1" kern="1200" baseline="0" dirty="0" smtClean="0">
                          <a:solidFill>
                            <a:schemeClr val="tx1">
                              <a:lumMod val="50000"/>
                            </a:schemeClr>
                          </a:solidFill>
                        </a:rPr>
                        <a:t> Ms </a:t>
                      </a:r>
                      <a:r>
                        <a:rPr lang="en-GB" sz="1600" b="1" kern="1200" baseline="0" dirty="0" err="1" smtClean="0">
                          <a:solidFill>
                            <a:schemeClr val="tx1">
                              <a:lumMod val="50000"/>
                            </a:schemeClr>
                          </a:solidFill>
                        </a:rPr>
                        <a:t>Ryding’s</a:t>
                      </a:r>
                      <a:r>
                        <a:rPr lang="en-GB" sz="1600" b="1" kern="1200" baseline="0" dirty="0" smtClean="0">
                          <a:solidFill>
                            <a:schemeClr val="tx1">
                              <a:lumMod val="50000"/>
                            </a:schemeClr>
                          </a:solidFill>
                        </a:rPr>
                        <a:t> group live lesson with Mrs Briggs</a:t>
                      </a:r>
                    </a:p>
                    <a:p>
                      <a:pPr marL="0" algn="ctr" defTabSz="914400" rtl="0" eaLnBrk="1" latinLnBrk="0" hangingPunct="1"/>
                      <a:r>
                        <a:rPr lang="en-GB" sz="1600" kern="1200" baseline="0" dirty="0" smtClean="0">
                          <a:solidFill>
                            <a:schemeClr val="tx1">
                              <a:lumMod val="50000"/>
                            </a:schemeClr>
                          </a:solidFill>
                        </a:rPr>
                        <a:t>1:30pm – RME</a:t>
                      </a:r>
                    </a:p>
                    <a:p>
                      <a:pPr marL="0" algn="ctr" defTabSz="914400" rtl="0" eaLnBrk="1" latinLnBrk="0" hangingPunct="1"/>
                      <a:r>
                        <a:rPr lang="en-GB" sz="1600" b="0" i="0" kern="1200" baseline="0" dirty="0" smtClean="0">
                          <a:solidFill>
                            <a:schemeClr val="tx1">
                              <a:lumMod val="50000"/>
                            </a:schemeClr>
                          </a:solidFill>
                          <a:latin typeface="+mn-lt"/>
                          <a:ea typeface="+mn-ea"/>
                          <a:cs typeface="+mn-cs"/>
                        </a:rPr>
                        <a:t>2:00pm – PE – workout of your choice</a:t>
                      </a:r>
                    </a:p>
                  </a:txBody>
                  <a:tcPr marL="92013" marR="92013" anchor="ctr">
                    <a:solidFill>
                      <a:schemeClr val="bg2">
                        <a:lumMod val="20000"/>
                        <a:lumOff val="80000"/>
                      </a:schemeClr>
                    </a:solidFill>
                  </a:tcPr>
                </a:tc>
                <a:tc hMerge="1">
                  <a:txBody>
                    <a:bodyPr/>
                    <a:lstStyle/>
                    <a:p>
                      <a:endParaRPr lang="en-GB"/>
                    </a:p>
                  </a:txBody>
                  <a:tcPr/>
                </a:tc>
                <a:extLst>
                  <a:ext uri="{0D108BD9-81ED-4DB2-BD59-A6C34878D82A}">
                    <a16:rowId xmlns:a16="http://schemas.microsoft.com/office/drawing/2014/main" val="3102921562"/>
                  </a:ext>
                </a:extLst>
              </a:tr>
              <a:tr h="1791039">
                <a:tc>
                  <a:txBody>
                    <a:bodyPr/>
                    <a:lstStyle/>
                    <a:p>
                      <a:pPr marL="0" algn="l" defTabSz="914400" rtl="0" eaLnBrk="1" latinLnBrk="0" hangingPunct="1"/>
                      <a:r>
                        <a:rPr lang="en-US" sz="1600" kern="1200" dirty="0" smtClean="0">
                          <a:solidFill>
                            <a:schemeClr val="tx1">
                              <a:lumMod val="50000"/>
                            </a:schemeClr>
                          </a:solidFill>
                        </a:rPr>
                        <a:t>Wednesday</a:t>
                      </a:r>
                      <a:endParaRPr lang="ru-RU" sz="1600" b="1"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baseline="0" dirty="0" smtClean="0">
                          <a:solidFill>
                            <a:schemeClr val="tx1">
                              <a:lumMod val="50000"/>
                            </a:schemeClr>
                          </a:solidFill>
                        </a:rPr>
                        <a:t>9:00am – Live Lesson </a:t>
                      </a:r>
                      <a:r>
                        <a:rPr lang="en-GB" sz="1600" kern="1200" baseline="0" dirty="0" smtClean="0">
                          <a:solidFill>
                            <a:schemeClr val="tx1">
                              <a:lumMod val="50000"/>
                            </a:schemeClr>
                          </a:solidFill>
                        </a:rPr>
                        <a:t>9:30am </a:t>
                      </a:r>
                      <a:r>
                        <a:rPr lang="en-GB" sz="1600" kern="1200" baseline="0" dirty="0" smtClean="0">
                          <a:solidFill>
                            <a:schemeClr val="tx1">
                              <a:lumMod val="50000"/>
                            </a:schemeClr>
                          </a:solidFill>
                        </a:rPr>
                        <a:t>- Maths</a:t>
                      </a:r>
                      <a:endParaRPr lang="ru-RU" sz="1600" kern="1200" dirty="0" smtClean="0">
                        <a:solidFill>
                          <a:schemeClr val="tx1">
                            <a:lumMod val="50000"/>
                          </a:schemeClr>
                        </a:solidFill>
                      </a:endParaRPr>
                    </a:p>
                    <a:p>
                      <a:pPr marL="0" algn="ctr" defTabSz="914400" rtl="0" eaLnBrk="1" latinLnBrk="0" hangingPunct="1"/>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baseline="0" dirty="0" smtClean="0">
                          <a:solidFill>
                            <a:schemeClr val="tx1">
                              <a:lumMod val="50000"/>
                            </a:schemeClr>
                          </a:solidFill>
                        </a:rPr>
                        <a:t>11am – Live Lesson</a:t>
                      </a:r>
                    </a:p>
                    <a:p>
                      <a:pPr marL="0" algn="ctr" defTabSz="914400" rtl="0" eaLnBrk="1" latinLnBrk="0" hangingPunct="1"/>
                      <a:r>
                        <a:rPr lang="en-GB" sz="1600" kern="1200" baseline="0" dirty="0" smtClean="0">
                          <a:solidFill>
                            <a:schemeClr val="tx1">
                              <a:lumMod val="50000"/>
                            </a:schemeClr>
                          </a:solidFill>
                        </a:rPr>
                        <a:t>11:30 – T4W</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endParaRPr lang="en-GB" sz="1600" kern="1200" dirty="0" smtClean="0">
                        <a:solidFill>
                          <a:schemeClr val="tx1">
                            <a:lumMod val="50000"/>
                          </a:schemeClr>
                        </a:solidFill>
                      </a:endParaRPr>
                    </a:p>
                    <a:p>
                      <a:pPr marL="0" algn="ctr" defTabSz="914400" rtl="0" eaLnBrk="1" latinLnBrk="0" hangingPunct="1"/>
                      <a:r>
                        <a:rPr lang="en-GB" sz="1600" kern="1200" dirty="0" smtClean="0">
                          <a:solidFill>
                            <a:schemeClr val="tx1">
                              <a:lumMod val="50000"/>
                            </a:schemeClr>
                          </a:solidFill>
                        </a:rPr>
                        <a:t>Spelling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(GL words in files on teams)</a:t>
                      </a:r>
                      <a:endParaRPr lang="ru-RU" sz="1600" kern="1200" dirty="0" smtClean="0">
                        <a:solidFill>
                          <a:schemeClr val="tx1">
                            <a:lumMod val="50000"/>
                          </a:schemeClr>
                        </a:solidFill>
                      </a:endParaRPr>
                    </a:p>
                    <a:p>
                      <a:pPr marL="0" algn="ctr" defTabSz="914400" rtl="0" eaLnBrk="1" latinLnBrk="0" hangingPunct="1"/>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China Topic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2pm:</a:t>
                      </a:r>
                      <a:r>
                        <a:rPr lang="en-GB" sz="1600" kern="1200" baseline="0" dirty="0" smtClean="0">
                          <a:solidFill>
                            <a:schemeClr val="tx1">
                              <a:lumMod val="50000"/>
                            </a:schemeClr>
                          </a:solidFill>
                        </a:rPr>
                        <a:t> Ms </a:t>
                      </a:r>
                      <a:r>
                        <a:rPr lang="en-GB" sz="1600" kern="1200" baseline="0" dirty="0" err="1" smtClean="0">
                          <a:solidFill>
                            <a:schemeClr val="tx1">
                              <a:lumMod val="50000"/>
                            </a:schemeClr>
                          </a:solidFill>
                        </a:rPr>
                        <a:t>Ryding’s</a:t>
                      </a:r>
                      <a:r>
                        <a:rPr lang="en-GB" sz="1600" kern="1200" baseline="0" dirty="0" smtClean="0">
                          <a:solidFill>
                            <a:schemeClr val="tx1">
                              <a:lumMod val="50000"/>
                            </a:schemeClr>
                          </a:solidFill>
                        </a:rPr>
                        <a:t> group live lesson with Mrs Briggs</a:t>
                      </a:r>
                      <a:endParaRPr lang="en-GB" sz="1600" b="1" i="0" kern="1200" baseline="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pPr marL="0" algn="ctr" defTabSz="914400" rtl="0" eaLnBrk="1" latinLnBrk="0" hangingPunct="1"/>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r h="1062481">
                <a:tc>
                  <a:txBody>
                    <a:bodyPr/>
                    <a:lstStyle/>
                    <a:p>
                      <a:pPr marL="0" algn="l" defTabSz="914400" rtl="0" eaLnBrk="1" latinLnBrk="0" hangingPunct="1"/>
                      <a:r>
                        <a:rPr lang="en-US" sz="1600" kern="1200" dirty="0" smtClean="0">
                          <a:solidFill>
                            <a:schemeClr val="tx1">
                              <a:lumMod val="50000"/>
                            </a:schemeClr>
                          </a:solidFill>
                        </a:rPr>
                        <a:t>Thursday</a:t>
                      </a:r>
                      <a:endParaRPr lang="ru-RU" sz="1600" b="1"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kern="1200" dirty="0" smtClean="0">
                          <a:solidFill>
                            <a:schemeClr val="tx1">
                              <a:lumMod val="50000"/>
                            </a:schemeClr>
                          </a:solidFill>
                        </a:rPr>
                        <a:t>Mrs</a:t>
                      </a:r>
                      <a:r>
                        <a:rPr lang="en-GB" sz="1600" kern="1200" baseline="0" dirty="0" smtClean="0">
                          <a:solidFill>
                            <a:schemeClr val="tx1">
                              <a:lumMod val="50000"/>
                            </a:schemeClr>
                          </a:solidFill>
                        </a:rPr>
                        <a:t> Briggs</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algn="ctr" defTabSz="914400" rtl="0" eaLnBrk="1" latinLnBrk="0" hangingPunct="1"/>
                      <a:r>
                        <a:rPr lang="en-GB" sz="1600" b="1" kern="1200" dirty="0" smtClean="0">
                          <a:solidFill>
                            <a:schemeClr val="tx1">
                              <a:lumMod val="50000"/>
                            </a:schemeClr>
                          </a:solidFill>
                        </a:rPr>
                        <a:t>11am – Live Glockenspiel Lesson</a:t>
                      </a:r>
                    </a:p>
                    <a:p>
                      <a:pPr marL="0" algn="ctr" defTabSz="914400" rtl="0" eaLnBrk="1" latinLnBrk="0" hangingPunct="1"/>
                      <a:r>
                        <a:rPr lang="en-GB" sz="1600" kern="1200" dirty="0" smtClean="0">
                          <a:solidFill>
                            <a:schemeClr val="tx1">
                              <a:lumMod val="50000"/>
                            </a:schemeClr>
                          </a:solidFill>
                        </a:rPr>
                        <a:t>Mrs Briggs</a:t>
                      </a:r>
                      <a:endParaRPr lang="ru-RU" sz="160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endParaRPr lang="en-GB"/>
                    </a:p>
                  </a:txBody>
                  <a:tcPr/>
                </a:tc>
                <a:tc gridSpan="2">
                  <a:txBody>
                    <a:bodyPr/>
                    <a:lstStyle/>
                    <a:p>
                      <a:pPr marL="0" algn="ctr" defTabSz="914400" rtl="0" eaLnBrk="1" latinLnBrk="0" hangingPunct="1"/>
                      <a:r>
                        <a:rPr lang="en-GB" sz="1600" b="1" kern="1200" dirty="0" smtClean="0">
                          <a:solidFill>
                            <a:schemeClr val="tx1">
                              <a:lumMod val="50000"/>
                            </a:schemeClr>
                          </a:solidFill>
                        </a:rPr>
                        <a:t>1:00pm –</a:t>
                      </a:r>
                    </a:p>
                    <a:p>
                      <a:pPr marL="0" algn="ctr" defTabSz="914400" rtl="0" eaLnBrk="1" latinLnBrk="0" hangingPunct="1"/>
                      <a:r>
                        <a:rPr lang="en-GB" sz="1600" b="1" kern="1200" dirty="0" smtClean="0">
                          <a:solidFill>
                            <a:schemeClr val="tx1">
                              <a:lumMod val="50000"/>
                            </a:schemeClr>
                          </a:solidFill>
                        </a:rPr>
                        <a:t>Live Lesson</a:t>
                      </a:r>
                    </a:p>
                    <a:p>
                      <a:pPr marL="0" algn="ctr" defTabSz="914400" rtl="0" eaLnBrk="1" latinLnBrk="0" hangingPunct="1"/>
                      <a:r>
                        <a:rPr lang="en-GB" sz="1600" kern="1200" dirty="0" smtClean="0">
                          <a:solidFill>
                            <a:schemeClr val="tx1">
                              <a:lumMod val="50000"/>
                            </a:schemeClr>
                          </a:solidFill>
                        </a:rPr>
                        <a:t>1:30pm</a:t>
                      </a:r>
                      <a:r>
                        <a:rPr lang="en-GB" sz="1600" kern="1200" baseline="0" dirty="0">
                          <a:solidFill>
                            <a:schemeClr val="tx1">
                              <a:lumMod val="50000"/>
                            </a:schemeClr>
                          </a:solidFill>
                        </a:rPr>
                        <a:t> </a:t>
                      </a:r>
                      <a:r>
                        <a:rPr lang="en-GB" sz="1600" kern="1200" baseline="0" dirty="0" smtClean="0">
                          <a:solidFill>
                            <a:schemeClr val="tx1">
                              <a:lumMod val="50000"/>
                            </a:schemeClr>
                          </a:solidFill>
                        </a:rPr>
                        <a:t>– </a:t>
                      </a:r>
                    </a:p>
                    <a:p>
                      <a:pPr marL="0" algn="ctr" defTabSz="914400" rtl="0" eaLnBrk="1" latinLnBrk="0" hangingPunct="1"/>
                      <a:r>
                        <a:rPr lang="en-GB" sz="1600" kern="1200" baseline="0" dirty="0" smtClean="0">
                          <a:solidFill>
                            <a:schemeClr val="tx1">
                              <a:lumMod val="50000"/>
                            </a:schemeClr>
                          </a:solidFill>
                        </a:rPr>
                        <a:t>Reading Comprehension</a:t>
                      </a:r>
                      <a:endParaRPr lang="en-GB" sz="1600" b="0" i="0" kern="1200" baseline="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hMerge="1">
                  <a:txBody>
                    <a:bodyPr/>
                    <a:lstStyle/>
                    <a:p>
                      <a:endParaRPr lang="en-GB"/>
                    </a:p>
                  </a:txBody>
                  <a:tcPr/>
                </a:tc>
                <a:extLst>
                  <a:ext uri="{0D108BD9-81ED-4DB2-BD59-A6C34878D82A}">
                    <a16:rowId xmlns:a16="http://schemas.microsoft.com/office/drawing/2014/main" val="3774068911"/>
                  </a:ext>
                </a:extLst>
              </a:tr>
              <a:tr h="1791039">
                <a:tc>
                  <a:txBody>
                    <a:bodyPr/>
                    <a:lstStyle/>
                    <a:p>
                      <a:pPr marL="0" algn="l" defTabSz="914400" rtl="0" eaLnBrk="1" latinLnBrk="0" hangingPunct="1"/>
                      <a:r>
                        <a:rPr lang="en-US" sz="1600" kern="1200" dirty="0" smtClean="0">
                          <a:solidFill>
                            <a:schemeClr val="tx1">
                              <a:lumMod val="50000"/>
                            </a:schemeClr>
                          </a:solidFill>
                        </a:rPr>
                        <a:t>Friday – </a:t>
                      </a:r>
                      <a:r>
                        <a:rPr lang="en-US" sz="1600" b="1" u="sng" kern="1200" dirty="0" smtClean="0">
                          <a:solidFill>
                            <a:schemeClr val="tx1">
                              <a:lumMod val="50000"/>
                            </a:schemeClr>
                          </a:solidFill>
                        </a:rPr>
                        <a:t>In school all day.</a:t>
                      </a:r>
                      <a:endParaRPr lang="ru-RU" sz="1600" b="1" i="0" u="sng"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a:txBody>
                    <a:bodyPr/>
                    <a:lstStyle/>
                    <a:p>
                      <a:pPr marL="0" algn="ctr" defTabSz="914400" rtl="0" eaLnBrk="1" latinLnBrk="0" hangingPunct="1"/>
                      <a:r>
                        <a:rPr lang="en-GB" sz="1600" b="1" kern="1200" baseline="0" dirty="0" smtClean="0">
                          <a:solidFill>
                            <a:schemeClr val="tx1">
                              <a:lumMod val="50000"/>
                            </a:schemeClr>
                          </a:solidFill>
                        </a:rPr>
                        <a:t>9:00am – Live </a:t>
                      </a:r>
                      <a:r>
                        <a:rPr lang="en-GB" sz="1600" b="1" kern="1200" baseline="0" dirty="0" smtClean="0">
                          <a:solidFill>
                            <a:schemeClr val="tx1">
                              <a:lumMod val="50000"/>
                            </a:schemeClr>
                          </a:solidFill>
                        </a:rPr>
                        <a:t>Lesson</a:t>
                      </a:r>
                    </a:p>
                    <a:p>
                      <a:pPr marL="0" algn="ctr" defTabSz="914400" rtl="0" eaLnBrk="1" latinLnBrk="0" hangingPunct="1"/>
                      <a:r>
                        <a:rPr lang="en-GB" sz="1600" b="0" i="0" kern="1200" baseline="0" dirty="0" smtClean="0">
                          <a:solidFill>
                            <a:schemeClr val="tx1">
                              <a:lumMod val="50000"/>
                            </a:schemeClr>
                          </a:solidFill>
                          <a:latin typeface="+mn-lt"/>
                          <a:ea typeface="+mn-ea"/>
                          <a:cs typeface="+mn-cs"/>
                        </a:rPr>
                        <a:t>9:30am - Maths</a:t>
                      </a:r>
                      <a:endParaRPr lang="ru-RU" sz="1600" b="0" i="0" kern="1200" dirty="0">
                        <a:solidFill>
                          <a:schemeClr val="tx1">
                            <a:lumMod val="50000"/>
                          </a:schemeClr>
                        </a:solidFill>
                        <a:latin typeface="+mn-lt"/>
                        <a:ea typeface="+mn-ea"/>
                        <a:cs typeface="+mn-cs"/>
                      </a:endParaRPr>
                    </a:p>
                  </a:txBody>
                  <a:tcPr marL="92013" marR="92013" anchor="ctr">
                    <a:solidFill>
                      <a:schemeClr val="bg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baseline="0" dirty="0" smtClean="0">
                          <a:solidFill>
                            <a:schemeClr val="tx1">
                              <a:lumMod val="50000"/>
                            </a:schemeClr>
                          </a:solidFill>
                          <a:latin typeface="+mn-lt"/>
                          <a:ea typeface="+mn-ea"/>
                          <a:cs typeface="+mn-cs"/>
                        </a:rPr>
                        <a:t>HWB</a:t>
                      </a:r>
                    </a:p>
                  </a:txBody>
                  <a:tcPr marL="92013" marR="92013" anchor="ctr">
                    <a:solidFill>
                      <a:schemeClr val="bg2">
                        <a:lumMod val="20000"/>
                        <a:lumOff val="80000"/>
                      </a:schemeClr>
                    </a:solidFill>
                  </a:tcPr>
                </a:tc>
                <a:tc hMerge="1">
                  <a:txBody>
                    <a:bodyPr/>
                    <a:lstStyle/>
                    <a:p>
                      <a:endParaRPr lang="en-GB"/>
                    </a:p>
                  </a:txBody>
                  <a:tcPr/>
                </a:tc>
                <a:tc>
                  <a:txBody>
                    <a:bodyPr/>
                    <a:lstStyle/>
                    <a:p>
                      <a:pPr marL="0" algn="ctr" defTabSz="914400" rtl="0" eaLnBrk="1" latinLnBrk="0" hangingPunct="1"/>
                      <a:r>
                        <a:rPr lang="en-GB" sz="1600" b="1" kern="1200" dirty="0" smtClean="0">
                          <a:solidFill>
                            <a:schemeClr val="tx1">
                              <a:lumMod val="50000"/>
                            </a:schemeClr>
                          </a:solidFill>
                        </a:rPr>
                        <a:t>Live check in – 1pm</a:t>
                      </a:r>
                    </a:p>
                    <a:p>
                      <a:pPr marL="0" algn="ctr" defTabSz="914400" rtl="0" eaLnBrk="1" latinLnBrk="0" hangingPunct="1"/>
                      <a:r>
                        <a:rPr lang="en-GB" sz="1600" kern="1200" dirty="0" smtClean="0">
                          <a:solidFill>
                            <a:schemeClr val="tx1">
                              <a:lumMod val="50000"/>
                            </a:schemeClr>
                          </a:solidFill>
                        </a:rPr>
                        <a:t>Art</a:t>
                      </a:r>
                    </a:p>
                  </a:txBody>
                  <a:tcPr marL="92013" marR="92013" anchor="c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lumMod val="50000"/>
                            </a:schemeClr>
                          </a:solidFill>
                        </a:rPr>
                        <a:t>2:30pm – Fun</a:t>
                      </a:r>
                      <a:r>
                        <a:rPr lang="en-GB" sz="1600" kern="1200" baseline="0" dirty="0" smtClean="0">
                          <a:solidFill>
                            <a:schemeClr val="tx1">
                              <a:lumMod val="50000"/>
                            </a:schemeClr>
                          </a:solidFill>
                        </a:rPr>
                        <a:t> 31</a:t>
                      </a:r>
                      <a:endParaRPr lang="ru-RU" sz="1600" i="0" kern="1200" dirty="0" smtClean="0">
                        <a:solidFill>
                          <a:schemeClr val="tx1">
                            <a:lumMod val="50000"/>
                          </a:schemeClr>
                        </a:solidFill>
                        <a:latin typeface="+mn-lt"/>
                        <a:ea typeface="+mn-ea"/>
                        <a:cs typeface="+mn-cs"/>
                      </a:endParaRPr>
                    </a:p>
                  </a:txBody>
                  <a:tcPr marL="92013" marR="92013" anchor="ctr">
                    <a:solidFill>
                      <a:schemeClr val="bg2">
                        <a:lumMod val="20000"/>
                        <a:lumOff val="80000"/>
                      </a:schemeClr>
                    </a:solidFill>
                  </a:tcPr>
                </a:tc>
                <a:extLst>
                  <a:ext uri="{0D108BD9-81ED-4DB2-BD59-A6C34878D82A}">
                    <a16:rowId xmlns:a16="http://schemas.microsoft.com/office/drawing/2014/main" val="635263446"/>
                  </a:ext>
                </a:extLst>
              </a:tr>
            </a:tbl>
          </a:graphicData>
        </a:graphic>
      </p:graphicFrame>
    </p:spTree>
    <p:extLst>
      <p:ext uri="{BB962C8B-B14F-4D97-AF65-F5344CB8AC3E}">
        <p14:creationId xmlns:p14="http://schemas.microsoft.com/office/powerpoint/2010/main" val="221184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p:cNvSpPr>
            <a:spLocks noGrp="1"/>
          </p:cNvSpPr>
          <p:nvPr>
            <p:ph type="title"/>
          </p:nvPr>
        </p:nvSpPr>
        <p:spPr/>
        <p:txBody>
          <a:bodyPr/>
          <a:lstStyle/>
          <a:p>
            <a:r>
              <a:rPr lang="en-GB" dirty="0" smtClean="0"/>
              <a:t>Medium</a:t>
            </a:r>
            <a:endParaRPr lang="en-GB" dirty="0"/>
          </a:p>
        </p:txBody>
      </p:sp>
      <p:pic>
        <p:nvPicPr>
          <p:cNvPr id="5" name="Picture 4"/>
          <p:cNvPicPr>
            <a:picLocks noChangeAspect="1"/>
          </p:cNvPicPr>
          <p:nvPr/>
        </p:nvPicPr>
        <p:blipFill>
          <a:blip r:embed="rId2"/>
          <a:stretch>
            <a:fillRect/>
          </a:stretch>
        </p:blipFill>
        <p:spPr>
          <a:xfrm>
            <a:off x="5166361" y="91855"/>
            <a:ext cx="6518434" cy="6443725"/>
          </a:xfrm>
          <a:prstGeom prst="rect">
            <a:avLst/>
          </a:prstGeom>
        </p:spPr>
      </p:pic>
      <p:pic>
        <p:nvPicPr>
          <p:cNvPr id="7" name="Picture 6"/>
          <p:cNvPicPr>
            <a:picLocks noChangeAspect="1"/>
          </p:cNvPicPr>
          <p:nvPr/>
        </p:nvPicPr>
        <p:blipFill>
          <a:blip r:embed="rId3"/>
          <a:stretch>
            <a:fillRect/>
          </a:stretch>
        </p:blipFill>
        <p:spPr>
          <a:xfrm>
            <a:off x="169152" y="2550804"/>
            <a:ext cx="4997209" cy="2599355"/>
          </a:xfrm>
          <a:prstGeom prst="rect">
            <a:avLst/>
          </a:prstGeom>
        </p:spPr>
      </p:pic>
    </p:spTree>
    <p:extLst>
      <p:ext uri="{BB962C8B-B14F-4D97-AF65-F5344CB8AC3E}">
        <p14:creationId xmlns:p14="http://schemas.microsoft.com/office/powerpoint/2010/main" val="83330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p:cNvSpPr>
            <a:spLocks noGrp="1"/>
          </p:cNvSpPr>
          <p:nvPr>
            <p:ph type="title"/>
          </p:nvPr>
        </p:nvSpPr>
        <p:spPr/>
        <p:txBody>
          <a:bodyPr/>
          <a:lstStyle/>
          <a:p>
            <a:r>
              <a:rPr lang="en-GB" dirty="0" smtClean="0"/>
              <a:t>Spicy</a:t>
            </a:r>
            <a:endParaRPr lang="en-GB" dirty="0"/>
          </a:p>
        </p:txBody>
      </p:sp>
      <p:pic>
        <p:nvPicPr>
          <p:cNvPr id="2" name="Picture 1"/>
          <p:cNvPicPr>
            <a:picLocks noChangeAspect="1"/>
          </p:cNvPicPr>
          <p:nvPr/>
        </p:nvPicPr>
        <p:blipFill>
          <a:blip r:embed="rId2"/>
          <a:stretch>
            <a:fillRect/>
          </a:stretch>
        </p:blipFill>
        <p:spPr>
          <a:xfrm>
            <a:off x="5415914" y="384960"/>
            <a:ext cx="6227445" cy="6033937"/>
          </a:xfrm>
          <a:prstGeom prst="rect">
            <a:avLst/>
          </a:prstGeom>
        </p:spPr>
      </p:pic>
      <p:pic>
        <p:nvPicPr>
          <p:cNvPr id="6" name="Picture 5"/>
          <p:cNvPicPr>
            <a:picLocks noChangeAspect="1"/>
          </p:cNvPicPr>
          <p:nvPr/>
        </p:nvPicPr>
        <p:blipFill>
          <a:blip r:embed="rId3"/>
          <a:stretch>
            <a:fillRect/>
          </a:stretch>
        </p:blipFill>
        <p:spPr>
          <a:xfrm>
            <a:off x="228477" y="2854098"/>
            <a:ext cx="4872991" cy="2007535"/>
          </a:xfrm>
          <a:prstGeom prst="rect">
            <a:avLst/>
          </a:prstGeom>
        </p:spPr>
      </p:pic>
    </p:spTree>
    <p:extLst>
      <p:ext uri="{BB962C8B-B14F-4D97-AF65-F5344CB8AC3E}">
        <p14:creationId xmlns:p14="http://schemas.microsoft.com/office/powerpoint/2010/main" val="3602142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2</a:t>
            </a:r>
            <a:r>
              <a:rPr lang="en-US" sz="2800" baseline="30000" dirty="0" smtClean="0">
                <a:solidFill>
                  <a:schemeClr val="tx2"/>
                </a:solidFill>
              </a:rPr>
              <a:t>nd</a:t>
            </a:r>
            <a:r>
              <a:rPr lang="en-US" sz="2800" dirty="0" smtClean="0">
                <a:solidFill>
                  <a:schemeClr val="tx2"/>
                </a:solidFill>
              </a:rPr>
              <a:t> March 2021</a:t>
            </a:r>
          </a:p>
          <a:p>
            <a:r>
              <a:rPr lang="en-US" sz="2800" dirty="0" smtClean="0">
                <a:solidFill>
                  <a:schemeClr val="tx2"/>
                </a:solidFill>
              </a:rPr>
              <a:t>LI: to use descriptive techniques to create setting.</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23859056"/>
              </p:ext>
            </p:extLst>
          </p:nvPr>
        </p:nvGraphicFramePr>
        <p:xfrm>
          <a:off x="2300601" y="1668782"/>
          <a:ext cx="8255004" cy="416460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the passage on the following slide or listen here </a:t>
                      </a:r>
                      <a:r>
                        <a:rPr lang="en-GB" sz="2400" baseline="0" dirty="0" smtClean="0">
                          <a:hlinkClick r:id="rId2"/>
                        </a:rPr>
                        <a:t>https://soundcloud.com/talkforwriting/keep-off-the-tracks/s-7QnBMQuWOlb</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Create your own setting for your warning story. Use the techniques in the task slide.</a:t>
                      </a:r>
                    </a:p>
                    <a:p>
                      <a:pPr marL="457200" indent="-457200">
                        <a:buAutoNum type="arabicPeriod"/>
                      </a:pPr>
                      <a:endParaRPr lang="en-GB" sz="2400" baseline="0" dirty="0" smtClean="0"/>
                    </a:p>
                    <a:p>
                      <a:pPr marL="457200" indent="-457200">
                        <a:buAutoNum type="arabicPeriod"/>
                      </a:pPr>
                      <a:r>
                        <a:rPr lang="en-GB" sz="2400" baseline="0" dirty="0" smtClean="0"/>
                        <a:t>CHALLENGE – </a:t>
                      </a:r>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62793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2</a:t>
            </a:r>
            <a:r>
              <a:rPr lang="en-US" sz="2800" baseline="30000" dirty="0" smtClean="0">
                <a:solidFill>
                  <a:schemeClr val="tx2"/>
                </a:solidFill>
              </a:rPr>
              <a:t>nd</a:t>
            </a:r>
            <a:r>
              <a:rPr lang="en-US" sz="2800" dirty="0" smtClean="0">
                <a:solidFill>
                  <a:schemeClr val="tx2"/>
                </a:solidFill>
              </a:rPr>
              <a:t> March 2021</a:t>
            </a:r>
            <a:endParaRPr lang="en-US" sz="28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off the tracks</a:t>
            </a:r>
            <a:r>
              <a:rPr lang="en-GB" sz="2800" dirty="0" smtClean="0"/>
              <a:t>!</a:t>
            </a:r>
          </a:p>
          <a:p>
            <a:r>
              <a:rPr lang="en-GB" sz="2800" dirty="0" smtClean="0"/>
              <a:t> </a:t>
            </a:r>
            <a:r>
              <a:rPr lang="en-GB" sz="2000" dirty="0"/>
              <a:t>“Don’t go playing near that railway track!” Jake’s dad warned, “You know it’s dangerous. That’s why it’s illegal!” </a:t>
            </a:r>
            <a:endParaRPr lang="en-GB" sz="2000" dirty="0" smtClean="0"/>
          </a:p>
          <a:p>
            <a:r>
              <a:rPr lang="en-GB" sz="2000" dirty="0" smtClean="0"/>
              <a:t>Jake </a:t>
            </a:r>
            <a:r>
              <a:rPr lang="en-GB" sz="2000" dirty="0"/>
              <a:t>and </a:t>
            </a:r>
            <a:r>
              <a:rPr lang="en-GB" sz="2000" dirty="0" err="1"/>
              <a:t>Nazeem</a:t>
            </a:r>
            <a:r>
              <a:rPr lang="en-GB" sz="2000" dirty="0"/>
              <a:t> nodded in agreement but then grinned secretly at each other as they turned to go. Whilst they raced through the park on their bikes, </a:t>
            </a:r>
            <a:r>
              <a:rPr lang="en-GB" sz="2000" dirty="0" err="1"/>
              <a:t>Nazeem</a:t>
            </a:r>
            <a:r>
              <a:rPr lang="en-GB" sz="2000" dirty="0"/>
              <a:t> shot off shouting, “Last one to the tracks buys the ice creams!” </a:t>
            </a:r>
            <a:endParaRPr lang="en-GB" sz="2000" dirty="0" smtClean="0"/>
          </a:p>
          <a:p>
            <a:r>
              <a:rPr lang="en-GB" sz="2000" dirty="0" smtClean="0"/>
              <a:t>Jake </a:t>
            </a:r>
            <a:r>
              <a:rPr lang="en-GB" sz="2000" dirty="0"/>
              <a:t>set off in pursuit, puffing and panting. They both zipped under the barrier onto the railway track just before it came down. </a:t>
            </a:r>
            <a:r>
              <a:rPr lang="en-GB" sz="2000" dirty="0" err="1"/>
              <a:t>Nazeem</a:t>
            </a:r>
            <a:r>
              <a:rPr lang="en-GB" sz="2000" dirty="0"/>
              <a:t> punched the air triumphantly like Usain Bolt. Victory! Up ahead, brambles choked the stony tracks, an old shopping trolley lay discarded and empty crisp packets were pinned to the thorny hedge. The tracks gleamed, reflecting the harsh, midday sun.</a:t>
            </a:r>
            <a:endParaRPr lang="en-US" sz="2000" dirty="0" smtClean="0">
              <a:solidFill>
                <a:schemeClr val="tx2"/>
              </a:solidFill>
            </a:endParaRPr>
          </a:p>
        </p:txBody>
      </p:sp>
    </p:spTree>
    <p:extLst>
      <p:ext uri="{BB962C8B-B14F-4D97-AF65-F5344CB8AC3E}">
        <p14:creationId xmlns:p14="http://schemas.microsoft.com/office/powerpoint/2010/main" val="4251624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2</a:t>
            </a:r>
            <a:r>
              <a:rPr lang="en-US" sz="2800" baseline="30000" dirty="0" smtClean="0">
                <a:solidFill>
                  <a:schemeClr val="tx2"/>
                </a:solidFill>
              </a:rPr>
              <a:t>nd</a:t>
            </a:r>
            <a:r>
              <a:rPr lang="en-US" sz="2800" dirty="0" smtClean="0">
                <a:solidFill>
                  <a:schemeClr val="tx2"/>
                </a:solidFill>
              </a:rPr>
              <a:t> March 2021</a:t>
            </a:r>
            <a:endParaRPr lang="en-US" sz="28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There was nobody to be seen so Jake dropped his bike and went to explore, ignoring the bright red warning signs. Without a care in the world, he balanced like a tightrope-walker along the cold, rusty rail. He felt vibrations shudder through his body. The train was coming! At that moment, his foot slipped and jammed in the sleepers*. “Ow!” he howled, desperately tugging at his foot. It was stuck fast. There was no escape. </a:t>
            </a:r>
            <a:endParaRPr lang="en-GB" sz="2000" dirty="0" smtClean="0"/>
          </a:p>
          <a:p>
            <a:r>
              <a:rPr lang="en-GB" sz="2000" dirty="0" err="1" smtClean="0"/>
              <a:t>Nazeem</a:t>
            </a:r>
            <a:r>
              <a:rPr lang="en-GB" sz="2000" dirty="0" smtClean="0"/>
              <a:t> </a:t>
            </a:r>
            <a:r>
              <a:rPr lang="en-GB" sz="2000" dirty="0"/>
              <a:t>span around and, with his heart pounding, ran to rescue his friend. He pulled with all his might but to no avail. The colour drained from </a:t>
            </a:r>
            <a:r>
              <a:rPr lang="en-GB" sz="2000" dirty="0" err="1"/>
              <a:t>Nazeem’s</a:t>
            </a:r>
            <a:r>
              <a:rPr lang="en-GB" sz="2000" dirty="0"/>
              <a:t> face; this was serious! Panicking, he scrambled down the track and screamed for help. As he heard the train rumbling closer, he spotted Jake’s dad screeching to a halt in his red car. Desperately, </a:t>
            </a:r>
            <a:r>
              <a:rPr lang="en-GB" sz="2000" dirty="0" err="1"/>
              <a:t>Nazeem</a:t>
            </a:r>
            <a:r>
              <a:rPr lang="en-GB" sz="2000" dirty="0"/>
              <a:t> blurted out the problem. “Where is he?” Mr Newton shouted frantically. With fear in his eyes, he ran as fast as he could to his son’s rescue. </a:t>
            </a:r>
            <a:endParaRPr lang="en-GB" sz="2000" dirty="0" smtClean="0"/>
          </a:p>
        </p:txBody>
      </p:sp>
    </p:spTree>
    <p:extLst>
      <p:ext uri="{BB962C8B-B14F-4D97-AF65-F5344CB8AC3E}">
        <p14:creationId xmlns:p14="http://schemas.microsoft.com/office/powerpoint/2010/main" val="316857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6"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Tuesday </a:t>
            </a:r>
            <a:r>
              <a:rPr lang="en-US" sz="2800" dirty="0" smtClean="0">
                <a:solidFill>
                  <a:schemeClr val="tx2"/>
                </a:solidFill>
              </a:rPr>
              <a:t>2</a:t>
            </a:r>
            <a:r>
              <a:rPr lang="en-US" sz="2800" baseline="30000" dirty="0" smtClean="0">
                <a:solidFill>
                  <a:schemeClr val="tx2"/>
                </a:solidFill>
              </a:rPr>
              <a:t>nd</a:t>
            </a:r>
            <a:r>
              <a:rPr lang="en-US" sz="2800" dirty="0" smtClean="0">
                <a:solidFill>
                  <a:schemeClr val="tx2"/>
                </a:solidFill>
              </a:rPr>
              <a:t> March 2021</a:t>
            </a:r>
            <a:endParaRPr lang="en-US" sz="2800" dirty="0" smtClean="0">
              <a:solidFill>
                <a:schemeClr val="tx2"/>
              </a:solidFill>
            </a:endParaRPr>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With all his might, he tugged on Jake’s leg, dislodging his trainer. Jake was free! A second later, an Intercity 125 sped past in a blur with its horn blaring. After their narrow escape, Jake’s dad ranted at the shaken boys. They bowed their heads in shame. That day, they learned a valuable lesson: playing on railway lines is insane. And, of course, there were no ice creams … (*A sleeper is the name of the strong planks of timber that support railway lines.)</a:t>
            </a:r>
            <a:endParaRPr lang="en-US" sz="2000" dirty="0">
              <a:solidFill>
                <a:schemeClr val="tx2"/>
              </a:solidFill>
            </a:endParaRPr>
          </a:p>
          <a:p>
            <a:endParaRPr lang="en-GB" sz="2000" dirty="0" smtClean="0"/>
          </a:p>
        </p:txBody>
      </p:sp>
    </p:spTree>
    <p:extLst>
      <p:ext uri="{BB962C8B-B14F-4D97-AF65-F5344CB8AC3E}">
        <p14:creationId xmlns:p14="http://schemas.microsoft.com/office/powerpoint/2010/main" val="1019375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302" y="223024"/>
            <a:ext cx="8017727" cy="647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p:cNvSpPr>
            <a:spLocks noGrp="1"/>
          </p:cNvSpPr>
          <p:nvPr>
            <p:ph type="title"/>
          </p:nvPr>
        </p:nvSpPr>
        <p:spPr/>
        <p:txBody>
          <a:bodyPr/>
          <a:lstStyle/>
          <a:p>
            <a:r>
              <a:rPr lang="en-GB" dirty="0" smtClean="0"/>
              <a:t>Task</a:t>
            </a:r>
            <a:endParaRPr lang="en-GB" dirty="0"/>
          </a:p>
        </p:txBody>
      </p:sp>
      <p:pic>
        <p:nvPicPr>
          <p:cNvPr id="8" name="Picture 7"/>
          <p:cNvPicPr>
            <a:picLocks noChangeAspect="1"/>
          </p:cNvPicPr>
          <p:nvPr/>
        </p:nvPicPr>
        <p:blipFill rotWithShape="1">
          <a:blip r:embed="rId2"/>
          <a:srcRect b="48051"/>
          <a:stretch/>
        </p:blipFill>
        <p:spPr>
          <a:xfrm>
            <a:off x="-110305" y="1942690"/>
            <a:ext cx="6168390" cy="3861194"/>
          </a:xfrm>
          <a:prstGeom prst="rect">
            <a:avLst/>
          </a:prstGeom>
        </p:spPr>
      </p:pic>
      <p:pic>
        <p:nvPicPr>
          <p:cNvPr id="9" name="Picture 8"/>
          <p:cNvPicPr>
            <a:picLocks noChangeAspect="1"/>
          </p:cNvPicPr>
          <p:nvPr/>
        </p:nvPicPr>
        <p:blipFill rotWithShape="1">
          <a:blip r:embed="rId2"/>
          <a:srcRect t="50598"/>
          <a:stretch/>
        </p:blipFill>
        <p:spPr>
          <a:xfrm>
            <a:off x="6317165" y="2088778"/>
            <a:ext cx="5995626" cy="3569017"/>
          </a:xfrm>
          <a:prstGeom prst="rect">
            <a:avLst/>
          </a:prstGeom>
        </p:spPr>
      </p:pic>
      <p:sp>
        <p:nvSpPr>
          <p:cNvPr id="10"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Using these techniques – write your own setting.</a:t>
            </a:r>
            <a:endParaRPr lang="en-US" sz="2800" dirty="0" smtClean="0">
              <a:solidFill>
                <a:schemeClr val="tx2"/>
              </a:solidFill>
            </a:endParaRPr>
          </a:p>
        </p:txBody>
      </p:sp>
    </p:spTree>
    <p:extLst>
      <p:ext uri="{BB962C8B-B14F-4D97-AF65-F5344CB8AC3E}">
        <p14:creationId xmlns:p14="http://schemas.microsoft.com/office/powerpoint/2010/main" val="217510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RME – Lent</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23.02.21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27</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720909" y="972313"/>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discuss opinions on the teachings in religious stories.</a:t>
            </a:r>
          </a:p>
        </p:txBody>
      </p:sp>
      <p:graphicFrame>
        <p:nvGraphicFramePr>
          <p:cNvPr id="13" name="Table 12"/>
          <p:cNvGraphicFramePr>
            <a:graphicFrameLocks noGrp="1"/>
          </p:cNvGraphicFramePr>
          <p:nvPr>
            <p:extLst>
              <p:ext uri="{D42A27DB-BD31-4B8C-83A1-F6EECF244321}">
                <p14:modId xmlns:p14="http://schemas.microsoft.com/office/powerpoint/2010/main" val="3765033710"/>
              </p:ext>
            </p:extLst>
          </p:nvPr>
        </p:nvGraphicFramePr>
        <p:xfrm>
          <a:off x="1470876" y="2053898"/>
          <a:ext cx="9471444" cy="3586613"/>
        </p:xfrm>
        <a:graphic>
          <a:graphicData uri="http://schemas.openxmlformats.org/drawingml/2006/table">
            <a:tbl>
              <a:tblPr firstRow="1" bandRow="1">
                <a:tableStyleId>{793D81CF-94F2-401A-BA57-92F5A7B2D0C5}</a:tableStyleId>
              </a:tblPr>
              <a:tblGrid>
                <a:gridCol w="9471444">
                  <a:extLst>
                    <a:ext uri="{9D8B030D-6E8A-4147-A177-3AD203B41FA5}">
                      <a16:colId xmlns:a16="http://schemas.microsoft.com/office/drawing/2014/main" val="478507327"/>
                    </a:ext>
                  </a:extLst>
                </a:gridCol>
              </a:tblGrid>
              <a:tr h="477653">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985328">
                <a:tc>
                  <a:txBody>
                    <a:bodyPr/>
                    <a:lstStyle/>
                    <a:p>
                      <a:pPr marL="457200" indent="-457200">
                        <a:buAutoNum type="arabicPeriod"/>
                      </a:pPr>
                      <a:endParaRPr lang="en-GB" sz="1800" baseline="0" dirty="0" smtClean="0"/>
                    </a:p>
                    <a:p>
                      <a:pPr marL="457200" indent="-457200">
                        <a:buAutoNum type="arabicPeriod"/>
                      </a:pPr>
                      <a:r>
                        <a:rPr lang="en-GB" sz="1800" baseline="0" dirty="0" smtClean="0"/>
                        <a:t>Live Lesson</a:t>
                      </a:r>
                    </a:p>
                    <a:p>
                      <a:pPr marL="457200" indent="-457200">
                        <a:buAutoNum type="arabicPeriod"/>
                      </a:pPr>
                      <a:endParaRPr lang="en-GB" sz="1800" baseline="0" dirty="0" smtClean="0"/>
                    </a:p>
                    <a:p>
                      <a:pPr marL="457200" indent="-457200">
                        <a:buAutoNum type="arabicPeriod"/>
                      </a:pPr>
                      <a:r>
                        <a:rPr lang="en-GB" sz="1800" baseline="0" dirty="0" smtClean="0"/>
                        <a:t>Read &amp; watch the text and video </a:t>
                      </a:r>
                      <a:r>
                        <a:rPr lang="en-GB" sz="1800" baseline="0" dirty="0" smtClean="0"/>
                        <a:t>to learn about the story of Rama and </a:t>
                      </a:r>
                      <a:r>
                        <a:rPr lang="en-GB" sz="1800" baseline="0" dirty="0" err="1" smtClean="0"/>
                        <a:t>Sita</a:t>
                      </a:r>
                      <a:r>
                        <a:rPr lang="en-GB" sz="1800" baseline="0" dirty="0" smtClean="0"/>
                        <a:t> in Hinduism. </a:t>
                      </a:r>
                      <a:r>
                        <a:rPr lang="en-GB" sz="1800" baseline="0" dirty="0" smtClean="0">
                          <a:hlinkClick r:id="rId2"/>
                        </a:rPr>
                        <a:t>https://www.bbc.co.uk/bitesize/clips/zsk8mp3</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Re-write the story or create a comic strip showing the story of Rama and </a:t>
                      </a:r>
                      <a:r>
                        <a:rPr lang="en-GB" sz="1800" baseline="0" dirty="0" err="1" smtClean="0"/>
                        <a:t>Sita</a:t>
                      </a:r>
                      <a:r>
                        <a:rPr lang="en-GB" sz="1800" baseline="0" dirty="0" smtClean="0"/>
                        <a:t>.</a:t>
                      </a:r>
                      <a:endParaRPr lang="en-GB" sz="1800" baseline="0" dirty="0" smtClean="0"/>
                    </a:p>
                    <a:p>
                      <a:pPr marL="457200" indent="-457200">
                        <a:buAutoNum type="arabicPeriod"/>
                      </a:pPr>
                      <a:endParaRPr lang="en-GB" sz="1800" baseline="0" dirty="0" smtClean="0"/>
                    </a:p>
                    <a:p>
                      <a:pPr marL="457200" indent="-457200">
                        <a:buAutoNum type="arabicPeriod"/>
                      </a:pPr>
                      <a:r>
                        <a:rPr lang="en-GB" sz="1800" baseline="0" dirty="0" smtClean="0"/>
                        <a:t>Answer the following </a:t>
                      </a:r>
                      <a:r>
                        <a:rPr lang="en-GB" sz="1800" baseline="0" dirty="0" smtClean="0"/>
                        <a:t>question:</a:t>
                      </a:r>
                      <a:endParaRPr lang="en-GB" sz="1800" baseline="0" dirty="0" smtClean="0"/>
                    </a:p>
                    <a:p>
                      <a:pPr marL="457200" indent="-457200">
                        <a:buAutoNum type="arabicPeriod"/>
                      </a:pPr>
                      <a:endParaRPr lang="en-GB" sz="1800" baseline="0" dirty="0" smtClean="0"/>
                    </a:p>
                    <a:p>
                      <a:pPr marL="0" indent="0">
                        <a:buNone/>
                      </a:pPr>
                      <a:r>
                        <a:rPr lang="en-GB" sz="1800" b="1" baseline="0" dirty="0" smtClean="0"/>
                        <a:t>What do you think the message behind this story is?</a:t>
                      </a:r>
                      <a:endParaRPr lang="en-GB" sz="1800" b="1"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375503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MATHS –</a:t>
            </a:r>
            <a:br>
              <a:rPr lang="en-US" dirty="0" smtClean="0"/>
            </a:br>
            <a:r>
              <a:rPr lang="en-US" dirty="0" smtClean="0"/>
              <a:t>Directions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03.03</a:t>
            </a:r>
            <a:r>
              <a:rPr lang="en-US" sz="3200" dirty="0" smtClean="0"/>
              <a:t>.21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28</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681037" y="949519"/>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use </a:t>
            </a:r>
            <a:r>
              <a:rPr lang="en-US" sz="2800" dirty="0" smtClean="0">
                <a:solidFill>
                  <a:schemeClr val="tx2"/>
                </a:solidFill>
              </a:rPr>
              <a:t>co-ordinates and compass points.</a:t>
            </a:r>
            <a:endParaRPr lang="en-US" sz="28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76538918"/>
              </p:ext>
            </p:extLst>
          </p:nvPr>
        </p:nvGraphicFramePr>
        <p:xfrm>
          <a:off x="311149" y="1950388"/>
          <a:ext cx="10852593" cy="4603937"/>
        </p:xfrm>
        <a:graphic>
          <a:graphicData uri="http://schemas.openxmlformats.org/drawingml/2006/table">
            <a:tbl>
              <a:tblPr firstRow="1" bandRow="1">
                <a:tableStyleId>{793D81CF-94F2-401A-BA57-92F5A7B2D0C5}</a:tableStyleId>
              </a:tblPr>
              <a:tblGrid>
                <a:gridCol w="10852593">
                  <a:extLst>
                    <a:ext uri="{9D8B030D-6E8A-4147-A177-3AD203B41FA5}">
                      <a16:colId xmlns:a16="http://schemas.microsoft.com/office/drawing/2014/main" val="478507327"/>
                    </a:ext>
                  </a:extLst>
                </a:gridCol>
              </a:tblGrid>
              <a:tr h="67201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688544">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Live lesson – </a:t>
                      </a:r>
                      <a:r>
                        <a:rPr lang="en-GB" sz="1800" baseline="0" dirty="0" smtClean="0"/>
                        <a:t>co-ordinates and compass points to provide directions.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Create a co-ordinates grid (as big as you like).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Plot important places around </a:t>
                      </a:r>
                      <a:r>
                        <a:rPr lang="en-GB" sz="1800" baseline="0" dirty="0" err="1" smtClean="0"/>
                        <a:t>Maybole</a:t>
                      </a:r>
                      <a:r>
                        <a:rPr lang="en-GB" sz="1800" baseline="0" dirty="0" smtClean="0"/>
                        <a:t> (use google maps to help you imagine where they are) </a:t>
                      </a:r>
                      <a:r>
                        <a:rPr lang="en-GB" sz="1800" baseline="0" dirty="0" err="1" smtClean="0"/>
                        <a:t>eg</a:t>
                      </a:r>
                      <a:r>
                        <a:rPr lang="en-GB" sz="1800" baseline="0" dirty="0" smtClean="0"/>
                        <a:t> – </a:t>
                      </a:r>
                      <a:r>
                        <a:rPr lang="en-GB" sz="1800" baseline="0" dirty="0" err="1" smtClean="0"/>
                        <a:t>Gardenrose</a:t>
                      </a:r>
                      <a:r>
                        <a:rPr lang="en-GB" sz="1800" baseline="0" dirty="0" smtClean="0"/>
                        <a:t>, Carrick, the park, chip shop, Co-Op, Carrick Centre, your house etc.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Using knowledge of compass points and co-ordinates, give directions from your house to one area of </a:t>
                      </a:r>
                      <a:r>
                        <a:rPr lang="en-GB" sz="1800" baseline="0" dirty="0" err="1" smtClean="0"/>
                        <a:t>Maybole</a:t>
                      </a:r>
                      <a:r>
                        <a:rPr lang="en-GB" sz="1800" baseline="0" dirty="0" smtClean="0"/>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aseline="0" dirty="0" smtClean="0"/>
                        <a:t>Create co-ordinates/compass point questions for a friend or family member on how to get from one place to another.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aseline="0" dirty="0" smtClean="0"/>
                    </a:p>
                    <a:p>
                      <a:pPr marL="342900" indent="-342900">
                        <a:buAutoNum type="arabicPeriod"/>
                      </a:pPr>
                      <a:r>
                        <a:rPr lang="en-GB" sz="1800" baseline="0" dirty="0" smtClean="0"/>
                        <a:t>Share with me / a friend / a family member </a:t>
                      </a:r>
                      <a:r>
                        <a:rPr lang="en-GB" sz="1800" baseline="0" dirty="0" smtClean="0">
                          <a:sym typeface="Wingdings" panose="05000000000000000000" pitchFamily="2" charset="2"/>
                        </a:rPr>
                        <a:t> </a:t>
                      </a: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1637732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29</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Talk 4 Writing</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3</a:t>
            </a:r>
            <a:r>
              <a:rPr lang="en-US" sz="2800" baseline="30000" dirty="0" smtClean="0">
                <a:solidFill>
                  <a:schemeClr val="tx2"/>
                </a:solidFill>
              </a:rPr>
              <a:t>rd</a:t>
            </a:r>
            <a:r>
              <a:rPr lang="en-US" sz="2800" dirty="0" smtClean="0">
                <a:solidFill>
                  <a:schemeClr val="tx2"/>
                </a:solidFill>
              </a:rPr>
              <a:t> March </a:t>
            </a:r>
            <a:r>
              <a:rPr lang="en-US" sz="2800" dirty="0" smtClean="0">
                <a:solidFill>
                  <a:schemeClr val="tx2"/>
                </a:solidFill>
              </a:rPr>
              <a:t>2021</a:t>
            </a:r>
            <a:endParaRPr lang="en-US" sz="2800" dirty="0" smtClean="0">
              <a:solidFill>
                <a:schemeClr val="tx2"/>
              </a:solidFill>
            </a:endParaRPr>
          </a:p>
          <a:p>
            <a:r>
              <a:rPr lang="en-US" sz="2800" dirty="0" smtClean="0">
                <a:solidFill>
                  <a:schemeClr val="tx2"/>
                </a:solidFill>
              </a:rPr>
              <a:t>LI: to </a:t>
            </a:r>
            <a:r>
              <a:rPr lang="en-US" sz="2800" dirty="0" smtClean="0">
                <a:solidFill>
                  <a:schemeClr val="tx2"/>
                </a:solidFill>
              </a:rPr>
              <a:t>create a setting description.</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89618003"/>
              </p:ext>
            </p:extLst>
          </p:nvPr>
        </p:nvGraphicFramePr>
        <p:xfrm>
          <a:off x="2300601" y="1668782"/>
          <a:ext cx="8255004" cy="4530362"/>
        </p:xfrm>
        <a:graphic>
          <a:graphicData uri="http://schemas.openxmlformats.org/drawingml/2006/table">
            <a:tbl>
              <a:tblPr firstRow="1" bandRow="1">
                <a:tableStyleId>{793D81CF-94F2-401A-BA57-92F5A7B2D0C5}</a:tableStyleId>
              </a:tblPr>
              <a:tblGrid>
                <a:gridCol w="8255004">
                  <a:extLst>
                    <a:ext uri="{9D8B030D-6E8A-4147-A177-3AD203B41FA5}">
                      <a16:colId xmlns:a16="http://schemas.microsoft.com/office/drawing/2014/main" val="478507327"/>
                    </a:ext>
                  </a:extLst>
                </a:gridCol>
              </a:tblGrid>
              <a:tr h="415562">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470635">
                <a:tc>
                  <a:txBody>
                    <a:bodyPr/>
                    <a:lstStyle/>
                    <a:p>
                      <a:pPr marL="0" indent="0">
                        <a:buNone/>
                      </a:pPr>
                      <a:endParaRPr lang="en-GB" sz="2400" baseline="0" dirty="0" smtClean="0"/>
                    </a:p>
                    <a:p>
                      <a:pPr marL="457200" indent="-457200">
                        <a:buAutoNum type="arabicPeriod"/>
                      </a:pPr>
                      <a:r>
                        <a:rPr lang="en-GB" sz="2400" baseline="0" dirty="0" smtClean="0"/>
                        <a:t>Live Lesson</a:t>
                      </a:r>
                    </a:p>
                    <a:p>
                      <a:pPr marL="457200" indent="-457200">
                        <a:buAutoNum type="arabicPeriod"/>
                      </a:pPr>
                      <a:endParaRPr lang="en-GB" sz="2400" baseline="0" dirty="0" smtClean="0"/>
                    </a:p>
                    <a:p>
                      <a:pPr marL="457200" indent="-457200">
                        <a:buAutoNum type="arabicPeriod"/>
                      </a:pPr>
                      <a:r>
                        <a:rPr lang="en-GB" sz="2400" baseline="0" dirty="0" smtClean="0"/>
                        <a:t>Read the passage on the following slide or listen here </a:t>
                      </a:r>
                      <a:r>
                        <a:rPr lang="en-GB" sz="2400" baseline="0" dirty="0" smtClean="0">
                          <a:hlinkClick r:id="rId2"/>
                        </a:rPr>
                        <a:t>https://soundcloud.com/talkforwriting/keep-off-the-tracks/s-7QnBMQuWOlb</a:t>
                      </a:r>
                      <a:endParaRPr lang="en-GB" sz="2400" baseline="0" dirty="0" smtClean="0"/>
                    </a:p>
                    <a:p>
                      <a:pPr marL="457200" indent="-457200">
                        <a:buAutoNum type="arabicPeriod"/>
                      </a:pPr>
                      <a:endParaRPr lang="en-GB" sz="2400" baseline="0" dirty="0" smtClean="0"/>
                    </a:p>
                    <a:p>
                      <a:pPr marL="457200" indent="-457200">
                        <a:buAutoNum type="arabicPeriod"/>
                      </a:pPr>
                      <a:r>
                        <a:rPr lang="en-GB" sz="2400" baseline="0" dirty="0" smtClean="0"/>
                        <a:t>Create a setting description for the picture on the task slide. Include as many techniques as you can.</a:t>
                      </a:r>
                      <a:endParaRPr lang="en-GB" sz="2400" baseline="0" dirty="0" smtClean="0"/>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400" baseline="0" dirty="0" smtClean="0"/>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75654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r>
              <a:rPr lang="en-US" sz="4400" dirty="0" smtClean="0">
                <a:solidFill>
                  <a:schemeClr val="tx2"/>
                </a:solidFill>
              </a:rPr>
              <a:t>30568 + 9426</a:t>
            </a:r>
          </a:p>
          <a:p>
            <a:pPr algn="ctr"/>
            <a:r>
              <a:rPr lang="en-US" sz="2800" dirty="0" smtClean="0">
                <a:solidFill>
                  <a:schemeClr val="tx2"/>
                </a:solidFill>
              </a:rPr>
              <a:t>Choose </a:t>
            </a:r>
            <a:r>
              <a:rPr lang="en-US" sz="2800" dirty="0" smtClean="0">
                <a:solidFill>
                  <a:schemeClr val="tx2"/>
                </a:solidFill>
              </a:rPr>
              <a:t>a strategy</a:t>
            </a: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GB" dirty="0" smtClean="0"/>
              <a:t>Number Talks</a:t>
            </a:r>
            <a:endParaRPr lang="en-GB" dirty="0"/>
          </a:p>
        </p:txBody>
      </p:sp>
    </p:spTree>
    <p:extLst>
      <p:ext uri="{BB962C8B-B14F-4D97-AF65-F5344CB8AC3E}">
        <p14:creationId xmlns:p14="http://schemas.microsoft.com/office/powerpoint/2010/main" val="37975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Keep off the tracks</a:t>
            </a:r>
            <a:r>
              <a:rPr lang="en-GB" sz="2800" dirty="0" smtClean="0"/>
              <a:t>!</a:t>
            </a:r>
          </a:p>
          <a:p>
            <a:r>
              <a:rPr lang="en-GB" sz="2800" dirty="0" smtClean="0"/>
              <a:t> </a:t>
            </a:r>
            <a:r>
              <a:rPr lang="en-GB" sz="2000" dirty="0"/>
              <a:t>“Don’t go playing near that railway track!” Jake’s dad warned, “You know it’s dangerous. That’s why it’s illegal!” </a:t>
            </a:r>
            <a:endParaRPr lang="en-GB" sz="2000" dirty="0" smtClean="0"/>
          </a:p>
          <a:p>
            <a:r>
              <a:rPr lang="en-GB" sz="2000" dirty="0" smtClean="0"/>
              <a:t>Jake </a:t>
            </a:r>
            <a:r>
              <a:rPr lang="en-GB" sz="2000" dirty="0"/>
              <a:t>and </a:t>
            </a:r>
            <a:r>
              <a:rPr lang="en-GB" sz="2000" dirty="0" err="1"/>
              <a:t>Nazeem</a:t>
            </a:r>
            <a:r>
              <a:rPr lang="en-GB" sz="2000" dirty="0"/>
              <a:t> nodded in agreement but then grinned secretly at each other as they turned to go. Whilst they raced through the park on their bikes, </a:t>
            </a:r>
            <a:r>
              <a:rPr lang="en-GB" sz="2000" dirty="0" err="1"/>
              <a:t>Nazeem</a:t>
            </a:r>
            <a:r>
              <a:rPr lang="en-GB" sz="2000" dirty="0"/>
              <a:t> shot off shouting, “Last one to the tracks buys the ice creams!” </a:t>
            </a:r>
            <a:endParaRPr lang="en-GB" sz="2000" dirty="0" smtClean="0"/>
          </a:p>
          <a:p>
            <a:r>
              <a:rPr lang="en-GB" sz="2000" dirty="0" smtClean="0"/>
              <a:t>Jake </a:t>
            </a:r>
            <a:r>
              <a:rPr lang="en-GB" sz="2000" dirty="0"/>
              <a:t>set off in pursuit, puffing and panting. They both zipped under the barrier onto the railway track just before it came down. </a:t>
            </a:r>
            <a:r>
              <a:rPr lang="en-GB" sz="2000" dirty="0" err="1"/>
              <a:t>Nazeem</a:t>
            </a:r>
            <a:r>
              <a:rPr lang="en-GB" sz="2000" dirty="0"/>
              <a:t> punched the air triumphantly like Usain Bolt. Victory! Up ahead, brambles choked the stony tracks, an old shopping trolley lay discarded and empty crisp packets were pinned to the thorny hedge. The tracks gleamed, reflecting the harsh, midday sun.</a:t>
            </a:r>
            <a:endParaRPr lang="en-US" sz="2000" dirty="0" smtClean="0">
              <a:solidFill>
                <a:schemeClr val="tx2"/>
              </a:solidFill>
            </a:endParaRPr>
          </a:p>
        </p:txBody>
      </p:sp>
      <p:sp>
        <p:nvSpPr>
          <p:cNvPr id="2" name="Text Placeholder 1"/>
          <p:cNvSpPr>
            <a:spLocks noGrp="1"/>
          </p:cNvSpPr>
          <p:nvPr>
            <p:ph type="body" sz="quarter" idx="13"/>
          </p:nvPr>
        </p:nvSpPr>
        <p:spPr/>
        <p:txBody>
          <a:bodyPr/>
          <a:lstStyle/>
          <a:p>
            <a:r>
              <a:rPr lang="en-GB" dirty="0" smtClean="0"/>
              <a:t> </a:t>
            </a:r>
            <a:endParaRPr lang="en-GB"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3</a:t>
            </a:r>
            <a:r>
              <a:rPr lang="en-US" sz="2800" baseline="30000" dirty="0" smtClean="0">
                <a:solidFill>
                  <a:schemeClr val="tx2"/>
                </a:solidFill>
              </a:rPr>
              <a:t>rd</a:t>
            </a:r>
            <a:r>
              <a:rPr lang="en-US" sz="2800" dirty="0" smtClean="0">
                <a:solidFill>
                  <a:schemeClr val="tx2"/>
                </a:solidFill>
              </a:rPr>
              <a:t> March 2021.</a:t>
            </a:r>
            <a:endParaRPr lang="en-US" sz="2800" dirty="0" smtClean="0">
              <a:solidFill>
                <a:schemeClr val="tx2"/>
              </a:solidFill>
            </a:endParaRPr>
          </a:p>
        </p:txBody>
      </p:sp>
    </p:spTree>
    <p:extLst>
      <p:ext uri="{BB962C8B-B14F-4D97-AF65-F5344CB8AC3E}">
        <p14:creationId xmlns:p14="http://schemas.microsoft.com/office/powerpoint/2010/main" val="2676155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There was nobody to be seen so Jake dropped his bike and went to explore, ignoring the bright red warning signs. Without a care in the world, he balanced like a tightrope-walker along the cold, rusty rail. He felt vibrations shudder through his body. The train was coming! At that moment, his foot slipped and jammed in the sleepers*. “Ow!” he howled, desperately tugging at his foot. It was stuck fast. There was no escape. </a:t>
            </a:r>
            <a:endParaRPr lang="en-GB" sz="2000" dirty="0" smtClean="0"/>
          </a:p>
          <a:p>
            <a:r>
              <a:rPr lang="en-GB" sz="2000" dirty="0" err="1" smtClean="0"/>
              <a:t>Nazeem</a:t>
            </a:r>
            <a:r>
              <a:rPr lang="en-GB" sz="2000" dirty="0" smtClean="0"/>
              <a:t> </a:t>
            </a:r>
            <a:r>
              <a:rPr lang="en-GB" sz="2000" dirty="0"/>
              <a:t>span around and, with his heart pounding, ran to rescue his friend. He pulled with all his might but to no avail. The colour drained from </a:t>
            </a:r>
            <a:r>
              <a:rPr lang="en-GB" sz="2000" dirty="0" err="1"/>
              <a:t>Nazeem’s</a:t>
            </a:r>
            <a:r>
              <a:rPr lang="en-GB" sz="2000" dirty="0"/>
              <a:t> face; this was serious! Panicking, he scrambled down the track and screamed for help. As he heard the train rumbling closer, he spotted Jake’s dad screeching to a halt in his red car. Desperately, </a:t>
            </a:r>
            <a:r>
              <a:rPr lang="en-GB" sz="2000" dirty="0" err="1"/>
              <a:t>Nazeem</a:t>
            </a:r>
            <a:r>
              <a:rPr lang="en-GB" sz="2000" dirty="0"/>
              <a:t> blurted out the problem. “Where is he?” Mr Newton shouted frantically. With fear in his eyes, he ran as fast as he could to his son’s rescue. </a:t>
            </a:r>
            <a:endParaRPr lang="en-GB" sz="2000" dirty="0" smtClean="0"/>
          </a:p>
        </p:txBody>
      </p:sp>
      <p:sp>
        <p:nvSpPr>
          <p:cNvPr id="2" name="Text Placeholder 1"/>
          <p:cNvSpPr>
            <a:spLocks noGrp="1"/>
          </p:cNvSpPr>
          <p:nvPr>
            <p:ph type="body" sz="quarter" idx="13"/>
          </p:nvPr>
        </p:nvSpPr>
        <p:spPr/>
        <p:txBody>
          <a:bodyPr/>
          <a:lstStyle/>
          <a:p>
            <a:endParaRPr lang="en-GB"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3</a:t>
            </a:r>
            <a:r>
              <a:rPr lang="en-US" sz="2800" baseline="30000" dirty="0" smtClean="0">
                <a:solidFill>
                  <a:schemeClr val="tx2"/>
                </a:solidFill>
              </a:rPr>
              <a:t>rd</a:t>
            </a:r>
            <a:r>
              <a:rPr lang="en-US" sz="2800" dirty="0" smtClean="0">
                <a:solidFill>
                  <a:schemeClr val="tx2"/>
                </a:solidFill>
              </a:rPr>
              <a:t> March 2021</a:t>
            </a:r>
            <a:endParaRPr lang="en-US" sz="2800" dirty="0" smtClean="0">
              <a:solidFill>
                <a:schemeClr val="tx2"/>
              </a:solidFill>
            </a:endParaRPr>
          </a:p>
        </p:txBody>
      </p:sp>
    </p:spTree>
    <p:extLst>
      <p:ext uri="{BB962C8B-B14F-4D97-AF65-F5344CB8AC3E}">
        <p14:creationId xmlns:p14="http://schemas.microsoft.com/office/powerpoint/2010/main" val="140257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32</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txBox="1">
            <a:spLocks/>
          </p:cNvSpPr>
          <p:nvPr/>
        </p:nvSpPr>
        <p:spPr>
          <a:xfrm>
            <a:off x="2809375" y="3342651"/>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With all his might, he tugged on Jake’s leg, dislodging his trainer. Jake was free! A second later, an Intercity 125 sped past in a blur with its horn blaring. After their narrow escape, Jake’s dad ranted at the shaken boys. They bowed their heads in shame. That day, they learned a valuable lesson: playing on railway lines is insane. And, of course, there were no ice creams … (*A sleeper is the name of the strong planks of timber that support railway lines.)</a:t>
            </a:r>
            <a:endParaRPr lang="en-US" sz="2000" dirty="0">
              <a:solidFill>
                <a:schemeClr val="tx2"/>
              </a:solidFill>
            </a:endParaRPr>
          </a:p>
          <a:p>
            <a:endParaRPr lang="en-GB" sz="2000" dirty="0" smtClean="0"/>
          </a:p>
        </p:txBody>
      </p:sp>
      <p:sp>
        <p:nvSpPr>
          <p:cNvPr id="2" name="Text Placeholder 1"/>
          <p:cNvSpPr>
            <a:spLocks noGrp="1"/>
          </p:cNvSpPr>
          <p:nvPr>
            <p:ph type="body" sz="quarter" idx="13"/>
          </p:nvPr>
        </p:nvSpPr>
        <p:spPr/>
        <p:txBody>
          <a:bodyPr/>
          <a:lstStyle/>
          <a:p>
            <a:r>
              <a:rPr lang="en-GB" dirty="0" smtClean="0"/>
              <a:t>   </a:t>
            </a:r>
            <a:endParaRPr lang="en-GB"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3</a:t>
            </a:r>
            <a:r>
              <a:rPr lang="en-US" sz="2800" baseline="30000" dirty="0" smtClean="0">
                <a:solidFill>
                  <a:schemeClr val="tx2"/>
                </a:solidFill>
              </a:rPr>
              <a:t>rd</a:t>
            </a:r>
            <a:r>
              <a:rPr lang="en-US" sz="2800" dirty="0" smtClean="0">
                <a:solidFill>
                  <a:schemeClr val="tx2"/>
                </a:solidFill>
              </a:rPr>
              <a:t> March 2021.</a:t>
            </a:r>
            <a:endParaRPr lang="en-US" sz="2800" dirty="0" smtClean="0">
              <a:solidFill>
                <a:schemeClr val="tx2"/>
              </a:solidFill>
            </a:endParaRPr>
          </a:p>
        </p:txBody>
      </p:sp>
    </p:spTree>
    <p:extLst>
      <p:ext uri="{BB962C8B-B14F-4D97-AF65-F5344CB8AC3E}">
        <p14:creationId xmlns:p14="http://schemas.microsoft.com/office/powerpoint/2010/main" val="2299779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64407" y="629647"/>
            <a:ext cx="4391191" cy="1325563"/>
          </a:xfrm>
        </p:spPr>
        <p:txBody>
          <a:bodyPr anchor="t">
            <a:normAutofit/>
          </a:bodyPr>
          <a:lstStyle/>
          <a:p>
            <a:pPr algn="ctr"/>
            <a:r>
              <a:rPr lang="en-US" sz="2800" dirty="0" smtClean="0"/>
              <a:t>Literacy – T4W</a:t>
            </a:r>
            <a:endParaRPr lang="en-US" sz="2800" dirty="0"/>
          </a:p>
        </p:txBody>
      </p:sp>
      <p:sp>
        <p:nvSpPr>
          <p:cNvPr id="8" name="Text Placeholder 6">
            <a:extLst>
              <a:ext uri="{FF2B5EF4-FFF2-40B4-BE49-F238E27FC236}">
                <a16:creationId xmlns:a16="http://schemas.microsoft.com/office/drawing/2014/main" id="{AE495B20-FF2C-4679-89D6-BE7A90DA9F73}"/>
              </a:ext>
            </a:extLst>
          </p:cNvPr>
          <p:cNvSpPr txBox="1">
            <a:spLocks/>
          </p:cNvSpPr>
          <p:nvPr/>
        </p:nvSpPr>
        <p:spPr>
          <a:xfrm>
            <a:off x="4973455" y="218817"/>
            <a:ext cx="6958196" cy="1312519"/>
          </a:xfrm>
          <a:prstGeom prst="rect">
            <a:avLst/>
          </a:prstGeom>
          <a:solidFill>
            <a:schemeClr val="bg1"/>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Wednesday </a:t>
            </a:r>
            <a:r>
              <a:rPr lang="en-US" sz="2800" dirty="0" smtClean="0">
                <a:solidFill>
                  <a:schemeClr val="tx2"/>
                </a:solidFill>
              </a:rPr>
              <a:t>3</a:t>
            </a:r>
            <a:r>
              <a:rPr lang="en-US" sz="2800" baseline="30000" dirty="0" smtClean="0">
                <a:solidFill>
                  <a:schemeClr val="tx2"/>
                </a:solidFill>
              </a:rPr>
              <a:t>rd</a:t>
            </a:r>
            <a:r>
              <a:rPr lang="en-US" sz="2800" dirty="0" smtClean="0">
                <a:solidFill>
                  <a:schemeClr val="tx2"/>
                </a:solidFill>
              </a:rPr>
              <a:t> March 2021</a:t>
            </a:r>
            <a:endParaRPr lang="en-US" sz="2800" dirty="0" smtClean="0">
              <a:solidFill>
                <a:schemeClr val="tx2"/>
              </a:solidFill>
            </a:endParaRPr>
          </a:p>
          <a:p>
            <a:r>
              <a:rPr lang="en-US" sz="2800" dirty="0" smtClean="0">
                <a:solidFill>
                  <a:schemeClr val="tx2"/>
                </a:solidFill>
              </a:rPr>
              <a:t>LI: to </a:t>
            </a:r>
            <a:r>
              <a:rPr lang="en-US" sz="2800" dirty="0" smtClean="0">
                <a:solidFill>
                  <a:schemeClr val="tx2"/>
                </a:solidFill>
              </a:rPr>
              <a:t>write a setting description.</a:t>
            </a:r>
            <a:endParaRPr lang="en-US" sz="2800" dirty="0" smtClean="0">
              <a:solidFill>
                <a:schemeClr val="tx2"/>
              </a:solidFill>
            </a:endParaRPr>
          </a:p>
        </p:txBody>
      </p:sp>
      <p:pic>
        <p:nvPicPr>
          <p:cNvPr id="2" name="Picture 1"/>
          <p:cNvPicPr>
            <a:picLocks noChangeAspect="1"/>
          </p:cNvPicPr>
          <p:nvPr/>
        </p:nvPicPr>
        <p:blipFill>
          <a:blip r:embed="rId3"/>
          <a:stretch>
            <a:fillRect/>
          </a:stretch>
        </p:blipFill>
        <p:spPr>
          <a:xfrm>
            <a:off x="216217" y="1531336"/>
            <a:ext cx="6336983" cy="5157708"/>
          </a:xfrm>
          <a:prstGeom prst="rect">
            <a:avLst/>
          </a:prstGeom>
        </p:spPr>
      </p:pic>
      <p:pic>
        <p:nvPicPr>
          <p:cNvPr id="6" name="Picture 5"/>
          <p:cNvPicPr>
            <a:picLocks noChangeAspect="1"/>
          </p:cNvPicPr>
          <p:nvPr/>
        </p:nvPicPr>
        <p:blipFill>
          <a:blip r:embed="rId4"/>
          <a:stretch>
            <a:fillRect/>
          </a:stretch>
        </p:blipFill>
        <p:spPr>
          <a:xfrm>
            <a:off x="6374213" y="2217846"/>
            <a:ext cx="5736426" cy="2666048"/>
          </a:xfrm>
          <a:prstGeom prst="rect">
            <a:avLst/>
          </a:prstGeom>
        </p:spPr>
      </p:pic>
    </p:spTree>
    <p:extLst>
      <p:ext uri="{BB962C8B-B14F-4D97-AF65-F5344CB8AC3E}">
        <p14:creationId xmlns:p14="http://schemas.microsoft.com/office/powerpoint/2010/main" val="4043474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34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345613" y="640241"/>
            <a:ext cx="4391191" cy="1325563"/>
          </a:xfrm>
        </p:spPr>
        <p:txBody>
          <a:bodyPr anchor="t">
            <a:normAutofit/>
          </a:bodyPr>
          <a:lstStyle/>
          <a:p>
            <a:pPr algn="ctr"/>
            <a:r>
              <a:rPr lang="en-US" sz="2800" dirty="0" smtClean="0"/>
              <a:t>China Topic </a:t>
            </a:r>
            <a:r>
              <a:rPr lang="en-US" sz="2800" dirty="0" smtClean="0"/>
              <a:t>– Food &amp; Diet</a:t>
            </a:r>
            <a:endParaRPr lang="en-US" sz="28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4973455" y="218817"/>
            <a:ext cx="6958196" cy="1312519"/>
          </a:xfrm>
          <a:solidFill>
            <a:schemeClr val="bg1"/>
          </a:solidFill>
        </p:spPr>
        <p:txBody>
          <a:bodyPr>
            <a:noAutofit/>
          </a:bodyPr>
          <a:lstStyle/>
          <a:p>
            <a:r>
              <a:rPr lang="en-US" sz="2800" dirty="0" smtClean="0">
                <a:solidFill>
                  <a:schemeClr val="tx2"/>
                </a:solidFill>
              </a:rPr>
              <a:t>Wednesday </a:t>
            </a:r>
            <a:r>
              <a:rPr lang="en-US" sz="2800" dirty="0" smtClean="0">
                <a:solidFill>
                  <a:schemeClr val="tx2"/>
                </a:solidFill>
              </a:rPr>
              <a:t>3</a:t>
            </a:r>
            <a:r>
              <a:rPr lang="en-US" sz="2800" baseline="30000" dirty="0" smtClean="0">
                <a:solidFill>
                  <a:schemeClr val="tx2"/>
                </a:solidFill>
              </a:rPr>
              <a:t>rd</a:t>
            </a:r>
            <a:r>
              <a:rPr lang="en-US" sz="2800" dirty="0" smtClean="0">
                <a:solidFill>
                  <a:schemeClr val="tx2"/>
                </a:solidFill>
              </a:rPr>
              <a:t> March 2021</a:t>
            </a:r>
            <a:endParaRPr lang="en-US" sz="2800" dirty="0" smtClean="0">
              <a:solidFill>
                <a:schemeClr val="tx2"/>
              </a:solidFill>
            </a:endParaRPr>
          </a:p>
          <a:p>
            <a:r>
              <a:rPr lang="en-US" sz="2800" dirty="0" smtClean="0">
                <a:solidFill>
                  <a:schemeClr val="tx2"/>
                </a:solidFill>
              </a:rPr>
              <a:t>LI: to </a:t>
            </a:r>
            <a:r>
              <a:rPr lang="en-US" sz="2800" dirty="0" smtClean="0">
                <a:solidFill>
                  <a:schemeClr val="tx2"/>
                </a:solidFill>
              </a:rPr>
              <a:t>research traditiona</a:t>
            </a:r>
            <a:r>
              <a:rPr lang="en-US" sz="2800" dirty="0" smtClean="0">
                <a:solidFill>
                  <a:schemeClr val="tx2"/>
                </a:solidFill>
              </a:rPr>
              <a:t>l Chinese food.</a:t>
            </a:r>
            <a:endParaRPr lang="en-US" sz="28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75750871"/>
              </p:ext>
            </p:extLst>
          </p:nvPr>
        </p:nvGraphicFramePr>
        <p:xfrm>
          <a:off x="281204" y="1645016"/>
          <a:ext cx="11042115" cy="2312720"/>
        </p:xfrm>
        <a:graphic>
          <a:graphicData uri="http://schemas.openxmlformats.org/drawingml/2006/table">
            <a:tbl>
              <a:tblPr firstRow="1" bandRow="1">
                <a:tableStyleId>{793D81CF-94F2-401A-BA57-92F5A7B2D0C5}</a:tableStyleId>
              </a:tblPr>
              <a:tblGrid>
                <a:gridCol w="11042115">
                  <a:extLst>
                    <a:ext uri="{9D8B030D-6E8A-4147-A177-3AD203B41FA5}">
                      <a16:colId xmlns:a16="http://schemas.microsoft.com/office/drawing/2014/main" val="478507327"/>
                    </a:ext>
                  </a:extLst>
                </a:gridCol>
              </a:tblGrid>
              <a:tr h="202784">
                <a:tc>
                  <a:txBody>
                    <a:bodyPr/>
                    <a:lstStyle/>
                    <a:p>
                      <a:r>
                        <a:rPr lang="en-GB" sz="1400" dirty="0" smtClean="0"/>
                        <a:t>Task Board</a:t>
                      </a:r>
                      <a:endParaRPr lang="en-GB" sz="1400" dirty="0"/>
                    </a:p>
                  </a:txBody>
                  <a:tcPr/>
                </a:tc>
                <a:extLst>
                  <a:ext uri="{0D108BD9-81ED-4DB2-BD59-A6C34878D82A}">
                    <a16:rowId xmlns:a16="http://schemas.microsoft.com/office/drawing/2014/main" val="1006932677"/>
                  </a:ext>
                </a:extLst>
              </a:tr>
              <a:tr h="2007920">
                <a:tc>
                  <a:txBody>
                    <a:bodyPr/>
                    <a:lstStyle/>
                    <a:p>
                      <a:pPr marL="0" indent="0">
                        <a:buNone/>
                      </a:pPr>
                      <a:r>
                        <a:rPr lang="en-GB" sz="2400" baseline="0" dirty="0" smtClean="0"/>
                        <a:t>Research </a:t>
                      </a:r>
                      <a:r>
                        <a:rPr lang="en-GB" sz="2400" baseline="0" dirty="0" smtClean="0"/>
                        <a:t>traditional Chinese food and find out the following:</a:t>
                      </a:r>
                    </a:p>
                    <a:p>
                      <a:pPr marL="342900" indent="-342900">
                        <a:buAutoNum type="arabicPeriod"/>
                      </a:pPr>
                      <a:r>
                        <a:rPr lang="en-GB" sz="2400" baseline="0" dirty="0" smtClean="0"/>
                        <a:t>Are there specific foods associated with specific regions?</a:t>
                      </a:r>
                    </a:p>
                    <a:p>
                      <a:pPr marL="342900" indent="-342900">
                        <a:buAutoNum type="arabicPeriod"/>
                      </a:pPr>
                      <a:r>
                        <a:rPr lang="en-GB" sz="2400" baseline="0" dirty="0" smtClean="0"/>
                        <a:t>A recipe for a traditional Chinese meal.</a:t>
                      </a:r>
                    </a:p>
                    <a:p>
                      <a:pPr marL="342900" indent="-342900">
                        <a:buAutoNum type="arabicPeriod"/>
                      </a:pPr>
                      <a:r>
                        <a:rPr lang="en-GB" sz="2400" baseline="0" dirty="0" smtClean="0"/>
                        <a:t>Write a traditional Chinese food meal plan – breakfast, lunch, dinner. (Compare this with a typical day of eating for yourself. Any similarities? Any differences?)</a:t>
                      </a:r>
                    </a:p>
                  </a:txBody>
                  <a:tcPr/>
                </a:tc>
                <a:extLst>
                  <a:ext uri="{0D108BD9-81ED-4DB2-BD59-A6C34878D82A}">
                    <a16:rowId xmlns:a16="http://schemas.microsoft.com/office/drawing/2014/main" val="803849920"/>
                  </a:ext>
                </a:extLst>
              </a:tr>
            </a:tbl>
          </a:graphicData>
        </a:graphic>
      </p:graphicFrame>
      <p:pic>
        <p:nvPicPr>
          <p:cNvPr id="5" name="Picture 4" descr="Homemade Chinese Food Recipes: 20 Recipes that Bea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50" y="4071416"/>
            <a:ext cx="3341370" cy="2673096"/>
          </a:xfrm>
          <a:prstGeom prst="rect">
            <a:avLst/>
          </a:prstGeom>
        </p:spPr>
      </p:pic>
    </p:spTree>
    <p:extLst>
      <p:ext uri="{BB962C8B-B14F-4D97-AF65-F5344CB8AC3E}">
        <p14:creationId xmlns:p14="http://schemas.microsoft.com/office/powerpoint/2010/main" val="29347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35</a:t>
            </a:fld>
            <a:endParaRPr lang="en-US" noProof="0" dirty="0"/>
          </a:p>
        </p:txBody>
      </p:sp>
      <p:sp>
        <p:nvSpPr>
          <p:cNvPr id="4" name="Title 3"/>
          <p:cNvSpPr>
            <a:spLocks noGrp="1"/>
          </p:cNvSpPr>
          <p:nvPr>
            <p:ph type="title"/>
          </p:nvPr>
        </p:nvSpPr>
        <p:spPr/>
        <p:txBody>
          <a:bodyPr/>
          <a:lstStyle/>
          <a:p>
            <a:r>
              <a:rPr lang="en-GB" dirty="0" smtClean="0"/>
              <a:t>World Book Day</a:t>
            </a:r>
            <a:endParaRPr lang="en-GB" dirty="0"/>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Thursday 4</a:t>
            </a:r>
            <a:r>
              <a:rPr lang="en-US" sz="3600" baseline="30000" dirty="0" smtClean="0">
                <a:solidFill>
                  <a:schemeClr val="tx2"/>
                </a:solidFill>
              </a:rPr>
              <a:t>th</a:t>
            </a:r>
            <a:r>
              <a:rPr lang="en-US" sz="3600" dirty="0" smtClean="0">
                <a:solidFill>
                  <a:schemeClr val="tx2"/>
                </a:solidFill>
              </a:rPr>
              <a:t> March 2021</a:t>
            </a:r>
            <a:endParaRPr lang="en-US" sz="3600" dirty="0" smtClean="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77231614"/>
              </p:ext>
            </p:extLst>
          </p:nvPr>
        </p:nvGraphicFramePr>
        <p:xfrm>
          <a:off x="3204684" y="1942690"/>
          <a:ext cx="5887507" cy="3555193"/>
        </p:xfrm>
        <a:graphic>
          <a:graphicData uri="http://schemas.openxmlformats.org/drawingml/2006/table">
            <a:tbl>
              <a:tblPr firstRow="1" bandRow="1">
                <a:tableStyleId>{793D81CF-94F2-401A-BA57-92F5A7B2D0C5}</a:tableStyleId>
              </a:tblPr>
              <a:tblGrid>
                <a:gridCol w="5887507">
                  <a:extLst>
                    <a:ext uri="{9D8B030D-6E8A-4147-A177-3AD203B41FA5}">
                      <a16:colId xmlns:a16="http://schemas.microsoft.com/office/drawing/2014/main" val="478507327"/>
                    </a:ext>
                  </a:extLst>
                </a:gridCol>
              </a:tblGrid>
              <a:tr h="546870">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008323">
                <a:tc>
                  <a:txBody>
                    <a:bodyPr/>
                    <a:lstStyle/>
                    <a:p>
                      <a:pPr marL="0" indent="0">
                        <a:buNone/>
                      </a:pPr>
                      <a:r>
                        <a:rPr lang="en-GB" sz="2400" baseline="0" dirty="0" smtClean="0"/>
                        <a:t>TBC – world book day activity.</a:t>
                      </a:r>
                      <a:endParaRPr lang="en-GB" sz="24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3500699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36</a:t>
            </a:fld>
            <a:endParaRPr lang="en-US" noProof="0" dirty="0"/>
          </a:p>
        </p:txBody>
      </p:sp>
      <p:sp>
        <p:nvSpPr>
          <p:cNvPr id="4" name="Title 3"/>
          <p:cNvSpPr>
            <a:spLocks noGrp="1"/>
          </p:cNvSpPr>
          <p:nvPr>
            <p:ph type="title"/>
          </p:nvPr>
        </p:nvSpPr>
        <p:spPr/>
        <p:txBody>
          <a:bodyPr/>
          <a:lstStyle/>
          <a:p>
            <a:r>
              <a:rPr lang="en-GB" dirty="0" smtClean="0"/>
              <a:t>Mental Maths</a:t>
            </a:r>
            <a:endParaRPr lang="en-GB" dirty="0"/>
          </a:p>
        </p:txBody>
      </p:sp>
      <p:sp>
        <p:nvSpPr>
          <p:cNvPr id="5" name="Text Placeholder 6">
            <a:extLst>
              <a:ext uri="{FF2B5EF4-FFF2-40B4-BE49-F238E27FC236}">
                <a16:creationId xmlns:a16="http://schemas.microsoft.com/office/drawing/2014/main" id="{AE495B20-FF2C-4679-89D6-BE7A90DA9F73}"/>
              </a:ext>
            </a:extLst>
          </p:cNvPr>
          <p:cNvSpPr txBox="1">
            <a:spLocks/>
          </p:cNvSpPr>
          <p:nvPr/>
        </p:nvSpPr>
        <p:spPr>
          <a:xfrm>
            <a:off x="4973455" y="88168"/>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smtClean="0">
                <a:solidFill>
                  <a:schemeClr val="tx2"/>
                </a:solidFill>
              </a:rPr>
              <a:t>Friday </a:t>
            </a:r>
            <a:r>
              <a:rPr lang="en-US" sz="3600" dirty="0" smtClean="0">
                <a:solidFill>
                  <a:schemeClr val="tx2"/>
                </a:solidFill>
              </a:rPr>
              <a:t>5</a:t>
            </a:r>
            <a:r>
              <a:rPr lang="en-US" sz="3600" baseline="30000" dirty="0" smtClean="0">
                <a:solidFill>
                  <a:schemeClr val="tx2"/>
                </a:solidFill>
              </a:rPr>
              <a:t>th</a:t>
            </a:r>
            <a:r>
              <a:rPr lang="en-US" sz="3600" dirty="0" smtClean="0">
                <a:solidFill>
                  <a:schemeClr val="tx2"/>
                </a:solidFill>
              </a:rPr>
              <a:t> March 2021</a:t>
            </a:r>
            <a:endParaRPr lang="en-US" sz="3600" dirty="0" smtClean="0">
              <a:solidFill>
                <a:schemeClr val="tx2"/>
              </a:solidFill>
            </a:endParaRPr>
          </a:p>
          <a:p>
            <a:pPr marL="0" indent="0" algn="ctr">
              <a:buNone/>
            </a:pPr>
            <a:r>
              <a:rPr lang="en-US" sz="3600" dirty="0" smtClean="0">
                <a:solidFill>
                  <a:schemeClr val="tx2"/>
                </a:solidFill>
              </a:rPr>
              <a:t>LI: to improve speed and accuracy in basic numeracy skills.</a:t>
            </a:r>
          </a:p>
        </p:txBody>
      </p:sp>
      <p:sp>
        <p:nvSpPr>
          <p:cNvPr id="6" name="Text Placeholder 6">
            <a:extLst>
              <a:ext uri="{FF2B5EF4-FFF2-40B4-BE49-F238E27FC236}">
                <a16:creationId xmlns:a16="http://schemas.microsoft.com/office/drawing/2014/main" id="{AE495B20-FF2C-4679-89D6-BE7A90DA9F73}"/>
              </a:ext>
            </a:extLst>
          </p:cNvPr>
          <p:cNvSpPr txBox="1">
            <a:spLocks/>
          </p:cNvSpPr>
          <p:nvPr/>
        </p:nvSpPr>
        <p:spPr>
          <a:xfrm>
            <a:off x="2931295" y="3016996"/>
            <a:ext cx="6958196" cy="131251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smtClean="0">
              <a:solidFill>
                <a:schemeClr val="tx2"/>
              </a:solidFill>
            </a:endParaRPr>
          </a:p>
        </p:txBody>
      </p:sp>
      <p:pic>
        <p:nvPicPr>
          <p:cNvPr id="7" name="Picture 6"/>
          <p:cNvPicPr>
            <a:picLocks noChangeAspect="1"/>
          </p:cNvPicPr>
          <p:nvPr/>
        </p:nvPicPr>
        <p:blipFill rotWithShape="1">
          <a:blip r:embed="rId2"/>
          <a:srcRect t="18555"/>
          <a:stretch/>
        </p:blipFill>
        <p:spPr>
          <a:xfrm>
            <a:off x="2484058" y="1798320"/>
            <a:ext cx="7887653" cy="4728737"/>
          </a:xfrm>
          <a:prstGeom prst="rect">
            <a:avLst/>
          </a:prstGeom>
        </p:spPr>
      </p:pic>
    </p:spTree>
    <p:extLst>
      <p:ext uri="{BB962C8B-B14F-4D97-AF65-F5344CB8AC3E}">
        <p14:creationId xmlns:p14="http://schemas.microsoft.com/office/powerpoint/2010/main" val="337954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HWB </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05.03.21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37</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2827589" y="738824"/>
            <a:ext cx="6958196" cy="1312519"/>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to </a:t>
            </a:r>
            <a:r>
              <a:rPr lang="en-US" sz="2800" dirty="0" smtClean="0">
                <a:solidFill>
                  <a:schemeClr val="tx2"/>
                </a:solidFill>
              </a:rPr>
              <a:t>discuss strategies for mental, emotional and physical health.</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325467676"/>
              </p:ext>
            </p:extLst>
          </p:nvPr>
        </p:nvGraphicFramePr>
        <p:xfrm>
          <a:off x="1420751" y="1792263"/>
          <a:ext cx="9256597" cy="2651760"/>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r>
                        <a:rPr lang="en-GB" sz="1800" baseline="0" dirty="0" smtClean="0"/>
                        <a:t>Create a leaflet/poster/</a:t>
                      </a:r>
                      <a:r>
                        <a:rPr lang="en-GB" sz="1800" baseline="0" dirty="0" err="1" smtClean="0"/>
                        <a:t>powerpoint</a:t>
                      </a:r>
                      <a:r>
                        <a:rPr lang="en-GB" sz="1800" baseline="0" dirty="0" smtClean="0"/>
                        <a:t> </a:t>
                      </a:r>
                      <a:r>
                        <a:rPr lang="en-GB" sz="1800" baseline="0" dirty="0" err="1" smtClean="0"/>
                        <a:t>etc</a:t>
                      </a:r>
                      <a:r>
                        <a:rPr lang="en-GB" sz="1800" baseline="0" dirty="0" smtClean="0"/>
                        <a:t> on tips for staying healthy during lockdown.</a:t>
                      </a:r>
                    </a:p>
                    <a:p>
                      <a:pPr marL="0" indent="0">
                        <a:buNone/>
                      </a:pPr>
                      <a:endParaRPr lang="en-GB" sz="1800" baseline="0" dirty="0" smtClean="0"/>
                    </a:p>
                    <a:p>
                      <a:pPr marL="0" indent="0">
                        <a:buNone/>
                      </a:pPr>
                      <a:r>
                        <a:rPr lang="en-GB" sz="1800" baseline="0" dirty="0" smtClean="0"/>
                        <a:t>You may want to think about the following and how they can impact mental and physical health – </a:t>
                      </a:r>
                    </a:p>
                    <a:p>
                      <a:pPr marL="0" indent="0">
                        <a:buNone/>
                      </a:pPr>
                      <a:endParaRPr lang="en-GB" sz="1800" baseline="0" dirty="0" smtClean="0"/>
                    </a:p>
                    <a:p>
                      <a:pPr marL="0" indent="0">
                        <a:buNone/>
                      </a:pPr>
                      <a:r>
                        <a:rPr lang="en-GB" sz="1800" baseline="0" dirty="0" smtClean="0"/>
                        <a:t>Food/nutrition, exercise, sleep, relaxation, muscle recovery, mindfulness, mental health.</a:t>
                      </a:r>
                    </a:p>
                    <a:p>
                      <a:pPr marL="0" indent="0">
                        <a:buNone/>
                      </a:pPr>
                      <a:endParaRPr lang="en-GB" sz="1800" baseline="0" dirty="0" smtClean="0"/>
                    </a:p>
                    <a:p>
                      <a:pPr marL="0" indent="0">
                        <a:buNone/>
                      </a:pPr>
                      <a:r>
                        <a:rPr lang="en-GB" sz="1800" baseline="0" dirty="0" smtClean="0"/>
                        <a:t>&amp; Anything else you can think of!</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5" name="Picture 4" descr="File:Stayhealthy Logo 2012.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0" y="3993465"/>
            <a:ext cx="7437120" cy="2541016"/>
          </a:xfrm>
          <a:prstGeom prst="rect">
            <a:avLst/>
          </a:prstGeom>
        </p:spPr>
      </p:pic>
    </p:spTree>
    <p:extLst>
      <p:ext uri="{BB962C8B-B14F-4D97-AF65-F5344CB8AC3E}">
        <p14:creationId xmlns:p14="http://schemas.microsoft.com/office/powerpoint/2010/main" val="689259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38</a:t>
            </a:fld>
            <a:endParaRPr lang="en-US" noProof="0" dirty="0"/>
          </a:p>
        </p:txBody>
      </p:sp>
      <p:sp>
        <p:nvSpPr>
          <p:cNvPr id="4" name="Title 3"/>
          <p:cNvSpPr>
            <a:spLocks noGrp="1"/>
          </p:cNvSpPr>
          <p:nvPr>
            <p:ph type="title"/>
          </p:nvPr>
        </p:nvSpPr>
        <p:spPr/>
        <p:txBody>
          <a:bodyPr/>
          <a:lstStyle/>
          <a:p>
            <a:r>
              <a:rPr lang="en-GB" dirty="0" smtClean="0"/>
              <a:t>Art/World Book Day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86758511"/>
              </p:ext>
            </p:extLst>
          </p:nvPr>
        </p:nvGraphicFramePr>
        <p:xfrm>
          <a:off x="1981201" y="1117282"/>
          <a:ext cx="8549640" cy="3200400"/>
        </p:xfrm>
        <a:graphic>
          <a:graphicData uri="http://schemas.openxmlformats.org/drawingml/2006/table">
            <a:tbl>
              <a:tblPr firstRow="1" bandRow="1">
                <a:tableStyleId>{793D81CF-94F2-401A-BA57-92F5A7B2D0C5}</a:tableStyleId>
              </a:tblPr>
              <a:tblGrid>
                <a:gridCol w="8549640">
                  <a:extLst>
                    <a:ext uri="{9D8B030D-6E8A-4147-A177-3AD203B41FA5}">
                      <a16:colId xmlns:a16="http://schemas.microsoft.com/office/drawing/2014/main" val="478507327"/>
                    </a:ext>
                  </a:extLst>
                </a:gridCol>
              </a:tblGrid>
              <a:tr h="306448">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2374972">
                <a:tc>
                  <a:txBody>
                    <a:bodyPr/>
                    <a:lstStyle/>
                    <a:p>
                      <a:pPr marL="0" indent="0">
                        <a:buNone/>
                      </a:pPr>
                      <a:r>
                        <a:rPr lang="en-GB" sz="1800" baseline="0" dirty="0" smtClean="0"/>
                        <a:t>Get creative! </a:t>
                      </a:r>
                      <a:r>
                        <a:rPr lang="en-GB" sz="1800" baseline="0" dirty="0" smtClean="0"/>
                        <a:t>I’d love for you to design a new front cover for a book of your choice. This may be a book you have already read, a book you would like to read, or even a book that you are going to make up!</a:t>
                      </a:r>
                      <a:br>
                        <a:rPr lang="en-GB" sz="1800" baseline="0" dirty="0" smtClean="0"/>
                      </a:br>
                      <a:r>
                        <a:rPr lang="en-GB" sz="1800" baseline="0" dirty="0" smtClean="0"/>
                        <a:t/>
                      </a:r>
                      <a:br>
                        <a:rPr lang="en-GB" sz="1800" baseline="0" dirty="0" smtClean="0"/>
                      </a:br>
                      <a:r>
                        <a:rPr lang="en-GB" sz="1800" baseline="0" dirty="0" smtClean="0"/>
                        <a:t>Your front cover should include – </a:t>
                      </a:r>
                    </a:p>
                    <a:p>
                      <a:pPr marL="285750" indent="-285750">
                        <a:buFontTx/>
                        <a:buChar char="-"/>
                      </a:pPr>
                      <a:r>
                        <a:rPr lang="en-GB" sz="1800" baseline="0" dirty="0" smtClean="0"/>
                        <a:t>A title</a:t>
                      </a:r>
                    </a:p>
                    <a:p>
                      <a:pPr marL="285750" indent="-285750">
                        <a:buFontTx/>
                        <a:buChar char="-"/>
                      </a:pPr>
                      <a:r>
                        <a:rPr lang="en-GB" sz="1800" baseline="0" dirty="0" smtClean="0"/>
                        <a:t>An author (this could be yourself)</a:t>
                      </a:r>
                    </a:p>
                    <a:p>
                      <a:pPr marL="285750" indent="-285750">
                        <a:buFontTx/>
                        <a:buChar char="-"/>
                      </a:pPr>
                      <a:r>
                        <a:rPr lang="en-GB" sz="1800" baseline="0" dirty="0" smtClean="0"/>
                        <a:t>Picture relating to the book (if you’ve made up your own idea for a book the front cover should be related to your idea)</a:t>
                      </a:r>
                      <a:endParaRPr lang="en-GB" sz="1800" baseline="0" dirty="0" smtClean="0"/>
                    </a:p>
                    <a:p>
                      <a:pPr marL="0" indent="0">
                        <a:buNone/>
                      </a:pP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2" name="Picture 1" descr="Introducing 2019's £1 World Book Day books - World Book 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503" y="4317682"/>
            <a:ext cx="4251960" cy="2391728"/>
          </a:xfrm>
          <a:prstGeom prst="rect">
            <a:avLst/>
          </a:prstGeom>
        </p:spPr>
      </p:pic>
    </p:spTree>
    <p:extLst>
      <p:ext uri="{BB962C8B-B14F-4D97-AF65-F5344CB8AC3E}">
        <p14:creationId xmlns:p14="http://schemas.microsoft.com/office/powerpoint/2010/main" val="2437049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39</a:t>
            </a:fld>
            <a:endParaRPr lang="en-US" noProof="0" dirty="0"/>
          </a:p>
        </p:txBody>
      </p:sp>
      <p:sp>
        <p:nvSpPr>
          <p:cNvPr id="4" name="Title 3"/>
          <p:cNvSpPr>
            <a:spLocks noGrp="1"/>
          </p:cNvSpPr>
          <p:nvPr>
            <p:ph type="title"/>
          </p:nvPr>
        </p:nvSpPr>
        <p:spPr/>
        <p:txBody>
          <a:bodyPr/>
          <a:lstStyle/>
          <a:p>
            <a:r>
              <a:rPr lang="en-GB" dirty="0" smtClean="0"/>
              <a:t>Fun 31!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57937328"/>
              </p:ext>
            </p:extLst>
          </p:nvPr>
        </p:nvGraphicFramePr>
        <p:xfrm>
          <a:off x="1470876" y="2053899"/>
          <a:ext cx="9256597" cy="1959321"/>
        </p:xfrm>
        <a:graphic>
          <a:graphicData uri="http://schemas.openxmlformats.org/drawingml/2006/table">
            <a:tbl>
              <a:tblPr firstRow="1" bandRow="1">
                <a:tableStyleId>{793D81CF-94F2-401A-BA57-92F5A7B2D0C5}</a:tableStyleId>
              </a:tblPr>
              <a:tblGrid>
                <a:gridCol w="9256597">
                  <a:extLst>
                    <a:ext uri="{9D8B030D-6E8A-4147-A177-3AD203B41FA5}">
                      <a16:colId xmlns:a16="http://schemas.microsoft.com/office/drawing/2014/main" val="478507327"/>
                    </a:ext>
                  </a:extLst>
                </a:gridCol>
              </a:tblGrid>
              <a:tr h="166257">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1593561">
                <a:tc>
                  <a:txBody>
                    <a:bodyPr/>
                    <a:lstStyle/>
                    <a:p>
                      <a:pPr marL="0" indent="0">
                        <a:buNone/>
                      </a:pPr>
                      <a:endParaRPr lang="en-GB" sz="1800" baseline="0" dirty="0" smtClean="0"/>
                    </a:p>
                    <a:p>
                      <a:pPr marL="0" indent="0">
                        <a:buNone/>
                      </a:pPr>
                      <a:r>
                        <a:rPr lang="en-GB" sz="1800" baseline="0" dirty="0" smtClean="0"/>
                        <a:t>You have worked SO hard so enjoy your fun 31 time! Try to get away from the laptop/tablet for a wee while and enjoy your time off. </a:t>
                      </a:r>
                    </a:p>
                    <a:p>
                      <a:pPr marL="0" indent="0">
                        <a:buNone/>
                      </a:pPr>
                      <a:endParaRPr lang="en-GB" sz="1800" baseline="0" dirty="0" smtClean="0"/>
                    </a:p>
                    <a:p>
                      <a:pPr marL="0" indent="0">
                        <a:buNone/>
                      </a:pPr>
                      <a:r>
                        <a:rPr lang="en-GB" sz="1800" baseline="0" dirty="0" smtClean="0"/>
                        <a:t>See </a:t>
                      </a:r>
                      <a:r>
                        <a:rPr lang="en-GB" sz="1800" baseline="0" smtClean="0"/>
                        <a:t>you Monday </a:t>
                      </a:r>
                      <a:r>
                        <a:rPr lang="en-GB" sz="1800" baseline="0" smtClean="0">
                          <a:sym typeface="Wingdings" panose="05000000000000000000" pitchFamily="2" charset="2"/>
                        </a:rPr>
                        <a:t></a:t>
                      </a:r>
                      <a:endParaRPr lang="en-GB" sz="1800" baseline="0" dirty="0" smtClean="0"/>
                    </a:p>
                  </a:txBody>
                  <a:tcPr/>
                </a:tc>
                <a:extLst>
                  <a:ext uri="{0D108BD9-81ED-4DB2-BD59-A6C34878D82A}">
                    <a16:rowId xmlns:a16="http://schemas.microsoft.com/office/drawing/2014/main" val="803849920"/>
                  </a:ext>
                </a:extLst>
              </a:tr>
            </a:tbl>
          </a:graphicData>
        </a:graphic>
      </p:graphicFrame>
    </p:spTree>
    <p:extLst>
      <p:ext uri="{BB962C8B-B14F-4D97-AF65-F5344CB8AC3E}">
        <p14:creationId xmlns:p14="http://schemas.microsoft.com/office/powerpoint/2010/main" val="248634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064802" y="140209"/>
            <a:ext cx="3968496" cy="832104"/>
          </a:xfrm>
        </p:spPr>
        <p:txBody>
          <a:bodyPr>
            <a:normAutofit/>
          </a:bodyPr>
          <a:lstStyle/>
          <a:p>
            <a:pPr algn="ctr"/>
            <a:r>
              <a:rPr lang="en-US" dirty="0" smtClean="0"/>
              <a:t>NUMERACY &amp; MATHS – </a:t>
            </a:r>
            <a:br>
              <a:rPr lang="en-US" dirty="0" smtClean="0"/>
            </a:br>
            <a:r>
              <a:rPr lang="en-US" dirty="0" smtClean="0"/>
              <a:t>Co-ordinates</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a:xfrm>
            <a:off x="311150" y="373699"/>
            <a:ext cx="2639323" cy="365125"/>
          </a:xfrm>
        </p:spPr>
        <p:txBody>
          <a:bodyPr/>
          <a:lstStyle/>
          <a:p>
            <a:r>
              <a:rPr lang="en-US" sz="3200" dirty="0" smtClean="0"/>
              <a:t>01.03</a:t>
            </a:r>
            <a:r>
              <a:rPr lang="en-US" sz="3200" dirty="0" smtClean="0"/>
              <a:t>.21</a:t>
            </a:r>
            <a:endParaRPr lang="en-US" sz="3200"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4</a:t>
            </a:fld>
            <a:endParaRPr lang="en-US" dirty="0"/>
          </a:p>
        </p:txBody>
      </p:sp>
      <p:sp>
        <p:nvSpPr>
          <p:cNvPr id="12" name="Text Placeholder 6">
            <a:extLst>
              <a:ext uri="{FF2B5EF4-FFF2-40B4-BE49-F238E27FC236}">
                <a16:creationId xmlns:a16="http://schemas.microsoft.com/office/drawing/2014/main" id="{AE495B20-FF2C-4679-89D6-BE7A90DA9F73}"/>
              </a:ext>
            </a:extLst>
          </p:cNvPr>
          <p:cNvSpPr txBox="1">
            <a:spLocks/>
          </p:cNvSpPr>
          <p:nvPr/>
        </p:nvSpPr>
        <p:spPr>
          <a:xfrm>
            <a:off x="3637417" y="1121309"/>
            <a:ext cx="4823266" cy="951441"/>
          </a:xfrm>
          <a:prstGeom prst="rect">
            <a:avLst/>
          </a:prstGeom>
          <a:solidFill>
            <a:schemeClr val="bg1"/>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chemeClr val="tx2"/>
                </a:solidFill>
              </a:rPr>
              <a:t>LI: </a:t>
            </a:r>
            <a:r>
              <a:rPr lang="en-US" sz="2800" dirty="0" smtClean="0">
                <a:solidFill>
                  <a:schemeClr val="tx2"/>
                </a:solidFill>
              </a:rPr>
              <a:t>to use co-ordinates to give directions.</a:t>
            </a:r>
            <a:endParaRPr lang="en-US" sz="2800" dirty="0" smtClean="0">
              <a:solidFill>
                <a:schemeClr val="tx2"/>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251261153"/>
              </p:ext>
            </p:extLst>
          </p:nvPr>
        </p:nvGraphicFramePr>
        <p:xfrm>
          <a:off x="237883" y="2072750"/>
          <a:ext cx="5425180" cy="4397559"/>
        </p:xfrm>
        <a:graphic>
          <a:graphicData uri="http://schemas.openxmlformats.org/drawingml/2006/table">
            <a:tbl>
              <a:tblPr firstRow="1" bandRow="1">
                <a:tableStyleId>{793D81CF-94F2-401A-BA57-92F5A7B2D0C5}</a:tableStyleId>
              </a:tblPr>
              <a:tblGrid>
                <a:gridCol w="5425180">
                  <a:extLst>
                    <a:ext uri="{9D8B030D-6E8A-4147-A177-3AD203B41FA5}">
                      <a16:colId xmlns:a16="http://schemas.microsoft.com/office/drawing/2014/main" val="478507327"/>
                    </a:ext>
                  </a:extLst>
                </a:gridCol>
              </a:tblGrid>
              <a:tr h="677719">
                <a:tc>
                  <a:txBody>
                    <a:bodyPr/>
                    <a:lstStyle/>
                    <a:p>
                      <a:r>
                        <a:rPr lang="en-GB" dirty="0" smtClean="0"/>
                        <a:t>Task Board</a:t>
                      </a:r>
                      <a:endParaRPr lang="en-GB" dirty="0"/>
                    </a:p>
                  </a:txBody>
                  <a:tcPr/>
                </a:tc>
                <a:extLst>
                  <a:ext uri="{0D108BD9-81ED-4DB2-BD59-A6C34878D82A}">
                    <a16:rowId xmlns:a16="http://schemas.microsoft.com/office/drawing/2014/main" val="1006932677"/>
                  </a:ext>
                </a:extLst>
              </a:tr>
              <a:tr h="3719840">
                <a:tc>
                  <a:txBody>
                    <a:bodyPr/>
                    <a:lstStyle/>
                    <a:p>
                      <a:pPr marL="342900" indent="-342900">
                        <a:buAutoNum type="arabicPeriod"/>
                      </a:pPr>
                      <a:r>
                        <a:rPr lang="en-GB" sz="1800" baseline="0" dirty="0" smtClean="0"/>
                        <a:t>Live lesson or use </a:t>
                      </a:r>
                      <a:r>
                        <a:rPr lang="en-GB" sz="1800" baseline="0" dirty="0" smtClean="0">
                          <a:hlinkClick r:id="rId2"/>
                        </a:rPr>
                        <a:t>https://www.bbc.co.uk/bitesize/topics/zgthvcw</a:t>
                      </a:r>
                      <a:r>
                        <a:rPr lang="en-GB" sz="1800" baseline="0" dirty="0" smtClean="0"/>
                        <a:t> to learn about finding co-ordinates.</a:t>
                      </a:r>
                    </a:p>
                    <a:p>
                      <a:pPr marL="342900" indent="-342900">
                        <a:buAutoNum type="arabicPeriod"/>
                      </a:pPr>
                      <a:endParaRPr lang="en-GB" sz="1800" baseline="0" dirty="0" smtClean="0"/>
                    </a:p>
                    <a:p>
                      <a:pPr marL="342900" indent="-342900">
                        <a:buAutoNum type="arabicPeriod"/>
                      </a:pPr>
                      <a:r>
                        <a:rPr lang="en-GB" sz="1800" baseline="0" dirty="0" smtClean="0"/>
                        <a:t>The daily tasks have been split into mild, medium &amp; spicy tasks. Please check the following slides to choose your task. Complete AT LEAST 1 level and challenge yourself to do 2 or 3 if possible </a:t>
                      </a:r>
                      <a:r>
                        <a:rPr lang="en-GB" sz="1800" baseline="0" dirty="0" smtClean="0">
                          <a:sym typeface="Wingdings" panose="05000000000000000000" pitchFamily="2" charset="2"/>
                        </a:rPr>
                        <a:t>. I am looking for you to push yourself.</a:t>
                      </a:r>
                    </a:p>
                    <a:p>
                      <a:pPr marL="342900" indent="-342900">
                        <a:buAutoNum type="arabicPeriod"/>
                      </a:pPr>
                      <a:endParaRPr lang="en-GB" sz="1800" baseline="0" dirty="0" smtClean="0">
                        <a:sym typeface="Wingdings" panose="05000000000000000000" pitchFamily="2" charset="2"/>
                      </a:endParaRPr>
                    </a:p>
                    <a:p>
                      <a:pPr marL="342900" indent="-342900">
                        <a:buAutoNum type="arabicPeriod"/>
                      </a:pPr>
                      <a:r>
                        <a:rPr lang="en-GB" sz="1800" baseline="0" dirty="0" smtClean="0">
                          <a:sym typeface="Wingdings" panose="05000000000000000000" pitchFamily="2" charset="2"/>
                        </a:rPr>
                        <a:t>Create your own treasure map (using a co-ordinates grid) and give directions using co-ordinates.</a:t>
                      </a:r>
                      <a:endParaRPr lang="en-GB" sz="1800" baseline="0" dirty="0" smtClean="0"/>
                    </a:p>
                  </a:txBody>
                  <a:tcPr/>
                </a:tc>
                <a:extLst>
                  <a:ext uri="{0D108BD9-81ED-4DB2-BD59-A6C34878D82A}">
                    <a16:rowId xmlns:a16="http://schemas.microsoft.com/office/drawing/2014/main" val="803849920"/>
                  </a:ext>
                </a:extLst>
              </a:tr>
            </a:tbl>
          </a:graphicData>
        </a:graphic>
      </p:graphicFrame>
      <p:pic>
        <p:nvPicPr>
          <p:cNvPr id="1026" name="Picture 2" descr="https://education.gov.scot/media/2sjmglln/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782" y="2486084"/>
            <a:ext cx="5927218" cy="345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43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p:cNvSpPr>
            <a:spLocks noGrp="1"/>
          </p:cNvSpPr>
          <p:nvPr>
            <p:ph type="title"/>
          </p:nvPr>
        </p:nvSpPr>
        <p:spPr/>
        <p:txBody>
          <a:bodyPr/>
          <a:lstStyle/>
          <a:p>
            <a:r>
              <a:rPr lang="en-GB" dirty="0" smtClean="0"/>
              <a:t>Mild Map</a:t>
            </a:r>
            <a:endParaRPr lang="en-GB" dirty="0"/>
          </a:p>
        </p:txBody>
      </p:sp>
      <p:pic>
        <p:nvPicPr>
          <p:cNvPr id="6" name="Picture 5"/>
          <p:cNvPicPr>
            <a:picLocks noChangeAspect="1"/>
          </p:cNvPicPr>
          <p:nvPr/>
        </p:nvPicPr>
        <p:blipFill>
          <a:blip r:embed="rId2"/>
          <a:stretch>
            <a:fillRect/>
          </a:stretch>
        </p:blipFill>
        <p:spPr>
          <a:xfrm>
            <a:off x="2341244" y="1367108"/>
            <a:ext cx="8220075" cy="5058508"/>
          </a:xfrm>
          <a:prstGeom prst="rect">
            <a:avLst/>
          </a:prstGeom>
        </p:spPr>
      </p:pic>
    </p:spTree>
    <p:extLst>
      <p:ext uri="{BB962C8B-B14F-4D97-AF65-F5344CB8AC3E}">
        <p14:creationId xmlns:p14="http://schemas.microsoft.com/office/powerpoint/2010/main" val="4152787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65843" y="3976036"/>
            <a:ext cx="5375275" cy="347046"/>
          </a:xfrm>
        </p:spPr>
        <p:txBody>
          <a:bodyPr/>
          <a:lstStyle/>
          <a:p>
            <a:r>
              <a:rPr lang="en-GB" u="sng" dirty="0">
                <a:solidFill>
                  <a:srgbClr val="FF0000"/>
                </a:solidFill>
              </a:rPr>
              <a:t>Pirate Pete needs some directions to get around the island. Can you help him?</a:t>
            </a:r>
          </a:p>
          <a:p>
            <a:r>
              <a:rPr lang="en-GB" dirty="0"/>
              <a:t> </a:t>
            </a:r>
          </a:p>
          <a:p>
            <a:r>
              <a:rPr lang="en-GB" dirty="0" smtClean="0"/>
              <a:t>1. He </a:t>
            </a:r>
            <a:r>
              <a:rPr lang="en-GB" dirty="0"/>
              <a:t>lands on the island at (A,6). Give him directions to cross the bridge and collect the treasure map at (H,7</a:t>
            </a:r>
            <a:r>
              <a:rPr lang="en-GB" dirty="0" smtClean="0"/>
              <a:t>).</a:t>
            </a:r>
          </a:p>
          <a:p>
            <a:endParaRPr lang="en-GB" dirty="0"/>
          </a:p>
          <a:p>
            <a:r>
              <a:rPr lang="en-GB" dirty="0" smtClean="0"/>
              <a:t>2. After </a:t>
            </a:r>
            <a:r>
              <a:rPr lang="en-GB" dirty="0"/>
              <a:t>he has collected the treasure map at (H,7), Pirate Pete needs directions to collect a spade at (J,4) to help him dig up the treasure.</a:t>
            </a:r>
          </a:p>
          <a:p>
            <a:r>
              <a:rPr lang="en-GB" dirty="0"/>
              <a:t> </a:t>
            </a:r>
          </a:p>
          <a:p>
            <a:r>
              <a:rPr lang="en-GB" dirty="0" smtClean="0"/>
              <a:t>3. Now </a:t>
            </a:r>
            <a:r>
              <a:rPr lang="en-GB" dirty="0"/>
              <a:t>he has collected the spade at (J,4), he needs directions to go around the mountains and the forest to find the treasure at (E,2</a:t>
            </a:r>
            <a:r>
              <a:rPr lang="en-GB" dirty="0" smtClean="0"/>
              <a:t>).</a:t>
            </a:r>
          </a:p>
          <a:p>
            <a:endParaRPr lang="en-GB" dirty="0"/>
          </a:p>
          <a:p>
            <a:r>
              <a:rPr lang="en-GB" dirty="0" smtClean="0"/>
              <a:t>4. Now </a:t>
            </a:r>
            <a:r>
              <a:rPr lang="en-GB" dirty="0"/>
              <a:t>Pirate Pete has found the treasure at (E,2) he needs directions to get back across the bridge and to his ship at (A,6).</a:t>
            </a:r>
          </a:p>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p:cNvSpPr>
            <a:spLocks noGrp="1"/>
          </p:cNvSpPr>
          <p:nvPr>
            <p:ph type="title"/>
          </p:nvPr>
        </p:nvSpPr>
        <p:spPr/>
        <p:txBody>
          <a:bodyPr/>
          <a:lstStyle/>
          <a:p>
            <a:r>
              <a:rPr lang="en-GB" dirty="0" smtClean="0"/>
              <a:t>Mild Questions</a:t>
            </a:r>
            <a:endParaRPr lang="en-GB" dirty="0"/>
          </a:p>
        </p:txBody>
      </p:sp>
    </p:spTree>
    <p:extLst>
      <p:ext uri="{BB962C8B-B14F-4D97-AF65-F5344CB8AC3E}">
        <p14:creationId xmlns:p14="http://schemas.microsoft.com/office/powerpoint/2010/main" val="956742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382963" y="3549316"/>
            <a:ext cx="5375275" cy="347046"/>
          </a:xfrm>
        </p:spPr>
        <p:txBody>
          <a:bodyPr/>
          <a:lstStyle/>
          <a:p>
            <a:pPr algn="ctr"/>
            <a:endParaRPr lang="en-US" sz="2800" noProof="0" dirty="0">
              <a:solidFill>
                <a:schemeClr val="tx2"/>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4" name="Title 3"/>
          <p:cNvSpPr>
            <a:spLocks noGrp="1"/>
          </p:cNvSpPr>
          <p:nvPr>
            <p:ph type="title"/>
          </p:nvPr>
        </p:nvSpPr>
        <p:spPr/>
        <p:txBody>
          <a:bodyPr/>
          <a:lstStyle/>
          <a:p>
            <a:r>
              <a:rPr lang="en-GB" dirty="0" smtClean="0"/>
              <a:t>Medium Map</a:t>
            </a:r>
            <a:endParaRPr lang="en-GB" dirty="0"/>
          </a:p>
        </p:txBody>
      </p:sp>
      <p:pic>
        <p:nvPicPr>
          <p:cNvPr id="6" name="Picture 5"/>
          <p:cNvPicPr>
            <a:picLocks noChangeAspect="1"/>
          </p:cNvPicPr>
          <p:nvPr/>
        </p:nvPicPr>
        <p:blipFill>
          <a:blip r:embed="rId2"/>
          <a:stretch>
            <a:fillRect/>
          </a:stretch>
        </p:blipFill>
        <p:spPr>
          <a:xfrm>
            <a:off x="2155507" y="1402080"/>
            <a:ext cx="8455969" cy="5310187"/>
          </a:xfrm>
          <a:prstGeom prst="rect">
            <a:avLst/>
          </a:prstGeom>
        </p:spPr>
      </p:pic>
    </p:spTree>
    <p:extLst>
      <p:ext uri="{BB962C8B-B14F-4D97-AF65-F5344CB8AC3E}">
        <p14:creationId xmlns:p14="http://schemas.microsoft.com/office/powerpoint/2010/main" val="1767476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581083" y="3808396"/>
            <a:ext cx="5375275" cy="347046"/>
          </a:xfrm>
        </p:spPr>
        <p:txBody>
          <a:bodyPr/>
          <a:lstStyle/>
          <a:p>
            <a:r>
              <a:rPr lang="en-GB" u="sng" dirty="0">
                <a:solidFill>
                  <a:srgbClr val="FF0000"/>
                </a:solidFill>
              </a:rPr>
              <a:t>Pirate Pete needs some directions to get around the island. Can you help him?</a:t>
            </a:r>
          </a:p>
          <a:p>
            <a:r>
              <a:rPr lang="en-GB" dirty="0"/>
              <a:t> </a:t>
            </a:r>
          </a:p>
          <a:p>
            <a:r>
              <a:rPr lang="en-GB" dirty="0" smtClean="0"/>
              <a:t>1. He </a:t>
            </a:r>
            <a:r>
              <a:rPr lang="en-GB" dirty="0"/>
              <a:t>lands on the island at (A,6). Give him directions to cross the bridge and collect the treasure map at </a:t>
            </a:r>
            <a:r>
              <a:rPr lang="en-GB" dirty="0" smtClean="0"/>
              <a:t>(H,7) </a:t>
            </a:r>
          </a:p>
          <a:p>
            <a:endParaRPr lang="en-GB" dirty="0"/>
          </a:p>
          <a:p>
            <a:r>
              <a:rPr lang="en-GB" dirty="0" smtClean="0"/>
              <a:t>2. After </a:t>
            </a:r>
            <a:r>
              <a:rPr lang="en-GB" dirty="0"/>
              <a:t>he has collected the treasure map at (H,7), Pirate Pete needs directions to collect a spade at (J,4) to help him dig up the </a:t>
            </a:r>
            <a:r>
              <a:rPr lang="en-GB" dirty="0" smtClean="0"/>
              <a:t>treasure.</a:t>
            </a:r>
          </a:p>
          <a:p>
            <a:endParaRPr lang="en-GB" dirty="0"/>
          </a:p>
          <a:p>
            <a:r>
              <a:rPr lang="en-GB" dirty="0" smtClean="0"/>
              <a:t>3. Now </a:t>
            </a:r>
            <a:r>
              <a:rPr lang="en-GB" dirty="0"/>
              <a:t>he has collected the spade at (J,4), he needs directions to go around the mountains and the forest to find the treasure at (D,4).</a:t>
            </a:r>
          </a:p>
          <a:p>
            <a:r>
              <a:rPr lang="en-GB" dirty="0"/>
              <a:t> </a:t>
            </a:r>
          </a:p>
          <a:p>
            <a:r>
              <a:rPr lang="en-GB" dirty="0" smtClean="0"/>
              <a:t>4. Now </a:t>
            </a:r>
            <a:r>
              <a:rPr lang="en-GB" dirty="0"/>
              <a:t>Pirate Pete has found the treasure at (D,4) he needs directions to get back across the bridge and to his ship at (A,6</a:t>
            </a:r>
            <a:r>
              <a:rPr lang="en-GB" dirty="0" smtClean="0"/>
              <a:t>).</a:t>
            </a:r>
            <a:endParaRPr lang="en-GB"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p:cNvSpPr>
            <a:spLocks noGrp="1"/>
          </p:cNvSpPr>
          <p:nvPr>
            <p:ph type="title"/>
          </p:nvPr>
        </p:nvSpPr>
        <p:spPr/>
        <p:txBody>
          <a:bodyPr/>
          <a:lstStyle/>
          <a:p>
            <a:r>
              <a:rPr lang="en-GB" dirty="0" smtClean="0"/>
              <a:t>Medium Questions</a:t>
            </a:r>
            <a:endParaRPr lang="en-GB" dirty="0"/>
          </a:p>
        </p:txBody>
      </p:sp>
    </p:spTree>
    <p:extLst>
      <p:ext uri="{BB962C8B-B14F-4D97-AF65-F5344CB8AC3E}">
        <p14:creationId xmlns:p14="http://schemas.microsoft.com/office/powerpoint/2010/main" val="204329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p:cNvSpPr>
            <a:spLocks noGrp="1"/>
          </p:cNvSpPr>
          <p:nvPr>
            <p:ph type="title"/>
          </p:nvPr>
        </p:nvSpPr>
        <p:spPr/>
        <p:txBody>
          <a:bodyPr/>
          <a:lstStyle/>
          <a:p>
            <a:r>
              <a:rPr lang="en-GB" dirty="0" smtClean="0"/>
              <a:t>Spicy Map</a:t>
            </a:r>
            <a:endParaRPr lang="en-GB" dirty="0"/>
          </a:p>
        </p:txBody>
      </p:sp>
      <p:pic>
        <p:nvPicPr>
          <p:cNvPr id="5" name="Picture 4"/>
          <p:cNvPicPr>
            <a:picLocks noChangeAspect="1"/>
          </p:cNvPicPr>
          <p:nvPr/>
        </p:nvPicPr>
        <p:blipFill>
          <a:blip r:embed="rId2"/>
          <a:stretch>
            <a:fillRect/>
          </a:stretch>
        </p:blipFill>
        <p:spPr>
          <a:xfrm>
            <a:off x="2087818" y="1432560"/>
            <a:ext cx="8514305" cy="5269230"/>
          </a:xfrm>
          <a:prstGeom prst="rect">
            <a:avLst/>
          </a:prstGeom>
        </p:spPr>
      </p:pic>
    </p:spTree>
    <p:extLst>
      <p:ext uri="{BB962C8B-B14F-4D97-AF65-F5344CB8AC3E}">
        <p14:creationId xmlns:p14="http://schemas.microsoft.com/office/powerpoint/2010/main" val="302754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1af3243-3dd4-4a8d-8c0d-dd76da1f02a5"/>
    <ds:schemaRef ds:uri="16c05727-aa75-4e4a-9b5f-8a80a1165891"/>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3260</Words>
  <Application>Microsoft Office PowerPoint</Application>
  <PresentationFormat>Widescreen</PresentationFormat>
  <Paragraphs>318</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Comic Sans MS</vt:lpstr>
      <vt:lpstr>Franklin Gothic Book</vt:lpstr>
      <vt:lpstr>Wingdings</vt:lpstr>
      <vt:lpstr>Office Theme</vt:lpstr>
      <vt:lpstr>Primary 7</vt:lpstr>
      <vt:lpstr>Weekly Timetable</vt:lpstr>
      <vt:lpstr>Number Talks</vt:lpstr>
      <vt:lpstr>NUMERACY &amp; MATHS –  Co-ordinates</vt:lpstr>
      <vt:lpstr>Mild Map</vt:lpstr>
      <vt:lpstr>Mild Questions</vt:lpstr>
      <vt:lpstr>Medium Map</vt:lpstr>
      <vt:lpstr>Medium Questions</vt:lpstr>
      <vt:lpstr>Spicy Map</vt:lpstr>
      <vt:lpstr>Spicy Questions</vt:lpstr>
      <vt:lpstr>Literacy – T4W</vt:lpstr>
      <vt:lpstr>Literacy – T4W</vt:lpstr>
      <vt:lpstr>Literacy – T4W</vt:lpstr>
      <vt:lpstr>Literacy – T4W</vt:lpstr>
      <vt:lpstr>Literacy – T4W</vt:lpstr>
      <vt:lpstr>China Topic</vt:lpstr>
      <vt:lpstr>Number Talks</vt:lpstr>
      <vt:lpstr>MATHS – Directions</vt:lpstr>
      <vt:lpstr>Mild</vt:lpstr>
      <vt:lpstr>Medium</vt:lpstr>
      <vt:lpstr>Spicy</vt:lpstr>
      <vt:lpstr>Talk 4 Writing</vt:lpstr>
      <vt:lpstr>Literacy – T4W</vt:lpstr>
      <vt:lpstr>Literacy – T4W</vt:lpstr>
      <vt:lpstr>Literacy – T4W</vt:lpstr>
      <vt:lpstr>Task</vt:lpstr>
      <vt:lpstr>RME – Lent</vt:lpstr>
      <vt:lpstr>MATHS – Directions</vt:lpstr>
      <vt:lpstr>Talk 4 Writing</vt:lpstr>
      <vt:lpstr>Literacy – T4W</vt:lpstr>
      <vt:lpstr>Literacy – T4W</vt:lpstr>
      <vt:lpstr>Literacy – T4W</vt:lpstr>
      <vt:lpstr>Literacy – T4W</vt:lpstr>
      <vt:lpstr>China Topic – Food &amp; Diet</vt:lpstr>
      <vt:lpstr>World Book Day</vt:lpstr>
      <vt:lpstr>Mental Maths</vt:lpstr>
      <vt:lpstr>HWB </vt:lpstr>
      <vt:lpstr>Art/World Book Day</vt:lpstr>
      <vt:lpstr>Fun 31!</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2020-10-29T09:04:35Z</dcterms:created>
  <dcterms:modified xsi:type="dcterms:W3CDTF">2021-02-25T13:01:46Z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