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C1FF"/>
    <a:srgbClr val="BAFFB9"/>
    <a:srgbClr val="F8FFA7"/>
    <a:srgbClr val="FFCEFF"/>
    <a:srgbClr val="B9FFFF"/>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88"/>
    <p:restoredTop sz="94694"/>
  </p:normalViewPr>
  <p:slideViewPr>
    <p:cSldViewPr snapToGrid="0" snapToObjects="1">
      <p:cViewPr>
        <p:scale>
          <a:sx n="191" d="100"/>
          <a:sy n="191" d="100"/>
        </p:scale>
        <p:origin x="1416" y="-5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en-GB"/>
              <a:t>Click to edit Master title style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408F74D-11E4-2A42-9E3A-1CE2A996F614}" type="datetimeFigureOut">
              <a:rPr lang="en-US" smtClean="0"/>
              <a:t>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94070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08F74D-11E4-2A42-9E3A-1CE2A996F614}" type="datetimeFigureOut">
              <a:rPr lang="en-US" smtClean="0"/>
              <a:t>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426820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08F74D-11E4-2A42-9E3A-1CE2A996F614}" type="datetimeFigureOut">
              <a:rPr lang="en-US" smtClean="0"/>
              <a:t>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420443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08F74D-11E4-2A42-9E3A-1CE2A996F614}" type="datetimeFigureOut">
              <a:rPr lang="en-US" smtClean="0"/>
              <a:t>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165826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en-GB"/>
              <a:t>Click to edit Master title style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408F74D-11E4-2A42-9E3A-1CE2A996F614}" type="datetimeFigureOut">
              <a:rPr lang="en-US" smtClean="0"/>
              <a:t>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314906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408F74D-11E4-2A42-9E3A-1CE2A996F614}" type="datetimeFigureOut">
              <a:rPr lang="en-US" smtClean="0"/>
              <a:t>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387245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GB"/>
              <a:t>Click to edit Master text styles</a:t>
            </a:r>
          </a:p>
        </p:txBody>
      </p:sp>
      <p:sp>
        <p:nvSpPr>
          <p:cNvPr id="4" name="Content Placeholder 3"/>
          <p:cNvSpPr>
            <a:spLocks noGrp="1"/>
          </p:cNvSpPr>
          <p:nvPr>
            <p:ph sz="half" idx="2"/>
          </p:nvPr>
        </p:nvSpPr>
        <p:spPr>
          <a:xfrm>
            <a:off x="393651" y="3340100"/>
            <a:ext cx="241771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GB"/>
              <a:t>Click to edit Master text styles</a:t>
            </a:r>
          </a:p>
        </p:txBody>
      </p:sp>
      <p:sp>
        <p:nvSpPr>
          <p:cNvPr id="6" name="Content Placeholder 5"/>
          <p:cNvSpPr>
            <a:spLocks noGrp="1"/>
          </p:cNvSpPr>
          <p:nvPr>
            <p:ph sz="quarter" idx="4"/>
          </p:nvPr>
        </p:nvSpPr>
        <p:spPr>
          <a:xfrm>
            <a:off x="2893219" y="3340100"/>
            <a:ext cx="2429619"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408F74D-11E4-2A42-9E3A-1CE2A996F614}" type="datetimeFigureOut">
              <a:rPr lang="en-US" smtClean="0"/>
              <a:t>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17433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408F74D-11E4-2A42-9E3A-1CE2A996F614}" type="datetimeFigureOut">
              <a:rPr lang="en-US" smtClean="0"/>
              <a:t>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387756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8F74D-11E4-2A42-9E3A-1CE2A996F614}" type="datetimeFigureOut">
              <a:rPr lang="en-US" smtClean="0"/>
              <a:t>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269284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en-GB"/>
              <a:t>Click to edit Master text styles</a:t>
            </a:r>
          </a:p>
        </p:txBody>
      </p:sp>
      <p:sp>
        <p:nvSpPr>
          <p:cNvPr id="5" name="Date Placeholder 4"/>
          <p:cNvSpPr>
            <a:spLocks noGrp="1"/>
          </p:cNvSpPr>
          <p:nvPr>
            <p:ph type="dt" sz="half" idx="10"/>
          </p:nvPr>
        </p:nvSpPr>
        <p:spPr/>
        <p:txBody>
          <a:bodyPr/>
          <a:lstStyle/>
          <a:p>
            <a:fld id="{0408F74D-11E4-2A42-9E3A-1CE2A996F614}" type="datetimeFigureOut">
              <a:rPr lang="en-US" smtClean="0"/>
              <a:t>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133008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en-GB"/>
              <a:t>Click icon to add picture</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en-GB"/>
              <a:t>Click to edit Master text styles</a:t>
            </a:r>
          </a:p>
        </p:txBody>
      </p:sp>
      <p:sp>
        <p:nvSpPr>
          <p:cNvPr id="5" name="Date Placeholder 4"/>
          <p:cNvSpPr>
            <a:spLocks noGrp="1"/>
          </p:cNvSpPr>
          <p:nvPr>
            <p:ph type="dt" sz="half" idx="10"/>
          </p:nvPr>
        </p:nvSpPr>
        <p:spPr/>
        <p:txBody>
          <a:bodyPr/>
          <a:lstStyle/>
          <a:p>
            <a:fld id="{0408F74D-11E4-2A42-9E3A-1CE2A996F614}" type="datetimeFigureOut">
              <a:rPr lang="en-US" smtClean="0"/>
              <a:t>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4F6C5-EA0C-E04E-87D3-67FC27017FFE}" type="slidenum">
              <a:rPr lang="en-US" smtClean="0"/>
              <a:t>‹#›</a:t>
            </a:fld>
            <a:endParaRPr lang="en-US"/>
          </a:p>
        </p:txBody>
      </p:sp>
    </p:spTree>
    <p:extLst>
      <p:ext uri="{BB962C8B-B14F-4D97-AF65-F5344CB8AC3E}">
        <p14:creationId xmlns:p14="http://schemas.microsoft.com/office/powerpoint/2010/main" val="16985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0408F74D-11E4-2A42-9E3A-1CE2A996F614}" type="datetimeFigureOut">
              <a:rPr lang="en-US" smtClean="0"/>
              <a:t>2/4/21</a:t>
            </a:fld>
            <a:endParaRPr lang="en-US"/>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1564F6C5-EA0C-E04E-87D3-67FC27017FFE}" type="slidenum">
              <a:rPr lang="en-US" smtClean="0"/>
              <a:t>‹#›</a:t>
            </a:fld>
            <a:endParaRPr lang="en-US"/>
          </a:p>
        </p:txBody>
      </p:sp>
    </p:spTree>
    <p:extLst>
      <p:ext uri="{BB962C8B-B14F-4D97-AF65-F5344CB8AC3E}">
        <p14:creationId xmlns:p14="http://schemas.microsoft.com/office/powerpoint/2010/main" val="40882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F2A7A6-7E47-4A41-83DC-937FF6F19B03}"/>
              </a:ext>
            </a:extLst>
          </p:cNvPr>
          <p:cNvPicPr>
            <a:picLocks noChangeAspect="1"/>
          </p:cNvPicPr>
          <p:nvPr/>
        </p:nvPicPr>
        <p:blipFill>
          <a:blip r:embed="rId2"/>
          <a:stretch>
            <a:fillRect/>
          </a:stretch>
        </p:blipFill>
        <p:spPr>
          <a:xfrm>
            <a:off x="-261" y="0"/>
            <a:ext cx="5715261" cy="9143999"/>
          </a:xfrm>
          <a:prstGeom prst="rect">
            <a:avLst/>
          </a:prstGeom>
        </p:spPr>
      </p:pic>
      <p:graphicFrame>
        <p:nvGraphicFramePr>
          <p:cNvPr id="6" name="Table 6">
            <a:extLst>
              <a:ext uri="{FF2B5EF4-FFF2-40B4-BE49-F238E27FC236}">
                <a16:creationId xmlns:a16="http://schemas.microsoft.com/office/drawing/2014/main" id="{45B08AC9-0105-1044-B1E0-8B50DD8DD0F4}"/>
              </a:ext>
            </a:extLst>
          </p:cNvPr>
          <p:cNvGraphicFramePr>
            <a:graphicFrameLocks noGrp="1"/>
          </p:cNvGraphicFramePr>
          <p:nvPr>
            <p:extLst>
              <p:ext uri="{D42A27DB-BD31-4B8C-83A1-F6EECF244321}">
                <p14:modId xmlns:p14="http://schemas.microsoft.com/office/powerpoint/2010/main" val="3837303337"/>
              </p:ext>
            </p:extLst>
          </p:nvPr>
        </p:nvGraphicFramePr>
        <p:xfrm>
          <a:off x="102197" y="762074"/>
          <a:ext cx="5470300" cy="5989320"/>
        </p:xfrm>
        <a:graphic>
          <a:graphicData uri="http://schemas.openxmlformats.org/drawingml/2006/table">
            <a:tbl>
              <a:tblPr firstRow="1" bandRow="1">
                <a:tableStyleId>{22838BEF-8BB2-4498-84A7-C5851F593DF1}</a:tableStyleId>
              </a:tblPr>
              <a:tblGrid>
                <a:gridCol w="707766">
                  <a:extLst>
                    <a:ext uri="{9D8B030D-6E8A-4147-A177-3AD203B41FA5}">
                      <a16:colId xmlns:a16="http://schemas.microsoft.com/office/drawing/2014/main" val="44013361"/>
                    </a:ext>
                  </a:extLst>
                </a:gridCol>
                <a:gridCol w="930604">
                  <a:extLst>
                    <a:ext uri="{9D8B030D-6E8A-4147-A177-3AD203B41FA5}">
                      <a16:colId xmlns:a16="http://schemas.microsoft.com/office/drawing/2014/main" val="2737101230"/>
                    </a:ext>
                  </a:extLst>
                </a:gridCol>
                <a:gridCol w="930604">
                  <a:extLst>
                    <a:ext uri="{9D8B030D-6E8A-4147-A177-3AD203B41FA5}">
                      <a16:colId xmlns:a16="http://schemas.microsoft.com/office/drawing/2014/main" val="865692685"/>
                    </a:ext>
                  </a:extLst>
                </a:gridCol>
                <a:gridCol w="930604">
                  <a:extLst>
                    <a:ext uri="{9D8B030D-6E8A-4147-A177-3AD203B41FA5}">
                      <a16:colId xmlns:a16="http://schemas.microsoft.com/office/drawing/2014/main" val="4200818379"/>
                    </a:ext>
                  </a:extLst>
                </a:gridCol>
                <a:gridCol w="930604">
                  <a:extLst>
                    <a:ext uri="{9D8B030D-6E8A-4147-A177-3AD203B41FA5}">
                      <a16:colId xmlns:a16="http://schemas.microsoft.com/office/drawing/2014/main" val="2969143971"/>
                    </a:ext>
                  </a:extLst>
                </a:gridCol>
                <a:gridCol w="1040118">
                  <a:extLst>
                    <a:ext uri="{9D8B030D-6E8A-4147-A177-3AD203B41FA5}">
                      <a16:colId xmlns:a16="http://schemas.microsoft.com/office/drawing/2014/main" val="3456083445"/>
                    </a:ext>
                  </a:extLst>
                </a:gridCol>
              </a:tblGrid>
              <a:tr h="231568">
                <a:tc>
                  <a:txBody>
                    <a:bodyPr/>
                    <a:lstStyle/>
                    <a:p>
                      <a:r>
                        <a:rPr lang="en-US" sz="700" b="1" dirty="0">
                          <a:latin typeface="Twinkl" pitchFamily="2" charset="77"/>
                        </a:rPr>
                        <a:t>Week of 08.02.21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dirty="0">
                          <a:latin typeface="Twinkl" pitchFamily="2" charset="77"/>
                        </a:rPr>
                        <a:t>Video Input and Special Guests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FFFF"/>
                    </a:solidFill>
                  </a:tcPr>
                </a:tc>
                <a:tc>
                  <a:txBody>
                    <a:bodyPr/>
                    <a:lstStyle/>
                    <a:p>
                      <a:pPr algn="ctr"/>
                      <a:r>
                        <a:rPr lang="en-US" sz="700" dirty="0">
                          <a:latin typeface="Twinkl" pitchFamily="2" charset="77"/>
                        </a:rPr>
                        <a:t>Literacy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FF"/>
                    </a:solidFill>
                  </a:tcPr>
                </a:tc>
                <a:tc>
                  <a:txBody>
                    <a:bodyPr/>
                    <a:lstStyle/>
                    <a:p>
                      <a:pPr algn="ctr"/>
                      <a:r>
                        <a:rPr lang="en-US" sz="700" dirty="0">
                          <a:latin typeface="Twinkl" pitchFamily="2" charset="77"/>
                        </a:rPr>
                        <a:t>Health and Wellbeing 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FA7"/>
                    </a:solidFill>
                  </a:tcPr>
                </a:tc>
                <a:tc>
                  <a:txBody>
                    <a:bodyPr/>
                    <a:lstStyle/>
                    <a:p>
                      <a:pPr algn="ctr"/>
                      <a:r>
                        <a:rPr lang="en-US" sz="700" dirty="0">
                          <a:latin typeface="Twinkl" pitchFamily="2" charset="77"/>
                        </a:rPr>
                        <a:t>Numeracy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FFB9"/>
                    </a:solidFill>
                  </a:tcPr>
                </a:tc>
                <a:tc>
                  <a:txBody>
                    <a:bodyPr/>
                    <a:lstStyle/>
                    <a:p>
                      <a:pPr algn="ctr"/>
                      <a:r>
                        <a:rPr lang="en-US" sz="700" dirty="0">
                          <a:latin typeface="Twinkl" pitchFamily="2" charset="77"/>
                        </a:rPr>
                        <a:t>Family Challenge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C1FF"/>
                    </a:solidFill>
                  </a:tcPr>
                </a:tc>
                <a:extLst>
                  <a:ext uri="{0D108BD9-81ED-4DB2-BD59-A6C34878D82A}">
                    <a16:rowId xmlns:a16="http://schemas.microsoft.com/office/drawing/2014/main" val="4236896263"/>
                  </a:ext>
                </a:extLst>
              </a:tr>
              <a:tr h="741076">
                <a:tc>
                  <a:txBody>
                    <a:bodyPr/>
                    <a:lstStyle/>
                    <a:p>
                      <a:r>
                        <a:rPr lang="en-US" sz="700" b="1" dirty="0">
                          <a:latin typeface="Twinkl" pitchFamily="2" charset="77"/>
                        </a:rPr>
                        <a:t>Mindset Monday</a:t>
                      </a:r>
                    </a:p>
                    <a:p>
                      <a:r>
                        <a:rPr lang="en-US" sz="700" b="1" dirty="0">
                          <a:latin typeface="Twinkl" pitchFamily="2" charset="77"/>
                        </a:rPr>
                        <a:t>8</a:t>
                      </a:r>
                      <a:r>
                        <a:rPr lang="en-US" sz="700" b="1" baseline="30000" dirty="0">
                          <a:latin typeface="Twinkl" pitchFamily="2" charset="77"/>
                        </a:rPr>
                        <a:t>th</a:t>
                      </a:r>
                      <a:r>
                        <a:rPr lang="en-US" sz="700" b="1" dirty="0">
                          <a:latin typeface="Twinkl" pitchFamily="2" charset="77"/>
                        </a:rPr>
                        <a:t> February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FFFF"/>
                    </a:solidFill>
                  </a:tcPr>
                </a:tc>
                <a:tc>
                  <a:txBody>
                    <a:bodyPr/>
                    <a:lstStyle/>
                    <a:p>
                      <a:r>
                        <a:rPr lang="en-US" sz="700" dirty="0">
                          <a:latin typeface="Twinkl" pitchFamily="2" charset="77"/>
                        </a:rPr>
                        <a:t>﻿Special Guest Video:</a:t>
                      </a:r>
                    </a:p>
                    <a:p>
                      <a:r>
                        <a:rPr lang="en-US" sz="700" dirty="0">
                          <a:latin typeface="Twinkl" pitchFamily="2" charset="77"/>
                        </a:rPr>
                        <a:t>MAC Mindset Ltd</a:t>
                      </a:r>
                    </a:p>
                    <a:p>
                      <a:r>
                        <a:rPr lang="en-US" sz="700" dirty="0">
                          <a:latin typeface="Twinkl" pitchFamily="2" charset="77"/>
                        </a:rPr>
                        <a:t>Pupil Input</a:t>
                      </a:r>
                    </a:p>
                    <a:p>
                      <a:r>
                        <a:rPr lang="en-US" sz="700" dirty="0">
                          <a:latin typeface="Twinkl" pitchFamily="2" charset="77"/>
                        </a:rPr>
                        <a:t>and</a:t>
                      </a:r>
                    </a:p>
                    <a:p>
                      <a:r>
                        <a:rPr lang="en-US" sz="700" dirty="0">
                          <a:latin typeface="Twinkl" pitchFamily="2" charset="77"/>
                        </a:rPr>
                        <a:t>Parents and Teachers 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Spelling task; new words and task from spelling menu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dirty="0">
                          <a:latin typeface="Twinkl" pitchFamily="2" charset="77"/>
                        </a:rPr>
                        <a:t>Growth Mindset Challenge</a:t>
                      </a:r>
                    </a:p>
                    <a:p>
                      <a:r>
                        <a:rPr lang="en-US" sz="700" dirty="0">
                          <a:latin typeface="Twinkl" pitchFamily="2" charset="77"/>
                        </a:rPr>
                        <a:t>Quote poster – Design a growth mindset poster and post a photo. </a:t>
                      </a:r>
                    </a:p>
                    <a:p>
                      <a:endParaRPr lang="en-US" sz="700" dirty="0">
                        <a:latin typeface="Twinkl" pitchFamily="2" charset="77"/>
                      </a:endParaRPr>
                    </a:p>
                    <a:p>
                      <a:r>
                        <a:rPr lang="en-US" sz="700" dirty="0">
                          <a:latin typeface="Twinkl" pitchFamily="2" charset="77"/>
                        </a:rPr>
                        <a:t>Play charades with your family – use your growth mindset to keep guessing!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Education City games – assigned tasks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Throughout the week, challenge yourself to move. There will be a a prize for infants and upper for pupils with the most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1873136"/>
                  </a:ext>
                </a:extLst>
              </a:tr>
              <a:tr h="741076">
                <a:tc>
                  <a:txBody>
                    <a:bodyPr/>
                    <a:lstStyle/>
                    <a:p>
                      <a:r>
                        <a:rPr lang="en-US" sz="700" b="1" dirty="0">
                          <a:latin typeface="Twinkl" pitchFamily="2" charset="77"/>
                        </a:rPr>
                        <a:t>Healthy Tuesday </a:t>
                      </a:r>
                    </a:p>
                    <a:p>
                      <a:r>
                        <a:rPr lang="en-US" sz="700" b="1" dirty="0">
                          <a:latin typeface="Twinkl" pitchFamily="2" charset="77"/>
                        </a:rPr>
                        <a:t>9</a:t>
                      </a:r>
                      <a:r>
                        <a:rPr lang="en-US" sz="700" b="1" baseline="30000" dirty="0">
                          <a:latin typeface="Twinkl" pitchFamily="2" charset="77"/>
                        </a:rPr>
                        <a:t>th</a:t>
                      </a:r>
                      <a:r>
                        <a:rPr lang="en-US" sz="700" b="1" dirty="0">
                          <a:latin typeface="Twinkl" pitchFamily="2" charset="77"/>
                        </a:rPr>
                        <a:t> February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EFF"/>
                    </a:solidFill>
                  </a:tcPr>
                </a:tc>
                <a:tc>
                  <a:txBody>
                    <a:bodyPr/>
                    <a:lstStyle/>
                    <a:p>
                      <a:r>
                        <a:rPr lang="en-US" sz="700" dirty="0">
                          <a:latin typeface="Twinkl" pitchFamily="2" charset="77"/>
                        </a:rPr>
                        <a:t>Video:</a:t>
                      </a:r>
                    </a:p>
                    <a:p>
                      <a:r>
                        <a:rPr lang="en-US" sz="700" dirty="0">
                          <a:latin typeface="Twinkl" pitchFamily="2" charset="77"/>
                        </a:rPr>
                        <a:t>Variety of healthy recipe videos to follow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Spelling menu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dirty="0">
                          <a:latin typeface="Twinkl" pitchFamily="2" charset="77"/>
                        </a:rPr>
                        <a:t>Healthy Challenge</a:t>
                      </a:r>
                    </a:p>
                    <a:p>
                      <a:r>
                        <a:rPr lang="en-US" sz="700" dirty="0">
                          <a:latin typeface="Twinkl" pitchFamily="2" charset="77"/>
                        </a:rPr>
                        <a:t>Follow the healthy recipe and post a photo. </a:t>
                      </a:r>
                    </a:p>
                    <a:p>
                      <a:r>
                        <a:rPr lang="en-US" sz="700" dirty="0">
                          <a:latin typeface="Twinkl" pitchFamily="2" charset="77"/>
                        </a:rPr>
                        <a:t>Write or record a food review on your creation.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err="1">
                          <a:latin typeface="Twinkl" pitchFamily="2" charset="77"/>
                        </a:rPr>
                        <a:t>Practise</a:t>
                      </a:r>
                      <a:r>
                        <a:rPr lang="en-US" sz="700" dirty="0">
                          <a:latin typeface="Twinkl" pitchFamily="2" charset="77"/>
                        </a:rPr>
                        <a:t> counting in 2’s and 10’s – find a fun way to skip count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Wash the dishes after enjoying a healthy snack.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696394"/>
                  </a:ext>
                </a:extLst>
              </a:tr>
              <a:tr h="741076">
                <a:tc>
                  <a:txBody>
                    <a:bodyPr/>
                    <a:lstStyle/>
                    <a:p>
                      <a:r>
                        <a:rPr lang="en-US" sz="700" b="1" dirty="0">
                          <a:latin typeface="Twinkl" pitchFamily="2" charset="77"/>
                        </a:rPr>
                        <a:t>Wellbeing Wednesday </a:t>
                      </a:r>
                    </a:p>
                    <a:p>
                      <a:r>
                        <a:rPr lang="en-US" sz="700" b="1" dirty="0">
                          <a:latin typeface="Twinkl" pitchFamily="2" charset="77"/>
                        </a:rPr>
                        <a:t>10</a:t>
                      </a:r>
                      <a:r>
                        <a:rPr lang="en-US" sz="700" b="1" baseline="30000" dirty="0">
                          <a:latin typeface="Twinkl" pitchFamily="2" charset="77"/>
                        </a:rPr>
                        <a:t>th</a:t>
                      </a:r>
                      <a:r>
                        <a:rPr lang="en-US" sz="700" b="1" dirty="0">
                          <a:latin typeface="Twinkl" pitchFamily="2" charset="77"/>
                        </a:rPr>
                        <a:t> February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FA7"/>
                    </a:solidFill>
                  </a:tcPr>
                </a:tc>
                <a:tc>
                  <a:txBody>
                    <a:bodyPr/>
                    <a:lstStyle/>
                    <a:p>
                      <a:r>
                        <a:rPr lang="en-US" sz="700" dirty="0">
                          <a:latin typeface="Twinkl" pitchFamily="2" charset="77"/>
                        </a:rPr>
                        <a:t>Special Guest Video:</a:t>
                      </a:r>
                    </a:p>
                    <a:p>
                      <a:r>
                        <a:rPr lang="en-US" sz="700" dirty="0">
                          <a:latin typeface="Twinkl" pitchFamily="2" charset="77"/>
                        </a:rPr>
                        <a:t>Courtney Fisher </a:t>
                      </a:r>
                    </a:p>
                    <a:p>
                      <a:r>
                        <a:rPr lang="en-US" sz="700" dirty="0">
                          <a:latin typeface="Twinkl" pitchFamily="2" charset="77"/>
                        </a:rPr>
                        <a:t>Yoga and Mental Health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Spelling menu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dirty="0">
                          <a:latin typeface="Twinkl" pitchFamily="2" charset="77"/>
                        </a:rPr>
                        <a:t>Wellbeing Challenge </a:t>
                      </a:r>
                    </a:p>
                    <a:p>
                      <a:r>
                        <a:rPr lang="en-US" sz="700" dirty="0">
                          <a:latin typeface="Twinkl" pitchFamily="2" charset="77"/>
                        </a:rPr>
                        <a:t>Best part of me – Self-esteem paper chain challenge </a:t>
                      </a:r>
                    </a:p>
                    <a:p>
                      <a:r>
                        <a:rPr lang="en-US" sz="700" dirty="0">
                          <a:latin typeface="Twinkl" pitchFamily="2" charset="77"/>
                        </a:rPr>
                        <a:t>Mirror, Mirror on the wall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700" dirty="0">
                        <a:latin typeface="Twinkl"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Guided meditation and play a board game to relax.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5697025"/>
                  </a:ext>
                </a:extLst>
              </a:tr>
              <a:tr h="741076">
                <a:tc>
                  <a:txBody>
                    <a:bodyPr/>
                    <a:lstStyle/>
                    <a:p>
                      <a:r>
                        <a:rPr lang="en-US" sz="700" b="1" dirty="0">
                          <a:latin typeface="Twinkl" pitchFamily="2" charset="77"/>
                        </a:rPr>
                        <a:t>Thoughtful Thursday 11</a:t>
                      </a:r>
                      <a:r>
                        <a:rPr lang="en-US" sz="700" b="1" baseline="30000" dirty="0">
                          <a:latin typeface="Twinkl" pitchFamily="2" charset="77"/>
                        </a:rPr>
                        <a:t>th</a:t>
                      </a:r>
                      <a:r>
                        <a:rPr lang="en-US" sz="700" b="1" dirty="0">
                          <a:latin typeface="Twinkl" pitchFamily="2" charset="77"/>
                        </a:rPr>
                        <a:t> February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FFB9"/>
                    </a:solidFill>
                  </a:tcPr>
                </a:tc>
                <a:tc>
                  <a:txBody>
                    <a:bodyPr/>
                    <a:lstStyle/>
                    <a:p>
                      <a:r>
                        <a:rPr lang="en-US" sz="700" dirty="0">
                          <a:latin typeface="Twinkl" pitchFamily="2" charset="77"/>
                        </a:rPr>
                        <a:t>Special Guest Video:</a:t>
                      </a:r>
                    </a:p>
                    <a:p>
                      <a:r>
                        <a:rPr lang="en-US" sz="700" dirty="0">
                          <a:latin typeface="Twinkl" pitchFamily="2" charset="77"/>
                        </a:rPr>
                        <a:t>Bene-Fit Gym</a:t>
                      </a:r>
                    </a:p>
                    <a:p>
                      <a:endParaRPr lang="en-US" sz="700" dirty="0">
                        <a:latin typeface="Twinkl"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Spelling menu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dirty="0">
                          <a:latin typeface="Twinkl" pitchFamily="2" charset="77"/>
                        </a:rPr>
                        <a:t>Memories Jar </a:t>
                      </a:r>
                    </a:p>
                    <a:p>
                      <a:r>
                        <a:rPr lang="en-US" sz="700" dirty="0">
                          <a:latin typeface="Twinkl" pitchFamily="2" charset="77"/>
                        </a:rPr>
                        <a:t>Find a jar and star to fill it with funny or happy memories throughout the week. At the end of the year you can open the jar and look back on these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Education city games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Write a letter to someone that you are grateful for and say thank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6930164"/>
                  </a:ext>
                </a:extLst>
              </a:tr>
              <a:tr h="741076">
                <a:tc>
                  <a:txBody>
                    <a:bodyPr/>
                    <a:lstStyle/>
                    <a:p>
                      <a:r>
                        <a:rPr lang="en-US" sz="700" b="1" dirty="0">
                          <a:latin typeface="Twinkl" pitchFamily="2" charset="77"/>
                        </a:rPr>
                        <a:t>Feel Good Friday </a:t>
                      </a:r>
                    </a:p>
                    <a:p>
                      <a:r>
                        <a:rPr lang="en-US" sz="700" b="1" dirty="0">
                          <a:latin typeface="Twinkl" pitchFamily="2" charset="77"/>
                        </a:rPr>
                        <a:t>12</a:t>
                      </a:r>
                      <a:r>
                        <a:rPr lang="en-US" sz="700" b="1" baseline="30000" dirty="0">
                          <a:latin typeface="Twinkl" pitchFamily="2" charset="77"/>
                        </a:rPr>
                        <a:t>th</a:t>
                      </a:r>
                      <a:r>
                        <a:rPr lang="en-US" sz="700" b="1" dirty="0">
                          <a:latin typeface="Twinkl" pitchFamily="2" charset="77"/>
                        </a:rPr>
                        <a:t> February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C1FF"/>
                    </a:solidFill>
                  </a:tcPr>
                </a:tc>
                <a:tc>
                  <a:txBody>
                    <a:bodyPr/>
                    <a:lstStyle/>
                    <a:p>
                      <a:r>
                        <a:rPr lang="en-US" sz="700" dirty="0">
                          <a:latin typeface="Twinkl" pitchFamily="2" charset="77"/>
                        </a:rPr>
                        <a:t>Special Guest Video:</a:t>
                      </a:r>
                    </a:p>
                    <a:p>
                      <a:r>
                        <a:rPr lang="en-US" sz="700" dirty="0">
                          <a:latin typeface="Twinkl" pitchFamily="2" charset="77"/>
                        </a:rPr>
                        <a:t>Linzi Noble</a:t>
                      </a:r>
                    </a:p>
                    <a:p>
                      <a:r>
                        <a:rPr lang="en-US" sz="700" dirty="0">
                          <a:latin typeface="Twinkl" pitchFamily="2" charset="77"/>
                        </a:rPr>
                        <a:t>Importance of Mental Health </a:t>
                      </a:r>
                    </a:p>
                    <a:p>
                      <a:endParaRPr lang="en-US" sz="700" dirty="0">
                        <a:latin typeface="Twinkl"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Spelling test; test someone at home! Read your spelling words to somebody at home and ask them to write them down. Check to make sure they got all the words 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700" dirty="0">
                          <a:latin typeface="Twinkl" pitchFamily="2" charset="77"/>
                        </a:rPr>
                        <a:t>D I S C O</a:t>
                      </a:r>
                    </a:p>
                    <a:p>
                      <a:r>
                        <a:rPr lang="en-US" sz="700" dirty="0">
                          <a:latin typeface="Twinkl" pitchFamily="2" charset="77"/>
                        </a:rPr>
                        <a:t>Have a family party, put on your </a:t>
                      </a:r>
                      <a:r>
                        <a:rPr lang="en-US" sz="700" dirty="0" err="1">
                          <a:latin typeface="Twinkl" pitchFamily="2" charset="77"/>
                        </a:rPr>
                        <a:t>favourite</a:t>
                      </a:r>
                      <a:r>
                        <a:rPr lang="en-US" sz="700" dirty="0">
                          <a:latin typeface="Twinkl" pitchFamily="2" charset="77"/>
                        </a:rPr>
                        <a:t> songs and dance around the house. </a:t>
                      </a:r>
                    </a:p>
                    <a:p>
                      <a:endParaRPr lang="en-US" sz="700" dirty="0">
                        <a:latin typeface="Twinkl" pitchFamily="2" charset="77"/>
                      </a:endParaRPr>
                    </a:p>
                    <a:p>
                      <a:r>
                        <a:rPr lang="en-US" sz="700" dirty="0">
                          <a:latin typeface="Twinkl" pitchFamily="2" charset="77"/>
                        </a:rPr>
                        <a:t>You could follow a just dance video or try some karaoke videos on </a:t>
                      </a:r>
                      <a:r>
                        <a:rPr lang="en-US" sz="700" dirty="0" err="1">
                          <a:latin typeface="Twinkl" pitchFamily="2" charset="77"/>
                        </a:rPr>
                        <a:t>Youtube</a:t>
                      </a:r>
                      <a:r>
                        <a:rPr lang="en-US" sz="700" dirty="0">
                          <a:latin typeface="Twinkl" pitchFamily="2" charset="77"/>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700" dirty="0">
                          <a:latin typeface="Twinkl" pitchFamily="2" charset="77"/>
                        </a:rPr>
                        <a:t>Time practice – find as many different versions of the time and clocks as you can! Have a look for digital and analogue and try to tell the time throughout the day</a:t>
                      </a:r>
                    </a:p>
                    <a:p>
                      <a:endParaRPr lang="en-US" sz="700" dirty="0">
                        <a:latin typeface="Twinkl"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700" dirty="0">
                          <a:latin typeface="Twinkl" pitchFamily="2" charset="77"/>
                        </a:rPr>
                        <a:t>Write a shopping list for movie night treats – include something healthy. </a:t>
                      </a:r>
                      <a:r>
                        <a:rPr lang="en-US" sz="700" dirty="0" err="1">
                          <a:latin typeface="Twinkl" pitchFamily="2" charset="77"/>
                        </a:rPr>
                        <a:t>Organise</a:t>
                      </a:r>
                      <a:r>
                        <a:rPr lang="en-US" sz="700" dirty="0">
                          <a:latin typeface="Twinkl" pitchFamily="2" charset="77"/>
                        </a:rPr>
                        <a:t> a family movie night and enjoy a film 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625469"/>
                  </a:ext>
                </a:extLst>
              </a:tr>
            </a:tbl>
          </a:graphicData>
        </a:graphic>
      </p:graphicFrame>
      <p:sp>
        <p:nvSpPr>
          <p:cNvPr id="8" name="TextBox 7">
            <a:extLst>
              <a:ext uri="{FF2B5EF4-FFF2-40B4-BE49-F238E27FC236}">
                <a16:creationId xmlns:a16="http://schemas.microsoft.com/office/drawing/2014/main" id="{56A64A5D-D077-9F45-82B6-9F9D47CB958A}"/>
              </a:ext>
            </a:extLst>
          </p:cNvPr>
          <p:cNvSpPr txBox="1"/>
          <p:nvPr/>
        </p:nvSpPr>
        <p:spPr>
          <a:xfrm>
            <a:off x="1041215" y="246955"/>
            <a:ext cx="3784414" cy="523220"/>
          </a:xfrm>
          <a:prstGeom prst="rect">
            <a:avLst/>
          </a:prstGeom>
          <a:noFill/>
        </p:spPr>
        <p:txBody>
          <a:bodyPr wrap="square" rtlCol="0">
            <a:spAutoFit/>
          </a:bodyPr>
          <a:lstStyle/>
          <a:p>
            <a:pPr algn="ctr"/>
            <a:r>
              <a:rPr lang="en-US" sz="1400" dirty="0">
                <a:latin typeface="Twinkl" pitchFamily="2" charset="77"/>
              </a:rPr>
              <a:t>Primary 2 Home Learning Grid</a:t>
            </a:r>
          </a:p>
          <a:p>
            <a:pPr algn="ctr"/>
            <a:r>
              <a:rPr lang="en-US" sz="1400" dirty="0">
                <a:latin typeface="Twinkl" pitchFamily="2" charset="77"/>
              </a:rPr>
              <a:t>Week 08.02.21</a:t>
            </a:r>
          </a:p>
        </p:txBody>
      </p:sp>
      <p:sp>
        <p:nvSpPr>
          <p:cNvPr id="9" name="TextBox 8">
            <a:extLst>
              <a:ext uri="{FF2B5EF4-FFF2-40B4-BE49-F238E27FC236}">
                <a16:creationId xmlns:a16="http://schemas.microsoft.com/office/drawing/2014/main" id="{CA227EA9-2134-C740-BB87-774201A0D65A}"/>
              </a:ext>
            </a:extLst>
          </p:cNvPr>
          <p:cNvSpPr txBox="1"/>
          <p:nvPr/>
        </p:nvSpPr>
        <p:spPr>
          <a:xfrm>
            <a:off x="142503" y="6751394"/>
            <a:ext cx="5219422" cy="2246769"/>
          </a:xfrm>
          <a:prstGeom prst="rect">
            <a:avLst/>
          </a:prstGeom>
          <a:noFill/>
        </p:spPr>
        <p:txBody>
          <a:bodyPr wrap="square" rtlCol="0">
            <a:spAutoFit/>
          </a:bodyPr>
          <a:lstStyle/>
          <a:p>
            <a:r>
              <a:rPr lang="en-US" sz="800" dirty="0">
                <a:latin typeface="Twinkl" pitchFamily="2" charset="77"/>
              </a:rPr>
              <a:t>Hello everybody!</a:t>
            </a:r>
          </a:p>
          <a:p>
            <a:endParaRPr lang="en-US" sz="800" dirty="0">
              <a:latin typeface="Twinkl" pitchFamily="2" charset="77"/>
            </a:endParaRPr>
          </a:p>
          <a:p>
            <a:r>
              <a:rPr lang="en-US" sz="800" dirty="0">
                <a:latin typeface="Twinkl" pitchFamily="2" charset="77"/>
              </a:rPr>
              <a:t>As we enter our (provisionally) final week of home learning, there is a whole-school schedule for Health and Wellbeing, and as such our week is themed to focus on an element of this each day. All tasks for this week will be active, with no formal daily tens given, and a break from live lessons. Above is a grid for this week, to replace our daily slides. There will still be a spelling list for this week, with a task from the spelling menu to be picked each day to ensure that we are still consolidating and learning our sounds. </a:t>
            </a:r>
          </a:p>
          <a:p>
            <a:endParaRPr lang="en-US" sz="800" dirty="0">
              <a:latin typeface="Twinkl" pitchFamily="2" charset="77"/>
            </a:endParaRPr>
          </a:p>
          <a:p>
            <a:r>
              <a:rPr lang="en-US" sz="800" dirty="0">
                <a:latin typeface="Twinkl" pitchFamily="2" charset="77"/>
              </a:rPr>
              <a:t>This week, focus on time away from you screen with loved ones at home; there will be video inputs added to Teams and Seesaw daily, as well as all the information you need to complete the Health and wellbeing Task provided. All information can also be found on the BLOG page. </a:t>
            </a:r>
          </a:p>
          <a:p>
            <a:endParaRPr lang="en-US" sz="800" dirty="0">
              <a:latin typeface="Twinkl" pitchFamily="2" charset="77"/>
            </a:endParaRPr>
          </a:p>
          <a:p>
            <a:r>
              <a:rPr lang="en-US" sz="800" dirty="0">
                <a:latin typeface="Twinkl" pitchFamily="2" charset="77"/>
              </a:rPr>
              <a:t>Enjoy your week, have a super break, and we are so excited to see your lovely faces again in school shortly </a:t>
            </a:r>
            <a:r>
              <a:rPr lang="en-US" sz="800" dirty="0">
                <a:latin typeface="Twinkl" pitchFamily="2" charset="77"/>
                <a:sym typeface="Wingdings" pitchFamily="2" charset="2"/>
              </a:rPr>
              <a:t> </a:t>
            </a:r>
          </a:p>
          <a:p>
            <a:endParaRPr lang="en-US" sz="800" dirty="0">
              <a:latin typeface="Twinkl" pitchFamily="2" charset="77"/>
              <a:sym typeface="Wingdings" pitchFamily="2" charset="2"/>
            </a:endParaRPr>
          </a:p>
          <a:p>
            <a:r>
              <a:rPr lang="en-US" sz="800" dirty="0">
                <a:latin typeface="Twinkl" pitchFamily="2" charset="77"/>
                <a:sym typeface="Wingdings" pitchFamily="2" charset="2"/>
              </a:rPr>
              <a:t>Miss Morrison and Miss Lee </a:t>
            </a:r>
            <a:endParaRPr lang="en-US" sz="800" dirty="0">
              <a:latin typeface="Twinkl" pitchFamily="2" charset="77"/>
            </a:endParaRPr>
          </a:p>
          <a:p>
            <a:endParaRPr lang="en-US" sz="1000" dirty="0">
              <a:latin typeface="Twinkl" pitchFamily="2" charset="77"/>
            </a:endParaRPr>
          </a:p>
          <a:p>
            <a:endParaRPr lang="en-US" sz="1000" dirty="0">
              <a:latin typeface="Twinkl" pitchFamily="2" charset="77"/>
            </a:endParaRPr>
          </a:p>
        </p:txBody>
      </p:sp>
    </p:spTree>
    <p:extLst>
      <p:ext uri="{BB962C8B-B14F-4D97-AF65-F5344CB8AC3E}">
        <p14:creationId xmlns:p14="http://schemas.microsoft.com/office/powerpoint/2010/main" val="2803943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626</Words>
  <Application>Microsoft Macintosh PowerPoint</Application>
  <PresentationFormat>On-screen Show (16:10)</PresentationFormat>
  <Paragraphs>71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Morrison (A0017172)</dc:creator>
  <cp:lastModifiedBy>Andrea Morrison (A0017172)</cp:lastModifiedBy>
  <cp:revision>7</cp:revision>
  <dcterms:created xsi:type="dcterms:W3CDTF">2021-02-04T10:47:36Z</dcterms:created>
  <dcterms:modified xsi:type="dcterms:W3CDTF">2021-02-04T13:55:19Z</dcterms:modified>
</cp:coreProperties>
</file>