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9"/>
  </p:notesMasterIdLst>
  <p:handoutMasterIdLst>
    <p:handoutMasterId r:id="rId40"/>
  </p:handoutMasterIdLst>
  <p:sldIdLst>
    <p:sldId id="256" r:id="rId5"/>
    <p:sldId id="261" r:id="rId6"/>
    <p:sldId id="257" r:id="rId7"/>
    <p:sldId id="274" r:id="rId8"/>
    <p:sldId id="275" r:id="rId9"/>
    <p:sldId id="258" r:id="rId10"/>
    <p:sldId id="266" r:id="rId11"/>
    <p:sldId id="263" r:id="rId12"/>
    <p:sldId id="282" r:id="rId13"/>
    <p:sldId id="284" r:id="rId14"/>
    <p:sldId id="283" r:id="rId15"/>
    <p:sldId id="276" r:id="rId16"/>
    <p:sldId id="285" r:id="rId17"/>
    <p:sldId id="267" r:id="rId18"/>
    <p:sldId id="286" r:id="rId19"/>
    <p:sldId id="268" r:id="rId20"/>
    <p:sldId id="288" r:id="rId21"/>
    <p:sldId id="287" r:id="rId22"/>
    <p:sldId id="269" r:id="rId23"/>
    <p:sldId id="270" r:id="rId24"/>
    <p:sldId id="290" r:id="rId25"/>
    <p:sldId id="278" r:id="rId26"/>
    <p:sldId id="289" r:id="rId27"/>
    <p:sldId id="271" r:id="rId28"/>
    <p:sldId id="273" r:id="rId29"/>
    <p:sldId id="279" r:id="rId30"/>
    <p:sldId id="272" r:id="rId31"/>
    <p:sldId id="280" r:id="rId32"/>
    <p:sldId id="281" r:id="rId33"/>
    <p:sldId id="292" r:id="rId34"/>
    <p:sldId id="293" r:id="rId35"/>
    <p:sldId id="265" r:id="rId36"/>
    <p:sldId id="294" r:id="rId37"/>
    <p:sldId id="264" r:id="rId3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DF9"/>
    <a:srgbClr val="E84E0F"/>
    <a:srgbClr val="9876B6"/>
    <a:srgbClr val="7D56A1"/>
    <a:srgbClr val="D1E6FF"/>
    <a:srgbClr val="EF7C00"/>
    <a:srgbClr val="FF9933"/>
    <a:srgbClr val="D4DEE4"/>
    <a:srgbClr val="BDCCD6"/>
    <a:srgbClr val="EBEA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19" autoAdjust="0"/>
    <p:restoredTop sz="94712" autoAdjust="0"/>
  </p:normalViewPr>
  <p:slideViewPr>
    <p:cSldViewPr snapToGrid="0">
      <p:cViewPr varScale="1">
        <p:scale>
          <a:sx n="68" d="100"/>
          <a:sy n="68" d="100"/>
        </p:scale>
        <p:origin x="552" y="32"/>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2/4/2021</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2/4/2021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hyperlink" Target="https://kidactivities.net/charades-ideas-for-kids/"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UUlaseGrkLc" TargetMode="External"/><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hyperlink" Target="https://glowscotland-my.sharepoint.com/:b:/g/personal/sa17jonesr_glow_sch_uk/Ec0uAh_BjxJOqCGF9kpSXfgBEeBEainRcgaCygyyO345QA?e=mYrZG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hyperlink" Target="https://glowscotland-my.sharepoint.com/:b:/g/personal/sa17jonesr_glow_sch_uk/ES3PzwLw3wFEr4Ok3Wbrx_UB-gDb170hyyoWW7Ju-ffI5A?e=XEnYwO" TargetMode="External"/><Relationship Id="rId13" Type="http://schemas.openxmlformats.org/officeDocument/2006/relationships/hyperlink" Target="https://youtu.be/cZIS1_RgGZ0" TargetMode="External"/><Relationship Id="rId3" Type="http://schemas.openxmlformats.org/officeDocument/2006/relationships/image" Target="../media/image25.jpeg"/><Relationship Id="rId7" Type="http://schemas.openxmlformats.org/officeDocument/2006/relationships/image" Target="../media/image5.png"/><Relationship Id="rId12" Type="http://schemas.openxmlformats.org/officeDocument/2006/relationships/image" Target="../media/image27.png"/><Relationship Id="rId2" Type="http://schemas.openxmlformats.org/officeDocument/2006/relationships/hyperlink" Target="https://glowscotland-my.sharepoint.com/:b:/g/personal/sa17jonesr_glow_sch_uk/ERMcEoaYoVNKlNP81eYd9LwB1cg1K_u_8OykyK3AsP3eRw?e=K1zYK7" TargetMode="Externa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hyperlink" Target="https://glowscotland-my.sharepoint.com/:b:/g/personal/sa17jonesr_glow_sch_uk/EfpdompgGEdOp3WaKFsQXssB6sUozAhpBYQM_UF5YbszNA?e=hM4vqn" TargetMode="External"/><Relationship Id="rId5" Type="http://schemas.openxmlformats.org/officeDocument/2006/relationships/hyperlink" Target="https://youtu.be/HlkrSMV13do" TargetMode="External"/><Relationship Id="rId10" Type="http://schemas.openxmlformats.org/officeDocument/2006/relationships/hyperlink" Target="https://youtu.be/1SG6w3RVg1U" TargetMode="External"/><Relationship Id="rId4" Type="http://schemas.openxmlformats.org/officeDocument/2006/relationships/image" Target="cid:image003.jpg@01D684FF.D9D8CF80" TargetMode="External"/><Relationship Id="rId9" Type="http://schemas.openxmlformats.org/officeDocument/2006/relationships/image" Target="../media/image26.png"/><Relationship Id="rId14" Type="http://schemas.openxmlformats.org/officeDocument/2006/relationships/hyperlink" Target="https://www.nutrition.org.uk/healthyliving/hew/cookingsessions.html"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glowscotland-my.sharepoint.com/:b:/g/personal/sa17jonesr_glow_sch_uk/EfpdompgGEdOp3WaKFsQXssB6sUozAhpBYQM_UF5YbszNA?e=hM4vqn" TargetMode="External"/><Relationship Id="rId3" Type="http://schemas.openxmlformats.org/officeDocument/2006/relationships/image" Target="../media/image25.jpeg"/><Relationship Id="rId7" Type="http://schemas.openxmlformats.org/officeDocument/2006/relationships/image" Target="../media/image26.png"/><Relationship Id="rId2" Type="http://schemas.openxmlformats.org/officeDocument/2006/relationships/hyperlink" Target="https://glowscotland-my.sharepoint.com/:b:/g/personal/sa17jonesr_glow_sch_uk/ERMcEoaYoVNKlNP81eYd9LwB1cg1K_u_8OykyK3AsP3eRw?e=K1zYK7" TargetMode="External"/><Relationship Id="rId1" Type="http://schemas.openxmlformats.org/officeDocument/2006/relationships/slideLayout" Target="../slideLayouts/slideLayout9.xml"/><Relationship Id="rId6" Type="http://schemas.openxmlformats.org/officeDocument/2006/relationships/hyperlink" Target="https://glowscotland-my.sharepoint.com/:b:/g/personal/sa17jonesr_glow_sch_uk/ES3PzwLw3wFEr4Ok3Wbrx_UB-gDb170hyyoWW7Ju-ffI5A?e=XEnYwO" TargetMode="External"/><Relationship Id="rId11" Type="http://schemas.openxmlformats.org/officeDocument/2006/relationships/image" Target="../media/image24.PNG"/><Relationship Id="rId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image" Target="cid:image003.jpg@01D684FF.D9D8CF80" TargetMode="Externa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31.jpeg"/><Relationship Id="rId4" Type="http://schemas.openxmlformats.org/officeDocument/2006/relationships/image" Target="../media/image30.gi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hyperlink" Target="https://glowscotland-my.sharepoint.com/:b:/g/personal/sa17jonesr_glow_sch_uk/EVGTwMOdBlRPqD7CjSgwFJYBGHo1ZYongf5K2wYLYvlmVg?e=Zuk7qi"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hyperlink" Target="https://glowscotland-my.sharepoint.com/:b:/g/personal/sa17jonesr_glow_sch_uk/ESlgVTRhc5lLhSWU97zBLjcBXZ4p3P6dmlZoxgk7JfDVtg?e=wCh9Tp" TargetMode="External"/><Relationship Id="rId1" Type="http://schemas.openxmlformats.org/officeDocument/2006/relationships/slideLayout" Target="../slideLayouts/slideLayout9.xml"/><Relationship Id="rId6" Type="http://schemas.openxmlformats.org/officeDocument/2006/relationships/hyperlink" Target="https://glowscotland-my.sharepoint.com/:b:/g/personal/sa17jonesr_glow_sch_uk/EYn9UEsW3t9Oj6V-otdECGQBFf7voBdeQ7VdzNikBaJ2Lg?e=g2490j" TargetMode="External"/><Relationship Id="rId5" Type="http://schemas.openxmlformats.org/officeDocument/2006/relationships/image" Target="../media/image34.png"/><Relationship Id="rId4" Type="http://schemas.openxmlformats.org/officeDocument/2006/relationships/hyperlink" Target="https://glowscotland-my.sharepoint.com/:b:/g/personal/sa17jonesr_glow_sch_uk/EYdh7LFVIgFCkRkaeEFZJSMBx2GyR8QZseKM-r0mi6G0kQ?e=lpY8cx" TargetMode="External"/><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9.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hyperlink" Target="https://www.youtube.com/results?sp=mAEB&amp;search_query=peace+out" TargetMode="Externa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messylittlemonster.com/2014/12/new-years-eve-memory-jar-time-capsule.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hyperlink" Target="https://www.muminthemadhouse.com/kid-made-thank-you-card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ivfitayrshire.com/" TargetMode="External"/><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eg"/><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53.gif"/><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glowscotland-my.sharepoint.com/:b:/g/personal/sa17jonesr_glow_sch_uk/EbPk4Z5O2VRKnDOjsYx_z8EBIoND79b6LyL97Xg3RF_w5A?e=fnho3G" TargetMode="External"/><Relationship Id="rId2" Type="http://schemas.openxmlformats.org/officeDocument/2006/relationships/image" Target="../media/image5.png"/><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hyperlink" Target="https://glowscotland-my.sharepoint.com/:b:/g/personal/sa17jonesr_glow_sch_uk/EdbRaBbibOBNil_ApkDTCIkB3FQsLGyCkx_xRjoNf__S8Q?e=PvpksE" TargetMode="External"/><Relationship Id="rId2" Type="http://schemas.openxmlformats.org/officeDocument/2006/relationships/image" Target="../media/image5.png"/><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19.xml"/><Relationship Id="rId4" Type="http://schemas.openxmlformats.org/officeDocument/2006/relationships/hyperlink" Target="https://www.bbc.co.uk/teach/supermovers/just-for-fun-collection/z7tymf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H7PlGu3hPlo" TargetMode="Externa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s://www.macmindset.co.uk/"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MU0aIk7TQE0" TargetMode="External"/><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hyperlink" Target="https://www.macmindset.co.uk/" TargetMode="External"/><Relationship Id="rId5" Type="http://schemas.openxmlformats.org/officeDocument/2006/relationships/image" Target="../media/image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youtu.be/rUJkbWNnNy4" TargetMode="External"/><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normAutofit fontScale="92500"/>
          </a:bodyPr>
          <a:lstStyle/>
          <a:p>
            <a:r>
              <a:rPr lang="en-US" sz="3200" dirty="0">
                <a:latin typeface="Twinkl" pitchFamily="2" charset="0"/>
              </a:rPr>
              <a:t>WB 8</a:t>
            </a:r>
            <a:r>
              <a:rPr lang="en-US" sz="3200" baseline="30000" dirty="0">
                <a:latin typeface="Twinkl" pitchFamily="2" charset="0"/>
              </a:rPr>
              <a:t>th</a:t>
            </a:r>
            <a:r>
              <a:rPr lang="en-US" sz="3200" dirty="0">
                <a:latin typeface="Twinkl" pitchFamily="2" charset="0"/>
              </a:rPr>
              <a:t> February 2021</a:t>
            </a:r>
            <a:endParaRPr lang="ru-RU" sz="3200" dirty="0"/>
          </a:p>
        </p:txBody>
      </p:sp>
      <p:pic>
        <p:nvPicPr>
          <p:cNvPr id="8" name="Picture 7">
            <a:extLst>
              <a:ext uri="{FF2B5EF4-FFF2-40B4-BE49-F238E27FC236}">
                <a16:creationId xmlns:a16="http://schemas.microsoft.com/office/drawing/2014/main" id="{672D9DE0-B5AB-4A02-B377-BB1210BED7F0}"/>
              </a:ext>
            </a:extLst>
          </p:cNvPr>
          <p:cNvPicPr/>
          <p:nvPr/>
        </p:nvPicPr>
        <p:blipFill>
          <a:blip r:embed="rId2">
            <a:extLst>
              <a:ext uri="{28A0092B-C50C-407E-A947-70E740481C1C}">
                <a14:useLocalDpi xmlns:a14="http://schemas.microsoft.com/office/drawing/2010/main" val="0"/>
              </a:ext>
            </a:extLst>
          </a:blip>
          <a:stretch>
            <a:fillRect/>
          </a:stretch>
        </p:blipFill>
        <p:spPr>
          <a:xfrm>
            <a:off x="6096000" y="67768"/>
            <a:ext cx="1276744" cy="1644579"/>
          </a:xfrm>
          <a:prstGeom prst="rect">
            <a:avLst/>
          </a:prstGeom>
        </p:spPr>
      </p:pic>
      <p:sp>
        <p:nvSpPr>
          <p:cNvPr id="10" name="Text Box 2">
            <a:extLst>
              <a:ext uri="{FF2B5EF4-FFF2-40B4-BE49-F238E27FC236}">
                <a16:creationId xmlns:a16="http://schemas.microsoft.com/office/drawing/2014/main" id="{677A2B90-082E-4C9F-BDF2-7FFC42654245}"/>
              </a:ext>
            </a:extLst>
          </p:cNvPr>
          <p:cNvSpPr txBox="1"/>
          <p:nvPr/>
        </p:nvSpPr>
        <p:spPr>
          <a:xfrm rot="878558">
            <a:off x="6666856" y="2480394"/>
            <a:ext cx="5868968" cy="203844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6000" b="1" dirty="0">
                <a:ln>
                  <a:noFill/>
                </a:ln>
                <a:solidFill>
                  <a:srgbClr val="C00000"/>
                </a:solidFill>
                <a:effectLst>
                  <a:outerShdw blurRad="38100" dist="19050" dir="2700000" algn="tl">
                    <a:schemeClr val="dk1">
                      <a:alpha val="40000"/>
                    </a:schemeClr>
                  </a:outerShdw>
                </a:effectLst>
                <a:latin typeface="Twinkl Cursive Looped" panose="02000000000000000000" pitchFamily="2" charset="0"/>
                <a:ea typeface="Calibri" panose="020F0502020204030204" pitchFamily="34" charset="0"/>
                <a:cs typeface="Times New Roman" panose="02020603050405020304" pitchFamily="18" charset="0"/>
              </a:rPr>
              <a:t>Health and Wellbeing Week</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CB2CDBAA-AFFD-495F-8E56-7791CBA56849}"/>
              </a:ext>
            </a:extLst>
          </p:cNvPr>
          <p:cNvPicPr>
            <a:picLocks noChangeAspect="1"/>
          </p:cNvPicPr>
          <p:nvPr/>
        </p:nvPicPr>
        <p:blipFill>
          <a:blip r:embed="rId3"/>
          <a:stretch>
            <a:fillRect/>
          </a:stretch>
        </p:blipFill>
        <p:spPr>
          <a:xfrm rot="20988579">
            <a:off x="-244110" y="2354469"/>
            <a:ext cx="6110066" cy="2250557"/>
          </a:xfrm>
          <a:prstGeom prst="rect">
            <a:avLst/>
          </a:prstGeom>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633ACB-BC6D-44A8-9FCA-0682EE7B89DE}"/>
              </a:ext>
            </a:extLst>
          </p:cNvPr>
          <p:cNvSpPr txBox="1"/>
          <p:nvPr/>
        </p:nvSpPr>
        <p:spPr>
          <a:xfrm>
            <a:off x="857940" y="1080186"/>
            <a:ext cx="10476119" cy="2308324"/>
          </a:xfrm>
          <a:prstGeom prst="rect">
            <a:avLst/>
          </a:prstGeom>
          <a:solidFill>
            <a:srgbClr val="D1E6FF"/>
          </a:solidFill>
        </p:spPr>
        <p:txBody>
          <a:bodyPr wrap="square" rtlCol="0">
            <a:spAutoFit/>
          </a:bodyPr>
          <a:lstStyle/>
          <a:p>
            <a:pPr algn="ctr"/>
            <a:r>
              <a:rPr lang="en-GB" sz="2400" b="1" dirty="0">
                <a:solidFill>
                  <a:schemeClr val="accent4">
                    <a:lumMod val="50000"/>
                  </a:schemeClr>
                </a:solidFill>
                <a:latin typeface="Twinkl" pitchFamily="2" charset="0"/>
              </a:rPr>
              <a:t>Time to get your acting skills at the ready!</a:t>
            </a:r>
          </a:p>
          <a:p>
            <a:pPr algn="ctr"/>
            <a:r>
              <a:rPr lang="en-GB" sz="2400" b="1" dirty="0">
                <a:solidFill>
                  <a:schemeClr val="accent4">
                    <a:lumMod val="50000"/>
                  </a:schemeClr>
                </a:solidFill>
                <a:latin typeface="Twinkl" pitchFamily="2" charset="0"/>
              </a:rPr>
              <a:t>With your family or friends, play a game of:</a:t>
            </a:r>
          </a:p>
          <a:p>
            <a:pPr algn="ctr"/>
            <a:r>
              <a:rPr lang="en-GB" sz="3600" b="1" u="sng" dirty="0">
                <a:solidFill>
                  <a:schemeClr val="tx2"/>
                </a:solidFill>
                <a:latin typeface="Twinkl" pitchFamily="2" charset="0"/>
              </a:rPr>
              <a:t>c</a:t>
            </a:r>
            <a:r>
              <a:rPr lang="en-GB" sz="3600" b="1" u="sng" dirty="0">
                <a:solidFill>
                  <a:srgbClr val="7030A0"/>
                </a:solidFill>
                <a:latin typeface="Twinkl" pitchFamily="2" charset="0"/>
              </a:rPr>
              <a:t>h</a:t>
            </a:r>
            <a:r>
              <a:rPr lang="en-GB" sz="3600" b="1" u="sng" dirty="0">
                <a:solidFill>
                  <a:srgbClr val="FF9933"/>
                </a:solidFill>
                <a:latin typeface="Twinkl" pitchFamily="2" charset="0"/>
              </a:rPr>
              <a:t>a</a:t>
            </a:r>
            <a:r>
              <a:rPr lang="en-GB" sz="3600" b="1" u="sng" dirty="0">
                <a:solidFill>
                  <a:schemeClr val="accent2">
                    <a:lumMod val="60000"/>
                    <a:lumOff val="40000"/>
                  </a:schemeClr>
                </a:solidFill>
                <a:latin typeface="Twinkl" pitchFamily="2" charset="0"/>
              </a:rPr>
              <a:t>r</a:t>
            </a:r>
            <a:r>
              <a:rPr lang="en-GB" sz="3600" b="1" u="sng" dirty="0">
                <a:solidFill>
                  <a:schemeClr val="tx2"/>
                </a:solidFill>
                <a:latin typeface="Twinkl" pitchFamily="2" charset="0"/>
              </a:rPr>
              <a:t>a</a:t>
            </a:r>
            <a:r>
              <a:rPr lang="en-GB" sz="3600" b="1" u="sng" dirty="0">
                <a:solidFill>
                  <a:srgbClr val="7030A0"/>
                </a:solidFill>
                <a:latin typeface="Twinkl" pitchFamily="2" charset="0"/>
              </a:rPr>
              <a:t>d</a:t>
            </a:r>
            <a:r>
              <a:rPr lang="en-GB" sz="3600" b="1" u="sng" dirty="0">
                <a:solidFill>
                  <a:srgbClr val="FF9933"/>
                </a:solidFill>
                <a:latin typeface="Twinkl" pitchFamily="2" charset="0"/>
              </a:rPr>
              <a:t>e</a:t>
            </a:r>
            <a:r>
              <a:rPr lang="en-GB" sz="3600" b="1" u="sng" dirty="0">
                <a:solidFill>
                  <a:schemeClr val="accent2">
                    <a:lumMod val="60000"/>
                    <a:lumOff val="40000"/>
                  </a:schemeClr>
                </a:solidFill>
                <a:latin typeface="Twinkl" pitchFamily="2" charset="0"/>
              </a:rPr>
              <a:t>s</a:t>
            </a:r>
          </a:p>
          <a:p>
            <a:pPr algn="ctr"/>
            <a:endParaRPr lang="en-GB" sz="1200" b="1" dirty="0">
              <a:solidFill>
                <a:schemeClr val="accent4">
                  <a:lumMod val="50000"/>
                </a:schemeClr>
              </a:solidFill>
              <a:latin typeface="Twinkl" pitchFamily="2" charset="0"/>
            </a:endParaRPr>
          </a:p>
          <a:p>
            <a:pPr algn="ctr"/>
            <a:r>
              <a:rPr lang="en-GB" sz="2400" b="1" dirty="0">
                <a:solidFill>
                  <a:schemeClr val="accent4">
                    <a:lumMod val="50000"/>
                  </a:schemeClr>
                </a:solidFill>
                <a:latin typeface="Twinkl" pitchFamily="2" charset="0"/>
              </a:rPr>
              <a:t>Remember, do not give up if you do not guess correctly! </a:t>
            </a:r>
          </a:p>
          <a:p>
            <a:pPr algn="ctr"/>
            <a:r>
              <a:rPr lang="en-GB" sz="2400" b="1" dirty="0">
                <a:solidFill>
                  <a:schemeClr val="accent4">
                    <a:lumMod val="50000"/>
                  </a:schemeClr>
                </a:solidFill>
                <a:latin typeface="Twinkl" pitchFamily="2" charset="0"/>
              </a:rPr>
              <a:t>Use your growth mindset to keep guessing!</a:t>
            </a:r>
          </a:p>
        </p:txBody>
      </p:sp>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2624484" y="291973"/>
            <a:ext cx="6437219" cy="859536"/>
          </a:xfrm>
        </p:spPr>
        <p:txBody>
          <a:bodyPr>
            <a:noAutofit/>
          </a:bodyPr>
          <a:lstStyle/>
          <a:p>
            <a:pPr algn="ctr"/>
            <a:r>
              <a:rPr lang="en-US" sz="3200" dirty="0">
                <a:latin typeface="Twinkl" pitchFamily="2" charset="0"/>
              </a:rPr>
              <a:t>GROWTH MINDSET CHALLENGE</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10</a:t>
            </a:fld>
            <a:endParaRPr lang="en-US" dirty="0"/>
          </a:p>
        </p:txBody>
      </p:sp>
      <p:pic>
        <p:nvPicPr>
          <p:cNvPr id="10" name="Picture 9">
            <a:extLst>
              <a:ext uri="{FF2B5EF4-FFF2-40B4-BE49-F238E27FC236}">
                <a16:creationId xmlns:a16="http://schemas.microsoft.com/office/drawing/2014/main" id="{88800F22-0845-4CF5-824F-760CC905398A}"/>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13" name="Picture 12" descr="http://clipart-library.com/images_k/cartoon-camera-transparent/cartoon-camera-transparent-8.png">
            <a:extLst>
              <a:ext uri="{FF2B5EF4-FFF2-40B4-BE49-F238E27FC236}">
                <a16:creationId xmlns:a16="http://schemas.microsoft.com/office/drawing/2014/main" id="{E0D8E158-E955-4F14-A1A9-2AEF536FA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44210">
            <a:off x="1212155" y="-115218"/>
            <a:ext cx="1197615" cy="11976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charades">
            <a:extLst>
              <a:ext uri="{FF2B5EF4-FFF2-40B4-BE49-F238E27FC236}">
                <a16:creationId xmlns:a16="http://schemas.microsoft.com/office/drawing/2014/main" id="{DA73AD0F-BE56-4441-B539-20F134578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075" y="3388510"/>
            <a:ext cx="4986780" cy="265795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2">
            <a:extLst>
              <a:ext uri="{FF2B5EF4-FFF2-40B4-BE49-F238E27FC236}">
                <a16:creationId xmlns:a16="http://schemas.microsoft.com/office/drawing/2014/main" id="{6C208D65-15CC-42BE-AF69-20016466076D}"/>
              </a:ext>
            </a:extLst>
          </p:cNvPr>
          <p:cNvSpPr>
            <a:spLocks noGrp="1"/>
          </p:cNvSpPr>
          <p:nvPr>
            <p:ph type="ftr" sz="quarter" idx="11"/>
          </p:nvPr>
        </p:nvSpPr>
        <p:spPr>
          <a:xfrm>
            <a:off x="2562778" y="6192423"/>
            <a:ext cx="6749593" cy="747207"/>
          </a:xfrm>
        </p:spPr>
        <p:txBody>
          <a:bodyPr/>
          <a:lstStyle/>
          <a:p>
            <a:pPr algn="ctr"/>
            <a:r>
              <a:rPr lang="en-US" sz="2100" dirty="0">
                <a:latin typeface="Twinkl" pitchFamily="2" charset="0"/>
              </a:rPr>
              <a:t>Need some ideas? Look no further! </a:t>
            </a:r>
          </a:p>
          <a:p>
            <a:pPr algn="ctr"/>
            <a:r>
              <a:rPr lang="en-GB" sz="2000" dirty="0">
                <a:latin typeface="Twinkl" pitchFamily="2" charset="0"/>
                <a:hlinkClick r:id="rId5"/>
              </a:rPr>
              <a:t>https://kidactivities.net/charades-ideas-for-kids/</a:t>
            </a:r>
            <a:r>
              <a:rPr lang="en-GB" sz="2000" dirty="0">
                <a:latin typeface="Twinkl" pitchFamily="2" charset="0"/>
              </a:rPr>
              <a:t> </a:t>
            </a:r>
          </a:p>
          <a:p>
            <a:pPr algn="ctr"/>
            <a:r>
              <a:rPr lang="en-US" sz="2100" dirty="0">
                <a:latin typeface="Twinkl" pitchFamily="2" charset="0"/>
              </a:rPr>
              <a:t> </a:t>
            </a:r>
          </a:p>
        </p:txBody>
      </p:sp>
    </p:spTree>
    <p:extLst>
      <p:ext uri="{BB962C8B-B14F-4D97-AF65-F5344CB8AC3E}">
        <p14:creationId xmlns:p14="http://schemas.microsoft.com/office/powerpoint/2010/main" val="1410339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11</a:t>
            </a:fld>
            <a:endParaRPr lang="en-US" dirty="0"/>
          </a:p>
        </p:txBody>
      </p:sp>
      <p:pic>
        <p:nvPicPr>
          <p:cNvPr id="10" name="Picture 9">
            <a:extLst>
              <a:ext uri="{FF2B5EF4-FFF2-40B4-BE49-F238E27FC236}">
                <a16:creationId xmlns:a16="http://schemas.microsoft.com/office/drawing/2014/main" id="{88800F22-0845-4CF5-824F-760CC905398A}"/>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5" name="Picture 4">
            <a:hlinkClick r:id="rId3"/>
            <a:extLst>
              <a:ext uri="{FF2B5EF4-FFF2-40B4-BE49-F238E27FC236}">
                <a16:creationId xmlns:a16="http://schemas.microsoft.com/office/drawing/2014/main" id="{8B0F4918-A335-4E81-B9EC-2402B3293F39}"/>
              </a:ext>
            </a:extLst>
          </p:cNvPr>
          <p:cNvPicPr>
            <a:picLocks noChangeAspect="1"/>
          </p:cNvPicPr>
          <p:nvPr/>
        </p:nvPicPr>
        <p:blipFill>
          <a:blip r:embed="rId4"/>
          <a:stretch>
            <a:fillRect/>
          </a:stretch>
        </p:blipFill>
        <p:spPr>
          <a:xfrm>
            <a:off x="2621439" y="1508886"/>
            <a:ext cx="4360228" cy="2692998"/>
          </a:xfrm>
          <a:prstGeom prst="rect">
            <a:avLst/>
          </a:prstGeom>
        </p:spPr>
      </p:pic>
      <p:sp>
        <p:nvSpPr>
          <p:cNvPr id="8" name="TextBox 7">
            <a:extLst>
              <a:ext uri="{FF2B5EF4-FFF2-40B4-BE49-F238E27FC236}">
                <a16:creationId xmlns:a16="http://schemas.microsoft.com/office/drawing/2014/main" id="{D1A0A3F0-7FE1-4801-BFDB-4AF0BE6DEBA6}"/>
              </a:ext>
            </a:extLst>
          </p:cNvPr>
          <p:cNvSpPr txBox="1"/>
          <p:nvPr/>
        </p:nvSpPr>
        <p:spPr>
          <a:xfrm>
            <a:off x="252333" y="1647362"/>
            <a:ext cx="2292904" cy="2416046"/>
          </a:xfrm>
          <a:prstGeom prst="rect">
            <a:avLst/>
          </a:prstGeom>
          <a:solidFill>
            <a:srgbClr val="D4DEE4"/>
          </a:solidFill>
        </p:spPr>
        <p:txBody>
          <a:bodyPr wrap="square" rtlCol="0">
            <a:spAutoFit/>
          </a:bodyPr>
          <a:lstStyle/>
          <a:p>
            <a:r>
              <a:rPr lang="en-GB" b="1" dirty="0">
                <a:solidFill>
                  <a:schemeClr val="accent4">
                    <a:lumMod val="50000"/>
                  </a:schemeClr>
                </a:solidFill>
                <a:latin typeface="Twinkl" pitchFamily="2" charset="0"/>
              </a:rPr>
              <a:t>Watch the lovely, Award Winning 3D Short Film ‘Soar’ and choose an activity to complete! </a:t>
            </a:r>
          </a:p>
          <a:p>
            <a:endParaRPr lang="en-GB" sz="700" b="1" dirty="0">
              <a:solidFill>
                <a:schemeClr val="accent4">
                  <a:lumMod val="50000"/>
                </a:schemeClr>
              </a:solidFill>
              <a:latin typeface="Twinkl" pitchFamily="2" charset="0"/>
            </a:endParaRPr>
          </a:p>
          <a:p>
            <a:r>
              <a:rPr lang="en-GB" b="1" dirty="0">
                <a:solidFill>
                  <a:schemeClr val="accent4">
                    <a:lumMod val="50000"/>
                  </a:schemeClr>
                </a:solidFill>
                <a:latin typeface="Twinkl" pitchFamily="2" charset="0"/>
              </a:rPr>
              <a:t>Activities can be adapted for all ages and stages! </a:t>
            </a:r>
          </a:p>
        </p:txBody>
      </p:sp>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2624484" y="291973"/>
            <a:ext cx="6437219" cy="859536"/>
          </a:xfrm>
        </p:spPr>
        <p:txBody>
          <a:bodyPr>
            <a:noAutofit/>
          </a:bodyPr>
          <a:lstStyle/>
          <a:p>
            <a:pPr algn="ctr"/>
            <a:r>
              <a:rPr lang="en-US" sz="3200" dirty="0">
                <a:latin typeface="Twinkl" pitchFamily="2" charset="0"/>
              </a:rPr>
              <a:t>GROWTH MINDSET </a:t>
            </a:r>
            <a:r>
              <a:rPr lang="en-US" sz="3200" u="sng" dirty="0">
                <a:latin typeface="Twinkl" pitchFamily="2" charset="0"/>
              </a:rPr>
              <a:t>OPTIONAL</a:t>
            </a:r>
            <a:r>
              <a:rPr lang="en-US" sz="3200" dirty="0">
                <a:latin typeface="Twinkl" pitchFamily="2" charset="0"/>
              </a:rPr>
              <a:t> ACTIVITIES</a:t>
            </a:r>
          </a:p>
        </p:txBody>
      </p:sp>
      <p:sp>
        <p:nvSpPr>
          <p:cNvPr id="3" name="Footer Placeholder 2">
            <a:extLst>
              <a:ext uri="{FF2B5EF4-FFF2-40B4-BE49-F238E27FC236}">
                <a16:creationId xmlns:a16="http://schemas.microsoft.com/office/drawing/2014/main" id="{E6ED2A0C-51B7-4C46-8FCB-2E66B0949EA3}"/>
              </a:ext>
            </a:extLst>
          </p:cNvPr>
          <p:cNvSpPr>
            <a:spLocks noGrp="1"/>
          </p:cNvSpPr>
          <p:nvPr>
            <p:ph type="ftr" sz="quarter" idx="11"/>
          </p:nvPr>
        </p:nvSpPr>
        <p:spPr>
          <a:xfrm>
            <a:off x="1054593" y="4693689"/>
            <a:ext cx="10674317" cy="2135787"/>
          </a:xfrm>
          <a:noFill/>
        </p:spPr>
        <p:txBody>
          <a:bodyPr/>
          <a:lstStyle/>
          <a:p>
            <a:r>
              <a:rPr lang="en-GB" sz="1800" dirty="0">
                <a:solidFill>
                  <a:srgbClr val="C00000"/>
                </a:solidFill>
                <a:latin typeface="Twinkl" pitchFamily="2" charset="0"/>
              </a:rPr>
              <a:t>5.  Pause the video at different points (e.g. 0:15, 0:28, 0:50, 1:15, 1:44, 2:29, 3:51, 4:35) and think of some speech / thought bubbles for the characters.</a:t>
            </a:r>
          </a:p>
          <a:p>
            <a:r>
              <a:rPr lang="en-GB" sz="1800" dirty="0">
                <a:solidFill>
                  <a:schemeClr val="accent1">
                    <a:lumMod val="75000"/>
                  </a:schemeClr>
                </a:solidFill>
                <a:latin typeface="Twinkl" pitchFamily="2" charset="0"/>
              </a:rPr>
              <a:t>6.  Pause the video when the small bag lands on the table. Write an alternative ending from this point. What is in the bag? Who does it belong to? </a:t>
            </a:r>
          </a:p>
          <a:p>
            <a:pPr marL="342900" indent="-342900">
              <a:buAutoNum type="arabicPeriod" startAt="7"/>
            </a:pPr>
            <a:r>
              <a:rPr lang="en-GB" sz="1800" dirty="0">
                <a:solidFill>
                  <a:srgbClr val="C00000"/>
                </a:solidFill>
                <a:latin typeface="Twinkl" pitchFamily="2" charset="0"/>
              </a:rPr>
              <a:t>Turn the story into a playscript, adding narration, stage directions and speech for the characters.</a:t>
            </a:r>
            <a:endParaRPr lang="en-GB" sz="1800" dirty="0">
              <a:solidFill>
                <a:schemeClr val="accent1">
                  <a:lumMod val="75000"/>
                </a:schemeClr>
              </a:solidFill>
              <a:latin typeface="Twinkl" pitchFamily="2" charset="0"/>
            </a:endParaRPr>
          </a:p>
          <a:p>
            <a:pPr marL="342900" indent="-342900">
              <a:buAutoNum type="arabicPeriod" startAt="7"/>
            </a:pPr>
            <a:r>
              <a:rPr lang="en-GB" sz="1800" dirty="0">
                <a:solidFill>
                  <a:schemeClr val="accent1">
                    <a:lumMod val="75000"/>
                  </a:schemeClr>
                </a:solidFill>
                <a:latin typeface="Twinkl" pitchFamily="2" charset="0"/>
              </a:rPr>
              <a:t>Create a persuasive poster to advertise this movie.</a:t>
            </a:r>
          </a:p>
          <a:p>
            <a:pPr marL="342900" indent="-342900">
              <a:buAutoNum type="arabicPeriod" startAt="7"/>
            </a:pPr>
            <a:r>
              <a:rPr lang="en-GB" sz="1800" dirty="0">
                <a:solidFill>
                  <a:srgbClr val="C00000"/>
                </a:solidFill>
                <a:latin typeface="Twinkl" pitchFamily="2" charset="0"/>
              </a:rPr>
              <a:t>Make a set of instructions to teach others how to make a paper aeroplane.</a:t>
            </a:r>
          </a:p>
        </p:txBody>
      </p:sp>
      <p:sp>
        <p:nvSpPr>
          <p:cNvPr id="6" name="Rectangle 5">
            <a:extLst>
              <a:ext uri="{FF2B5EF4-FFF2-40B4-BE49-F238E27FC236}">
                <a16:creationId xmlns:a16="http://schemas.microsoft.com/office/drawing/2014/main" id="{5A5B36F9-F15B-4F08-9884-CF82B1368309}"/>
              </a:ext>
            </a:extLst>
          </p:cNvPr>
          <p:cNvSpPr/>
          <p:nvPr/>
        </p:nvSpPr>
        <p:spPr>
          <a:xfrm>
            <a:off x="6981667" y="1323262"/>
            <a:ext cx="4958000" cy="3416320"/>
          </a:xfrm>
          <a:prstGeom prst="rect">
            <a:avLst/>
          </a:prstGeom>
          <a:solidFill>
            <a:schemeClr val="bg1"/>
          </a:solidFill>
        </p:spPr>
        <p:txBody>
          <a:bodyPr wrap="square">
            <a:spAutoFit/>
          </a:bodyPr>
          <a:lstStyle/>
          <a:p>
            <a:pPr marL="342900" indent="-342900">
              <a:buAutoNum type="arabicPeriod"/>
            </a:pPr>
            <a:r>
              <a:rPr lang="en-GB" b="1" dirty="0">
                <a:latin typeface="Twinkl" pitchFamily="2" charset="0"/>
              </a:rPr>
              <a:t>The title of this film is 'Soar'. Can you think of synonyms for this word? Would any of them make a better film title in your opinion?</a:t>
            </a:r>
          </a:p>
          <a:p>
            <a:pPr marL="342900" indent="-342900">
              <a:buFontTx/>
              <a:buAutoNum type="arabicPeriod"/>
            </a:pPr>
            <a:r>
              <a:rPr lang="en-GB" b="1" dirty="0">
                <a:solidFill>
                  <a:schemeClr val="accent1">
                    <a:lumMod val="75000"/>
                  </a:schemeClr>
                </a:solidFill>
                <a:latin typeface="Twinkl" pitchFamily="2" charset="0"/>
              </a:rPr>
              <a:t>Look at the first frame of the animation. Predict what you think may happen in the rest of the film.</a:t>
            </a:r>
          </a:p>
          <a:p>
            <a:pPr marL="342900" indent="-342900">
              <a:buFontTx/>
              <a:buAutoNum type="arabicPeriod"/>
            </a:pPr>
            <a:r>
              <a:rPr lang="en-GB" b="1" dirty="0">
                <a:latin typeface="Twinkl" pitchFamily="2" charset="0"/>
              </a:rPr>
              <a:t>Retell the story from the point of view of Mara (the girl) or Lucas (the pilot). </a:t>
            </a:r>
          </a:p>
          <a:p>
            <a:pPr marL="342900" indent="-342900">
              <a:buFontTx/>
              <a:buAutoNum type="arabicPeriod"/>
            </a:pPr>
            <a:r>
              <a:rPr lang="en-GB" b="1" dirty="0">
                <a:solidFill>
                  <a:schemeClr val="accent1">
                    <a:lumMod val="75000"/>
                  </a:schemeClr>
                </a:solidFill>
                <a:latin typeface="Twinkl" pitchFamily="2" charset="0"/>
              </a:rPr>
              <a:t>Draw a picture of your favourite part of the film. Describe why this is your favourite part (verbally or write it down).</a:t>
            </a:r>
          </a:p>
        </p:txBody>
      </p:sp>
      <p:pic>
        <p:nvPicPr>
          <p:cNvPr id="7" name="Picture 6">
            <a:extLst>
              <a:ext uri="{FF2B5EF4-FFF2-40B4-BE49-F238E27FC236}">
                <a16:creationId xmlns:a16="http://schemas.microsoft.com/office/drawing/2014/main" id="{25792E9E-8508-4ED9-A202-3E2C9798E274}"/>
              </a:ext>
            </a:extLst>
          </p:cNvPr>
          <p:cNvPicPr>
            <a:picLocks noChangeAspect="1"/>
          </p:cNvPicPr>
          <p:nvPr/>
        </p:nvPicPr>
        <p:blipFill>
          <a:blip r:embed="rId5"/>
          <a:stretch>
            <a:fillRect/>
          </a:stretch>
        </p:blipFill>
        <p:spPr>
          <a:xfrm>
            <a:off x="2410682" y="3922981"/>
            <a:ext cx="816601" cy="816601"/>
          </a:xfrm>
          <a:prstGeom prst="rect">
            <a:avLst/>
          </a:prstGeom>
        </p:spPr>
      </p:pic>
    </p:spTree>
    <p:extLst>
      <p:ext uri="{BB962C8B-B14F-4D97-AF65-F5344CB8AC3E}">
        <p14:creationId xmlns:p14="http://schemas.microsoft.com/office/powerpoint/2010/main" val="2077993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12</a:t>
            </a:fld>
            <a:endParaRPr lang="en-US" dirty="0"/>
          </a:p>
        </p:txBody>
      </p:sp>
      <p:pic>
        <p:nvPicPr>
          <p:cNvPr id="9" name="Picture 8">
            <a:extLst>
              <a:ext uri="{FF2B5EF4-FFF2-40B4-BE49-F238E27FC236}">
                <a16:creationId xmlns:a16="http://schemas.microsoft.com/office/drawing/2014/main" id="{5116F994-42E3-4CF2-934F-8EDC429DCA06}"/>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8" name="Picture 7">
            <a:extLst>
              <a:ext uri="{FF2B5EF4-FFF2-40B4-BE49-F238E27FC236}">
                <a16:creationId xmlns:a16="http://schemas.microsoft.com/office/drawing/2014/main" id="{FCC63729-2140-4F93-8942-26EF2A4F8553}"/>
              </a:ext>
            </a:extLst>
          </p:cNvPr>
          <p:cNvPicPr>
            <a:picLocks noChangeAspect="1"/>
          </p:cNvPicPr>
          <p:nvPr/>
        </p:nvPicPr>
        <p:blipFill>
          <a:blip r:embed="rId3"/>
          <a:stretch>
            <a:fillRect/>
          </a:stretch>
        </p:blipFill>
        <p:spPr>
          <a:xfrm>
            <a:off x="7712784" y="195784"/>
            <a:ext cx="2892551" cy="1344721"/>
          </a:xfrm>
          <a:prstGeom prst="rect">
            <a:avLst/>
          </a:prstGeom>
        </p:spPr>
      </p:pic>
      <p:sp>
        <p:nvSpPr>
          <p:cNvPr id="7" name="Title 6">
            <a:extLst>
              <a:ext uri="{FF2B5EF4-FFF2-40B4-BE49-F238E27FC236}">
                <a16:creationId xmlns:a16="http://schemas.microsoft.com/office/drawing/2014/main" id="{F4AFAA6B-33E2-447D-86C0-25E06332573C}"/>
              </a:ext>
            </a:extLst>
          </p:cNvPr>
          <p:cNvSpPr>
            <a:spLocks noGrp="1"/>
          </p:cNvSpPr>
          <p:nvPr>
            <p:ph type="title"/>
          </p:nvPr>
        </p:nvSpPr>
        <p:spPr>
          <a:xfrm>
            <a:off x="3646932" y="1113044"/>
            <a:ext cx="3968496" cy="832104"/>
          </a:xfrm>
        </p:spPr>
        <p:txBody>
          <a:bodyPr>
            <a:normAutofit fontScale="90000"/>
          </a:bodyPr>
          <a:lstStyle/>
          <a:p>
            <a:pPr algn="ctr"/>
            <a:r>
              <a:rPr lang="en-GB" sz="2800" dirty="0">
                <a:effectLst>
                  <a:outerShdw blurRad="38100" dist="38100" dir="2700000" algn="tl">
                    <a:srgbClr val="000000">
                      <a:alpha val="43137"/>
                    </a:srgbClr>
                  </a:outerShdw>
                </a:effectLst>
                <a:latin typeface="Twinkl" pitchFamily="2" charset="0"/>
              </a:rPr>
              <a:t>MOST STEPS CHALLENGE!</a:t>
            </a:r>
          </a:p>
        </p:txBody>
      </p:sp>
      <p:pic>
        <p:nvPicPr>
          <p:cNvPr id="4098" name="Picture 2" descr="http://www.georgemitchellschool.com/wp-content/uploads/2020/04/family-challenge.png">
            <a:extLst>
              <a:ext uri="{FF2B5EF4-FFF2-40B4-BE49-F238E27FC236}">
                <a16:creationId xmlns:a16="http://schemas.microsoft.com/office/drawing/2014/main" id="{E9D70BBB-C985-4934-AD8D-A1789C255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064" y="-231531"/>
            <a:ext cx="2892552" cy="18292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025B7A7-BAD6-48FF-90B4-B7D3080B0260}"/>
              </a:ext>
            </a:extLst>
          </p:cNvPr>
          <p:cNvSpPr txBox="1"/>
          <p:nvPr/>
        </p:nvSpPr>
        <p:spPr>
          <a:xfrm>
            <a:off x="911225" y="1834330"/>
            <a:ext cx="10482199" cy="4216539"/>
          </a:xfrm>
          <a:prstGeom prst="rect">
            <a:avLst/>
          </a:prstGeom>
          <a:solidFill>
            <a:srgbClr val="D1E6FF"/>
          </a:solidFill>
        </p:spPr>
        <p:txBody>
          <a:bodyPr wrap="square" rtlCol="0">
            <a:spAutoFit/>
          </a:bodyPr>
          <a:lstStyle/>
          <a:p>
            <a:pPr algn="ctr"/>
            <a:r>
              <a:rPr lang="en-GB" sz="2800" b="1" dirty="0">
                <a:solidFill>
                  <a:schemeClr val="accent4">
                    <a:lumMod val="50000"/>
                  </a:schemeClr>
                </a:solidFill>
                <a:latin typeface="Twinkl" pitchFamily="2" charset="0"/>
              </a:rPr>
              <a:t>How many steps can you get in this week (Monday-Friday)? </a:t>
            </a:r>
          </a:p>
          <a:p>
            <a:pPr algn="ctr"/>
            <a:endParaRPr lang="en-GB" sz="600" dirty="0">
              <a:solidFill>
                <a:schemeClr val="accent4">
                  <a:lumMod val="50000"/>
                </a:schemeClr>
              </a:solidFill>
              <a:latin typeface="Twinkl" pitchFamily="2" charset="0"/>
            </a:endParaRPr>
          </a:p>
          <a:p>
            <a:pPr algn="ctr"/>
            <a:r>
              <a:rPr lang="en-GB" sz="2800" dirty="0">
                <a:solidFill>
                  <a:schemeClr val="accent4">
                    <a:lumMod val="50000"/>
                  </a:schemeClr>
                </a:solidFill>
                <a:latin typeface="Twinkl" pitchFamily="2" charset="0"/>
              </a:rPr>
              <a:t>Using a Fitbit, Apple watch or smart phone App tracker to track your steps each day. We’d love to see pictures of the evidence of your walks! Be sure to fill in your step tracker to keep yourselves accountable too!</a:t>
            </a:r>
          </a:p>
          <a:p>
            <a:endParaRPr lang="en-GB" sz="2800" dirty="0">
              <a:solidFill>
                <a:schemeClr val="accent4">
                  <a:lumMod val="50000"/>
                </a:schemeClr>
              </a:solidFill>
              <a:latin typeface="Twinkl" pitchFamily="2" charset="0"/>
            </a:endParaRPr>
          </a:p>
          <a:p>
            <a:pPr algn="ctr"/>
            <a:r>
              <a:rPr lang="en-GB" sz="2800" b="1" dirty="0">
                <a:solidFill>
                  <a:schemeClr val="accent4">
                    <a:lumMod val="50000"/>
                  </a:schemeClr>
                </a:solidFill>
                <a:latin typeface="Twinkl" pitchFamily="2" charset="0"/>
              </a:rPr>
              <a:t>Get the whole family involved too! </a:t>
            </a:r>
          </a:p>
          <a:p>
            <a:pPr algn="ctr"/>
            <a:r>
              <a:rPr lang="en-GB" sz="2800" dirty="0">
                <a:solidFill>
                  <a:schemeClr val="accent4">
                    <a:lumMod val="50000"/>
                  </a:schemeClr>
                </a:solidFill>
                <a:latin typeface="Twinkl" pitchFamily="2" charset="0"/>
              </a:rPr>
              <a:t>Please ensure you are always safe on your walks and being sensible when crossing roads. </a:t>
            </a:r>
          </a:p>
          <a:p>
            <a:endParaRPr lang="en-GB" sz="1000" dirty="0">
              <a:solidFill>
                <a:schemeClr val="accent4">
                  <a:lumMod val="50000"/>
                </a:schemeClr>
              </a:solidFill>
              <a:latin typeface="Twinkl" pitchFamily="2" charset="0"/>
            </a:endParaRPr>
          </a:p>
        </p:txBody>
      </p:sp>
      <p:pic>
        <p:nvPicPr>
          <p:cNvPr id="13" name="Picture 12" descr="http://clipart-library.com/images_k/cartoon-camera-transparent/cartoon-camera-transparent-8.png">
            <a:extLst>
              <a:ext uri="{FF2B5EF4-FFF2-40B4-BE49-F238E27FC236}">
                <a16:creationId xmlns:a16="http://schemas.microsoft.com/office/drawing/2014/main" id="{DCA89EF8-3FEF-48DD-B657-223A176926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44210">
            <a:off x="1066528" y="-189669"/>
            <a:ext cx="2115625" cy="211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406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13</a:t>
            </a:fld>
            <a:endParaRPr lang="en-US" dirty="0"/>
          </a:p>
        </p:txBody>
      </p:sp>
      <p:pic>
        <p:nvPicPr>
          <p:cNvPr id="9" name="Picture 8">
            <a:extLst>
              <a:ext uri="{FF2B5EF4-FFF2-40B4-BE49-F238E27FC236}">
                <a16:creationId xmlns:a16="http://schemas.microsoft.com/office/drawing/2014/main" id="{5116F994-42E3-4CF2-934F-8EDC429DCA06}"/>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13" name="Picture 12" descr="http://clipart-library.com/images_k/cartoon-camera-transparent/cartoon-camera-transparent-8.png">
            <a:extLst>
              <a:ext uri="{FF2B5EF4-FFF2-40B4-BE49-F238E27FC236}">
                <a16:creationId xmlns:a16="http://schemas.microsoft.com/office/drawing/2014/main" id="{DCA89EF8-3FEF-48DD-B657-223A17692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44210">
            <a:off x="2092512" y="-226356"/>
            <a:ext cx="2115625" cy="2115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
            <a:extLst>
              <a:ext uri="{FF2B5EF4-FFF2-40B4-BE49-F238E27FC236}">
                <a16:creationId xmlns:a16="http://schemas.microsoft.com/office/drawing/2014/main" id="{EF84E3BB-9A81-448B-B5DC-ABFD1E4AB15A}"/>
              </a:ext>
            </a:extLst>
          </p:cNvPr>
          <p:cNvPicPr>
            <a:picLocks noChangeAspect="1"/>
          </p:cNvPicPr>
          <p:nvPr/>
        </p:nvPicPr>
        <p:blipFill>
          <a:blip r:embed="rId5"/>
          <a:stretch>
            <a:fillRect/>
          </a:stretch>
        </p:blipFill>
        <p:spPr>
          <a:xfrm>
            <a:off x="5671793" y="100228"/>
            <a:ext cx="5580878" cy="6657543"/>
          </a:xfrm>
          <a:prstGeom prst="rect">
            <a:avLst/>
          </a:prstGeom>
        </p:spPr>
      </p:pic>
      <p:pic>
        <p:nvPicPr>
          <p:cNvPr id="14" name="Picture 13">
            <a:extLst>
              <a:ext uri="{FF2B5EF4-FFF2-40B4-BE49-F238E27FC236}">
                <a16:creationId xmlns:a16="http://schemas.microsoft.com/office/drawing/2014/main" id="{940183B5-9E31-4BA4-BDCC-384444B7B279}"/>
              </a:ext>
            </a:extLst>
          </p:cNvPr>
          <p:cNvPicPr>
            <a:picLocks noChangeAspect="1"/>
          </p:cNvPicPr>
          <p:nvPr/>
        </p:nvPicPr>
        <p:blipFill>
          <a:blip r:embed="rId6"/>
          <a:stretch>
            <a:fillRect/>
          </a:stretch>
        </p:blipFill>
        <p:spPr>
          <a:xfrm rot="2416467">
            <a:off x="5134659" y="3831363"/>
            <a:ext cx="1375928" cy="1375928"/>
          </a:xfrm>
          <a:prstGeom prst="rect">
            <a:avLst/>
          </a:prstGeom>
        </p:spPr>
      </p:pic>
      <p:sp>
        <p:nvSpPr>
          <p:cNvPr id="16" name="TextBox 15">
            <a:extLst>
              <a:ext uri="{FF2B5EF4-FFF2-40B4-BE49-F238E27FC236}">
                <a16:creationId xmlns:a16="http://schemas.microsoft.com/office/drawing/2014/main" id="{698C5E05-BC1A-4D73-80A7-EC8D4537F48A}"/>
              </a:ext>
            </a:extLst>
          </p:cNvPr>
          <p:cNvSpPr txBox="1"/>
          <p:nvPr/>
        </p:nvSpPr>
        <p:spPr>
          <a:xfrm>
            <a:off x="669375" y="1911847"/>
            <a:ext cx="4514285" cy="4216539"/>
          </a:xfrm>
          <a:prstGeom prst="rect">
            <a:avLst/>
          </a:prstGeom>
          <a:solidFill>
            <a:srgbClr val="D1E6FF"/>
          </a:solidFill>
        </p:spPr>
        <p:txBody>
          <a:bodyPr wrap="square" rtlCol="0">
            <a:spAutoFit/>
          </a:bodyPr>
          <a:lstStyle/>
          <a:p>
            <a:pPr algn="ctr"/>
            <a:r>
              <a:rPr lang="en-GB" sz="2800" b="1" dirty="0">
                <a:solidFill>
                  <a:schemeClr val="accent4">
                    <a:lumMod val="50000"/>
                  </a:schemeClr>
                </a:solidFill>
                <a:latin typeface="Twinkl" pitchFamily="2" charset="0"/>
              </a:rPr>
              <a:t>Click to be taken to the PDF to download/print. </a:t>
            </a:r>
          </a:p>
          <a:p>
            <a:pPr algn="ctr"/>
            <a:r>
              <a:rPr lang="en-GB" sz="2800" b="1" dirty="0">
                <a:solidFill>
                  <a:schemeClr val="accent4">
                    <a:lumMod val="50000"/>
                  </a:schemeClr>
                </a:solidFill>
                <a:latin typeface="Twinkl" pitchFamily="2" charset="0"/>
              </a:rPr>
              <a:t>This will allow you to fill it in daily.</a:t>
            </a:r>
          </a:p>
          <a:p>
            <a:pPr algn="ctr"/>
            <a:endParaRPr lang="en-GB" sz="1600" b="1" dirty="0">
              <a:solidFill>
                <a:schemeClr val="accent4">
                  <a:lumMod val="50000"/>
                </a:schemeClr>
              </a:solidFill>
              <a:latin typeface="Twinkl" pitchFamily="2" charset="0"/>
            </a:endParaRPr>
          </a:p>
          <a:p>
            <a:pPr algn="ctr"/>
            <a:r>
              <a:rPr lang="en-GB" sz="2800" b="1" dirty="0">
                <a:solidFill>
                  <a:schemeClr val="accent4">
                    <a:lumMod val="50000"/>
                  </a:schemeClr>
                </a:solidFill>
                <a:latin typeface="Twinkl" pitchFamily="2" charset="0"/>
              </a:rPr>
              <a:t>You can edit this digitally or print it off to edit. </a:t>
            </a:r>
          </a:p>
          <a:p>
            <a:pPr algn="ctr"/>
            <a:r>
              <a:rPr lang="en-GB" sz="2800" b="1" dirty="0">
                <a:solidFill>
                  <a:schemeClr val="accent4">
                    <a:lumMod val="50000"/>
                  </a:schemeClr>
                </a:solidFill>
                <a:latin typeface="Twinkl" pitchFamily="2" charset="0"/>
              </a:rPr>
              <a:t>Feel free to create your own tracker if you’re unable to use this. </a:t>
            </a:r>
            <a:endParaRPr lang="en-GB" sz="1000" dirty="0">
              <a:solidFill>
                <a:schemeClr val="accent4">
                  <a:lumMod val="50000"/>
                </a:schemeClr>
              </a:solidFill>
              <a:latin typeface="Twinkl" pitchFamily="2" charset="0"/>
            </a:endParaRPr>
          </a:p>
        </p:txBody>
      </p:sp>
    </p:spTree>
    <p:extLst>
      <p:ext uri="{BB962C8B-B14F-4D97-AF65-F5344CB8AC3E}">
        <p14:creationId xmlns:p14="http://schemas.microsoft.com/office/powerpoint/2010/main" val="3884893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262610" y="1003466"/>
            <a:ext cx="4468902" cy="734415"/>
          </a:xfrm>
        </p:spPr>
        <p:txBody>
          <a:bodyPr>
            <a:normAutofit/>
          </a:bodyPr>
          <a:lstStyle/>
          <a:p>
            <a:r>
              <a:rPr lang="en-US" sz="4400" dirty="0">
                <a:latin typeface="Twinkl" pitchFamily="2" charset="0"/>
              </a:rPr>
              <a:t>Healthy Tuesday</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512338" y="2270929"/>
            <a:ext cx="4785504" cy="828722"/>
          </a:xfrm>
        </p:spPr>
        <p:txBody>
          <a:bodyPr>
            <a:normAutofit/>
          </a:bodyPr>
          <a:lstStyle/>
          <a:p>
            <a:pPr algn="ctr"/>
            <a:r>
              <a:rPr lang="en-US" sz="4400" u="sng" dirty="0">
                <a:effectLst>
                  <a:outerShdw blurRad="38100" dist="38100" dir="2700000" algn="tl">
                    <a:srgbClr val="000000">
                      <a:alpha val="43137"/>
                    </a:srgbClr>
                  </a:outerShdw>
                </a:effectLst>
                <a:latin typeface="Twinkl" pitchFamily="2" charset="0"/>
              </a:rPr>
              <a:t>Recipes</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298589" y="3204747"/>
            <a:ext cx="5213001" cy="3469430"/>
          </a:xfrm>
        </p:spPr>
        <p:txBody>
          <a:bodyPr>
            <a:normAutofit lnSpcReduction="10000"/>
          </a:bodyPr>
          <a:lstStyle/>
          <a:p>
            <a:pPr marL="0" indent="0" algn="ctr">
              <a:buNone/>
            </a:pPr>
            <a:r>
              <a:rPr lang="en-US" sz="2400" dirty="0">
                <a:latin typeface="Twinkl" pitchFamily="2" charset="0"/>
              </a:rPr>
              <a:t>Cooking is a fantastic way to look after your wellbeing. Of course the healthier the meal the better it is for your body. But it’s not always about just being super healthy. Knowing what’s in your food is important and what better way to know this, than cooking fresh!</a:t>
            </a:r>
          </a:p>
          <a:p>
            <a:pPr marL="0" indent="0" algn="ctr">
              <a:buNone/>
            </a:pPr>
            <a:endParaRPr lang="en-US" sz="1400" dirty="0">
              <a:latin typeface="Twinkl" pitchFamily="2" charset="0"/>
            </a:endParaRPr>
          </a:p>
          <a:p>
            <a:pPr marL="0" indent="0" algn="ctr">
              <a:buNone/>
            </a:pPr>
            <a:r>
              <a:rPr lang="en-US" sz="2400" dirty="0">
                <a:latin typeface="Twinkl" pitchFamily="2" charset="0"/>
              </a:rPr>
              <a:t>Cooking is also a fun way of getting the whole family involved.</a:t>
            </a:r>
          </a:p>
        </p:txBody>
      </p:sp>
      <p:sp>
        <p:nvSpPr>
          <p:cNvPr id="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6068713" y="6398311"/>
            <a:ext cx="2639323" cy="365125"/>
          </a:xfrm>
        </p:spPr>
        <p:txBody>
          <a:bodyPr/>
          <a:lstStyle/>
          <a:p>
            <a:r>
              <a:rPr lang="en-US" sz="2400" dirty="0">
                <a:solidFill>
                  <a:schemeClr val="accent4">
                    <a:lumMod val="50000"/>
                  </a:schemeClr>
                </a:solidFill>
                <a:effectLst>
                  <a:outerShdw blurRad="38100" dist="38100" dir="2700000" algn="tl">
                    <a:srgbClr val="000000">
                      <a:alpha val="43137"/>
                    </a:srgbClr>
                  </a:outerShdw>
                </a:effectLst>
              </a:rPr>
              <a:t>CLICK HERE</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14</a:t>
            </a:fld>
            <a:endParaRPr lang="en-US" dirty="0"/>
          </a:p>
        </p:txBody>
      </p:sp>
      <p:pic>
        <p:nvPicPr>
          <p:cNvPr id="12" name="Picture Placeholder 11">
            <a:extLst>
              <a:ext uri="{FF2B5EF4-FFF2-40B4-BE49-F238E27FC236}">
                <a16:creationId xmlns:a16="http://schemas.microsoft.com/office/drawing/2014/main" id="{D9B8F83B-7C41-4C46-9B67-B6DBA3C77F5D}"/>
              </a:ext>
            </a:extLst>
          </p:cNvPr>
          <p:cNvPicPr>
            <a:picLocks noGrp="1" noChangeAspect="1"/>
          </p:cNvPicPr>
          <p:nvPr>
            <p:ph type="pic" sz="quarter" idx="14"/>
          </p:nvPr>
        </p:nvPicPr>
        <p:blipFill>
          <a:blip r:embed="rId2"/>
          <a:srcRect l="9997" r="9997"/>
          <a:stretch>
            <a:fillRect/>
          </a:stretch>
        </p:blipFill>
        <p:spPr/>
      </p:pic>
      <p:pic>
        <p:nvPicPr>
          <p:cNvPr id="11" name="Picture 10">
            <a:extLst>
              <a:ext uri="{FF2B5EF4-FFF2-40B4-BE49-F238E27FC236}">
                <a16:creationId xmlns:a16="http://schemas.microsoft.com/office/drawing/2014/main" id="{C04B17BA-2A34-4370-A2D3-D1068187436A}"/>
              </a:ext>
            </a:extLst>
          </p:cNvPr>
          <p:cNvPicPr/>
          <p:nvPr/>
        </p:nvPicPr>
        <p:blipFill>
          <a:blip r:embed="rId3">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9" name="Picture 8">
            <a:extLst>
              <a:ext uri="{FF2B5EF4-FFF2-40B4-BE49-F238E27FC236}">
                <a16:creationId xmlns:a16="http://schemas.microsoft.com/office/drawing/2014/main" id="{D26594C4-C5AE-4DCF-96B5-395BC524D331}"/>
              </a:ext>
            </a:extLst>
          </p:cNvPr>
          <p:cNvPicPr>
            <a:picLocks noChangeAspect="1"/>
          </p:cNvPicPr>
          <p:nvPr/>
        </p:nvPicPr>
        <p:blipFill>
          <a:blip r:embed="rId4"/>
          <a:stretch>
            <a:fillRect/>
          </a:stretch>
        </p:blipFill>
        <p:spPr>
          <a:xfrm>
            <a:off x="6141983" y="4935021"/>
            <a:ext cx="1375928" cy="1375928"/>
          </a:xfrm>
          <a:prstGeom prst="rect">
            <a:avLst/>
          </a:prstGeom>
        </p:spPr>
      </p:pic>
    </p:spTree>
    <p:extLst>
      <p:ext uri="{BB962C8B-B14F-4D97-AF65-F5344CB8AC3E}">
        <p14:creationId xmlns:p14="http://schemas.microsoft.com/office/powerpoint/2010/main" val="108679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262610" y="1003466"/>
            <a:ext cx="4468902" cy="734415"/>
          </a:xfrm>
        </p:spPr>
        <p:txBody>
          <a:bodyPr>
            <a:normAutofit/>
          </a:bodyPr>
          <a:lstStyle/>
          <a:p>
            <a:r>
              <a:rPr lang="en-US" sz="4400" dirty="0">
                <a:latin typeface="Twinkl" pitchFamily="2" charset="0"/>
              </a:rPr>
              <a:t>Healthy Tuesday</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433517" y="2236395"/>
            <a:ext cx="4147246" cy="1032881"/>
          </a:xfrm>
        </p:spPr>
        <p:txBody>
          <a:bodyPr>
            <a:normAutofit fontScale="77500" lnSpcReduction="20000"/>
          </a:bodyPr>
          <a:lstStyle/>
          <a:p>
            <a:pPr algn="ctr"/>
            <a:r>
              <a:rPr lang="en-US" sz="4400" u="sng" dirty="0" err="1">
                <a:effectLst>
                  <a:outerShdw blurRad="38100" dist="38100" dir="2700000" algn="tl">
                    <a:srgbClr val="000000">
                      <a:alpha val="43137"/>
                    </a:srgbClr>
                  </a:outerShdw>
                </a:effectLst>
                <a:latin typeface="Twinkl" pitchFamily="2" charset="0"/>
              </a:rPr>
              <a:t>Mrs</a:t>
            </a:r>
            <a:r>
              <a:rPr lang="en-US" sz="4400" u="sng" dirty="0">
                <a:effectLst>
                  <a:outerShdw blurRad="38100" dist="38100" dir="2700000" algn="tl">
                    <a:srgbClr val="000000">
                      <a:alpha val="43137"/>
                    </a:srgbClr>
                  </a:outerShdw>
                </a:effectLst>
                <a:latin typeface="Twinkl" pitchFamily="2" charset="0"/>
              </a:rPr>
              <a:t> Briggs’ </a:t>
            </a:r>
          </a:p>
          <a:p>
            <a:pPr algn="ctr"/>
            <a:r>
              <a:rPr lang="en-US" sz="4400" u="sng" dirty="0">
                <a:effectLst>
                  <a:outerShdw blurRad="38100" dist="38100" dir="2700000" algn="tl">
                    <a:srgbClr val="000000">
                      <a:alpha val="43137"/>
                    </a:srgbClr>
                  </a:outerShdw>
                </a:effectLst>
                <a:latin typeface="Twinkl" pitchFamily="2" charset="0"/>
              </a:rPr>
              <a:t>Easy </a:t>
            </a:r>
            <a:r>
              <a:rPr lang="en-US" sz="4400" u="sng" dirty="0" err="1">
                <a:effectLst>
                  <a:outerShdw blurRad="38100" dist="38100" dir="2700000" algn="tl">
                    <a:srgbClr val="000000">
                      <a:alpha val="43137"/>
                    </a:srgbClr>
                  </a:outerShdw>
                </a:effectLst>
                <a:latin typeface="Twinkl" pitchFamily="2" charset="0"/>
              </a:rPr>
              <a:t>Peasy</a:t>
            </a:r>
            <a:r>
              <a:rPr lang="en-US" sz="4400" u="sng" dirty="0">
                <a:effectLst>
                  <a:outerShdw blurRad="38100" dist="38100" dir="2700000" algn="tl">
                    <a:srgbClr val="000000">
                      <a:alpha val="43137"/>
                    </a:srgbClr>
                  </a:outerShdw>
                </a:effectLst>
                <a:latin typeface="Twinkl" pitchFamily="2" charset="0"/>
              </a:rPr>
              <a:t> Muffins</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386000" y="3374372"/>
            <a:ext cx="5213001" cy="3469430"/>
          </a:xfrm>
        </p:spPr>
        <p:txBody>
          <a:bodyPr>
            <a:normAutofit lnSpcReduction="10000"/>
          </a:bodyPr>
          <a:lstStyle/>
          <a:p>
            <a:r>
              <a:rPr lang="en-GB" sz="2400" b="1" dirty="0">
                <a:latin typeface="Twinkl" pitchFamily="2" charset="0"/>
              </a:rPr>
              <a:t>250g plain flour</a:t>
            </a:r>
          </a:p>
          <a:p>
            <a:r>
              <a:rPr lang="en-GB" sz="2400" b="1" dirty="0">
                <a:latin typeface="Twinkl" pitchFamily="2" charset="0"/>
              </a:rPr>
              <a:t>100g castor sugar</a:t>
            </a:r>
          </a:p>
          <a:p>
            <a:r>
              <a:rPr lang="en-GB" sz="2400" b="1" dirty="0">
                <a:latin typeface="Twinkl" pitchFamily="2" charset="0"/>
              </a:rPr>
              <a:t>3 tsp baking powder</a:t>
            </a:r>
          </a:p>
          <a:p>
            <a:r>
              <a:rPr lang="en-GB" sz="2400" b="1" dirty="0">
                <a:latin typeface="Twinkl" pitchFamily="2" charset="0"/>
              </a:rPr>
              <a:t>1/2 tsp salt</a:t>
            </a:r>
          </a:p>
          <a:p>
            <a:r>
              <a:rPr lang="en-GB" sz="2400" b="1" dirty="0">
                <a:latin typeface="Twinkl" pitchFamily="2" charset="0"/>
              </a:rPr>
              <a:t>175ml milk</a:t>
            </a:r>
          </a:p>
          <a:p>
            <a:r>
              <a:rPr lang="en-GB" sz="2400" b="1" dirty="0">
                <a:latin typeface="Twinkl" pitchFamily="2" charset="0"/>
              </a:rPr>
              <a:t>75ml vegetable oil</a:t>
            </a:r>
          </a:p>
          <a:p>
            <a:r>
              <a:rPr lang="en-GB" sz="2400" b="1" dirty="0">
                <a:latin typeface="Twinkl" pitchFamily="2" charset="0"/>
              </a:rPr>
              <a:t>1 egg</a:t>
            </a:r>
          </a:p>
          <a:p>
            <a:r>
              <a:rPr lang="en-GB" sz="2400" b="1" dirty="0">
                <a:latin typeface="Twinkl" pitchFamily="2" charset="0"/>
              </a:rPr>
              <a:t>125g choc chips or blueberries </a:t>
            </a:r>
          </a:p>
          <a:p>
            <a:r>
              <a:rPr lang="en-GB" sz="2400" b="1" dirty="0">
                <a:latin typeface="Twinkl" pitchFamily="2" charset="0"/>
              </a:rPr>
              <a:t>3tbsp sugar for sprinkling</a:t>
            </a:r>
          </a:p>
          <a:p>
            <a:pPr marL="0" indent="0">
              <a:buNone/>
            </a:pPr>
            <a:endParaRPr lang="en-US" sz="2400" dirty="0">
              <a:latin typeface="Twinkl" pitchFamily="2" charset="0"/>
            </a:endParaRPr>
          </a:p>
        </p:txBody>
      </p:sp>
      <p:sp>
        <p:nvSpPr>
          <p:cNvPr id="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6068713" y="6398311"/>
            <a:ext cx="2639323" cy="365125"/>
          </a:xfrm>
        </p:spPr>
        <p:txBody>
          <a:bodyPr/>
          <a:lstStyle/>
          <a:p>
            <a:r>
              <a:rPr lang="en-US" sz="2400" dirty="0">
                <a:solidFill>
                  <a:schemeClr val="accent4">
                    <a:lumMod val="50000"/>
                  </a:schemeClr>
                </a:solidFill>
                <a:effectLst>
                  <a:outerShdw blurRad="38100" dist="38100" dir="2700000" algn="tl">
                    <a:srgbClr val="000000">
                      <a:alpha val="43137"/>
                    </a:srgbClr>
                  </a:outerShdw>
                </a:effectLst>
              </a:rPr>
              <a:t>CLICK HERE</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15</a:t>
            </a:fld>
            <a:endParaRPr lang="en-US" dirty="0"/>
          </a:p>
        </p:txBody>
      </p:sp>
      <p:pic>
        <p:nvPicPr>
          <p:cNvPr id="12" name="Picture Placeholder 11">
            <a:extLst>
              <a:ext uri="{FF2B5EF4-FFF2-40B4-BE49-F238E27FC236}">
                <a16:creationId xmlns:a16="http://schemas.microsoft.com/office/drawing/2014/main" id="{D9B8F83B-7C41-4C46-9B67-B6DBA3C77F5D}"/>
              </a:ext>
            </a:extLst>
          </p:cNvPr>
          <p:cNvPicPr>
            <a:picLocks noGrp="1" noChangeAspect="1"/>
          </p:cNvPicPr>
          <p:nvPr>
            <p:ph type="pic" sz="quarter" idx="14"/>
          </p:nvPr>
        </p:nvPicPr>
        <p:blipFill>
          <a:blip r:embed="rId2"/>
          <a:srcRect l="9997" r="9997"/>
          <a:stretch>
            <a:fillRect/>
          </a:stretch>
        </p:blipFill>
        <p:spPr/>
      </p:pic>
      <p:pic>
        <p:nvPicPr>
          <p:cNvPr id="11" name="Picture 10">
            <a:extLst>
              <a:ext uri="{FF2B5EF4-FFF2-40B4-BE49-F238E27FC236}">
                <a16:creationId xmlns:a16="http://schemas.microsoft.com/office/drawing/2014/main" id="{C04B17BA-2A34-4370-A2D3-D1068187436A}"/>
              </a:ext>
            </a:extLst>
          </p:cNvPr>
          <p:cNvPicPr/>
          <p:nvPr/>
        </p:nvPicPr>
        <p:blipFill>
          <a:blip r:embed="rId3">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9" name="Picture 8">
            <a:extLst>
              <a:ext uri="{FF2B5EF4-FFF2-40B4-BE49-F238E27FC236}">
                <a16:creationId xmlns:a16="http://schemas.microsoft.com/office/drawing/2014/main" id="{D26594C4-C5AE-4DCF-96B5-395BC524D331}"/>
              </a:ext>
            </a:extLst>
          </p:cNvPr>
          <p:cNvPicPr>
            <a:picLocks noChangeAspect="1"/>
          </p:cNvPicPr>
          <p:nvPr/>
        </p:nvPicPr>
        <p:blipFill>
          <a:blip r:embed="rId4"/>
          <a:stretch>
            <a:fillRect/>
          </a:stretch>
        </p:blipFill>
        <p:spPr>
          <a:xfrm>
            <a:off x="6141983" y="4935021"/>
            <a:ext cx="1375928" cy="1375928"/>
          </a:xfrm>
          <a:prstGeom prst="rect">
            <a:avLst/>
          </a:prstGeom>
        </p:spPr>
      </p:pic>
    </p:spTree>
    <p:extLst>
      <p:ext uri="{BB962C8B-B14F-4D97-AF65-F5344CB8AC3E}">
        <p14:creationId xmlns:p14="http://schemas.microsoft.com/office/powerpoint/2010/main" val="3143827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2999389" y="331056"/>
            <a:ext cx="5352760" cy="930539"/>
          </a:xfrm>
        </p:spPr>
        <p:txBody>
          <a:bodyPr>
            <a:normAutofit/>
          </a:bodyPr>
          <a:lstStyle/>
          <a:p>
            <a:pPr algn="ctr"/>
            <a:r>
              <a:rPr lang="en-US" sz="2800" dirty="0">
                <a:latin typeface="Twinkl" pitchFamily="2" charset="0"/>
              </a:rPr>
              <a:t>MORE DELICIOUS RECIPES</a:t>
            </a:r>
          </a:p>
        </p:txBody>
      </p:sp>
      <p:sp>
        <p:nvSpPr>
          <p:cNvPr id="3" name="Footer Placeholder 2">
            <a:extLst>
              <a:ext uri="{FF2B5EF4-FFF2-40B4-BE49-F238E27FC236}">
                <a16:creationId xmlns:a16="http://schemas.microsoft.com/office/drawing/2014/main" id="{E6ED2A0C-51B7-4C46-8FCB-2E66B0949EA3}"/>
              </a:ext>
            </a:extLst>
          </p:cNvPr>
          <p:cNvSpPr>
            <a:spLocks noGrp="1"/>
          </p:cNvSpPr>
          <p:nvPr>
            <p:ph type="ftr" sz="quarter" idx="11"/>
          </p:nvPr>
        </p:nvSpPr>
        <p:spPr>
          <a:xfrm>
            <a:off x="157081" y="747919"/>
            <a:ext cx="2639323" cy="365125"/>
          </a:xfrm>
        </p:spPr>
        <p:txBody>
          <a:bodyPr/>
          <a:lstStyle/>
          <a:p>
            <a:r>
              <a:rPr lang="en-US" dirty="0">
                <a:latin typeface="Twinkl" pitchFamily="2" charset="0"/>
              </a:rPr>
              <a:t>Education Links to Cooking:</a:t>
            </a:r>
          </a:p>
          <a:p>
            <a:pPr marL="285750" indent="-285750">
              <a:buFontTx/>
              <a:buChar char="-"/>
            </a:pPr>
            <a:r>
              <a:rPr lang="en-US" dirty="0">
                <a:latin typeface="Twinkl" pitchFamily="2" charset="0"/>
              </a:rPr>
              <a:t>Time</a:t>
            </a:r>
          </a:p>
          <a:p>
            <a:pPr marL="285750" indent="-285750">
              <a:buFontTx/>
              <a:buChar char="-"/>
            </a:pPr>
            <a:r>
              <a:rPr lang="en-US" dirty="0">
                <a:latin typeface="Twinkl" pitchFamily="2" charset="0"/>
              </a:rPr>
              <a:t>Measurement</a:t>
            </a:r>
          </a:p>
          <a:p>
            <a:pPr marL="285750" indent="-285750">
              <a:buFontTx/>
              <a:buChar char="-"/>
            </a:pPr>
            <a:r>
              <a:rPr lang="en-US" dirty="0">
                <a:latin typeface="Twinkl" pitchFamily="2" charset="0"/>
              </a:rPr>
              <a:t>Reading a recipe</a:t>
            </a:r>
          </a:p>
          <a:p>
            <a:pPr marL="285750" indent="-285750">
              <a:buFontTx/>
              <a:buChar char="-"/>
            </a:pPr>
            <a:r>
              <a:rPr lang="en-US" dirty="0">
                <a:latin typeface="Twinkl" pitchFamily="2" charset="0"/>
              </a:rPr>
              <a:t>Following instructions</a:t>
            </a:r>
          </a:p>
          <a:p>
            <a:pPr marL="285750" indent="-285750">
              <a:buFontTx/>
              <a:buChar char="-"/>
            </a:pPr>
            <a:r>
              <a:rPr lang="en-US" dirty="0">
                <a:latin typeface="Twinkl" pitchFamily="2" charset="0"/>
              </a:rPr>
              <a:t>Review writing</a:t>
            </a:r>
          </a:p>
          <a:p>
            <a:pPr marL="285750" indent="-285750">
              <a:buFontTx/>
              <a:buChar char="-"/>
            </a:pPr>
            <a:r>
              <a:rPr lang="en-US" dirty="0">
                <a:latin typeface="Twinkl" pitchFamily="2" charset="0"/>
              </a:rPr>
              <a:t>Descriptive language</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16</a:t>
            </a:fld>
            <a:endParaRPr lang="en-US" dirty="0"/>
          </a:p>
        </p:txBody>
      </p:sp>
      <p:pic>
        <p:nvPicPr>
          <p:cNvPr id="7" name="Picture 6" descr="a close up of a fruity cereal bar made of Cheerios, apples and berries">
            <a:hlinkClick r:id="rId2"/>
            <a:extLst>
              <a:ext uri="{FF2B5EF4-FFF2-40B4-BE49-F238E27FC236}">
                <a16:creationId xmlns:a16="http://schemas.microsoft.com/office/drawing/2014/main" id="{942C974A-5C6F-4B92-B63D-42068B92C97A}"/>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96632" y="2228849"/>
            <a:ext cx="3234795" cy="1724419"/>
          </a:xfrm>
          <a:prstGeom prst="rect">
            <a:avLst/>
          </a:prstGeom>
          <a:noFill/>
          <a:ln>
            <a:noFill/>
          </a:ln>
        </p:spPr>
      </p:pic>
      <p:sp>
        <p:nvSpPr>
          <p:cNvPr id="8" name="Footer Placeholder 2">
            <a:extLst>
              <a:ext uri="{FF2B5EF4-FFF2-40B4-BE49-F238E27FC236}">
                <a16:creationId xmlns:a16="http://schemas.microsoft.com/office/drawing/2014/main" id="{0242E833-5818-4A8B-9DCB-816B61CF3B20}"/>
              </a:ext>
            </a:extLst>
          </p:cNvPr>
          <p:cNvSpPr txBox="1">
            <a:spLocks/>
          </p:cNvSpPr>
          <p:nvPr/>
        </p:nvSpPr>
        <p:spPr>
          <a:xfrm>
            <a:off x="378537" y="3953268"/>
            <a:ext cx="3223420" cy="1059313"/>
          </a:xfrm>
          <a:prstGeom prst="rect">
            <a:avLst/>
          </a:prstGeom>
          <a:solidFill>
            <a:schemeClr val="bg1"/>
          </a:solid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err="1"/>
              <a:t>Fruitylicious</a:t>
            </a:r>
            <a:r>
              <a:rPr lang="en-US" dirty="0"/>
              <a:t> Apple &amp; Berry Bars </a:t>
            </a:r>
          </a:p>
          <a:p>
            <a:pPr algn="ctr"/>
            <a:endParaRPr lang="en-US" sz="600" dirty="0"/>
          </a:p>
          <a:p>
            <a:pPr algn="ctr"/>
            <a:r>
              <a:rPr lang="en-US" dirty="0"/>
              <a:t>Video available:</a:t>
            </a:r>
          </a:p>
          <a:p>
            <a:pPr algn="ctr"/>
            <a:r>
              <a:rPr lang="en-US" dirty="0">
                <a:hlinkClick r:id="rId5"/>
              </a:rPr>
              <a:t>https://youtu.be/HlkrSMV13do</a:t>
            </a:r>
            <a:r>
              <a:rPr lang="en-US" dirty="0"/>
              <a:t> </a:t>
            </a:r>
          </a:p>
        </p:txBody>
      </p:sp>
      <p:pic>
        <p:nvPicPr>
          <p:cNvPr id="10" name="Picture 9">
            <a:extLst>
              <a:ext uri="{FF2B5EF4-FFF2-40B4-BE49-F238E27FC236}">
                <a16:creationId xmlns:a16="http://schemas.microsoft.com/office/drawing/2014/main" id="{3CC7D271-5F59-4465-B4EB-8ED0EF375DE0}"/>
              </a:ext>
            </a:extLst>
          </p:cNvPr>
          <p:cNvPicPr>
            <a:picLocks noChangeAspect="1"/>
          </p:cNvPicPr>
          <p:nvPr/>
        </p:nvPicPr>
        <p:blipFill>
          <a:blip r:embed="rId6"/>
          <a:stretch>
            <a:fillRect/>
          </a:stretch>
        </p:blipFill>
        <p:spPr>
          <a:xfrm rot="20215732">
            <a:off x="3269725" y="3931261"/>
            <a:ext cx="664464" cy="664464"/>
          </a:xfrm>
          <a:prstGeom prst="rect">
            <a:avLst/>
          </a:prstGeom>
        </p:spPr>
      </p:pic>
      <p:sp>
        <p:nvSpPr>
          <p:cNvPr id="11" name="Title 1">
            <a:extLst>
              <a:ext uri="{FF2B5EF4-FFF2-40B4-BE49-F238E27FC236}">
                <a16:creationId xmlns:a16="http://schemas.microsoft.com/office/drawing/2014/main" id="{EEF8786B-ABE3-47B2-8B9B-9DA69ED7D835}"/>
              </a:ext>
            </a:extLst>
          </p:cNvPr>
          <p:cNvSpPr txBox="1">
            <a:spLocks/>
          </p:cNvSpPr>
          <p:nvPr/>
        </p:nvSpPr>
        <p:spPr>
          <a:xfrm>
            <a:off x="8352149" y="331056"/>
            <a:ext cx="3839851" cy="930539"/>
          </a:xfrm>
          <a:prstGeom prst="rect">
            <a:avLst/>
          </a:prstGeom>
          <a:solidFill>
            <a:schemeClr val="tx1">
              <a:lumMod val="20000"/>
              <a:lumOff val="80000"/>
            </a:schemeClr>
          </a:solidFill>
          <a:ln>
            <a:noFill/>
          </a:ln>
        </p:spPr>
        <p:txBody>
          <a:bodyPr vert="horz" lIns="144000" tIns="45720" rIns="91440" bIns="45720" rtlCol="0" anchor="ctr" anchorCtr="0">
            <a:normAutofit fontScale="92500"/>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pPr algn="ctr"/>
            <a:r>
              <a:rPr lang="en-US" b="0" dirty="0">
                <a:solidFill>
                  <a:schemeClr val="accent4">
                    <a:lumMod val="50000"/>
                  </a:schemeClr>
                </a:solidFill>
                <a:latin typeface="Twinkl" pitchFamily="2" charset="0"/>
              </a:rPr>
              <a:t>Click the worksheets, to take you the PDF recipes to download. </a:t>
            </a:r>
            <a:r>
              <a:rPr lang="en-US" b="0" dirty="0" err="1">
                <a:solidFill>
                  <a:schemeClr val="accent4">
                    <a:lumMod val="50000"/>
                  </a:schemeClr>
                </a:solidFill>
                <a:latin typeface="Twinkl" pitchFamily="2" charset="0"/>
              </a:rPr>
              <a:t>Youtube</a:t>
            </a:r>
            <a:r>
              <a:rPr lang="en-US" b="0" dirty="0">
                <a:solidFill>
                  <a:schemeClr val="accent4">
                    <a:lumMod val="50000"/>
                  </a:schemeClr>
                </a:solidFill>
                <a:latin typeface="Twinkl" pitchFamily="2" charset="0"/>
              </a:rPr>
              <a:t> link available below.</a:t>
            </a:r>
          </a:p>
        </p:txBody>
      </p:sp>
      <p:pic>
        <p:nvPicPr>
          <p:cNvPr id="12" name="Picture 11">
            <a:extLst>
              <a:ext uri="{FF2B5EF4-FFF2-40B4-BE49-F238E27FC236}">
                <a16:creationId xmlns:a16="http://schemas.microsoft.com/office/drawing/2014/main" id="{4CFF6916-8A68-4935-AAB3-29A365686180}"/>
              </a:ext>
            </a:extLst>
          </p:cNvPr>
          <p:cNvPicPr>
            <a:picLocks noChangeAspect="1"/>
          </p:cNvPicPr>
          <p:nvPr/>
        </p:nvPicPr>
        <p:blipFill>
          <a:blip r:embed="rId6"/>
          <a:stretch>
            <a:fillRect/>
          </a:stretch>
        </p:blipFill>
        <p:spPr>
          <a:xfrm>
            <a:off x="7998029" y="980839"/>
            <a:ext cx="1024099" cy="1024099"/>
          </a:xfrm>
          <a:prstGeom prst="rect">
            <a:avLst/>
          </a:prstGeom>
        </p:spPr>
      </p:pic>
      <p:pic>
        <p:nvPicPr>
          <p:cNvPr id="13" name="Picture 12">
            <a:extLst>
              <a:ext uri="{FF2B5EF4-FFF2-40B4-BE49-F238E27FC236}">
                <a16:creationId xmlns:a16="http://schemas.microsoft.com/office/drawing/2014/main" id="{52B5DBFB-E9E8-434C-AA3C-ABE53FB45143}"/>
              </a:ext>
            </a:extLst>
          </p:cNvPr>
          <p:cNvPicPr/>
          <p:nvPr/>
        </p:nvPicPr>
        <p:blipFill>
          <a:blip r:embed="rId7">
            <a:extLst>
              <a:ext uri="{28A0092B-C50C-407E-A947-70E740481C1C}">
                <a14:useLocalDpi xmlns:a14="http://schemas.microsoft.com/office/drawing/2010/main" val="0"/>
              </a:ext>
            </a:extLst>
          </a:blip>
          <a:stretch>
            <a:fillRect/>
          </a:stretch>
        </p:blipFill>
        <p:spPr>
          <a:xfrm>
            <a:off x="82724" y="6128386"/>
            <a:ext cx="606552" cy="635672"/>
          </a:xfrm>
          <a:prstGeom prst="rect">
            <a:avLst/>
          </a:prstGeom>
        </p:spPr>
      </p:pic>
      <p:pic>
        <p:nvPicPr>
          <p:cNvPr id="14" name="Picture 13">
            <a:hlinkClick r:id="rId8"/>
            <a:extLst>
              <a:ext uri="{FF2B5EF4-FFF2-40B4-BE49-F238E27FC236}">
                <a16:creationId xmlns:a16="http://schemas.microsoft.com/office/drawing/2014/main" id="{4BE8630A-03F7-4BA6-8149-5E32A38CFCD9}"/>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541370" y="2228850"/>
            <a:ext cx="3229024" cy="1825152"/>
          </a:xfrm>
          <a:prstGeom prst="rect">
            <a:avLst/>
          </a:prstGeom>
        </p:spPr>
      </p:pic>
      <p:sp>
        <p:nvSpPr>
          <p:cNvPr id="16" name="Footer Placeholder 2">
            <a:extLst>
              <a:ext uri="{FF2B5EF4-FFF2-40B4-BE49-F238E27FC236}">
                <a16:creationId xmlns:a16="http://schemas.microsoft.com/office/drawing/2014/main" id="{011622F1-C5FB-4DE2-BD2F-DB489B0D74AB}"/>
              </a:ext>
            </a:extLst>
          </p:cNvPr>
          <p:cNvSpPr txBox="1">
            <a:spLocks/>
          </p:cNvSpPr>
          <p:nvPr/>
        </p:nvSpPr>
        <p:spPr>
          <a:xfrm>
            <a:off x="4431554" y="3953268"/>
            <a:ext cx="3305716" cy="1059313"/>
          </a:xfrm>
          <a:prstGeom prst="rect">
            <a:avLst/>
          </a:prstGeom>
          <a:solidFill>
            <a:schemeClr val="bg1"/>
          </a:solid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Veggie Fruity Burgers </a:t>
            </a:r>
          </a:p>
          <a:p>
            <a:pPr algn="ctr"/>
            <a:endParaRPr lang="en-US" sz="600" dirty="0"/>
          </a:p>
          <a:p>
            <a:pPr algn="ctr"/>
            <a:r>
              <a:rPr lang="en-US" dirty="0"/>
              <a:t>Video available:</a:t>
            </a:r>
          </a:p>
          <a:p>
            <a:pPr algn="ctr"/>
            <a:r>
              <a:rPr lang="en-US" dirty="0">
                <a:hlinkClick r:id="rId10"/>
              </a:rPr>
              <a:t>https://youtu.be/1SG6w3RVg1U</a:t>
            </a:r>
            <a:r>
              <a:rPr lang="en-US" dirty="0"/>
              <a:t> </a:t>
            </a:r>
          </a:p>
        </p:txBody>
      </p:sp>
      <p:pic>
        <p:nvPicPr>
          <p:cNvPr id="15" name="Picture 14">
            <a:extLst>
              <a:ext uri="{FF2B5EF4-FFF2-40B4-BE49-F238E27FC236}">
                <a16:creationId xmlns:a16="http://schemas.microsoft.com/office/drawing/2014/main" id="{0ECD047A-C9ED-405B-9E23-2A66D5AAB120}"/>
              </a:ext>
            </a:extLst>
          </p:cNvPr>
          <p:cNvPicPr>
            <a:picLocks noChangeAspect="1"/>
          </p:cNvPicPr>
          <p:nvPr/>
        </p:nvPicPr>
        <p:blipFill>
          <a:blip r:embed="rId6"/>
          <a:stretch>
            <a:fillRect/>
          </a:stretch>
        </p:blipFill>
        <p:spPr>
          <a:xfrm rot="20215732">
            <a:off x="7362930" y="3781909"/>
            <a:ext cx="664464" cy="664464"/>
          </a:xfrm>
          <a:prstGeom prst="rect">
            <a:avLst/>
          </a:prstGeom>
        </p:spPr>
      </p:pic>
      <p:pic>
        <p:nvPicPr>
          <p:cNvPr id="17" name="Picture 16">
            <a:hlinkClick r:id="rId11"/>
            <a:extLst>
              <a:ext uri="{FF2B5EF4-FFF2-40B4-BE49-F238E27FC236}">
                <a16:creationId xmlns:a16="http://schemas.microsoft.com/office/drawing/2014/main" id="{C505AA60-E151-4AB8-8A23-C7151E573AE9}"/>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8466345" y="2228849"/>
            <a:ext cx="3229023" cy="1816641"/>
          </a:xfrm>
          <a:prstGeom prst="rect">
            <a:avLst/>
          </a:prstGeom>
        </p:spPr>
      </p:pic>
      <p:sp>
        <p:nvSpPr>
          <p:cNvPr id="18" name="Footer Placeholder 2">
            <a:extLst>
              <a:ext uri="{FF2B5EF4-FFF2-40B4-BE49-F238E27FC236}">
                <a16:creationId xmlns:a16="http://schemas.microsoft.com/office/drawing/2014/main" id="{46FBAA34-49E5-4D63-9883-3ACB793689CF}"/>
              </a:ext>
            </a:extLst>
          </p:cNvPr>
          <p:cNvSpPr txBox="1">
            <a:spLocks/>
          </p:cNvSpPr>
          <p:nvPr/>
        </p:nvSpPr>
        <p:spPr>
          <a:xfrm>
            <a:off x="8395288" y="3953268"/>
            <a:ext cx="3305716" cy="1059313"/>
          </a:xfrm>
          <a:prstGeom prst="rect">
            <a:avLst/>
          </a:prstGeom>
          <a:solidFill>
            <a:schemeClr val="bg1"/>
          </a:solid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Chunky Chicken and Potato Soup</a:t>
            </a:r>
          </a:p>
          <a:p>
            <a:pPr algn="ctr"/>
            <a:endParaRPr lang="en-US" sz="600" dirty="0"/>
          </a:p>
          <a:p>
            <a:pPr algn="ctr"/>
            <a:r>
              <a:rPr lang="en-US" dirty="0"/>
              <a:t>Video available:</a:t>
            </a:r>
          </a:p>
          <a:p>
            <a:pPr algn="ctr"/>
            <a:r>
              <a:rPr lang="en-US" dirty="0">
                <a:hlinkClick r:id="rId13"/>
              </a:rPr>
              <a:t>https://youtu.be/cZIS1_RgGZ0</a:t>
            </a:r>
            <a:r>
              <a:rPr lang="en-US" dirty="0"/>
              <a:t> </a:t>
            </a:r>
          </a:p>
        </p:txBody>
      </p:sp>
      <p:pic>
        <p:nvPicPr>
          <p:cNvPr id="19" name="Picture 18">
            <a:extLst>
              <a:ext uri="{FF2B5EF4-FFF2-40B4-BE49-F238E27FC236}">
                <a16:creationId xmlns:a16="http://schemas.microsoft.com/office/drawing/2014/main" id="{06059992-794E-40E6-8E94-A77275516260}"/>
              </a:ext>
            </a:extLst>
          </p:cNvPr>
          <p:cNvPicPr>
            <a:picLocks noChangeAspect="1"/>
          </p:cNvPicPr>
          <p:nvPr/>
        </p:nvPicPr>
        <p:blipFill>
          <a:blip r:embed="rId6"/>
          <a:stretch>
            <a:fillRect/>
          </a:stretch>
        </p:blipFill>
        <p:spPr>
          <a:xfrm rot="20215732">
            <a:off x="11481231" y="3713258"/>
            <a:ext cx="664464" cy="664464"/>
          </a:xfrm>
          <a:prstGeom prst="rect">
            <a:avLst/>
          </a:prstGeom>
        </p:spPr>
      </p:pic>
      <p:sp>
        <p:nvSpPr>
          <p:cNvPr id="21" name="Footer Placeholder 2">
            <a:extLst>
              <a:ext uri="{FF2B5EF4-FFF2-40B4-BE49-F238E27FC236}">
                <a16:creationId xmlns:a16="http://schemas.microsoft.com/office/drawing/2014/main" id="{1EEB3E71-8809-42E4-9DA6-9836D0154C2C}"/>
              </a:ext>
            </a:extLst>
          </p:cNvPr>
          <p:cNvSpPr txBox="1">
            <a:spLocks/>
          </p:cNvSpPr>
          <p:nvPr/>
        </p:nvSpPr>
        <p:spPr>
          <a:xfrm>
            <a:off x="575704" y="5514621"/>
            <a:ext cx="10450879" cy="725079"/>
          </a:xfrm>
          <a:prstGeom prst="rect">
            <a:avLst/>
          </a:prstGeom>
          <a:no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For more recipes and ideas visit: </a:t>
            </a:r>
            <a:r>
              <a:rPr lang="en-GB" u="sng" dirty="0">
                <a:hlinkClick r:id="rId14"/>
              </a:rPr>
              <a:t>https://www.nutrition.org.uk/healthyliving/hew/cookingsessions.html</a:t>
            </a:r>
            <a:r>
              <a:rPr lang="en-GB" dirty="0"/>
              <a:t> </a:t>
            </a:r>
          </a:p>
          <a:p>
            <a:pPr algn="ctr"/>
            <a:endParaRPr lang="en-US" dirty="0"/>
          </a:p>
        </p:txBody>
      </p:sp>
    </p:spTree>
    <p:extLst>
      <p:ext uri="{BB962C8B-B14F-4D97-AF65-F5344CB8AC3E}">
        <p14:creationId xmlns:p14="http://schemas.microsoft.com/office/powerpoint/2010/main" val="351301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3178498" y="331056"/>
            <a:ext cx="5352760" cy="930539"/>
          </a:xfrm>
        </p:spPr>
        <p:txBody>
          <a:bodyPr>
            <a:normAutofit/>
          </a:bodyPr>
          <a:lstStyle/>
          <a:p>
            <a:pPr algn="ctr"/>
            <a:r>
              <a:rPr lang="en-US" sz="4400" dirty="0">
                <a:latin typeface="Twinkl" pitchFamily="2" charset="0"/>
              </a:rPr>
              <a:t>REVIEW TIME</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17</a:t>
            </a:fld>
            <a:endParaRPr lang="en-US" dirty="0"/>
          </a:p>
        </p:txBody>
      </p:sp>
      <p:pic>
        <p:nvPicPr>
          <p:cNvPr id="7" name="Picture 6" descr="a close up of a fruity cereal bar made of Cheerios, apples and berries">
            <a:hlinkClick r:id="rId2"/>
            <a:extLst>
              <a:ext uri="{FF2B5EF4-FFF2-40B4-BE49-F238E27FC236}">
                <a16:creationId xmlns:a16="http://schemas.microsoft.com/office/drawing/2014/main" id="{942C974A-5C6F-4B92-B63D-42068B92C97A}"/>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394321" y="4875426"/>
            <a:ext cx="3311375" cy="1825152"/>
          </a:xfrm>
          <a:prstGeom prst="rect">
            <a:avLst/>
          </a:prstGeom>
          <a:noFill/>
          <a:ln>
            <a:noFill/>
          </a:ln>
        </p:spPr>
      </p:pic>
      <p:pic>
        <p:nvPicPr>
          <p:cNvPr id="13" name="Picture 12">
            <a:extLst>
              <a:ext uri="{FF2B5EF4-FFF2-40B4-BE49-F238E27FC236}">
                <a16:creationId xmlns:a16="http://schemas.microsoft.com/office/drawing/2014/main" id="{52B5DBFB-E9E8-434C-AA3C-ABE53FB45143}"/>
              </a:ext>
            </a:extLst>
          </p:cNvPr>
          <p:cNvPicPr/>
          <p:nvPr/>
        </p:nvPicPr>
        <p:blipFill>
          <a:blip r:embed="rId5">
            <a:extLst>
              <a:ext uri="{28A0092B-C50C-407E-A947-70E740481C1C}">
                <a14:useLocalDpi xmlns:a14="http://schemas.microsoft.com/office/drawing/2010/main" val="0"/>
              </a:ext>
            </a:extLst>
          </a:blip>
          <a:stretch>
            <a:fillRect/>
          </a:stretch>
        </p:blipFill>
        <p:spPr>
          <a:xfrm>
            <a:off x="83680" y="53731"/>
            <a:ext cx="606552" cy="635672"/>
          </a:xfrm>
          <a:prstGeom prst="rect">
            <a:avLst/>
          </a:prstGeom>
        </p:spPr>
      </p:pic>
      <p:pic>
        <p:nvPicPr>
          <p:cNvPr id="14" name="Picture 13">
            <a:hlinkClick r:id="rId6"/>
            <a:extLst>
              <a:ext uri="{FF2B5EF4-FFF2-40B4-BE49-F238E27FC236}">
                <a16:creationId xmlns:a16="http://schemas.microsoft.com/office/drawing/2014/main" id="{4BE8630A-03F7-4BA6-8149-5E32A38CFCD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934719" y="4868355"/>
            <a:ext cx="3229024" cy="1825152"/>
          </a:xfrm>
          <a:prstGeom prst="rect">
            <a:avLst/>
          </a:prstGeom>
        </p:spPr>
      </p:pic>
      <p:pic>
        <p:nvPicPr>
          <p:cNvPr id="17" name="Picture 16">
            <a:hlinkClick r:id="rId8"/>
            <a:extLst>
              <a:ext uri="{FF2B5EF4-FFF2-40B4-BE49-F238E27FC236}">
                <a16:creationId xmlns:a16="http://schemas.microsoft.com/office/drawing/2014/main" id="{C505AA60-E151-4AB8-8A23-C7151E573AE9}"/>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705696" y="4876866"/>
            <a:ext cx="3229023" cy="1816641"/>
          </a:xfrm>
          <a:prstGeom prst="rect">
            <a:avLst/>
          </a:prstGeom>
        </p:spPr>
      </p:pic>
      <p:pic>
        <p:nvPicPr>
          <p:cNvPr id="6" name="Picture 5">
            <a:extLst>
              <a:ext uri="{FF2B5EF4-FFF2-40B4-BE49-F238E27FC236}">
                <a16:creationId xmlns:a16="http://schemas.microsoft.com/office/drawing/2014/main" id="{21A6315B-05C0-422D-AB6B-3A2744E19B03}"/>
              </a:ext>
            </a:extLst>
          </p:cNvPr>
          <p:cNvPicPr>
            <a:picLocks noChangeAspect="1"/>
          </p:cNvPicPr>
          <p:nvPr/>
        </p:nvPicPr>
        <p:blipFill>
          <a:blip r:embed="rId10"/>
          <a:stretch>
            <a:fillRect/>
          </a:stretch>
        </p:blipFill>
        <p:spPr>
          <a:xfrm>
            <a:off x="1643614" y="53731"/>
            <a:ext cx="1355775" cy="1825152"/>
          </a:xfrm>
          <a:prstGeom prst="rect">
            <a:avLst/>
          </a:prstGeom>
        </p:spPr>
      </p:pic>
      <p:pic>
        <p:nvPicPr>
          <p:cNvPr id="20" name="Picture Placeholder 11">
            <a:extLst>
              <a:ext uri="{FF2B5EF4-FFF2-40B4-BE49-F238E27FC236}">
                <a16:creationId xmlns:a16="http://schemas.microsoft.com/office/drawing/2014/main" id="{F1FF4A72-7AFF-4A78-A7B8-B3F166CE8740}"/>
              </a:ext>
            </a:extLst>
          </p:cNvPr>
          <p:cNvPicPr>
            <a:picLocks noChangeAspect="1"/>
          </p:cNvPicPr>
          <p:nvPr/>
        </p:nvPicPr>
        <p:blipFill>
          <a:blip r:embed="rId11"/>
          <a:srcRect l="9997" r="9997"/>
          <a:stretch>
            <a:fillRect/>
          </a:stretch>
        </p:blipFill>
        <p:spPr>
          <a:xfrm>
            <a:off x="83680" y="4875426"/>
            <a:ext cx="1627039" cy="181808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p:spPr>
      </p:pic>
      <p:sp>
        <p:nvSpPr>
          <p:cNvPr id="9" name="Cloud 8">
            <a:extLst>
              <a:ext uri="{FF2B5EF4-FFF2-40B4-BE49-F238E27FC236}">
                <a16:creationId xmlns:a16="http://schemas.microsoft.com/office/drawing/2014/main" id="{330B6426-D61F-4A88-95DA-260C1C66F4BB}"/>
              </a:ext>
            </a:extLst>
          </p:cNvPr>
          <p:cNvSpPr/>
          <p:nvPr/>
        </p:nvSpPr>
        <p:spPr>
          <a:xfrm>
            <a:off x="1710719" y="1538920"/>
            <a:ext cx="8451376" cy="3155628"/>
          </a:xfrm>
          <a:prstGeom prst="cloud">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87E87E5-7C42-4574-B7D4-CEBECBBAE944}"/>
              </a:ext>
            </a:extLst>
          </p:cNvPr>
          <p:cNvSpPr txBox="1"/>
          <p:nvPr/>
        </p:nvSpPr>
        <p:spPr>
          <a:xfrm>
            <a:off x="2526382" y="1962572"/>
            <a:ext cx="7352907" cy="2308324"/>
          </a:xfrm>
          <a:prstGeom prst="rect">
            <a:avLst/>
          </a:prstGeom>
          <a:noFill/>
        </p:spPr>
        <p:txBody>
          <a:bodyPr wrap="square" rtlCol="0">
            <a:spAutoFit/>
          </a:bodyPr>
          <a:lstStyle/>
          <a:p>
            <a:pPr algn="ctr"/>
            <a:r>
              <a:rPr lang="en-GB" sz="3600" b="1" dirty="0">
                <a:solidFill>
                  <a:schemeClr val="bg1"/>
                </a:solidFill>
                <a:latin typeface="Twinkl" pitchFamily="2" charset="0"/>
              </a:rPr>
              <a:t>Write or voice record a food review on the food you have created. Or a review on another meal you have recently tried.</a:t>
            </a:r>
            <a:endParaRPr lang="en-GB" sz="2800" b="1" dirty="0">
              <a:solidFill>
                <a:schemeClr val="bg1"/>
              </a:solidFill>
              <a:latin typeface="Twinkl" pitchFamily="2" charset="0"/>
            </a:endParaRPr>
          </a:p>
        </p:txBody>
      </p:sp>
    </p:spTree>
    <p:extLst>
      <p:ext uri="{BB962C8B-B14F-4D97-AF65-F5344CB8AC3E}">
        <p14:creationId xmlns:p14="http://schemas.microsoft.com/office/powerpoint/2010/main" val="1316976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18</a:t>
            </a:fld>
            <a:endParaRPr lang="en-US" dirty="0"/>
          </a:p>
        </p:txBody>
      </p:sp>
      <p:sp>
        <p:nvSpPr>
          <p:cNvPr id="7" name="Title 6">
            <a:extLst>
              <a:ext uri="{FF2B5EF4-FFF2-40B4-BE49-F238E27FC236}">
                <a16:creationId xmlns:a16="http://schemas.microsoft.com/office/drawing/2014/main" id="{F4AFAA6B-33E2-447D-86C0-25E06332573C}"/>
              </a:ext>
            </a:extLst>
          </p:cNvPr>
          <p:cNvSpPr>
            <a:spLocks noGrp="1"/>
          </p:cNvSpPr>
          <p:nvPr>
            <p:ph type="title"/>
          </p:nvPr>
        </p:nvSpPr>
        <p:spPr>
          <a:xfrm>
            <a:off x="651926" y="5046144"/>
            <a:ext cx="3968496" cy="1230212"/>
          </a:xfrm>
        </p:spPr>
        <p:txBody>
          <a:bodyPr>
            <a:normAutofit fontScale="90000"/>
          </a:bodyPr>
          <a:lstStyle/>
          <a:p>
            <a:pPr algn="ctr"/>
            <a:r>
              <a:rPr lang="en-US" sz="2700" dirty="0">
                <a:latin typeface="Twinkl" pitchFamily="2" charset="0"/>
              </a:rPr>
              <a:t>Have dinner altogether as a family. Put the phones and devices away.</a:t>
            </a:r>
            <a:endParaRPr lang="en-GB" dirty="0"/>
          </a:p>
        </p:txBody>
      </p:sp>
      <p:pic>
        <p:nvPicPr>
          <p:cNvPr id="8" name="Picture 7">
            <a:extLst>
              <a:ext uri="{FF2B5EF4-FFF2-40B4-BE49-F238E27FC236}">
                <a16:creationId xmlns:a16="http://schemas.microsoft.com/office/drawing/2014/main" id="{A0499ADF-B9A7-43A1-A9A4-32E1C1F950F8}"/>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3074" name="Picture 2" descr="Image result for wash up clipart">
            <a:extLst>
              <a:ext uri="{FF2B5EF4-FFF2-40B4-BE49-F238E27FC236}">
                <a16:creationId xmlns:a16="http://schemas.microsoft.com/office/drawing/2014/main" id="{9AD44CAD-A10C-4A90-BA8A-BF87103B0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218" y="1161066"/>
            <a:ext cx="3891010" cy="389737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6">
            <a:extLst>
              <a:ext uri="{FF2B5EF4-FFF2-40B4-BE49-F238E27FC236}">
                <a16:creationId xmlns:a16="http://schemas.microsoft.com/office/drawing/2014/main" id="{2F743DE7-6F88-4BE1-B53F-A4D4FBD0E273}"/>
              </a:ext>
            </a:extLst>
          </p:cNvPr>
          <p:cNvSpPr txBox="1">
            <a:spLocks/>
          </p:cNvSpPr>
          <p:nvPr/>
        </p:nvSpPr>
        <p:spPr>
          <a:xfrm>
            <a:off x="7091218" y="5081828"/>
            <a:ext cx="3891010" cy="1230212"/>
          </a:xfrm>
          <a:prstGeom prst="rect">
            <a:avLst/>
          </a:prstGeom>
          <a:gradFill>
            <a:gsLst>
              <a:gs pos="0">
                <a:schemeClr val="tx2"/>
              </a:gs>
              <a:gs pos="100000">
                <a:schemeClr val="tx1"/>
              </a:gs>
            </a:gsLst>
            <a:lin ang="10800000" scaled="1"/>
          </a:gra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pPr algn="ctr"/>
            <a:r>
              <a:rPr lang="en-US" sz="2700" dirty="0">
                <a:latin typeface="Twinkl" pitchFamily="2" charset="0"/>
              </a:rPr>
              <a:t>Wash up after cooking today! </a:t>
            </a:r>
            <a:r>
              <a:rPr lang="en-US" sz="2700" u="sng" dirty="0">
                <a:solidFill>
                  <a:schemeClr val="accent4">
                    <a:lumMod val="50000"/>
                  </a:schemeClr>
                </a:solidFill>
                <a:latin typeface="Twinkl" pitchFamily="2" charset="0"/>
              </a:rPr>
              <a:t>OR</a:t>
            </a:r>
            <a:r>
              <a:rPr lang="en-US" sz="2700" dirty="0">
                <a:solidFill>
                  <a:schemeClr val="accent4">
                    <a:lumMod val="50000"/>
                  </a:schemeClr>
                </a:solidFill>
                <a:latin typeface="Twinkl" pitchFamily="2" charset="0"/>
              </a:rPr>
              <a:t> </a:t>
            </a:r>
            <a:r>
              <a:rPr lang="en-US" sz="2700" dirty="0">
                <a:latin typeface="Twinkl" pitchFamily="2" charset="0"/>
              </a:rPr>
              <a:t>Wash up after your dinner! </a:t>
            </a:r>
            <a:endParaRPr lang="en-GB" dirty="0"/>
          </a:p>
        </p:txBody>
      </p:sp>
      <p:pic>
        <p:nvPicPr>
          <p:cNvPr id="3076" name="Picture 4" descr="What's the problem?">
            <a:extLst>
              <a:ext uri="{FF2B5EF4-FFF2-40B4-BE49-F238E27FC236}">
                <a16:creationId xmlns:a16="http://schemas.microsoft.com/office/drawing/2014/main" id="{BD5B3C70-7A8C-44D4-B92B-64C4AE7D3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422" y="5026143"/>
            <a:ext cx="1388373" cy="12702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family dinner clipart">
            <a:extLst>
              <a:ext uri="{FF2B5EF4-FFF2-40B4-BE49-F238E27FC236}">
                <a16:creationId xmlns:a16="http://schemas.microsoft.com/office/drawing/2014/main" id="{E794F622-53C2-4B79-9F48-198877AA1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07" y="2044330"/>
            <a:ext cx="5348288" cy="28384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georgemitchellschool.com/wp-content/uploads/2020/04/family-challenge.png">
            <a:extLst>
              <a:ext uri="{FF2B5EF4-FFF2-40B4-BE49-F238E27FC236}">
                <a16:creationId xmlns:a16="http://schemas.microsoft.com/office/drawing/2014/main" id="{E9D70BBB-C985-4934-AD8D-A1789C255C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752" y="-185811"/>
            <a:ext cx="3417132" cy="2161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932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24069" y="1011017"/>
            <a:ext cx="5226260" cy="734415"/>
          </a:xfrm>
        </p:spPr>
        <p:txBody>
          <a:bodyPr>
            <a:normAutofit/>
          </a:bodyPr>
          <a:lstStyle/>
          <a:p>
            <a:r>
              <a:rPr lang="en-US" sz="3800" dirty="0">
                <a:latin typeface="Twinkl" pitchFamily="2" charset="0"/>
              </a:rPr>
              <a:t>Wellbeing Wednesday</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512338" y="2270929"/>
            <a:ext cx="4785504" cy="828722"/>
          </a:xfrm>
        </p:spPr>
        <p:txBody>
          <a:bodyPr>
            <a:normAutofit fontScale="70000" lnSpcReduction="20000"/>
          </a:bodyPr>
          <a:lstStyle/>
          <a:p>
            <a:pPr algn="ctr"/>
            <a:r>
              <a:rPr lang="en-US" sz="4400" dirty="0">
                <a:effectLst>
                  <a:outerShdw blurRad="38100" dist="38100" dir="2700000" algn="tl">
                    <a:srgbClr val="000000">
                      <a:alpha val="43137"/>
                    </a:srgbClr>
                  </a:outerShdw>
                </a:effectLst>
                <a:latin typeface="Twinkl" pitchFamily="2" charset="0"/>
              </a:rPr>
              <a:t>Yoga and Mental Health</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298589" y="3204747"/>
            <a:ext cx="5213001" cy="3469430"/>
          </a:xfrm>
        </p:spPr>
        <p:txBody>
          <a:bodyPr>
            <a:normAutofit/>
          </a:bodyPr>
          <a:lstStyle/>
          <a:p>
            <a:pPr marL="0" indent="0" algn="ctr">
              <a:buNone/>
            </a:pPr>
            <a:r>
              <a:rPr lang="en-US" sz="2400" dirty="0">
                <a:latin typeface="Twinkl" pitchFamily="2" charset="0"/>
              </a:rPr>
              <a:t>We are very lucky to have </a:t>
            </a:r>
            <a:r>
              <a:rPr lang="en-US" sz="2400" b="1" u="sng" dirty="0">
                <a:effectLst>
                  <a:outerShdw blurRad="38100" dist="38100" dir="2700000" algn="tl">
                    <a:srgbClr val="000000">
                      <a:alpha val="43137"/>
                    </a:srgbClr>
                  </a:outerShdw>
                </a:effectLst>
                <a:latin typeface="Twinkl" pitchFamily="2" charset="0"/>
              </a:rPr>
              <a:t>Courtney</a:t>
            </a:r>
            <a:r>
              <a:rPr lang="en-US" sz="2400" dirty="0">
                <a:latin typeface="Twinkl" pitchFamily="2" charset="0"/>
              </a:rPr>
              <a:t> from </a:t>
            </a:r>
            <a:r>
              <a:rPr lang="en-US" sz="2400" b="1" u="sng" dirty="0">
                <a:latin typeface="Twinkl" pitchFamily="2" charset="0"/>
              </a:rPr>
              <a:t>Wisdom Within You</a:t>
            </a:r>
            <a:r>
              <a:rPr lang="en-US" sz="2400" dirty="0">
                <a:latin typeface="Twinkl" pitchFamily="2" charset="0"/>
              </a:rPr>
              <a:t> taking us through a yoga routine and discussing the importance of looking after our Mental Health.</a:t>
            </a:r>
          </a:p>
          <a:p>
            <a:pPr marL="0" indent="0" algn="ctr">
              <a:buNone/>
            </a:pPr>
            <a:endParaRPr lang="en-US" sz="2400" dirty="0">
              <a:latin typeface="Twinkl" pitchFamily="2" charset="0"/>
            </a:endParaRPr>
          </a:p>
          <a:p>
            <a:pPr marL="0" indent="0" algn="ctr">
              <a:buNone/>
            </a:pPr>
            <a:r>
              <a:rPr lang="en-GB" sz="2000" dirty="0">
                <a:latin typeface="Twinkl" pitchFamily="2" charset="0"/>
              </a:rPr>
              <a:t>Regular </a:t>
            </a:r>
            <a:r>
              <a:rPr lang="en-GB" sz="2000" b="1" dirty="0">
                <a:latin typeface="Twinkl" pitchFamily="2" charset="0"/>
              </a:rPr>
              <a:t>yoga</a:t>
            </a:r>
            <a:r>
              <a:rPr lang="en-GB" sz="2000" dirty="0">
                <a:latin typeface="Twinkl" pitchFamily="2" charset="0"/>
              </a:rPr>
              <a:t> practice creates </a:t>
            </a:r>
            <a:r>
              <a:rPr lang="en-GB" sz="2000" b="1" dirty="0">
                <a:latin typeface="Twinkl" pitchFamily="2" charset="0"/>
              </a:rPr>
              <a:t>mental</a:t>
            </a:r>
            <a:r>
              <a:rPr lang="en-GB" sz="2000" dirty="0">
                <a:latin typeface="Twinkl" pitchFamily="2" charset="0"/>
              </a:rPr>
              <a:t> clarity and calmness; increases body awareness; relieves stress; relaxes the mind; centres attention; and sharpens concentration.</a:t>
            </a:r>
            <a:endParaRPr lang="en-US" sz="3200" dirty="0">
              <a:latin typeface="Twinkl" pitchFamily="2" charset="0"/>
            </a:endParaRPr>
          </a:p>
        </p:txBody>
      </p:sp>
      <p:sp>
        <p:nvSpPr>
          <p:cNvPr id="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6068713" y="6398311"/>
            <a:ext cx="2639323" cy="365125"/>
          </a:xfrm>
        </p:spPr>
        <p:txBody>
          <a:bodyPr/>
          <a:lstStyle/>
          <a:p>
            <a:r>
              <a:rPr lang="en-US" sz="2400" dirty="0">
                <a:solidFill>
                  <a:schemeClr val="accent4">
                    <a:lumMod val="50000"/>
                  </a:schemeClr>
                </a:solidFill>
                <a:effectLst>
                  <a:outerShdw blurRad="38100" dist="38100" dir="2700000" algn="tl">
                    <a:srgbClr val="000000">
                      <a:alpha val="43137"/>
                    </a:srgbClr>
                  </a:outerShdw>
                </a:effectLst>
              </a:rPr>
              <a:t>CLICK HERE</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19</a:t>
            </a:fld>
            <a:endParaRPr lang="en-US" dirty="0"/>
          </a:p>
        </p:txBody>
      </p:sp>
      <p:pic>
        <p:nvPicPr>
          <p:cNvPr id="10" name="Picture Placeholder 9">
            <a:extLst>
              <a:ext uri="{FF2B5EF4-FFF2-40B4-BE49-F238E27FC236}">
                <a16:creationId xmlns:a16="http://schemas.microsoft.com/office/drawing/2014/main" id="{A76EF390-1EE9-40EC-A56A-692768BE0D80}"/>
              </a:ext>
            </a:extLst>
          </p:cNvPr>
          <p:cNvPicPr>
            <a:picLocks noGrp="1" noChangeAspect="1"/>
          </p:cNvPicPr>
          <p:nvPr>
            <p:ph type="pic" sz="quarter" idx="14"/>
          </p:nvPr>
        </p:nvPicPr>
        <p:blipFill>
          <a:blip r:embed="rId2"/>
          <a:srcRect l="11970" r="11970"/>
          <a:stretch>
            <a:fillRect/>
          </a:stretch>
        </p:blipFill>
        <p:spPr/>
      </p:pic>
      <p:pic>
        <p:nvPicPr>
          <p:cNvPr id="11" name="Picture 10">
            <a:extLst>
              <a:ext uri="{FF2B5EF4-FFF2-40B4-BE49-F238E27FC236}">
                <a16:creationId xmlns:a16="http://schemas.microsoft.com/office/drawing/2014/main" id="{6B375594-7CBA-4140-B12E-06A260EA4C5A}"/>
              </a:ext>
            </a:extLst>
          </p:cNvPr>
          <p:cNvPicPr/>
          <p:nvPr/>
        </p:nvPicPr>
        <p:blipFill>
          <a:blip r:embed="rId3">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9" name="Picture 8">
            <a:extLst>
              <a:ext uri="{FF2B5EF4-FFF2-40B4-BE49-F238E27FC236}">
                <a16:creationId xmlns:a16="http://schemas.microsoft.com/office/drawing/2014/main" id="{D26594C4-C5AE-4DCF-96B5-395BC524D331}"/>
              </a:ext>
            </a:extLst>
          </p:cNvPr>
          <p:cNvPicPr>
            <a:picLocks noChangeAspect="1"/>
          </p:cNvPicPr>
          <p:nvPr/>
        </p:nvPicPr>
        <p:blipFill>
          <a:blip r:embed="rId4"/>
          <a:stretch>
            <a:fillRect/>
          </a:stretch>
        </p:blipFill>
        <p:spPr>
          <a:xfrm>
            <a:off x="6141983" y="4935021"/>
            <a:ext cx="1375928" cy="1375928"/>
          </a:xfrm>
          <a:prstGeom prst="rect">
            <a:avLst/>
          </a:prstGeom>
        </p:spPr>
      </p:pic>
    </p:spTree>
    <p:extLst>
      <p:ext uri="{BB962C8B-B14F-4D97-AF65-F5344CB8AC3E}">
        <p14:creationId xmlns:p14="http://schemas.microsoft.com/office/powerpoint/2010/main" val="961283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a:xfrm rot="-360000">
            <a:off x="355602" y="898906"/>
            <a:ext cx="4508725" cy="1061509"/>
          </a:xfrm>
        </p:spPr>
        <p:txBody>
          <a:bodyPr>
            <a:normAutofit/>
          </a:bodyPr>
          <a:lstStyle/>
          <a:p>
            <a:r>
              <a:rPr lang="en-US" sz="4400" dirty="0">
                <a:latin typeface="Twinkl" pitchFamily="2" charset="0"/>
              </a:rPr>
              <a:t>The Timetable</a:t>
            </a: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492958" y="4164968"/>
            <a:ext cx="3688999" cy="1700784"/>
          </a:xfrm>
        </p:spPr>
        <p:txBody>
          <a:bodyPr tIns="180000" bIns="108000">
            <a:normAutofit fontScale="92500" lnSpcReduction="10000"/>
          </a:bodyPr>
          <a:lstStyle/>
          <a:p>
            <a:pPr algn="ctr"/>
            <a:r>
              <a:rPr lang="en-US" dirty="0">
                <a:latin typeface="Twinkl" pitchFamily="2" charset="0"/>
              </a:rPr>
              <a:t>Each day has a specific theme relating to your Health and Wellbeing. We have daily recorded inputs from a specialist and activities around these themes.  </a:t>
            </a:r>
          </a:p>
        </p:txBody>
      </p:sp>
      <p:sp>
        <p:nvSpPr>
          <p:cNvPr id="2" name="Footer Placeholder 1">
            <a:extLst>
              <a:ext uri="{FF2B5EF4-FFF2-40B4-BE49-F238E27FC236}">
                <a16:creationId xmlns:a16="http://schemas.microsoft.com/office/drawing/2014/main" id="{9E4DFBAD-6226-4D42-9E5F-E317F2B65C9E}"/>
              </a:ext>
            </a:extLst>
          </p:cNvPr>
          <p:cNvSpPr>
            <a:spLocks noGrp="1"/>
          </p:cNvSpPr>
          <p:nvPr>
            <p:ph type="ftr" sz="quarter" idx="11"/>
          </p:nvPr>
        </p:nvSpPr>
        <p:spPr>
          <a:xfrm>
            <a:off x="288697" y="2763683"/>
            <a:ext cx="4464162" cy="830754"/>
          </a:xfrm>
        </p:spPr>
        <p:txBody>
          <a:bodyPr/>
          <a:lstStyle/>
          <a:p>
            <a:pPr algn="ctr"/>
            <a:r>
              <a:rPr lang="en-US" sz="1800" dirty="0"/>
              <a:t>YOU HAVE WORKED SO HARD OVER REMOTE LEARNING AND WE ARE SO INCREDIBLY PROUD OF YOU.</a:t>
            </a:r>
          </a:p>
          <a:p>
            <a:pPr algn="ctr"/>
            <a:r>
              <a:rPr lang="en-US" sz="1800" u="sng" dirty="0">
                <a:solidFill>
                  <a:srgbClr val="00B050"/>
                </a:solidFill>
                <a:effectLst>
                  <a:outerShdw blurRad="38100" dist="38100" dir="2700000" algn="tl">
                    <a:srgbClr val="000000">
                      <a:alpha val="43137"/>
                    </a:srgbClr>
                  </a:outerShdw>
                </a:effectLst>
              </a:rPr>
              <a:t>REMEMBER TO LOOK AFTER YOURSELF!</a:t>
            </a: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2</a:t>
            </a:fld>
            <a:endParaRPr lang="en-US" dirty="0"/>
          </a:p>
        </p:txBody>
      </p:sp>
      <p:sp>
        <p:nvSpPr>
          <p:cNvPr id="8" name="Table Placeholder 7">
            <a:extLst>
              <a:ext uri="{FF2B5EF4-FFF2-40B4-BE49-F238E27FC236}">
                <a16:creationId xmlns:a16="http://schemas.microsoft.com/office/drawing/2014/main" id="{3D0F7E93-D790-4BD8-B12F-8DBB4D93A03B}"/>
              </a:ext>
            </a:extLst>
          </p:cNvPr>
          <p:cNvSpPr>
            <a:spLocks noGrp="1"/>
          </p:cNvSpPr>
          <p:nvPr>
            <p:ph type="tbl" sz="quarter" idx="13"/>
          </p:nvPr>
        </p:nvSpPr>
        <p:spPr/>
      </p:sp>
      <p:pic>
        <p:nvPicPr>
          <p:cNvPr id="11" name="Picture 10">
            <a:extLst>
              <a:ext uri="{FF2B5EF4-FFF2-40B4-BE49-F238E27FC236}">
                <a16:creationId xmlns:a16="http://schemas.microsoft.com/office/drawing/2014/main" id="{169AA793-D349-4C64-B108-BEFD16EE93A2}"/>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6" name="Picture 5">
            <a:hlinkClick r:id="rId3"/>
            <a:extLst>
              <a:ext uri="{FF2B5EF4-FFF2-40B4-BE49-F238E27FC236}">
                <a16:creationId xmlns:a16="http://schemas.microsoft.com/office/drawing/2014/main" id="{6D49559B-8DF6-48C4-AB7E-8A5CCC16C358}"/>
              </a:ext>
            </a:extLst>
          </p:cNvPr>
          <p:cNvPicPr>
            <a:picLocks noChangeAspect="1"/>
          </p:cNvPicPr>
          <p:nvPr/>
        </p:nvPicPr>
        <p:blipFill>
          <a:blip r:embed="rId4"/>
          <a:stretch>
            <a:fillRect/>
          </a:stretch>
        </p:blipFill>
        <p:spPr>
          <a:xfrm>
            <a:off x="5093092" y="567825"/>
            <a:ext cx="6928656" cy="5325702"/>
          </a:xfrm>
          <a:prstGeom prst="rect">
            <a:avLst/>
          </a:prstGeom>
        </p:spPr>
      </p:pic>
      <p:pic>
        <p:nvPicPr>
          <p:cNvPr id="12" name="Picture 11">
            <a:extLst>
              <a:ext uri="{FF2B5EF4-FFF2-40B4-BE49-F238E27FC236}">
                <a16:creationId xmlns:a16="http://schemas.microsoft.com/office/drawing/2014/main" id="{E01EDC97-0BAC-4F57-AEF7-1458EE938772}"/>
              </a:ext>
            </a:extLst>
          </p:cNvPr>
          <p:cNvPicPr>
            <a:picLocks noChangeAspect="1"/>
          </p:cNvPicPr>
          <p:nvPr/>
        </p:nvPicPr>
        <p:blipFill>
          <a:blip r:embed="rId5"/>
          <a:stretch>
            <a:fillRect/>
          </a:stretch>
        </p:blipFill>
        <p:spPr>
          <a:xfrm rot="3244824">
            <a:off x="6007167" y="5488278"/>
            <a:ext cx="989124" cy="989124"/>
          </a:xfrm>
          <a:prstGeom prst="rect">
            <a:avLst/>
          </a:prstGeom>
        </p:spPr>
      </p:pic>
      <p:sp>
        <p:nvSpPr>
          <p:cNvPr id="13" name="Footer Placeholder 2">
            <a:extLst>
              <a:ext uri="{FF2B5EF4-FFF2-40B4-BE49-F238E27FC236}">
                <a16:creationId xmlns:a16="http://schemas.microsoft.com/office/drawing/2014/main" id="{51565C45-AA6B-4DEC-8647-6CEFEEE1536C}"/>
              </a:ext>
            </a:extLst>
          </p:cNvPr>
          <p:cNvSpPr txBox="1">
            <a:spLocks/>
          </p:cNvSpPr>
          <p:nvPr/>
        </p:nvSpPr>
        <p:spPr>
          <a:xfrm>
            <a:off x="5328928" y="6496766"/>
            <a:ext cx="2639323" cy="365125"/>
          </a:xfrm>
          <a:prstGeom prst="rect">
            <a:avLst/>
          </a:prstGeom>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accent4">
                    <a:lumMod val="50000"/>
                  </a:schemeClr>
                </a:solidFill>
                <a:effectLst>
                  <a:outerShdw blurRad="38100" dist="38100" dir="2700000" algn="tl">
                    <a:srgbClr val="000000">
                      <a:alpha val="43137"/>
                    </a:srgbClr>
                  </a:outerShdw>
                </a:effectLst>
              </a:rPr>
              <a:t>CLICK HERE</a:t>
            </a:r>
          </a:p>
        </p:txBody>
      </p:sp>
    </p:spTree>
    <p:extLst>
      <p:ext uri="{BB962C8B-B14F-4D97-AF65-F5344CB8AC3E}">
        <p14:creationId xmlns:p14="http://schemas.microsoft.com/office/powerpoint/2010/main" val="2211844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2999389" y="123666"/>
            <a:ext cx="5352760" cy="809191"/>
          </a:xfrm>
        </p:spPr>
        <p:txBody>
          <a:bodyPr>
            <a:normAutofit/>
          </a:bodyPr>
          <a:lstStyle/>
          <a:p>
            <a:pPr algn="ctr"/>
            <a:r>
              <a:rPr lang="en-US" sz="3600" dirty="0">
                <a:latin typeface="Twinkl" pitchFamily="2" charset="0"/>
              </a:rPr>
              <a:t>BEST PART OF ME</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20</a:t>
            </a:fld>
            <a:endParaRPr lang="en-US" dirty="0"/>
          </a:p>
        </p:txBody>
      </p:sp>
      <p:pic>
        <p:nvPicPr>
          <p:cNvPr id="6" name="Picture 5">
            <a:hlinkClick r:id="rId2"/>
            <a:extLst>
              <a:ext uri="{FF2B5EF4-FFF2-40B4-BE49-F238E27FC236}">
                <a16:creationId xmlns:a16="http://schemas.microsoft.com/office/drawing/2014/main" id="{B9060384-BC69-4948-96D6-DFF8DF94E664}"/>
              </a:ext>
            </a:extLst>
          </p:cNvPr>
          <p:cNvPicPr>
            <a:picLocks noChangeAspect="1"/>
          </p:cNvPicPr>
          <p:nvPr/>
        </p:nvPicPr>
        <p:blipFill>
          <a:blip r:embed="rId3"/>
          <a:stretch>
            <a:fillRect/>
          </a:stretch>
        </p:blipFill>
        <p:spPr>
          <a:xfrm>
            <a:off x="805582" y="2482863"/>
            <a:ext cx="3193487" cy="4137648"/>
          </a:xfrm>
          <a:prstGeom prst="rect">
            <a:avLst/>
          </a:prstGeom>
        </p:spPr>
      </p:pic>
      <p:sp>
        <p:nvSpPr>
          <p:cNvPr id="8" name="Title 1">
            <a:extLst>
              <a:ext uri="{FF2B5EF4-FFF2-40B4-BE49-F238E27FC236}">
                <a16:creationId xmlns:a16="http://schemas.microsoft.com/office/drawing/2014/main" id="{FF771394-1D1D-4664-980D-93E0073A64BF}"/>
              </a:ext>
            </a:extLst>
          </p:cNvPr>
          <p:cNvSpPr txBox="1">
            <a:spLocks/>
          </p:cNvSpPr>
          <p:nvPr/>
        </p:nvSpPr>
        <p:spPr>
          <a:xfrm>
            <a:off x="8352148" y="118341"/>
            <a:ext cx="3839851" cy="809191"/>
          </a:xfrm>
          <a:prstGeom prst="rect">
            <a:avLst/>
          </a:prstGeom>
          <a:solidFill>
            <a:schemeClr val="tx1">
              <a:lumMod val="20000"/>
              <a:lumOff val="80000"/>
            </a:schemeClr>
          </a:solidFill>
          <a:ln>
            <a:noFill/>
          </a:ln>
        </p:spPr>
        <p:txBody>
          <a:bodyPr vert="horz" lIns="144000" tIns="45720" rIns="91440" bIns="45720" rtlCol="0" anchor="ctr" anchorCtr="0">
            <a:normAutofit fontScale="92500"/>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pPr algn="ctr"/>
            <a:r>
              <a:rPr lang="en-US" b="0" dirty="0">
                <a:solidFill>
                  <a:schemeClr val="accent4">
                    <a:lumMod val="50000"/>
                  </a:schemeClr>
                </a:solidFill>
                <a:latin typeface="Twinkl" pitchFamily="2" charset="0"/>
              </a:rPr>
              <a:t>Click the worksheets, to take you the PDF file to download/print.</a:t>
            </a:r>
          </a:p>
        </p:txBody>
      </p:sp>
      <p:pic>
        <p:nvPicPr>
          <p:cNvPr id="9" name="Picture 8">
            <a:hlinkClick r:id="rId4"/>
            <a:extLst>
              <a:ext uri="{FF2B5EF4-FFF2-40B4-BE49-F238E27FC236}">
                <a16:creationId xmlns:a16="http://schemas.microsoft.com/office/drawing/2014/main" id="{F018C5BA-BCF4-491E-8D58-739F74E39AFE}"/>
              </a:ext>
            </a:extLst>
          </p:cNvPr>
          <p:cNvPicPr>
            <a:picLocks noChangeAspect="1"/>
          </p:cNvPicPr>
          <p:nvPr/>
        </p:nvPicPr>
        <p:blipFill>
          <a:blip r:embed="rId5"/>
          <a:stretch>
            <a:fillRect/>
          </a:stretch>
        </p:blipFill>
        <p:spPr>
          <a:xfrm>
            <a:off x="4169911" y="2425951"/>
            <a:ext cx="3121031" cy="4251471"/>
          </a:xfrm>
          <a:prstGeom prst="rect">
            <a:avLst/>
          </a:prstGeom>
        </p:spPr>
      </p:pic>
      <p:pic>
        <p:nvPicPr>
          <p:cNvPr id="10" name="Picture 9">
            <a:hlinkClick r:id="rId6"/>
            <a:extLst>
              <a:ext uri="{FF2B5EF4-FFF2-40B4-BE49-F238E27FC236}">
                <a16:creationId xmlns:a16="http://schemas.microsoft.com/office/drawing/2014/main" id="{E5E493EE-5B37-4E97-B4A8-0FA09ABC1569}"/>
              </a:ext>
            </a:extLst>
          </p:cNvPr>
          <p:cNvPicPr>
            <a:picLocks noChangeAspect="1"/>
          </p:cNvPicPr>
          <p:nvPr/>
        </p:nvPicPr>
        <p:blipFill>
          <a:blip r:embed="rId7"/>
          <a:stretch>
            <a:fillRect/>
          </a:stretch>
        </p:blipFill>
        <p:spPr>
          <a:xfrm>
            <a:off x="7461784" y="2369040"/>
            <a:ext cx="3358494" cy="4251471"/>
          </a:xfrm>
          <a:prstGeom prst="rect">
            <a:avLst/>
          </a:prstGeom>
        </p:spPr>
      </p:pic>
      <p:pic>
        <p:nvPicPr>
          <p:cNvPr id="7" name="Picture 6">
            <a:extLst>
              <a:ext uri="{FF2B5EF4-FFF2-40B4-BE49-F238E27FC236}">
                <a16:creationId xmlns:a16="http://schemas.microsoft.com/office/drawing/2014/main" id="{96C6B53C-0710-4A08-B43F-94EB19F5FE64}"/>
              </a:ext>
            </a:extLst>
          </p:cNvPr>
          <p:cNvPicPr>
            <a:picLocks noChangeAspect="1"/>
          </p:cNvPicPr>
          <p:nvPr/>
        </p:nvPicPr>
        <p:blipFill>
          <a:blip r:embed="rId8"/>
          <a:stretch>
            <a:fillRect/>
          </a:stretch>
        </p:blipFill>
        <p:spPr>
          <a:xfrm>
            <a:off x="10565849" y="704375"/>
            <a:ext cx="1024099" cy="1024099"/>
          </a:xfrm>
          <a:prstGeom prst="rect">
            <a:avLst/>
          </a:prstGeom>
        </p:spPr>
      </p:pic>
      <p:sp>
        <p:nvSpPr>
          <p:cNvPr id="11" name="Footer Placeholder 2">
            <a:extLst>
              <a:ext uri="{FF2B5EF4-FFF2-40B4-BE49-F238E27FC236}">
                <a16:creationId xmlns:a16="http://schemas.microsoft.com/office/drawing/2014/main" id="{CED2023D-E820-47E7-81F4-748A5EA0AFD2}"/>
              </a:ext>
            </a:extLst>
          </p:cNvPr>
          <p:cNvSpPr>
            <a:spLocks noGrp="1"/>
          </p:cNvSpPr>
          <p:nvPr>
            <p:ph type="ftr" sz="quarter" idx="11"/>
          </p:nvPr>
        </p:nvSpPr>
        <p:spPr>
          <a:xfrm>
            <a:off x="581505" y="1263782"/>
            <a:ext cx="10188528" cy="763683"/>
          </a:xfrm>
        </p:spPr>
        <p:txBody>
          <a:bodyPr/>
          <a:lstStyle/>
          <a:p>
            <a:pPr algn="ctr"/>
            <a:r>
              <a:rPr lang="en-US" sz="2000" dirty="0">
                <a:solidFill>
                  <a:schemeClr val="accent4">
                    <a:lumMod val="50000"/>
                  </a:schemeClr>
                </a:solidFill>
                <a:latin typeface="Twinkl" pitchFamily="2" charset="0"/>
              </a:rPr>
              <a:t>You are all unique and amazing. We should celebrate our differences as it’s what makes us, US! We all have special, positive qualities. It’s important to pay attention to these positives and not focus on negatives. </a:t>
            </a:r>
            <a:r>
              <a:rPr lang="en-US" sz="2000" u="sng" dirty="0">
                <a:solidFill>
                  <a:schemeClr val="accent4">
                    <a:lumMod val="50000"/>
                  </a:schemeClr>
                </a:solidFill>
                <a:latin typeface="Twinkl" pitchFamily="2" charset="0"/>
              </a:rPr>
              <a:t>YOU ARE INCREDIBLE.</a:t>
            </a:r>
          </a:p>
        </p:txBody>
      </p:sp>
      <p:pic>
        <p:nvPicPr>
          <p:cNvPr id="12" name="Picture 11">
            <a:extLst>
              <a:ext uri="{FF2B5EF4-FFF2-40B4-BE49-F238E27FC236}">
                <a16:creationId xmlns:a16="http://schemas.microsoft.com/office/drawing/2014/main" id="{4A47ECB0-6F99-48DD-88CB-BD898ACD4D01}"/>
              </a:ext>
            </a:extLst>
          </p:cNvPr>
          <p:cNvPicPr>
            <a:picLocks noChangeAspect="1"/>
          </p:cNvPicPr>
          <p:nvPr/>
        </p:nvPicPr>
        <p:blipFill>
          <a:blip r:embed="rId8"/>
          <a:stretch>
            <a:fillRect/>
          </a:stretch>
        </p:blipFill>
        <p:spPr>
          <a:xfrm>
            <a:off x="2976878" y="6089892"/>
            <a:ext cx="656791" cy="656791"/>
          </a:xfrm>
          <a:prstGeom prst="rect">
            <a:avLst/>
          </a:prstGeom>
        </p:spPr>
      </p:pic>
      <p:pic>
        <p:nvPicPr>
          <p:cNvPr id="13" name="Picture 12">
            <a:extLst>
              <a:ext uri="{FF2B5EF4-FFF2-40B4-BE49-F238E27FC236}">
                <a16:creationId xmlns:a16="http://schemas.microsoft.com/office/drawing/2014/main" id="{5BBDBACC-50C2-4C56-B39C-F47F8B566EC4}"/>
              </a:ext>
            </a:extLst>
          </p:cNvPr>
          <p:cNvPicPr>
            <a:picLocks noChangeAspect="1"/>
          </p:cNvPicPr>
          <p:nvPr/>
        </p:nvPicPr>
        <p:blipFill>
          <a:blip r:embed="rId8"/>
          <a:stretch>
            <a:fillRect/>
          </a:stretch>
        </p:blipFill>
        <p:spPr>
          <a:xfrm>
            <a:off x="6687553" y="6112302"/>
            <a:ext cx="656791" cy="656791"/>
          </a:xfrm>
          <a:prstGeom prst="rect">
            <a:avLst/>
          </a:prstGeom>
        </p:spPr>
      </p:pic>
      <p:pic>
        <p:nvPicPr>
          <p:cNvPr id="14" name="Picture 13">
            <a:extLst>
              <a:ext uri="{FF2B5EF4-FFF2-40B4-BE49-F238E27FC236}">
                <a16:creationId xmlns:a16="http://schemas.microsoft.com/office/drawing/2014/main" id="{E4AB7FC9-6EAC-46E8-95F6-BE1D18BCCD21}"/>
              </a:ext>
            </a:extLst>
          </p:cNvPr>
          <p:cNvPicPr>
            <a:picLocks noChangeAspect="1"/>
          </p:cNvPicPr>
          <p:nvPr/>
        </p:nvPicPr>
        <p:blipFill>
          <a:blip r:embed="rId8"/>
          <a:stretch>
            <a:fillRect/>
          </a:stretch>
        </p:blipFill>
        <p:spPr>
          <a:xfrm>
            <a:off x="10272073" y="6052847"/>
            <a:ext cx="656791" cy="656791"/>
          </a:xfrm>
          <a:prstGeom prst="rect">
            <a:avLst/>
          </a:prstGeom>
        </p:spPr>
      </p:pic>
      <p:pic>
        <p:nvPicPr>
          <p:cNvPr id="15" name="Picture 14">
            <a:extLst>
              <a:ext uri="{FF2B5EF4-FFF2-40B4-BE49-F238E27FC236}">
                <a16:creationId xmlns:a16="http://schemas.microsoft.com/office/drawing/2014/main" id="{0D776AB8-ABC7-4BEA-A92B-C3E8CA5DCB53}"/>
              </a:ext>
            </a:extLst>
          </p:cNvPr>
          <p:cNvPicPr/>
          <p:nvPr/>
        </p:nvPicPr>
        <p:blipFill>
          <a:blip r:embed="rId9">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spTree>
    <p:extLst>
      <p:ext uri="{BB962C8B-B14F-4D97-AF65-F5344CB8AC3E}">
        <p14:creationId xmlns:p14="http://schemas.microsoft.com/office/powerpoint/2010/main" val="2169728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0A2A-4E6F-46CF-8BAE-BE685C06B62F}"/>
              </a:ext>
            </a:extLst>
          </p:cNvPr>
          <p:cNvSpPr>
            <a:spLocks noGrp="1"/>
          </p:cNvSpPr>
          <p:nvPr>
            <p:ph type="title"/>
          </p:nvPr>
        </p:nvSpPr>
        <p:spPr>
          <a:xfrm>
            <a:off x="3838375" y="197432"/>
            <a:ext cx="4447786" cy="832104"/>
          </a:xfrm>
        </p:spPr>
        <p:txBody>
          <a:bodyPr>
            <a:normAutofit/>
          </a:bodyPr>
          <a:lstStyle/>
          <a:p>
            <a:pPr algn="ctr"/>
            <a:r>
              <a:rPr lang="en-GB" sz="3200" dirty="0">
                <a:latin typeface="Twinkl" pitchFamily="2" charset="0"/>
              </a:rPr>
              <a:t>Personal Acrostic Poem</a:t>
            </a:r>
          </a:p>
        </p:txBody>
      </p:sp>
      <p:sp>
        <p:nvSpPr>
          <p:cNvPr id="4" name="Slide Number Placeholder 3">
            <a:extLst>
              <a:ext uri="{FF2B5EF4-FFF2-40B4-BE49-F238E27FC236}">
                <a16:creationId xmlns:a16="http://schemas.microsoft.com/office/drawing/2014/main" id="{71F4B6B2-B370-487F-817B-467FC6968AC3}"/>
              </a:ext>
            </a:extLst>
          </p:cNvPr>
          <p:cNvSpPr>
            <a:spLocks noGrp="1"/>
          </p:cNvSpPr>
          <p:nvPr>
            <p:ph type="sldNum" sz="quarter" idx="12"/>
          </p:nvPr>
        </p:nvSpPr>
        <p:spPr/>
        <p:txBody>
          <a:bodyPr/>
          <a:lstStyle/>
          <a:p>
            <a:fld id="{98C0CDE5-970C-4CC4-BF43-0DA127E73E82}" type="slidenum">
              <a:rPr lang="en-US" noProof="0" smtClean="0"/>
              <a:t>21</a:t>
            </a:fld>
            <a:endParaRPr lang="en-US" noProof="0" dirty="0"/>
          </a:p>
        </p:txBody>
      </p:sp>
      <p:sp>
        <p:nvSpPr>
          <p:cNvPr id="6" name="TextBox 5">
            <a:extLst>
              <a:ext uri="{FF2B5EF4-FFF2-40B4-BE49-F238E27FC236}">
                <a16:creationId xmlns:a16="http://schemas.microsoft.com/office/drawing/2014/main" id="{276798EE-FB14-49B3-B4D0-6DA49E8A8E02}"/>
              </a:ext>
            </a:extLst>
          </p:cNvPr>
          <p:cNvSpPr txBox="1"/>
          <p:nvPr/>
        </p:nvSpPr>
        <p:spPr>
          <a:xfrm>
            <a:off x="2195942" y="1029536"/>
            <a:ext cx="7985006" cy="1969770"/>
          </a:xfrm>
          <a:prstGeom prst="rect">
            <a:avLst/>
          </a:prstGeom>
          <a:solidFill>
            <a:srgbClr val="D1E6FF"/>
          </a:solidFill>
        </p:spPr>
        <p:txBody>
          <a:bodyPr wrap="square" rtlCol="0">
            <a:spAutoFit/>
          </a:bodyPr>
          <a:lstStyle/>
          <a:p>
            <a:pPr algn="ctr"/>
            <a:r>
              <a:rPr lang="en-GB" sz="2800" b="1" dirty="0">
                <a:solidFill>
                  <a:schemeClr val="accent4">
                    <a:lumMod val="50000"/>
                  </a:schemeClr>
                </a:solidFill>
                <a:latin typeface="Twinkl" pitchFamily="2" charset="0"/>
              </a:rPr>
              <a:t>Create an acrostic poem about </a:t>
            </a:r>
            <a:r>
              <a:rPr lang="en-GB" sz="2800" b="1" u="sng" dirty="0">
                <a:solidFill>
                  <a:schemeClr val="accent4">
                    <a:lumMod val="50000"/>
                  </a:schemeClr>
                </a:solidFill>
                <a:effectLst>
                  <a:outerShdw blurRad="38100" dist="38100" dir="2700000" algn="tl">
                    <a:srgbClr val="000000">
                      <a:alpha val="43137"/>
                    </a:srgbClr>
                  </a:outerShdw>
                </a:effectLst>
                <a:latin typeface="Twinkl" pitchFamily="2" charset="0"/>
              </a:rPr>
              <a:t>YOU!</a:t>
            </a:r>
          </a:p>
          <a:p>
            <a:pPr algn="ctr"/>
            <a:r>
              <a:rPr lang="en-GB" sz="2800" dirty="0">
                <a:solidFill>
                  <a:schemeClr val="accent4">
                    <a:lumMod val="50000"/>
                  </a:schemeClr>
                </a:solidFill>
                <a:latin typeface="Twinkl" pitchFamily="2" charset="0"/>
              </a:rPr>
              <a:t>Think about all the things you are good at, like about yourself and enjoy. </a:t>
            </a:r>
          </a:p>
          <a:p>
            <a:pPr algn="ctr"/>
            <a:endParaRPr lang="en-GB" sz="1000" dirty="0">
              <a:solidFill>
                <a:schemeClr val="accent4">
                  <a:lumMod val="50000"/>
                </a:schemeClr>
              </a:solidFill>
              <a:latin typeface="Twinkl" pitchFamily="2" charset="0"/>
            </a:endParaRPr>
          </a:p>
          <a:p>
            <a:pPr algn="ctr"/>
            <a:r>
              <a:rPr lang="en-GB" sz="2800" dirty="0">
                <a:solidFill>
                  <a:schemeClr val="accent4">
                    <a:lumMod val="50000"/>
                  </a:schemeClr>
                </a:solidFill>
                <a:latin typeface="Twinkl" pitchFamily="2" charset="0"/>
              </a:rPr>
              <a:t>Here are some examples…</a:t>
            </a:r>
          </a:p>
        </p:txBody>
      </p:sp>
      <p:pic>
        <p:nvPicPr>
          <p:cNvPr id="7" name="Picture 6">
            <a:extLst>
              <a:ext uri="{FF2B5EF4-FFF2-40B4-BE49-F238E27FC236}">
                <a16:creationId xmlns:a16="http://schemas.microsoft.com/office/drawing/2014/main" id="{25E8A646-A44D-488E-9C53-D22C31F88A94}"/>
              </a:ext>
            </a:extLst>
          </p:cNvPr>
          <p:cNvPicPr>
            <a:picLocks noChangeAspect="1"/>
          </p:cNvPicPr>
          <p:nvPr/>
        </p:nvPicPr>
        <p:blipFill>
          <a:blip r:embed="rId2"/>
          <a:stretch>
            <a:fillRect/>
          </a:stretch>
        </p:blipFill>
        <p:spPr>
          <a:xfrm>
            <a:off x="3233308" y="3276372"/>
            <a:ext cx="4677709" cy="3428999"/>
          </a:xfrm>
          <a:prstGeom prst="rect">
            <a:avLst/>
          </a:prstGeom>
        </p:spPr>
      </p:pic>
      <p:pic>
        <p:nvPicPr>
          <p:cNvPr id="9218" name="Picture 2" descr="Image result for name acrostic poem examples">
            <a:extLst>
              <a:ext uri="{FF2B5EF4-FFF2-40B4-BE49-F238E27FC236}">
                <a16:creationId xmlns:a16="http://schemas.microsoft.com/office/drawing/2014/main" id="{7005F7E2-9ADC-40B3-9C6E-D94403071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574" y="3303592"/>
            <a:ext cx="2530918" cy="337455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name acrostic poem examples">
            <a:extLst>
              <a:ext uri="{FF2B5EF4-FFF2-40B4-BE49-F238E27FC236}">
                <a16:creationId xmlns:a16="http://schemas.microsoft.com/office/drawing/2014/main" id="{C89D7C50-FFC1-47C1-B857-647A253EB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2038" y="3139379"/>
            <a:ext cx="3070683" cy="398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862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22</a:t>
            </a:fld>
            <a:endParaRPr lang="en-US" dirty="0"/>
          </a:p>
        </p:txBody>
      </p:sp>
      <p:sp>
        <p:nvSpPr>
          <p:cNvPr id="7" name="Title 6">
            <a:extLst>
              <a:ext uri="{FF2B5EF4-FFF2-40B4-BE49-F238E27FC236}">
                <a16:creationId xmlns:a16="http://schemas.microsoft.com/office/drawing/2014/main" id="{F4AFAA6B-33E2-447D-86C0-25E06332573C}"/>
              </a:ext>
            </a:extLst>
          </p:cNvPr>
          <p:cNvSpPr>
            <a:spLocks noGrp="1"/>
          </p:cNvSpPr>
          <p:nvPr>
            <p:ph type="title"/>
          </p:nvPr>
        </p:nvSpPr>
        <p:spPr>
          <a:xfrm>
            <a:off x="3242919" y="1503903"/>
            <a:ext cx="4901840" cy="749103"/>
          </a:xfrm>
        </p:spPr>
        <p:txBody>
          <a:bodyPr>
            <a:normAutofit/>
          </a:bodyPr>
          <a:lstStyle/>
          <a:p>
            <a:pPr algn="ctr"/>
            <a:r>
              <a:rPr lang="en-GB" sz="3200" dirty="0">
                <a:latin typeface="Twinkl" pitchFamily="2" charset="0"/>
              </a:rPr>
              <a:t>Guided Meditation</a:t>
            </a:r>
          </a:p>
        </p:txBody>
      </p:sp>
      <p:pic>
        <p:nvPicPr>
          <p:cNvPr id="8" name="Picture 7">
            <a:extLst>
              <a:ext uri="{FF2B5EF4-FFF2-40B4-BE49-F238E27FC236}">
                <a16:creationId xmlns:a16="http://schemas.microsoft.com/office/drawing/2014/main" id="{ECC0674F-0012-4573-AEDC-3B7B450C0C71}"/>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2" name="Picture 1">
            <a:extLst>
              <a:ext uri="{FF2B5EF4-FFF2-40B4-BE49-F238E27FC236}">
                <a16:creationId xmlns:a16="http://schemas.microsoft.com/office/drawing/2014/main" id="{25AC403D-ADE8-4D09-9EAE-D0707F97CE4C}"/>
              </a:ext>
            </a:extLst>
          </p:cNvPr>
          <p:cNvPicPr>
            <a:picLocks noChangeAspect="1"/>
          </p:cNvPicPr>
          <p:nvPr/>
        </p:nvPicPr>
        <p:blipFill>
          <a:blip r:embed="rId3"/>
          <a:stretch>
            <a:fillRect/>
          </a:stretch>
        </p:blipFill>
        <p:spPr>
          <a:xfrm>
            <a:off x="1017534" y="195785"/>
            <a:ext cx="1895248" cy="1955328"/>
          </a:xfrm>
          <a:prstGeom prst="rect">
            <a:avLst/>
          </a:prstGeom>
        </p:spPr>
      </p:pic>
      <p:pic>
        <p:nvPicPr>
          <p:cNvPr id="4098" name="Picture 2" descr="http://www.georgemitchellschool.com/wp-content/uploads/2020/04/family-challenge.png">
            <a:extLst>
              <a:ext uri="{FF2B5EF4-FFF2-40B4-BE49-F238E27FC236}">
                <a16:creationId xmlns:a16="http://schemas.microsoft.com/office/drawing/2014/main" id="{E9D70BBB-C985-4934-AD8D-A1789C255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752" y="-185811"/>
            <a:ext cx="3417132" cy="2161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5"/>
            <a:extLst>
              <a:ext uri="{FF2B5EF4-FFF2-40B4-BE49-F238E27FC236}">
                <a16:creationId xmlns:a16="http://schemas.microsoft.com/office/drawing/2014/main" id="{B942E4C2-205F-4315-A14D-4B06F23212B5}"/>
              </a:ext>
            </a:extLst>
          </p:cNvPr>
          <p:cNvPicPr>
            <a:picLocks noChangeAspect="1"/>
          </p:cNvPicPr>
          <p:nvPr/>
        </p:nvPicPr>
        <p:blipFill>
          <a:blip r:embed="rId6"/>
          <a:stretch>
            <a:fillRect/>
          </a:stretch>
        </p:blipFill>
        <p:spPr>
          <a:xfrm>
            <a:off x="379835" y="2818247"/>
            <a:ext cx="3618794" cy="2045159"/>
          </a:xfrm>
          <a:prstGeom prst="rect">
            <a:avLst/>
          </a:prstGeom>
        </p:spPr>
      </p:pic>
      <p:pic>
        <p:nvPicPr>
          <p:cNvPr id="12" name="Picture 11">
            <a:extLst>
              <a:ext uri="{FF2B5EF4-FFF2-40B4-BE49-F238E27FC236}">
                <a16:creationId xmlns:a16="http://schemas.microsoft.com/office/drawing/2014/main" id="{CEE16D8B-1F77-4EA1-B5C6-A5B1588A1759}"/>
              </a:ext>
            </a:extLst>
          </p:cNvPr>
          <p:cNvPicPr>
            <a:picLocks noChangeAspect="1"/>
          </p:cNvPicPr>
          <p:nvPr/>
        </p:nvPicPr>
        <p:blipFill>
          <a:blip r:embed="rId7"/>
          <a:stretch>
            <a:fillRect/>
          </a:stretch>
        </p:blipFill>
        <p:spPr>
          <a:xfrm>
            <a:off x="203491" y="4535010"/>
            <a:ext cx="656791" cy="656791"/>
          </a:xfrm>
          <a:prstGeom prst="rect">
            <a:avLst/>
          </a:prstGeom>
        </p:spPr>
      </p:pic>
      <p:pic>
        <p:nvPicPr>
          <p:cNvPr id="13" name="Picture 12">
            <a:extLst>
              <a:ext uri="{FF2B5EF4-FFF2-40B4-BE49-F238E27FC236}">
                <a16:creationId xmlns:a16="http://schemas.microsoft.com/office/drawing/2014/main" id="{8BAA4AFF-8A62-451C-BA0D-04F34CE5B789}"/>
              </a:ext>
            </a:extLst>
          </p:cNvPr>
          <p:cNvPicPr>
            <a:picLocks noChangeAspect="1"/>
          </p:cNvPicPr>
          <p:nvPr/>
        </p:nvPicPr>
        <p:blipFill>
          <a:blip r:embed="rId3"/>
          <a:stretch>
            <a:fillRect/>
          </a:stretch>
        </p:blipFill>
        <p:spPr>
          <a:xfrm>
            <a:off x="8579402" y="228591"/>
            <a:ext cx="1895248" cy="1955328"/>
          </a:xfrm>
          <a:prstGeom prst="rect">
            <a:avLst/>
          </a:prstGeom>
        </p:spPr>
      </p:pic>
      <p:sp>
        <p:nvSpPr>
          <p:cNvPr id="14" name="Footer Placeholder 2">
            <a:extLst>
              <a:ext uri="{FF2B5EF4-FFF2-40B4-BE49-F238E27FC236}">
                <a16:creationId xmlns:a16="http://schemas.microsoft.com/office/drawing/2014/main" id="{3DA8A08E-4C10-4A56-A62A-BB3AC0537E0C}"/>
              </a:ext>
            </a:extLst>
          </p:cNvPr>
          <p:cNvSpPr txBox="1">
            <a:spLocks/>
          </p:cNvSpPr>
          <p:nvPr/>
        </p:nvSpPr>
        <p:spPr>
          <a:xfrm>
            <a:off x="492958" y="5448922"/>
            <a:ext cx="3618794" cy="549749"/>
          </a:xfrm>
          <a:prstGeom prst="rect">
            <a:avLst/>
          </a:prstGeom>
          <a:no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latin typeface="Twinkl" pitchFamily="2" charset="0"/>
              </a:rPr>
              <a:t>There are many </a:t>
            </a:r>
            <a:r>
              <a:rPr lang="en-GB" sz="2000" dirty="0">
                <a:solidFill>
                  <a:schemeClr val="accent4">
                    <a:lumMod val="50000"/>
                  </a:schemeClr>
                </a:solidFill>
                <a:latin typeface="Twinkl" pitchFamily="2" charset="0"/>
              </a:rPr>
              <a:t>Peace Out: Guided Meditations </a:t>
            </a:r>
            <a:r>
              <a:rPr lang="en-GB" sz="2000" dirty="0">
                <a:latin typeface="Twinkl" pitchFamily="2" charset="0"/>
              </a:rPr>
              <a:t>videos for Kids, browse away.</a:t>
            </a:r>
          </a:p>
          <a:p>
            <a:pPr algn="ctr"/>
            <a:r>
              <a:rPr lang="en-GB" sz="2000" dirty="0">
                <a:latin typeface="Twinkl" pitchFamily="2" charset="0"/>
              </a:rPr>
              <a:t>More suitable for EYC-P3</a:t>
            </a:r>
          </a:p>
          <a:p>
            <a:pPr algn="ctr"/>
            <a:endParaRPr lang="en-US" dirty="0"/>
          </a:p>
        </p:txBody>
      </p:sp>
      <p:pic>
        <p:nvPicPr>
          <p:cNvPr id="5124" name="Picture 4" descr="Image result for new horizons mindfulness">
            <a:extLst>
              <a:ext uri="{FF2B5EF4-FFF2-40B4-BE49-F238E27FC236}">
                <a16:creationId xmlns:a16="http://schemas.microsoft.com/office/drawing/2014/main" id="{49DFA42A-9249-4C98-8231-0B94184E1C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3673" y="2731682"/>
            <a:ext cx="3734025" cy="210038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2">
            <a:extLst>
              <a:ext uri="{FF2B5EF4-FFF2-40B4-BE49-F238E27FC236}">
                <a16:creationId xmlns:a16="http://schemas.microsoft.com/office/drawing/2014/main" id="{70234321-044B-470E-B74E-41BC196608BC}"/>
              </a:ext>
            </a:extLst>
          </p:cNvPr>
          <p:cNvSpPr txBox="1">
            <a:spLocks/>
          </p:cNvSpPr>
          <p:nvPr/>
        </p:nvSpPr>
        <p:spPr>
          <a:xfrm>
            <a:off x="7735729" y="4948821"/>
            <a:ext cx="4070271" cy="1000202"/>
          </a:xfrm>
          <a:prstGeom prst="rect">
            <a:avLst/>
          </a:prstGeom>
          <a:solidFill>
            <a:schemeClr val="bg1"/>
          </a:solidFill>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latin typeface="Twinkl" pitchFamily="2" charset="0"/>
              </a:rPr>
              <a:t>There are many </a:t>
            </a:r>
            <a:r>
              <a:rPr lang="en-GB" sz="2000" dirty="0">
                <a:solidFill>
                  <a:schemeClr val="accent4">
                    <a:lumMod val="50000"/>
                  </a:schemeClr>
                </a:solidFill>
                <a:latin typeface="Twinkl" pitchFamily="2" charset="0"/>
              </a:rPr>
              <a:t>New Horizon - Meditation &amp; Sleep stories</a:t>
            </a:r>
            <a:r>
              <a:rPr lang="en-GB" b="0" dirty="0"/>
              <a:t> </a:t>
            </a:r>
            <a:r>
              <a:rPr lang="en-GB" sz="2000" dirty="0">
                <a:latin typeface="Twinkl" pitchFamily="2" charset="0"/>
              </a:rPr>
              <a:t>videos, browse away. </a:t>
            </a:r>
          </a:p>
          <a:p>
            <a:pPr algn="ctr"/>
            <a:r>
              <a:rPr lang="en-GB" sz="2000" dirty="0">
                <a:latin typeface="Twinkl" pitchFamily="2" charset="0"/>
              </a:rPr>
              <a:t>All ages and stages.</a:t>
            </a:r>
          </a:p>
        </p:txBody>
      </p:sp>
      <p:sp>
        <p:nvSpPr>
          <p:cNvPr id="18" name="TextBox 17">
            <a:extLst>
              <a:ext uri="{FF2B5EF4-FFF2-40B4-BE49-F238E27FC236}">
                <a16:creationId xmlns:a16="http://schemas.microsoft.com/office/drawing/2014/main" id="{907D3086-02D0-4E3F-A8B2-01B928D7851C}"/>
              </a:ext>
            </a:extLst>
          </p:cNvPr>
          <p:cNvSpPr txBox="1"/>
          <p:nvPr/>
        </p:nvSpPr>
        <p:spPr>
          <a:xfrm>
            <a:off x="4194432" y="2655182"/>
            <a:ext cx="3505598" cy="2400657"/>
          </a:xfrm>
          <a:prstGeom prst="rect">
            <a:avLst/>
          </a:prstGeom>
          <a:solidFill>
            <a:srgbClr val="D1E6FF"/>
          </a:solidFill>
        </p:spPr>
        <p:txBody>
          <a:bodyPr wrap="square" rtlCol="0">
            <a:spAutoFit/>
          </a:bodyPr>
          <a:lstStyle/>
          <a:p>
            <a:pPr algn="ctr"/>
            <a:r>
              <a:rPr lang="en-GB" sz="2800" b="1" dirty="0">
                <a:solidFill>
                  <a:schemeClr val="accent4">
                    <a:lumMod val="50000"/>
                  </a:schemeClr>
                </a:solidFill>
                <a:latin typeface="Twinkl" pitchFamily="2" charset="0"/>
              </a:rPr>
              <a:t>Meditation in adults and children before bedtime has proven to improve sleep quality.</a:t>
            </a:r>
          </a:p>
          <a:p>
            <a:pPr algn="ctr"/>
            <a:endParaRPr lang="en-GB" sz="1000" dirty="0">
              <a:solidFill>
                <a:schemeClr val="accent4">
                  <a:lumMod val="50000"/>
                </a:schemeClr>
              </a:solidFill>
              <a:latin typeface="Twinkl" pitchFamily="2" charset="0"/>
            </a:endParaRPr>
          </a:p>
        </p:txBody>
      </p:sp>
      <p:pic>
        <p:nvPicPr>
          <p:cNvPr id="17" name="Picture 16">
            <a:extLst>
              <a:ext uri="{FF2B5EF4-FFF2-40B4-BE49-F238E27FC236}">
                <a16:creationId xmlns:a16="http://schemas.microsoft.com/office/drawing/2014/main" id="{7343041C-755C-48EF-9661-E4E75A76A7B7}"/>
              </a:ext>
            </a:extLst>
          </p:cNvPr>
          <p:cNvPicPr>
            <a:picLocks noChangeAspect="1"/>
          </p:cNvPicPr>
          <p:nvPr/>
        </p:nvPicPr>
        <p:blipFill>
          <a:blip r:embed="rId7"/>
          <a:stretch>
            <a:fillRect/>
          </a:stretch>
        </p:blipFill>
        <p:spPr>
          <a:xfrm rot="1788772">
            <a:off x="7416776" y="4628072"/>
            <a:ext cx="656791" cy="656791"/>
          </a:xfrm>
          <a:prstGeom prst="rect">
            <a:avLst/>
          </a:prstGeom>
        </p:spPr>
      </p:pic>
    </p:spTree>
    <p:extLst>
      <p:ext uri="{BB962C8B-B14F-4D97-AF65-F5344CB8AC3E}">
        <p14:creationId xmlns:p14="http://schemas.microsoft.com/office/powerpoint/2010/main" val="4004405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23</a:t>
            </a:fld>
            <a:endParaRPr lang="en-US" dirty="0"/>
          </a:p>
        </p:txBody>
      </p:sp>
      <p:sp>
        <p:nvSpPr>
          <p:cNvPr id="7" name="Title 6">
            <a:extLst>
              <a:ext uri="{FF2B5EF4-FFF2-40B4-BE49-F238E27FC236}">
                <a16:creationId xmlns:a16="http://schemas.microsoft.com/office/drawing/2014/main" id="{F4AFAA6B-33E2-447D-86C0-25E06332573C}"/>
              </a:ext>
            </a:extLst>
          </p:cNvPr>
          <p:cNvSpPr>
            <a:spLocks noGrp="1"/>
          </p:cNvSpPr>
          <p:nvPr>
            <p:ph type="title"/>
          </p:nvPr>
        </p:nvSpPr>
        <p:spPr>
          <a:xfrm>
            <a:off x="3242919" y="1503903"/>
            <a:ext cx="4901840" cy="749103"/>
          </a:xfrm>
        </p:spPr>
        <p:txBody>
          <a:bodyPr>
            <a:normAutofit fontScale="90000"/>
          </a:bodyPr>
          <a:lstStyle/>
          <a:p>
            <a:pPr algn="ctr"/>
            <a:r>
              <a:rPr lang="en-GB" sz="3200" dirty="0">
                <a:latin typeface="Twinkl" pitchFamily="2" charset="0"/>
              </a:rPr>
              <a:t>Play a relaxing Board Game</a:t>
            </a:r>
          </a:p>
        </p:txBody>
      </p:sp>
      <p:pic>
        <p:nvPicPr>
          <p:cNvPr id="8" name="Picture 7">
            <a:extLst>
              <a:ext uri="{FF2B5EF4-FFF2-40B4-BE49-F238E27FC236}">
                <a16:creationId xmlns:a16="http://schemas.microsoft.com/office/drawing/2014/main" id="{ECC0674F-0012-4573-AEDC-3B7B450C0C71}"/>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2" name="Picture 1">
            <a:extLst>
              <a:ext uri="{FF2B5EF4-FFF2-40B4-BE49-F238E27FC236}">
                <a16:creationId xmlns:a16="http://schemas.microsoft.com/office/drawing/2014/main" id="{25AC403D-ADE8-4D09-9EAE-D0707F97CE4C}"/>
              </a:ext>
            </a:extLst>
          </p:cNvPr>
          <p:cNvPicPr>
            <a:picLocks noChangeAspect="1"/>
          </p:cNvPicPr>
          <p:nvPr/>
        </p:nvPicPr>
        <p:blipFill>
          <a:blip r:embed="rId3"/>
          <a:stretch>
            <a:fillRect/>
          </a:stretch>
        </p:blipFill>
        <p:spPr>
          <a:xfrm>
            <a:off x="1017534" y="195785"/>
            <a:ext cx="1895248" cy="1955328"/>
          </a:xfrm>
          <a:prstGeom prst="rect">
            <a:avLst/>
          </a:prstGeom>
        </p:spPr>
      </p:pic>
      <p:pic>
        <p:nvPicPr>
          <p:cNvPr id="4098" name="Picture 2" descr="http://www.georgemitchellschool.com/wp-content/uploads/2020/04/family-challenge.png">
            <a:extLst>
              <a:ext uri="{FF2B5EF4-FFF2-40B4-BE49-F238E27FC236}">
                <a16:creationId xmlns:a16="http://schemas.microsoft.com/office/drawing/2014/main" id="{E9D70BBB-C985-4934-AD8D-A1789C255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752" y="-185811"/>
            <a:ext cx="3417132" cy="21610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BAA4AFF-8A62-451C-BA0D-04F34CE5B789}"/>
              </a:ext>
            </a:extLst>
          </p:cNvPr>
          <p:cNvPicPr>
            <a:picLocks noChangeAspect="1"/>
          </p:cNvPicPr>
          <p:nvPr/>
        </p:nvPicPr>
        <p:blipFill>
          <a:blip r:embed="rId3"/>
          <a:stretch>
            <a:fillRect/>
          </a:stretch>
        </p:blipFill>
        <p:spPr>
          <a:xfrm>
            <a:off x="8579402" y="228591"/>
            <a:ext cx="1895248" cy="1955328"/>
          </a:xfrm>
          <a:prstGeom prst="rect">
            <a:avLst/>
          </a:prstGeom>
        </p:spPr>
      </p:pic>
      <p:sp>
        <p:nvSpPr>
          <p:cNvPr id="18" name="TextBox 17">
            <a:extLst>
              <a:ext uri="{FF2B5EF4-FFF2-40B4-BE49-F238E27FC236}">
                <a16:creationId xmlns:a16="http://schemas.microsoft.com/office/drawing/2014/main" id="{907D3086-02D0-4E3F-A8B2-01B928D7851C}"/>
              </a:ext>
            </a:extLst>
          </p:cNvPr>
          <p:cNvSpPr txBox="1"/>
          <p:nvPr/>
        </p:nvSpPr>
        <p:spPr>
          <a:xfrm>
            <a:off x="1589940" y="2573114"/>
            <a:ext cx="8460756" cy="3816429"/>
          </a:xfrm>
          <a:prstGeom prst="rect">
            <a:avLst/>
          </a:prstGeom>
          <a:solidFill>
            <a:srgbClr val="D1E6FF"/>
          </a:solidFill>
        </p:spPr>
        <p:txBody>
          <a:bodyPr wrap="square" rtlCol="0">
            <a:spAutoFit/>
          </a:bodyPr>
          <a:lstStyle/>
          <a:p>
            <a:pPr algn="ctr"/>
            <a:r>
              <a:rPr lang="en-GB" sz="2800" b="1" dirty="0">
                <a:solidFill>
                  <a:schemeClr val="accent4">
                    <a:lumMod val="50000"/>
                  </a:schemeClr>
                </a:solidFill>
                <a:latin typeface="Twinkl" pitchFamily="2" charset="0"/>
              </a:rPr>
              <a:t>Choose a favourite board or card game to play with someone. </a:t>
            </a:r>
          </a:p>
          <a:p>
            <a:pPr algn="ctr"/>
            <a:endParaRPr lang="en-GB" sz="1600" b="1" dirty="0">
              <a:solidFill>
                <a:schemeClr val="accent4">
                  <a:lumMod val="50000"/>
                </a:schemeClr>
              </a:solidFill>
              <a:latin typeface="Twinkl" pitchFamily="2" charset="0"/>
            </a:endParaRPr>
          </a:p>
          <a:p>
            <a:pPr algn="ctr"/>
            <a:r>
              <a:rPr lang="en-GB" sz="2800" b="1" dirty="0">
                <a:solidFill>
                  <a:schemeClr val="accent4">
                    <a:lumMod val="50000"/>
                  </a:schemeClr>
                </a:solidFill>
                <a:latin typeface="Twinkl" pitchFamily="2" charset="0"/>
              </a:rPr>
              <a:t>If you don’t have a board game or cards, why not create one?</a:t>
            </a:r>
          </a:p>
          <a:p>
            <a:pPr algn="ctr"/>
            <a:endParaRPr lang="en-GB" sz="1400" b="1" dirty="0">
              <a:solidFill>
                <a:schemeClr val="accent4">
                  <a:lumMod val="50000"/>
                </a:schemeClr>
              </a:solidFill>
              <a:latin typeface="Twinkl" pitchFamily="2" charset="0"/>
            </a:endParaRPr>
          </a:p>
          <a:p>
            <a:pPr algn="ctr"/>
            <a:r>
              <a:rPr lang="en-GB" sz="2400" b="1" i="1" dirty="0">
                <a:solidFill>
                  <a:schemeClr val="accent4">
                    <a:lumMod val="50000"/>
                  </a:schemeClr>
                </a:solidFill>
                <a:latin typeface="Twinkl" pitchFamily="2" charset="0"/>
              </a:rPr>
              <a:t>Who am I? </a:t>
            </a:r>
            <a:r>
              <a:rPr lang="en-GB" sz="2400" dirty="0">
                <a:solidFill>
                  <a:schemeClr val="accent4">
                    <a:lumMod val="50000"/>
                  </a:schemeClr>
                </a:solidFill>
                <a:latin typeface="Twinkl" pitchFamily="2" charset="0"/>
              </a:rPr>
              <a:t>is a great guessing game</a:t>
            </a:r>
            <a:r>
              <a:rPr lang="en-GB" sz="2400" dirty="0"/>
              <a:t> </a:t>
            </a:r>
            <a:r>
              <a:rPr lang="en-GB" sz="2400" dirty="0">
                <a:solidFill>
                  <a:schemeClr val="accent4">
                    <a:lumMod val="50000"/>
                  </a:schemeClr>
                </a:solidFill>
                <a:latin typeface="Twinkl" pitchFamily="2" charset="0"/>
              </a:rPr>
              <a:t>where players use yes or no questions to guess the identity of a famous person. Questions are based upon the traits and characteristics of a person everyone will be able to identify.</a:t>
            </a:r>
            <a:endParaRPr lang="en-GB" sz="2000" b="1" dirty="0">
              <a:solidFill>
                <a:schemeClr val="accent4">
                  <a:lumMod val="50000"/>
                </a:schemeClr>
              </a:solidFill>
              <a:latin typeface="Twinkl" pitchFamily="2" charset="0"/>
            </a:endParaRPr>
          </a:p>
        </p:txBody>
      </p:sp>
    </p:spTree>
    <p:extLst>
      <p:ext uri="{BB962C8B-B14F-4D97-AF65-F5344CB8AC3E}">
        <p14:creationId xmlns:p14="http://schemas.microsoft.com/office/powerpoint/2010/main" val="1987288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24069" y="1011017"/>
            <a:ext cx="5226260" cy="734415"/>
          </a:xfrm>
        </p:spPr>
        <p:txBody>
          <a:bodyPr>
            <a:normAutofit/>
          </a:bodyPr>
          <a:lstStyle/>
          <a:p>
            <a:r>
              <a:rPr lang="en-US" sz="3800" dirty="0">
                <a:latin typeface="Twinkl" pitchFamily="2" charset="0"/>
              </a:rPr>
              <a:t>Thoughtful Thursday</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512338" y="2270929"/>
            <a:ext cx="4785504" cy="828722"/>
          </a:xfrm>
        </p:spPr>
        <p:txBody>
          <a:bodyPr>
            <a:normAutofit fontScale="92500"/>
          </a:bodyPr>
          <a:lstStyle/>
          <a:p>
            <a:pPr algn="ctr"/>
            <a:r>
              <a:rPr lang="en-US" sz="4400" dirty="0">
                <a:effectLst>
                  <a:outerShdw blurRad="38100" dist="38100" dir="2700000" algn="tl">
                    <a:srgbClr val="000000">
                      <a:alpha val="43137"/>
                    </a:srgbClr>
                  </a:outerShdw>
                </a:effectLst>
                <a:latin typeface="Twinkl" pitchFamily="2" charset="0"/>
              </a:rPr>
              <a:t>Physical Wellbeing</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298589" y="3204747"/>
            <a:ext cx="5213001" cy="3469430"/>
          </a:xfrm>
        </p:spPr>
        <p:txBody>
          <a:bodyPr>
            <a:normAutofit/>
          </a:bodyPr>
          <a:lstStyle/>
          <a:p>
            <a:pPr marL="0" indent="0" algn="ctr">
              <a:buNone/>
            </a:pPr>
            <a:r>
              <a:rPr lang="en-GB" sz="2400" dirty="0">
                <a:latin typeface="Twinkl" pitchFamily="2" charset="0"/>
              </a:rPr>
              <a:t>We are lucky enough to have </a:t>
            </a:r>
            <a:r>
              <a:rPr lang="en-GB" sz="2400" b="1" u="sng" dirty="0">
                <a:effectLst>
                  <a:outerShdw blurRad="38100" dist="38100" dir="2700000" algn="tl">
                    <a:srgbClr val="000000">
                      <a:alpha val="43137"/>
                    </a:srgbClr>
                  </a:outerShdw>
                </a:effectLst>
                <a:latin typeface="Twinkl" pitchFamily="2" charset="0"/>
              </a:rPr>
              <a:t>Rebecca</a:t>
            </a:r>
            <a:r>
              <a:rPr lang="en-GB" sz="2400" b="1" dirty="0">
                <a:effectLst>
                  <a:outerShdw blurRad="38100" dist="38100" dir="2700000" algn="tl">
                    <a:srgbClr val="000000">
                      <a:alpha val="43137"/>
                    </a:srgbClr>
                  </a:outerShdw>
                </a:effectLst>
                <a:latin typeface="Twinkl" pitchFamily="2" charset="0"/>
              </a:rPr>
              <a:t> </a:t>
            </a:r>
            <a:r>
              <a:rPr lang="en-GB" sz="2400" dirty="0">
                <a:latin typeface="Twinkl" pitchFamily="2" charset="0"/>
              </a:rPr>
              <a:t>from </a:t>
            </a:r>
            <a:r>
              <a:rPr lang="en-GB" sz="2400" b="1" u="sng" dirty="0">
                <a:latin typeface="Twinkl" pitchFamily="2" charset="0"/>
              </a:rPr>
              <a:t>RJ Fitness</a:t>
            </a:r>
            <a:r>
              <a:rPr lang="en-GB" sz="2400" b="1" dirty="0">
                <a:latin typeface="Twinkl" pitchFamily="2" charset="0"/>
              </a:rPr>
              <a:t> </a:t>
            </a:r>
            <a:r>
              <a:rPr lang="en-GB" sz="2400" dirty="0">
                <a:latin typeface="Twinkl" pitchFamily="2" charset="0"/>
              </a:rPr>
              <a:t>taking us through a workout today. It’s vitally important we are keeping our bodies active! Get moving as much as you can, walk, dance, jog, have fun! </a:t>
            </a:r>
          </a:p>
          <a:p>
            <a:pPr marL="0" indent="0" algn="ctr">
              <a:buNone/>
            </a:pPr>
            <a:r>
              <a:rPr lang="en-GB" sz="2400" b="1" u="sng" dirty="0">
                <a:latin typeface="Twinkl" pitchFamily="2" charset="0"/>
              </a:rPr>
              <a:t>BUT MOVE!</a:t>
            </a:r>
            <a:endParaRPr lang="en-US" sz="3200" b="1" u="sng" dirty="0">
              <a:effectLst>
                <a:outerShdw blurRad="38100" dist="38100" dir="2700000" algn="tl">
                  <a:srgbClr val="000000">
                    <a:alpha val="43137"/>
                  </a:srgbClr>
                </a:outerShdw>
              </a:effectLst>
              <a:latin typeface="Twinkl" pitchFamily="2" charset="0"/>
            </a:endParaRPr>
          </a:p>
        </p:txBody>
      </p:sp>
      <p:sp>
        <p:nvSpPr>
          <p:cNvPr id="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6068713" y="6398311"/>
            <a:ext cx="2639323" cy="365125"/>
          </a:xfrm>
        </p:spPr>
        <p:txBody>
          <a:bodyPr/>
          <a:lstStyle/>
          <a:p>
            <a:r>
              <a:rPr lang="en-US" sz="2400" dirty="0">
                <a:solidFill>
                  <a:schemeClr val="accent4">
                    <a:lumMod val="50000"/>
                  </a:schemeClr>
                </a:solidFill>
                <a:effectLst>
                  <a:outerShdw blurRad="38100" dist="38100" dir="2700000" algn="tl">
                    <a:srgbClr val="000000">
                      <a:alpha val="43137"/>
                    </a:srgbClr>
                  </a:outerShdw>
                </a:effectLst>
              </a:rPr>
              <a:t>CLICK HERE</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24</a:t>
            </a:fld>
            <a:endParaRPr lang="en-US" dirty="0"/>
          </a:p>
        </p:txBody>
      </p:sp>
      <p:pic>
        <p:nvPicPr>
          <p:cNvPr id="10" name="Picture Placeholder 9">
            <a:extLst>
              <a:ext uri="{FF2B5EF4-FFF2-40B4-BE49-F238E27FC236}">
                <a16:creationId xmlns:a16="http://schemas.microsoft.com/office/drawing/2014/main" id="{D645B4EA-EECB-4B17-9A62-4E78E094430C}"/>
              </a:ext>
            </a:extLst>
          </p:cNvPr>
          <p:cNvPicPr>
            <a:picLocks noGrp="1" noChangeAspect="1"/>
          </p:cNvPicPr>
          <p:nvPr>
            <p:ph type="pic" sz="quarter" idx="14"/>
          </p:nvPr>
        </p:nvPicPr>
        <p:blipFill>
          <a:blip r:embed="rId2"/>
          <a:srcRect l="3459" r="3459"/>
          <a:stretch>
            <a:fillRect/>
          </a:stretch>
        </p:blipFill>
        <p:spPr/>
      </p:pic>
      <p:pic>
        <p:nvPicPr>
          <p:cNvPr id="11" name="Picture 10">
            <a:extLst>
              <a:ext uri="{FF2B5EF4-FFF2-40B4-BE49-F238E27FC236}">
                <a16:creationId xmlns:a16="http://schemas.microsoft.com/office/drawing/2014/main" id="{1975262B-7C8B-49E8-B607-C14DD47C42D1}"/>
              </a:ext>
            </a:extLst>
          </p:cNvPr>
          <p:cNvPicPr/>
          <p:nvPr/>
        </p:nvPicPr>
        <p:blipFill>
          <a:blip r:embed="rId3">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9" name="Picture 8">
            <a:extLst>
              <a:ext uri="{FF2B5EF4-FFF2-40B4-BE49-F238E27FC236}">
                <a16:creationId xmlns:a16="http://schemas.microsoft.com/office/drawing/2014/main" id="{D26594C4-C5AE-4DCF-96B5-395BC524D331}"/>
              </a:ext>
            </a:extLst>
          </p:cNvPr>
          <p:cNvPicPr>
            <a:picLocks noChangeAspect="1"/>
          </p:cNvPicPr>
          <p:nvPr/>
        </p:nvPicPr>
        <p:blipFill>
          <a:blip r:embed="rId4"/>
          <a:stretch>
            <a:fillRect/>
          </a:stretch>
        </p:blipFill>
        <p:spPr>
          <a:xfrm>
            <a:off x="6141983" y="4935021"/>
            <a:ext cx="1375928" cy="1375928"/>
          </a:xfrm>
          <a:prstGeom prst="rect">
            <a:avLst/>
          </a:prstGeom>
        </p:spPr>
      </p:pic>
      <p:sp>
        <p:nvSpPr>
          <p:cNvPr id="13" name="Rectangle 12">
            <a:extLst>
              <a:ext uri="{FF2B5EF4-FFF2-40B4-BE49-F238E27FC236}">
                <a16:creationId xmlns:a16="http://schemas.microsoft.com/office/drawing/2014/main" id="{EED3893E-CA7A-4313-83D9-9901D154CE0E}"/>
              </a:ext>
            </a:extLst>
          </p:cNvPr>
          <p:cNvSpPr/>
          <p:nvPr/>
        </p:nvSpPr>
        <p:spPr>
          <a:xfrm rot="802203">
            <a:off x="11003500" y="721028"/>
            <a:ext cx="511174"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7542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3839113" y="133092"/>
            <a:ext cx="4513774" cy="809191"/>
          </a:xfrm>
        </p:spPr>
        <p:txBody>
          <a:bodyPr>
            <a:normAutofit/>
          </a:bodyPr>
          <a:lstStyle/>
          <a:p>
            <a:pPr algn="ctr"/>
            <a:r>
              <a:rPr lang="en-US" sz="4000" dirty="0">
                <a:latin typeface="Twinkl" pitchFamily="2" charset="0"/>
              </a:rPr>
              <a:t>Memories Jar!</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25</a:t>
            </a:fld>
            <a:endParaRPr lang="en-US" dirty="0"/>
          </a:p>
        </p:txBody>
      </p:sp>
      <p:sp>
        <p:nvSpPr>
          <p:cNvPr id="11" name="Footer Placeholder 2">
            <a:extLst>
              <a:ext uri="{FF2B5EF4-FFF2-40B4-BE49-F238E27FC236}">
                <a16:creationId xmlns:a16="http://schemas.microsoft.com/office/drawing/2014/main" id="{CED2023D-E820-47E7-81F4-748A5EA0AFD2}"/>
              </a:ext>
            </a:extLst>
          </p:cNvPr>
          <p:cNvSpPr>
            <a:spLocks noGrp="1"/>
          </p:cNvSpPr>
          <p:nvPr>
            <p:ph type="ftr" sz="quarter" idx="11"/>
          </p:nvPr>
        </p:nvSpPr>
        <p:spPr>
          <a:xfrm>
            <a:off x="287604" y="1187778"/>
            <a:ext cx="5988978" cy="5377991"/>
          </a:xfrm>
          <a:solidFill>
            <a:srgbClr val="D1E6FF"/>
          </a:solidFill>
        </p:spPr>
        <p:txBody>
          <a:bodyPr/>
          <a:lstStyle/>
          <a:p>
            <a:pPr algn="ctr"/>
            <a:r>
              <a:rPr lang="en-US" sz="2400" dirty="0">
                <a:solidFill>
                  <a:schemeClr val="accent4">
                    <a:lumMod val="50000"/>
                  </a:schemeClr>
                </a:solidFill>
                <a:latin typeface="Twinkl" pitchFamily="2" charset="0"/>
              </a:rPr>
              <a:t>Go on a hunt for a spare jar you can use (always ask before taking one)! </a:t>
            </a:r>
          </a:p>
          <a:p>
            <a:pPr algn="ctr"/>
            <a:r>
              <a:rPr lang="en-US" sz="2400" dirty="0">
                <a:solidFill>
                  <a:schemeClr val="accent4">
                    <a:lumMod val="50000"/>
                  </a:schemeClr>
                </a:solidFill>
                <a:latin typeface="Twinkl" pitchFamily="2" charset="0"/>
              </a:rPr>
              <a:t>Get creative and decorate your jar!</a:t>
            </a:r>
          </a:p>
          <a:p>
            <a:pPr algn="ctr"/>
            <a:endParaRPr lang="en-US" sz="1000" dirty="0">
              <a:solidFill>
                <a:schemeClr val="accent4">
                  <a:lumMod val="50000"/>
                </a:schemeClr>
              </a:solidFill>
              <a:latin typeface="Twinkl" pitchFamily="2" charset="0"/>
            </a:endParaRPr>
          </a:p>
          <a:p>
            <a:pPr algn="ctr"/>
            <a:r>
              <a:rPr lang="en-US" sz="2400" dirty="0">
                <a:solidFill>
                  <a:schemeClr val="accent4">
                    <a:lumMod val="50000"/>
                  </a:schemeClr>
                </a:solidFill>
                <a:latin typeface="Twinkl" pitchFamily="2" charset="0"/>
              </a:rPr>
              <a:t>Try to think back to the start of this year, write a different memory that has made you happy from each week. Doesn’t matter how big or small. If you can’t remember – don’t worry, just write a memory from today or this week!</a:t>
            </a:r>
          </a:p>
          <a:p>
            <a:pPr algn="ctr"/>
            <a:endParaRPr lang="en-US" sz="1400" dirty="0">
              <a:solidFill>
                <a:schemeClr val="accent4">
                  <a:lumMod val="50000"/>
                </a:schemeClr>
              </a:solidFill>
              <a:latin typeface="Twinkl" pitchFamily="2" charset="0"/>
            </a:endParaRPr>
          </a:p>
          <a:p>
            <a:pPr algn="ctr"/>
            <a:r>
              <a:rPr lang="en-US" sz="2400" dirty="0">
                <a:solidFill>
                  <a:schemeClr val="accent4">
                    <a:lumMod val="50000"/>
                  </a:schemeClr>
                </a:solidFill>
                <a:latin typeface="Twinkl" pitchFamily="2" charset="0"/>
              </a:rPr>
              <a:t>Keep this going all year! Write one memory from the week and open on New Years Eve to remember all the little things you may have forgotten.</a:t>
            </a:r>
          </a:p>
        </p:txBody>
      </p:sp>
      <p:pic>
        <p:nvPicPr>
          <p:cNvPr id="15" name="Picture 14">
            <a:extLst>
              <a:ext uri="{FF2B5EF4-FFF2-40B4-BE49-F238E27FC236}">
                <a16:creationId xmlns:a16="http://schemas.microsoft.com/office/drawing/2014/main" id="{DB06CE41-388A-4735-B583-89F67FFE81BA}"/>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6146" name="Picture 2" descr="Image result for memories jar">
            <a:extLst>
              <a:ext uri="{FF2B5EF4-FFF2-40B4-BE49-F238E27FC236}">
                <a16:creationId xmlns:a16="http://schemas.microsoft.com/office/drawing/2014/main" id="{46D04AB2-054B-4342-B687-6CA6854CB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844" y="972291"/>
            <a:ext cx="2986529" cy="28108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E6A8F5A-5A7E-4072-A2C9-5FF2DA221589}"/>
              </a:ext>
            </a:extLst>
          </p:cNvPr>
          <p:cNvSpPr/>
          <p:nvPr/>
        </p:nvSpPr>
        <p:spPr>
          <a:xfrm>
            <a:off x="6284775" y="5734195"/>
            <a:ext cx="4938361" cy="923330"/>
          </a:xfrm>
          <a:prstGeom prst="rect">
            <a:avLst/>
          </a:prstGeom>
        </p:spPr>
        <p:txBody>
          <a:bodyPr wrap="square">
            <a:spAutoFit/>
          </a:bodyPr>
          <a:lstStyle/>
          <a:p>
            <a:r>
              <a:rPr lang="en-GB" b="1" dirty="0">
                <a:solidFill>
                  <a:schemeClr val="accent4">
                    <a:lumMod val="50000"/>
                  </a:schemeClr>
                </a:solidFill>
                <a:latin typeface="Twinkl" pitchFamily="2" charset="0"/>
              </a:rPr>
              <a:t>More help to create your jar: </a:t>
            </a:r>
            <a:r>
              <a:rPr lang="en-GB" dirty="0">
                <a:latin typeface="Twinkl" pitchFamily="2" charset="0"/>
                <a:hlinkClick r:id="rId4"/>
              </a:rPr>
              <a:t>https://www.messylittlemonster.com/2014/12/new-years-eve-memory-jar-time-capsule.html</a:t>
            </a:r>
            <a:r>
              <a:rPr lang="en-GB" dirty="0">
                <a:latin typeface="Twinkl" pitchFamily="2" charset="0"/>
              </a:rPr>
              <a:t> </a:t>
            </a:r>
          </a:p>
        </p:txBody>
      </p:sp>
      <p:pic>
        <p:nvPicPr>
          <p:cNvPr id="5" name="Picture 4">
            <a:extLst>
              <a:ext uri="{FF2B5EF4-FFF2-40B4-BE49-F238E27FC236}">
                <a16:creationId xmlns:a16="http://schemas.microsoft.com/office/drawing/2014/main" id="{9E13E1AC-0DA3-4513-BDBE-DDCB3361E2A4}"/>
              </a:ext>
            </a:extLst>
          </p:cNvPr>
          <p:cNvPicPr>
            <a:picLocks noChangeAspect="1"/>
          </p:cNvPicPr>
          <p:nvPr/>
        </p:nvPicPr>
        <p:blipFill>
          <a:blip r:embed="rId5"/>
          <a:stretch>
            <a:fillRect/>
          </a:stretch>
        </p:blipFill>
        <p:spPr>
          <a:xfrm>
            <a:off x="6457844" y="3822577"/>
            <a:ext cx="2296111" cy="1852908"/>
          </a:xfrm>
          <a:prstGeom prst="rect">
            <a:avLst/>
          </a:prstGeom>
        </p:spPr>
      </p:pic>
      <p:pic>
        <p:nvPicPr>
          <p:cNvPr id="6" name="Picture 5">
            <a:extLst>
              <a:ext uri="{FF2B5EF4-FFF2-40B4-BE49-F238E27FC236}">
                <a16:creationId xmlns:a16="http://schemas.microsoft.com/office/drawing/2014/main" id="{61ECE9E8-A47D-4FB6-8F17-F09EF4193F54}"/>
              </a:ext>
            </a:extLst>
          </p:cNvPr>
          <p:cNvPicPr>
            <a:picLocks noChangeAspect="1"/>
          </p:cNvPicPr>
          <p:nvPr/>
        </p:nvPicPr>
        <p:blipFill>
          <a:blip r:embed="rId6"/>
          <a:stretch>
            <a:fillRect/>
          </a:stretch>
        </p:blipFill>
        <p:spPr>
          <a:xfrm>
            <a:off x="10763420" y="3801913"/>
            <a:ext cx="919431" cy="1811552"/>
          </a:xfrm>
          <a:prstGeom prst="rect">
            <a:avLst/>
          </a:prstGeom>
        </p:spPr>
      </p:pic>
      <p:sp>
        <p:nvSpPr>
          <p:cNvPr id="9" name="TextBox 8">
            <a:extLst>
              <a:ext uri="{FF2B5EF4-FFF2-40B4-BE49-F238E27FC236}">
                <a16:creationId xmlns:a16="http://schemas.microsoft.com/office/drawing/2014/main" id="{E870DBAB-A76E-4B5F-A533-0C0E39BE4950}"/>
              </a:ext>
            </a:extLst>
          </p:cNvPr>
          <p:cNvSpPr txBox="1"/>
          <p:nvPr/>
        </p:nvSpPr>
        <p:spPr>
          <a:xfrm>
            <a:off x="7274634" y="1475604"/>
            <a:ext cx="1515411" cy="707886"/>
          </a:xfrm>
          <a:prstGeom prst="rect">
            <a:avLst/>
          </a:prstGeom>
          <a:noFill/>
        </p:spPr>
        <p:txBody>
          <a:bodyPr wrap="square" rtlCol="0">
            <a:spAutoFit/>
          </a:bodyPr>
          <a:lstStyle/>
          <a:p>
            <a:r>
              <a:rPr lang="en-GB" sz="4000" b="1" dirty="0">
                <a:solidFill>
                  <a:schemeClr val="bg1"/>
                </a:solidFill>
                <a:effectLst>
                  <a:outerShdw blurRad="38100" dist="38100" dir="2700000" algn="tl">
                    <a:srgbClr val="000000">
                      <a:alpha val="43137"/>
                    </a:srgbClr>
                  </a:outerShdw>
                </a:effectLst>
                <a:latin typeface="Twinkl" pitchFamily="2" charset="0"/>
              </a:rPr>
              <a:t>2021</a:t>
            </a:r>
            <a:endParaRPr lang="en-GB" sz="2000" b="1" dirty="0">
              <a:solidFill>
                <a:schemeClr val="bg1"/>
              </a:solidFill>
              <a:effectLst>
                <a:outerShdw blurRad="38100" dist="38100" dir="2700000" algn="tl">
                  <a:srgbClr val="000000">
                    <a:alpha val="43137"/>
                  </a:srgbClr>
                </a:outerShdw>
              </a:effectLst>
              <a:latin typeface="Twinkl" pitchFamily="2" charset="0"/>
            </a:endParaRPr>
          </a:p>
        </p:txBody>
      </p:sp>
      <p:pic>
        <p:nvPicPr>
          <p:cNvPr id="10" name="Picture 9">
            <a:extLst>
              <a:ext uri="{FF2B5EF4-FFF2-40B4-BE49-F238E27FC236}">
                <a16:creationId xmlns:a16="http://schemas.microsoft.com/office/drawing/2014/main" id="{520D59F5-17F5-40CD-8542-067C356FC15A}"/>
              </a:ext>
            </a:extLst>
          </p:cNvPr>
          <p:cNvPicPr>
            <a:picLocks noChangeAspect="1"/>
          </p:cNvPicPr>
          <p:nvPr/>
        </p:nvPicPr>
        <p:blipFill>
          <a:blip r:embed="rId7"/>
          <a:stretch>
            <a:fillRect/>
          </a:stretch>
        </p:blipFill>
        <p:spPr>
          <a:xfrm>
            <a:off x="9072633" y="3801913"/>
            <a:ext cx="1372109" cy="1935736"/>
          </a:xfrm>
          <a:prstGeom prst="rect">
            <a:avLst/>
          </a:prstGeom>
        </p:spPr>
      </p:pic>
    </p:spTree>
    <p:extLst>
      <p:ext uri="{BB962C8B-B14F-4D97-AF65-F5344CB8AC3E}">
        <p14:creationId xmlns:p14="http://schemas.microsoft.com/office/powerpoint/2010/main" val="3880204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thank you">
            <a:extLst>
              <a:ext uri="{FF2B5EF4-FFF2-40B4-BE49-F238E27FC236}">
                <a16:creationId xmlns:a16="http://schemas.microsoft.com/office/drawing/2014/main" id="{050C95A2-6B5D-4B9F-A191-585D89B6A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8539"/>
            <a:ext cx="2612010" cy="26120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23EC874-A972-4274-86FB-DC48FD2009CD}"/>
              </a:ext>
            </a:extLst>
          </p:cNvPr>
          <p:cNvSpPr txBox="1"/>
          <p:nvPr/>
        </p:nvSpPr>
        <p:spPr>
          <a:xfrm>
            <a:off x="2009481" y="1473674"/>
            <a:ext cx="8173037" cy="3323987"/>
          </a:xfrm>
          <a:prstGeom prst="rect">
            <a:avLst/>
          </a:prstGeom>
          <a:solidFill>
            <a:srgbClr val="D1E6FF"/>
          </a:solidFill>
        </p:spPr>
        <p:txBody>
          <a:bodyPr wrap="square" rtlCol="0">
            <a:spAutoFit/>
          </a:bodyPr>
          <a:lstStyle/>
          <a:p>
            <a:pPr algn="ctr"/>
            <a:r>
              <a:rPr lang="en-GB" sz="2800" b="1" u="sng" dirty="0">
                <a:solidFill>
                  <a:schemeClr val="accent4">
                    <a:lumMod val="50000"/>
                  </a:schemeClr>
                </a:solidFill>
                <a:effectLst>
                  <a:outerShdw blurRad="38100" dist="38100" dir="2700000" algn="tl">
                    <a:srgbClr val="000000">
                      <a:alpha val="43137"/>
                    </a:srgbClr>
                  </a:outerShdw>
                </a:effectLst>
                <a:latin typeface="Twinkl" pitchFamily="2" charset="0"/>
              </a:rPr>
              <a:t>Who are you grateful for? </a:t>
            </a:r>
          </a:p>
          <a:p>
            <a:pPr algn="ctr"/>
            <a:r>
              <a:rPr lang="en-GB" sz="2800" dirty="0">
                <a:solidFill>
                  <a:schemeClr val="accent4">
                    <a:lumMod val="50000"/>
                  </a:schemeClr>
                </a:solidFill>
                <a:latin typeface="Twinkl" pitchFamily="2" charset="0"/>
              </a:rPr>
              <a:t>Today’s thoughtful task is to think about someone that you would like to say thank you to. This could be a friend, a family member, a teacher, a neighbour or someone else.</a:t>
            </a:r>
          </a:p>
          <a:p>
            <a:pPr algn="ctr"/>
            <a:endParaRPr lang="en-GB" sz="1400" dirty="0">
              <a:solidFill>
                <a:schemeClr val="accent4">
                  <a:lumMod val="50000"/>
                </a:schemeClr>
              </a:solidFill>
              <a:latin typeface="Twinkl" pitchFamily="2" charset="0"/>
            </a:endParaRPr>
          </a:p>
          <a:p>
            <a:pPr algn="ctr"/>
            <a:r>
              <a:rPr lang="en-GB" sz="2800" dirty="0">
                <a:solidFill>
                  <a:schemeClr val="accent4">
                    <a:lumMod val="50000"/>
                  </a:schemeClr>
                </a:solidFill>
                <a:latin typeface="Twinkl" pitchFamily="2" charset="0"/>
              </a:rPr>
              <a:t>Make their day and create a thank you card for them. Tell them why you are thankful.</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26</a:t>
            </a:fld>
            <a:endParaRPr lang="en-US" dirty="0"/>
          </a:p>
        </p:txBody>
      </p:sp>
      <p:pic>
        <p:nvPicPr>
          <p:cNvPr id="4098" name="Picture 2" descr="http://www.georgemitchellschool.com/wp-content/uploads/2020/04/family-challenge.png">
            <a:extLst>
              <a:ext uri="{FF2B5EF4-FFF2-40B4-BE49-F238E27FC236}">
                <a16:creationId xmlns:a16="http://schemas.microsoft.com/office/drawing/2014/main" id="{E9D70BBB-C985-4934-AD8D-A1789C255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195" y="-249059"/>
            <a:ext cx="3417132" cy="216103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F4AFAA6B-33E2-447D-86C0-25E06332573C}"/>
              </a:ext>
            </a:extLst>
          </p:cNvPr>
          <p:cNvSpPr>
            <a:spLocks noGrp="1"/>
          </p:cNvSpPr>
          <p:nvPr>
            <p:ph type="title"/>
          </p:nvPr>
        </p:nvSpPr>
        <p:spPr>
          <a:xfrm>
            <a:off x="2400692" y="5158864"/>
            <a:ext cx="7390614" cy="1152085"/>
          </a:xfrm>
          <a:noFill/>
        </p:spPr>
        <p:txBody>
          <a:bodyPr>
            <a:normAutofit/>
          </a:bodyPr>
          <a:lstStyle/>
          <a:p>
            <a:pPr algn="ctr"/>
            <a:r>
              <a:rPr lang="en-GB" sz="2400" dirty="0">
                <a:solidFill>
                  <a:srgbClr val="EF7C00"/>
                </a:solidFill>
                <a:effectLst>
                  <a:outerShdw blurRad="38100" dist="38100" dir="2700000" algn="tl">
                    <a:srgbClr val="000000">
                      <a:alpha val="43137"/>
                    </a:srgbClr>
                  </a:outerShdw>
                </a:effectLst>
                <a:latin typeface="Twinkl" pitchFamily="2" charset="0"/>
              </a:rPr>
              <a:t>Want some ideas?</a:t>
            </a:r>
            <a:br>
              <a:rPr lang="en-GB" dirty="0">
                <a:latin typeface="Twinkl" pitchFamily="2" charset="0"/>
              </a:rPr>
            </a:br>
            <a:r>
              <a:rPr lang="en-GB" dirty="0">
                <a:latin typeface="Twinkl" pitchFamily="2" charset="0"/>
                <a:hlinkClick r:id="rId4"/>
              </a:rPr>
              <a:t>https://www.muminthemadhouse.com/kid-made-thank-you-cards/</a:t>
            </a:r>
            <a:r>
              <a:rPr lang="en-GB" dirty="0">
                <a:latin typeface="Twinkl" pitchFamily="2" charset="0"/>
              </a:rPr>
              <a:t> </a:t>
            </a:r>
          </a:p>
        </p:txBody>
      </p:sp>
      <p:pic>
        <p:nvPicPr>
          <p:cNvPr id="8" name="Picture 7">
            <a:extLst>
              <a:ext uri="{FF2B5EF4-FFF2-40B4-BE49-F238E27FC236}">
                <a16:creationId xmlns:a16="http://schemas.microsoft.com/office/drawing/2014/main" id="{72B647C4-BE56-4479-9EAA-C0544F585EF8}"/>
              </a:ext>
            </a:extLst>
          </p:cNvPr>
          <p:cNvPicPr/>
          <p:nvPr/>
        </p:nvPicPr>
        <p:blipFill>
          <a:blip r:embed="rId5">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spTree>
    <p:extLst>
      <p:ext uri="{BB962C8B-B14F-4D97-AF65-F5344CB8AC3E}">
        <p14:creationId xmlns:p14="http://schemas.microsoft.com/office/powerpoint/2010/main" val="3218380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24069" y="1011017"/>
            <a:ext cx="5226260" cy="734415"/>
          </a:xfrm>
        </p:spPr>
        <p:txBody>
          <a:bodyPr>
            <a:normAutofit/>
          </a:bodyPr>
          <a:lstStyle/>
          <a:p>
            <a:r>
              <a:rPr lang="en-US" sz="4400" dirty="0">
                <a:latin typeface="Twinkl" pitchFamily="2" charset="0"/>
              </a:rPr>
              <a:t> Feel Good Friday</a:t>
            </a:r>
            <a:endParaRPr lang="en-US" sz="3800" dirty="0">
              <a:latin typeface="Twinkl" pitchFamily="2" charset="0"/>
            </a:endParaRP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182260" y="2281287"/>
            <a:ext cx="5683851" cy="818364"/>
          </a:xfrm>
        </p:spPr>
        <p:txBody>
          <a:bodyPr>
            <a:normAutofit fontScale="85000" lnSpcReduction="10000"/>
          </a:bodyPr>
          <a:lstStyle/>
          <a:p>
            <a:pPr algn="ctr"/>
            <a:r>
              <a:rPr lang="en-US" sz="4400" dirty="0">
                <a:effectLst>
                  <a:outerShdw blurRad="38100" dist="38100" dir="2700000" algn="tl">
                    <a:srgbClr val="000000">
                      <a:alpha val="43137"/>
                    </a:srgbClr>
                  </a:outerShdw>
                </a:effectLst>
                <a:latin typeface="Twinkl" pitchFamily="2" charset="0"/>
              </a:rPr>
              <a:t>Physical &amp; Mental Health</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298589" y="3204747"/>
            <a:ext cx="5213001" cy="3469430"/>
          </a:xfrm>
        </p:spPr>
        <p:txBody>
          <a:bodyPr>
            <a:normAutofit/>
          </a:bodyPr>
          <a:lstStyle/>
          <a:p>
            <a:pPr marL="0" indent="0" algn="ctr">
              <a:buNone/>
            </a:pPr>
            <a:r>
              <a:rPr lang="en-US" sz="2400" dirty="0">
                <a:latin typeface="Twinkl" pitchFamily="2" charset="0"/>
              </a:rPr>
              <a:t>We are very lucky to have </a:t>
            </a:r>
            <a:r>
              <a:rPr lang="en-US" sz="2400" b="1" u="sng" dirty="0">
                <a:effectLst>
                  <a:outerShdw blurRad="38100" dist="38100" dir="2700000" algn="tl">
                    <a:srgbClr val="000000">
                      <a:alpha val="43137"/>
                    </a:srgbClr>
                  </a:outerShdw>
                </a:effectLst>
                <a:latin typeface="Twinkl" pitchFamily="2" charset="0"/>
              </a:rPr>
              <a:t>Linzi</a:t>
            </a:r>
            <a:r>
              <a:rPr lang="en-US" sz="2400" dirty="0">
                <a:latin typeface="Twinkl" pitchFamily="2" charset="0"/>
              </a:rPr>
              <a:t> from </a:t>
            </a:r>
            <a:r>
              <a:rPr lang="en-US" sz="2400" b="1" u="sng" dirty="0" err="1">
                <a:latin typeface="Twinkl" pitchFamily="2" charset="0"/>
              </a:rPr>
              <a:t>LivFit</a:t>
            </a:r>
            <a:r>
              <a:rPr lang="en-US" sz="2400" b="1" u="sng" dirty="0">
                <a:latin typeface="Twinkl" pitchFamily="2" charset="0"/>
              </a:rPr>
              <a:t> Ayrshire</a:t>
            </a:r>
            <a:r>
              <a:rPr lang="en-US" sz="2400" dirty="0">
                <a:latin typeface="Twinkl" pitchFamily="2" charset="0"/>
              </a:rPr>
              <a:t> showing us just how fun working out can be. Exercising releases positive endorphins and makes us feel much better in general. </a:t>
            </a:r>
          </a:p>
          <a:p>
            <a:pPr marL="0" indent="0" algn="ctr">
              <a:buNone/>
            </a:pPr>
            <a:endParaRPr lang="en-US" sz="1200" dirty="0">
              <a:latin typeface="Twinkl" pitchFamily="2" charset="0"/>
            </a:endParaRPr>
          </a:p>
          <a:p>
            <a:pPr marL="0" indent="0" algn="ctr">
              <a:buNone/>
            </a:pPr>
            <a:r>
              <a:rPr lang="en-US" sz="2400" dirty="0">
                <a:latin typeface="Twinkl" pitchFamily="2" charset="0"/>
              </a:rPr>
              <a:t>Exercise also helps our concentration levels which benefits us in school and everyday life!</a:t>
            </a:r>
            <a:endParaRPr lang="en-US" sz="2400" b="1" u="sng" dirty="0">
              <a:latin typeface="Twinkl" pitchFamily="2" charset="0"/>
            </a:endParaRPr>
          </a:p>
        </p:txBody>
      </p:sp>
      <p:sp>
        <p:nvSpPr>
          <p:cNvPr id="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6068713" y="6398311"/>
            <a:ext cx="2639323" cy="365125"/>
          </a:xfrm>
        </p:spPr>
        <p:txBody>
          <a:bodyPr/>
          <a:lstStyle/>
          <a:p>
            <a:r>
              <a:rPr lang="en-US" sz="2400" dirty="0">
                <a:solidFill>
                  <a:schemeClr val="accent4">
                    <a:lumMod val="50000"/>
                  </a:schemeClr>
                </a:solidFill>
                <a:effectLst>
                  <a:outerShdw blurRad="38100" dist="38100" dir="2700000" algn="tl">
                    <a:srgbClr val="000000">
                      <a:alpha val="43137"/>
                    </a:srgbClr>
                  </a:outerShdw>
                </a:effectLst>
              </a:rPr>
              <a:t>CLICK HERE</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27</a:t>
            </a:fld>
            <a:endParaRPr lang="en-US" dirty="0"/>
          </a:p>
        </p:txBody>
      </p:sp>
      <p:pic>
        <p:nvPicPr>
          <p:cNvPr id="11" name="Picture 10">
            <a:extLst>
              <a:ext uri="{FF2B5EF4-FFF2-40B4-BE49-F238E27FC236}">
                <a16:creationId xmlns:a16="http://schemas.microsoft.com/office/drawing/2014/main" id="{381087D6-530E-4DF8-AE57-E3FAB1D84A60}"/>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sp>
        <p:nvSpPr>
          <p:cNvPr id="7" name="Rectangle 6">
            <a:extLst>
              <a:ext uri="{FF2B5EF4-FFF2-40B4-BE49-F238E27FC236}">
                <a16:creationId xmlns:a16="http://schemas.microsoft.com/office/drawing/2014/main" id="{30CDEA1E-3FD9-4508-9E14-5D32B4FE1232}"/>
              </a:ext>
            </a:extLst>
          </p:cNvPr>
          <p:cNvSpPr/>
          <p:nvPr/>
        </p:nvSpPr>
        <p:spPr>
          <a:xfrm>
            <a:off x="728663" y="6317608"/>
            <a:ext cx="3817071" cy="461665"/>
          </a:xfrm>
          <a:prstGeom prst="rect">
            <a:avLst/>
          </a:prstGeom>
        </p:spPr>
        <p:txBody>
          <a:bodyPr wrap="none">
            <a:spAutoFit/>
          </a:bodyPr>
          <a:lstStyle/>
          <a:p>
            <a:r>
              <a:rPr lang="en-GB" sz="2400" dirty="0">
                <a:latin typeface="Twinkl" pitchFamily="2" charset="0"/>
                <a:hlinkClick r:id="rId3"/>
              </a:rPr>
              <a:t>https://livfitayrshire.com/</a:t>
            </a:r>
            <a:r>
              <a:rPr lang="en-GB" sz="2400" dirty="0">
                <a:latin typeface="Twinkl" pitchFamily="2" charset="0"/>
              </a:rPr>
              <a:t> </a:t>
            </a:r>
          </a:p>
        </p:txBody>
      </p:sp>
      <p:pic>
        <p:nvPicPr>
          <p:cNvPr id="20" name="Picture Placeholder 19">
            <a:extLst>
              <a:ext uri="{FF2B5EF4-FFF2-40B4-BE49-F238E27FC236}">
                <a16:creationId xmlns:a16="http://schemas.microsoft.com/office/drawing/2014/main" id="{D343380C-E897-42F7-83A4-C199A99F78B1}"/>
              </a:ext>
            </a:extLst>
          </p:cNvPr>
          <p:cNvPicPr>
            <a:picLocks noGrp="1" noChangeAspect="1"/>
          </p:cNvPicPr>
          <p:nvPr>
            <p:ph type="pic" sz="quarter" idx="14"/>
          </p:nvPr>
        </p:nvPicPr>
        <p:blipFill>
          <a:blip r:embed="rId4"/>
          <a:srcRect l="7376" r="7376"/>
          <a:stretch>
            <a:fillRect/>
          </a:stretch>
        </p:blipFill>
        <p:spPr>
          <a:xfrm rot="720000">
            <a:off x="6368338" y="176175"/>
            <a:ext cx="4647699" cy="5472101"/>
          </a:xfrm>
        </p:spPr>
      </p:pic>
      <p:pic>
        <p:nvPicPr>
          <p:cNvPr id="9" name="Picture 8">
            <a:extLst>
              <a:ext uri="{FF2B5EF4-FFF2-40B4-BE49-F238E27FC236}">
                <a16:creationId xmlns:a16="http://schemas.microsoft.com/office/drawing/2014/main" id="{D26594C4-C5AE-4DCF-96B5-395BC524D331}"/>
              </a:ext>
            </a:extLst>
          </p:cNvPr>
          <p:cNvPicPr>
            <a:picLocks noChangeAspect="1"/>
          </p:cNvPicPr>
          <p:nvPr/>
        </p:nvPicPr>
        <p:blipFill>
          <a:blip r:embed="rId5"/>
          <a:stretch>
            <a:fillRect/>
          </a:stretch>
        </p:blipFill>
        <p:spPr>
          <a:xfrm>
            <a:off x="6141983" y="4935021"/>
            <a:ext cx="1375928" cy="1375928"/>
          </a:xfrm>
          <a:prstGeom prst="rect">
            <a:avLst/>
          </a:prstGeom>
        </p:spPr>
      </p:pic>
    </p:spTree>
    <p:extLst>
      <p:ext uri="{BB962C8B-B14F-4D97-AF65-F5344CB8AC3E}">
        <p14:creationId xmlns:p14="http://schemas.microsoft.com/office/powerpoint/2010/main" val="4087756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descr="Image result for dancing clipart">
            <a:extLst>
              <a:ext uri="{FF2B5EF4-FFF2-40B4-BE49-F238E27FC236}">
                <a16:creationId xmlns:a16="http://schemas.microsoft.com/office/drawing/2014/main" id="{5CC23028-B5E0-4897-AC7C-0555CEFF0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7828" y="5260864"/>
            <a:ext cx="3810002" cy="17335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dancing clipart">
            <a:extLst>
              <a:ext uri="{FF2B5EF4-FFF2-40B4-BE49-F238E27FC236}">
                <a16:creationId xmlns:a16="http://schemas.microsoft.com/office/drawing/2014/main" id="{9D360553-55D6-4A59-9524-E35E2575A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912" y="5256402"/>
            <a:ext cx="3810002" cy="17335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dancing clipart">
            <a:extLst>
              <a:ext uri="{FF2B5EF4-FFF2-40B4-BE49-F238E27FC236}">
                <a16:creationId xmlns:a16="http://schemas.microsoft.com/office/drawing/2014/main" id="{A19474D7-008B-48B0-8DF6-FE94BBE32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0" y="5256403"/>
            <a:ext cx="3810002" cy="17335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28</a:t>
            </a:fld>
            <a:endParaRPr lang="en-US" dirty="0"/>
          </a:p>
        </p:txBody>
      </p:sp>
      <p:pic>
        <p:nvPicPr>
          <p:cNvPr id="6" name="Picture 5">
            <a:extLst>
              <a:ext uri="{FF2B5EF4-FFF2-40B4-BE49-F238E27FC236}">
                <a16:creationId xmlns:a16="http://schemas.microsoft.com/office/drawing/2014/main" id="{12D7CF8A-6774-494B-BA36-96DF994D3AEE}"/>
              </a:ext>
            </a:extLst>
          </p:cNvPr>
          <p:cNvPicPr/>
          <p:nvPr/>
        </p:nvPicPr>
        <p:blipFill>
          <a:blip r:embed="rId3">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7" name="Picture 6">
            <a:extLst>
              <a:ext uri="{FF2B5EF4-FFF2-40B4-BE49-F238E27FC236}">
                <a16:creationId xmlns:a16="http://schemas.microsoft.com/office/drawing/2014/main" id="{F32F5A73-04E2-43CA-8CB0-AF3B412643FC}"/>
              </a:ext>
            </a:extLst>
          </p:cNvPr>
          <p:cNvPicPr>
            <a:picLocks noChangeAspect="1"/>
          </p:cNvPicPr>
          <p:nvPr/>
        </p:nvPicPr>
        <p:blipFill>
          <a:blip r:embed="rId4"/>
          <a:stretch>
            <a:fillRect/>
          </a:stretch>
        </p:blipFill>
        <p:spPr>
          <a:xfrm>
            <a:off x="3871912" y="11325"/>
            <a:ext cx="4448175" cy="1733550"/>
          </a:xfrm>
          <a:prstGeom prst="rect">
            <a:avLst/>
          </a:prstGeom>
        </p:spPr>
      </p:pic>
      <p:sp>
        <p:nvSpPr>
          <p:cNvPr id="9" name="Title 8">
            <a:extLst>
              <a:ext uri="{FF2B5EF4-FFF2-40B4-BE49-F238E27FC236}">
                <a16:creationId xmlns:a16="http://schemas.microsoft.com/office/drawing/2014/main" id="{2E7EEF12-34EA-4F3F-A047-78713CA64A81}"/>
              </a:ext>
            </a:extLst>
          </p:cNvPr>
          <p:cNvSpPr>
            <a:spLocks noGrp="1"/>
          </p:cNvSpPr>
          <p:nvPr>
            <p:ph type="title"/>
          </p:nvPr>
        </p:nvSpPr>
        <p:spPr>
          <a:xfrm>
            <a:off x="2533040" y="2049551"/>
            <a:ext cx="7317181" cy="3372305"/>
          </a:xfrm>
        </p:spPr>
        <p:txBody>
          <a:bodyPr>
            <a:normAutofit fontScale="90000"/>
          </a:bodyPr>
          <a:lstStyle/>
          <a:p>
            <a:pPr algn="ctr"/>
            <a:r>
              <a:rPr lang="en-GB" sz="3600" dirty="0">
                <a:latin typeface="Twinkl" pitchFamily="2" charset="0"/>
              </a:rPr>
              <a:t>Have a family disco/party! Put on your favourite songs and dance around the house! </a:t>
            </a:r>
            <a:br>
              <a:rPr lang="en-GB" sz="3600" dirty="0">
                <a:latin typeface="Twinkl" pitchFamily="2" charset="0"/>
              </a:rPr>
            </a:br>
            <a:br>
              <a:rPr lang="en-GB" sz="3600" dirty="0">
                <a:latin typeface="Twinkl" pitchFamily="2" charset="0"/>
              </a:rPr>
            </a:br>
            <a:r>
              <a:rPr lang="en-GB" sz="3600" dirty="0">
                <a:latin typeface="Twinkl" pitchFamily="2" charset="0"/>
              </a:rPr>
              <a:t>Why not follow a Just Dance or sing your hearts out to some Karaoke songs on YouTube.</a:t>
            </a:r>
          </a:p>
        </p:txBody>
      </p:sp>
      <p:pic>
        <p:nvPicPr>
          <p:cNvPr id="4100" name="Picture 4" descr="https://www.pngfind.com/pngs/b/685-6855538_blue-sphere-png.png">
            <a:extLst>
              <a:ext uri="{FF2B5EF4-FFF2-40B4-BE49-F238E27FC236}">
                <a16:creationId xmlns:a16="http://schemas.microsoft.com/office/drawing/2014/main" id="{75FEF428-B2C2-4BC2-92AE-64D4CFA9F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8264" y="-725081"/>
            <a:ext cx="2522783" cy="32063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www.pngfind.com/pngs/b/685-6855538_blue-sphere-png.png">
            <a:extLst>
              <a:ext uri="{FF2B5EF4-FFF2-40B4-BE49-F238E27FC236}">
                <a16:creationId xmlns:a16="http://schemas.microsoft.com/office/drawing/2014/main" id="{39C2A80A-86FC-4551-8643-585FED24C2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34" y="-771724"/>
            <a:ext cx="2522783" cy="3206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107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29</a:t>
            </a:fld>
            <a:endParaRPr lang="en-US" dirty="0"/>
          </a:p>
        </p:txBody>
      </p:sp>
      <p:pic>
        <p:nvPicPr>
          <p:cNvPr id="4098" name="Picture 2" descr="http://www.georgemitchellschool.com/wp-content/uploads/2020/04/family-challenge.png">
            <a:extLst>
              <a:ext uri="{FF2B5EF4-FFF2-40B4-BE49-F238E27FC236}">
                <a16:creationId xmlns:a16="http://schemas.microsoft.com/office/drawing/2014/main" id="{E9D70BBB-C985-4934-AD8D-A1789C255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52" y="-185811"/>
            <a:ext cx="3417132" cy="216103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F4AFAA6B-33E2-447D-86C0-25E06332573C}"/>
              </a:ext>
            </a:extLst>
          </p:cNvPr>
          <p:cNvSpPr>
            <a:spLocks noGrp="1"/>
          </p:cNvSpPr>
          <p:nvPr>
            <p:ph type="title"/>
          </p:nvPr>
        </p:nvSpPr>
        <p:spPr>
          <a:xfrm>
            <a:off x="2601157" y="1709379"/>
            <a:ext cx="6052649" cy="2375250"/>
          </a:xfrm>
        </p:spPr>
        <p:txBody>
          <a:bodyPr>
            <a:noAutofit/>
          </a:bodyPr>
          <a:lstStyle/>
          <a:p>
            <a:pPr algn="ctr"/>
            <a:r>
              <a:rPr lang="en-GB" sz="2800" b="0" dirty="0">
                <a:latin typeface="Twinkl" pitchFamily="2" charset="0"/>
              </a:rPr>
              <a:t>Write a shopping list for a few movie night treats, and try to include something healthy. </a:t>
            </a:r>
            <a:br>
              <a:rPr lang="en-GB" sz="2800" b="0" dirty="0">
                <a:latin typeface="Twinkl" pitchFamily="2" charset="0"/>
              </a:rPr>
            </a:br>
            <a:br>
              <a:rPr lang="en-GB" sz="2800" b="0" dirty="0">
                <a:latin typeface="Twinkl" pitchFamily="2" charset="0"/>
              </a:rPr>
            </a:br>
            <a:r>
              <a:rPr lang="en-GB" sz="2800" b="0" dirty="0">
                <a:latin typeface="Twinkl" pitchFamily="2" charset="0"/>
              </a:rPr>
              <a:t>Organise a family movie night and enjoy a film together!</a:t>
            </a:r>
            <a:r>
              <a:rPr lang="en-GB" sz="2400" b="0" dirty="0">
                <a:latin typeface="Twinkl" pitchFamily="2" charset="0"/>
              </a:rPr>
              <a:t>	</a:t>
            </a:r>
          </a:p>
        </p:txBody>
      </p:sp>
      <p:pic>
        <p:nvPicPr>
          <p:cNvPr id="8" name="Picture 7">
            <a:extLst>
              <a:ext uri="{FF2B5EF4-FFF2-40B4-BE49-F238E27FC236}">
                <a16:creationId xmlns:a16="http://schemas.microsoft.com/office/drawing/2014/main" id="{78BFE248-CD9F-425C-AE11-25F511E87075}"/>
              </a:ext>
            </a:extLst>
          </p:cNvPr>
          <p:cNvPicPr/>
          <p:nvPr/>
        </p:nvPicPr>
        <p:blipFill>
          <a:blip r:embed="rId3">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14338" name="Picture 2" descr="Image result for write a shopping list kids">
            <a:extLst>
              <a:ext uri="{FF2B5EF4-FFF2-40B4-BE49-F238E27FC236}">
                <a16:creationId xmlns:a16="http://schemas.microsoft.com/office/drawing/2014/main" id="{EECEA26A-4651-4E64-BFD4-3FAD5DE25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521" y="0"/>
            <a:ext cx="1700013" cy="216103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movie night">
            <a:extLst>
              <a:ext uri="{FF2B5EF4-FFF2-40B4-BE49-F238E27FC236}">
                <a16:creationId xmlns:a16="http://schemas.microsoft.com/office/drawing/2014/main" id="{29BB7CF0-5570-4B9C-BD6A-26C68DCB71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3435" y="4282813"/>
            <a:ext cx="4523977" cy="257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94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197302" y="1094726"/>
            <a:ext cx="4445556" cy="700842"/>
          </a:xfrm>
        </p:spPr>
        <p:txBody>
          <a:bodyPr>
            <a:noAutofit/>
          </a:bodyPr>
          <a:lstStyle/>
          <a:p>
            <a:pPr algn="ctr"/>
            <a:r>
              <a:rPr lang="en-US" dirty="0">
                <a:latin typeface="Twinkl" pitchFamily="2" charset="0"/>
              </a:rPr>
              <a:t>Message from </a:t>
            </a:r>
            <a:r>
              <a:rPr lang="en-US" dirty="0" err="1">
                <a:latin typeface="Twinkl" pitchFamily="2" charset="0"/>
              </a:rPr>
              <a:t>Mrs</a:t>
            </a:r>
            <a:r>
              <a:rPr lang="en-US" dirty="0">
                <a:latin typeface="Twinkl" pitchFamily="2" charset="0"/>
              </a:rPr>
              <a:t> Morrison</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3</a:t>
            </a:fld>
            <a:endParaRPr lang="en-US" dirty="0"/>
          </a:p>
        </p:txBody>
      </p:sp>
      <p:pic>
        <p:nvPicPr>
          <p:cNvPr id="10" name="Picture 9">
            <a:extLst>
              <a:ext uri="{FF2B5EF4-FFF2-40B4-BE49-F238E27FC236}">
                <a16:creationId xmlns:a16="http://schemas.microsoft.com/office/drawing/2014/main" id="{42AC3637-D354-47B7-A69E-5DD852031C38}"/>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7" name="Picture 6">
            <a:extLst>
              <a:ext uri="{FF2B5EF4-FFF2-40B4-BE49-F238E27FC236}">
                <a16:creationId xmlns:a16="http://schemas.microsoft.com/office/drawing/2014/main" id="{2F868FAF-BFD5-4757-BF7F-786E2C225447}"/>
              </a:ext>
            </a:extLst>
          </p:cNvPr>
          <p:cNvPicPr>
            <a:picLocks noChangeAspect="1"/>
          </p:cNvPicPr>
          <p:nvPr/>
        </p:nvPicPr>
        <p:blipFill>
          <a:blip r:embed="rId3"/>
          <a:stretch>
            <a:fillRect/>
          </a:stretch>
        </p:blipFill>
        <p:spPr>
          <a:xfrm rot="4867881">
            <a:off x="2868634" y="4837182"/>
            <a:ext cx="1375928" cy="1375928"/>
          </a:xfrm>
          <a:prstGeom prst="rect">
            <a:avLst/>
          </a:prstGeom>
        </p:spPr>
      </p:pic>
      <p:sp>
        <p:nvSpPr>
          <p:cNvPr id="11" name="Footer Placeholder 2">
            <a:extLst>
              <a:ext uri="{FF2B5EF4-FFF2-40B4-BE49-F238E27FC236}">
                <a16:creationId xmlns:a16="http://schemas.microsoft.com/office/drawing/2014/main" id="{35F2C4B2-7DBF-4157-8E4F-1EE605B5D678}"/>
              </a:ext>
            </a:extLst>
          </p:cNvPr>
          <p:cNvSpPr txBox="1">
            <a:spLocks/>
          </p:cNvSpPr>
          <p:nvPr/>
        </p:nvSpPr>
        <p:spPr>
          <a:xfrm>
            <a:off x="2236936" y="6128386"/>
            <a:ext cx="2639323" cy="365125"/>
          </a:xfrm>
          <a:prstGeom prst="rect">
            <a:avLst/>
          </a:prstGeom>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accent4">
                    <a:lumMod val="50000"/>
                  </a:schemeClr>
                </a:solidFill>
                <a:effectLst>
                  <a:outerShdw blurRad="38100" dist="38100" dir="2700000" algn="tl">
                    <a:srgbClr val="000000">
                      <a:alpha val="43137"/>
                    </a:srgbClr>
                  </a:outerShdw>
                </a:effectLst>
              </a:rPr>
              <a:t>CLICK HERE</a:t>
            </a:r>
          </a:p>
        </p:txBody>
      </p:sp>
      <p:sp>
        <p:nvSpPr>
          <p:cNvPr id="4" name="Picture Placeholder 3">
            <a:extLst>
              <a:ext uri="{FF2B5EF4-FFF2-40B4-BE49-F238E27FC236}">
                <a16:creationId xmlns:a16="http://schemas.microsoft.com/office/drawing/2014/main" id="{0B0009E6-68D7-407B-981D-4A7F99DD5D07}"/>
              </a:ext>
            </a:extLst>
          </p:cNvPr>
          <p:cNvSpPr>
            <a:spLocks noGrp="1"/>
          </p:cNvSpPr>
          <p:nvPr>
            <p:ph type="pic" sz="quarter" idx="13"/>
          </p:nvPr>
        </p:nvSpPr>
        <p:spPr/>
      </p:sp>
    </p:spTree>
    <p:extLst>
      <p:ext uri="{BB962C8B-B14F-4D97-AF65-F5344CB8AC3E}">
        <p14:creationId xmlns:p14="http://schemas.microsoft.com/office/powerpoint/2010/main" val="243994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30</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129087" y="629695"/>
            <a:ext cx="5134739" cy="1325563"/>
          </a:xfrm>
        </p:spPr>
        <p:txBody>
          <a:bodyPr anchor="t">
            <a:normAutofit/>
          </a:bodyPr>
          <a:lstStyle/>
          <a:p>
            <a:pPr algn="ctr"/>
            <a:r>
              <a:rPr lang="en-US" sz="4400" dirty="0">
                <a:latin typeface="Twinkl" pitchFamily="2" charset="0"/>
              </a:rPr>
              <a:t>EXTRA ACTIVITIES</a:t>
            </a:r>
          </a:p>
        </p:txBody>
      </p:sp>
      <p:pic>
        <p:nvPicPr>
          <p:cNvPr id="10" name="Picture 9">
            <a:extLst>
              <a:ext uri="{FF2B5EF4-FFF2-40B4-BE49-F238E27FC236}">
                <a16:creationId xmlns:a16="http://schemas.microsoft.com/office/drawing/2014/main" id="{636E4151-E616-4668-B22F-3B1236BF148B}"/>
              </a:ext>
            </a:extLst>
          </p:cNvPr>
          <p:cNvPicPr/>
          <p:nvPr/>
        </p:nvPicPr>
        <p:blipFill>
          <a:blip r:embed="rId2">
            <a:extLst>
              <a:ext uri="{28A0092B-C50C-407E-A947-70E740481C1C}">
                <a14:useLocalDpi xmlns:a14="http://schemas.microsoft.com/office/drawing/2010/main" val="0"/>
              </a:ext>
            </a:extLst>
          </a:blip>
          <a:stretch>
            <a:fillRect/>
          </a:stretch>
        </p:blipFill>
        <p:spPr>
          <a:xfrm>
            <a:off x="76561" y="50331"/>
            <a:ext cx="498474" cy="542840"/>
          </a:xfrm>
          <a:prstGeom prst="rect">
            <a:avLst/>
          </a:prstGeom>
        </p:spPr>
      </p:pic>
      <p:pic>
        <p:nvPicPr>
          <p:cNvPr id="2" name="Picture 1">
            <a:hlinkClick r:id="rId3"/>
            <a:extLst>
              <a:ext uri="{FF2B5EF4-FFF2-40B4-BE49-F238E27FC236}">
                <a16:creationId xmlns:a16="http://schemas.microsoft.com/office/drawing/2014/main" id="{34E127EE-28AD-4D46-8CA7-DD4D932F84C2}"/>
              </a:ext>
            </a:extLst>
          </p:cNvPr>
          <p:cNvPicPr>
            <a:picLocks noChangeAspect="1"/>
          </p:cNvPicPr>
          <p:nvPr/>
        </p:nvPicPr>
        <p:blipFill>
          <a:blip r:embed="rId4"/>
          <a:stretch>
            <a:fillRect/>
          </a:stretch>
        </p:blipFill>
        <p:spPr>
          <a:xfrm>
            <a:off x="6959861" y="593171"/>
            <a:ext cx="4203882" cy="6053293"/>
          </a:xfrm>
          <a:prstGeom prst="rect">
            <a:avLst/>
          </a:prstGeom>
        </p:spPr>
      </p:pic>
      <p:pic>
        <p:nvPicPr>
          <p:cNvPr id="8" name="Picture 7">
            <a:extLst>
              <a:ext uri="{FF2B5EF4-FFF2-40B4-BE49-F238E27FC236}">
                <a16:creationId xmlns:a16="http://schemas.microsoft.com/office/drawing/2014/main" id="{06A2EC65-4B86-41BE-A85E-0F345826AE00}"/>
              </a:ext>
            </a:extLst>
          </p:cNvPr>
          <p:cNvPicPr>
            <a:picLocks noChangeAspect="1"/>
          </p:cNvPicPr>
          <p:nvPr/>
        </p:nvPicPr>
        <p:blipFill>
          <a:blip r:embed="rId5"/>
          <a:stretch>
            <a:fillRect/>
          </a:stretch>
        </p:blipFill>
        <p:spPr>
          <a:xfrm rot="1944741">
            <a:off x="6141983" y="4935021"/>
            <a:ext cx="1375928" cy="1375928"/>
          </a:xfrm>
          <a:prstGeom prst="rect">
            <a:avLst/>
          </a:prstGeom>
        </p:spPr>
      </p:pic>
      <p:sp>
        <p:nvSpPr>
          <p:cNvPr id="9" name="Title 6">
            <a:extLst>
              <a:ext uri="{FF2B5EF4-FFF2-40B4-BE49-F238E27FC236}">
                <a16:creationId xmlns:a16="http://schemas.microsoft.com/office/drawing/2014/main" id="{09EEAB18-0D24-4134-A813-500B4448760C}"/>
              </a:ext>
            </a:extLst>
          </p:cNvPr>
          <p:cNvSpPr txBox="1">
            <a:spLocks/>
          </p:cNvSpPr>
          <p:nvPr/>
        </p:nvSpPr>
        <p:spPr>
          <a:xfrm>
            <a:off x="1480009" y="2019484"/>
            <a:ext cx="4203882" cy="3603501"/>
          </a:xfrm>
          <a:prstGeom prst="rect">
            <a:avLst/>
          </a:prstGeom>
          <a:solidFill>
            <a:srgbClr val="9876B6"/>
          </a:solidFill>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b="1" kern="1200">
                <a:solidFill>
                  <a:schemeClr val="bg1"/>
                </a:solidFill>
                <a:latin typeface="+mj-lt"/>
                <a:ea typeface="+mj-ea"/>
                <a:cs typeface="+mj-cs"/>
              </a:defRPr>
            </a:lvl1pPr>
          </a:lstStyle>
          <a:p>
            <a:pPr algn="ctr"/>
            <a:r>
              <a:rPr lang="en-GB" sz="2800" dirty="0">
                <a:latin typeface="Twinkl" pitchFamily="2" charset="0"/>
              </a:rPr>
              <a:t>We have spent so much time on the laptops or our devices due to home learning so here are some non-screen activities you can do! </a:t>
            </a:r>
            <a:r>
              <a:rPr lang="en-GB" sz="2800" dirty="0">
                <a:latin typeface="Twinkl" pitchFamily="2" charset="0"/>
                <a:sym typeface="Wingdings" panose="05000000000000000000" pitchFamily="2" charset="2"/>
              </a:rPr>
              <a:t></a:t>
            </a:r>
          </a:p>
          <a:p>
            <a:pPr algn="ctr"/>
            <a:endParaRPr lang="en-GB" sz="1400" dirty="0">
              <a:latin typeface="Twinkl" pitchFamily="2" charset="0"/>
              <a:sym typeface="Wingdings" panose="05000000000000000000" pitchFamily="2" charset="2"/>
            </a:endParaRPr>
          </a:p>
          <a:p>
            <a:pPr algn="ctr"/>
            <a:r>
              <a:rPr lang="en-GB" sz="2800" dirty="0">
                <a:latin typeface="Twinkl" pitchFamily="2" charset="0"/>
                <a:sym typeface="Wingdings" panose="05000000000000000000" pitchFamily="2" charset="2"/>
              </a:rPr>
              <a:t>Get away from the screens!</a:t>
            </a:r>
            <a:r>
              <a:rPr lang="en-GB" sz="2400" b="0" dirty="0">
                <a:latin typeface="Twinkl" pitchFamily="2" charset="0"/>
              </a:rPr>
              <a:t>	</a:t>
            </a:r>
          </a:p>
        </p:txBody>
      </p:sp>
    </p:spTree>
    <p:extLst>
      <p:ext uri="{BB962C8B-B14F-4D97-AF65-F5344CB8AC3E}">
        <p14:creationId xmlns:p14="http://schemas.microsoft.com/office/powerpoint/2010/main" val="2067177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31</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129087" y="629695"/>
            <a:ext cx="5134739" cy="1325563"/>
          </a:xfrm>
        </p:spPr>
        <p:txBody>
          <a:bodyPr anchor="t">
            <a:normAutofit/>
          </a:bodyPr>
          <a:lstStyle/>
          <a:p>
            <a:pPr algn="ctr"/>
            <a:r>
              <a:rPr lang="en-US" sz="4400" dirty="0">
                <a:latin typeface="Twinkl" pitchFamily="2" charset="0"/>
              </a:rPr>
              <a:t>EXTRA ACTIVITIES</a:t>
            </a:r>
          </a:p>
        </p:txBody>
      </p:sp>
      <p:pic>
        <p:nvPicPr>
          <p:cNvPr id="10" name="Picture 9">
            <a:extLst>
              <a:ext uri="{FF2B5EF4-FFF2-40B4-BE49-F238E27FC236}">
                <a16:creationId xmlns:a16="http://schemas.microsoft.com/office/drawing/2014/main" id="{636E4151-E616-4668-B22F-3B1236BF148B}"/>
              </a:ext>
            </a:extLst>
          </p:cNvPr>
          <p:cNvPicPr/>
          <p:nvPr/>
        </p:nvPicPr>
        <p:blipFill>
          <a:blip r:embed="rId2">
            <a:extLst>
              <a:ext uri="{28A0092B-C50C-407E-A947-70E740481C1C}">
                <a14:useLocalDpi xmlns:a14="http://schemas.microsoft.com/office/drawing/2010/main" val="0"/>
              </a:ext>
            </a:extLst>
          </a:blip>
          <a:stretch>
            <a:fillRect/>
          </a:stretch>
        </p:blipFill>
        <p:spPr>
          <a:xfrm>
            <a:off x="76561" y="50331"/>
            <a:ext cx="498474" cy="542840"/>
          </a:xfrm>
          <a:prstGeom prst="rect">
            <a:avLst/>
          </a:prstGeom>
        </p:spPr>
      </p:pic>
      <p:pic>
        <p:nvPicPr>
          <p:cNvPr id="5" name="Picture 4">
            <a:hlinkClick r:id="rId3"/>
            <a:extLst>
              <a:ext uri="{FF2B5EF4-FFF2-40B4-BE49-F238E27FC236}">
                <a16:creationId xmlns:a16="http://schemas.microsoft.com/office/drawing/2014/main" id="{743B65FF-80F0-4D2B-9485-B7802C3D4107}"/>
              </a:ext>
            </a:extLst>
          </p:cNvPr>
          <p:cNvPicPr>
            <a:picLocks noChangeAspect="1"/>
          </p:cNvPicPr>
          <p:nvPr/>
        </p:nvPicPr>
        <p:blipFill>
          <a:blip r:embed="rId4"/>
          <a:stretch>
            <a:fillRect/>
          </a:stretch>
        </p:blipFill>
        <p:spPr>
          <a:xfrm>
            <a:off x="3946175" y="1671195"/>
            <a:ext cx="7217568" cy="5012409"/>
          </a:xfrm>
          <a:prstGeom prst="rect">
            <a:avLst/>
          </a:prstGeom>
        </p:spPr>
      </p:pic>
      <p:sp>
        <p:nvSpPr>
          <p:cNvPr id="11" name="Title 6">
            <a:extLst>
              <a:ext uri="{FF2B5EF4-FFF2-40B4-BE49-F238E27FC236}">
                <a16:creationId xmlns:a16="http://schemas.microsoft.com/office/drawing/2014/main" id="{B8A27F54-49AF-4720-B0F6-42F8979B0E9B}"/>
              </a:ext>
            </a:extLst>
          </p:cNvPr>
          <p:cNvSpPr txBox="1">
            <a:spLocks/>
          </p:cNvSpPr>
          <p:nvPr/>
        </p:nvSpPr>
        <p:spPr>
          <a:xfrm>
            <a:off x="490590" y="2112929"/>
            <a:ext cx="3143266" cy="4147794"/>
          </a:xfrm>
          <a:prstGeom prst="rect">
            <a:avLst/>
          </a:prstGeom>
          <a:solidFill>
            <a:srgbClr val="D8EDF9"/>
          </a:solidFill>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b="1" kern="1200">
                <a:solidFill>
                  <a:schemeClr val="bg1"/>
                </a:solidFill>
                <a:latin typeface="+mj-lt"/>
                <a:ea typeface="+mj-ea"/>
                <a:cs typeface="+mj-cs"/>
              </a:defRPr>
            </a:lvl1pPr>
          </a:lstStyle>
          <a:p>
            <a:pPr algn="ctr"/>
            <a:r>
              <a:rPr lang="en-GB" sz="2800" dirty="0">
                <a:solidFill>
                  <a:schemeClr val="accent4">
                    <a:lumMod val="50000"/>
                  </a:schemeClr>
                </a:solidFill>
                <a:latin typeface="Twinkl" pitchFamily="2" charset="0"/>
                <a:sym typeface="Wingdings" panose="05000000000000000000" pitchFamily="2" charset="2"/>
              </a:rPr>
              <a:t>Amazing bank of resources that you can choose from! Have a browse and see what ones you want to complete. </a:t>
            </a:r>
          </a:p>
          <a:p>
            <a:pPr algn="ctr"/>
            <a:endParaRPr lang="en-GB" sz="2800" dirty="0">
              <a:solidFill>
                <a:schemeClr val="accent4">
                  <a:lumMod val="50000"/>
                </a:schemeClr>
              </a:solidFill>
              <a:latin typeface="Twinkl" pitchFamily="2" charset="0"/>
              <a:sym typeface="Wingdings" panose="05000000000000000000" pitchFamily="2" charset="2"/>
            </a:endParaRPr>
          </a:p>
          <a:p>
            <a:pPr algn="ctr"/>
            <a:r>
              <a:rPr lang="en-GB" sz="2800" dirty="0">
                <a:solidFill>
                  <a:schemeClr val="accent4">
                    <a:lumMod val="50000"/>
                  </a:schemeClr>
                </a:solidFill>
                <a:latin typeface="Twinkl" pitchFamily="2" charset="0"/>
                <a:sym typeface="Wingdings" panose="05000000000000000000" pitchFamily="2" charset="2"/>
              </a:rPr>
              <a:t>Lots of fun arts and crafts!</a:t>
            </a:r>
            <a:endParaRPr lang="en-GB" sz="2400" b="0" dirty="0">
              <a:solidFill>
                <a:schemeClr val="accent4">
                  <a:lumMod val="50000"/>
                </a:schemeClr>
              </a:solidFill>
              <a:latin typeface="Twinkl" pitchFamily="2" charset="0"/>
            </a:endParaRPr>
          </a:p>
        </p:txBody>
      </p:sp>
      <p:pic>
        <p:nvPicPr>
          <p:cNvPr id="8" name="Picture 7">
            <a:extLst>
              <a:ext uri="{FF2B5EF4-FFF2-40B4-BE49-F238E27FC236}">
                <a16:creationId xmlns:a16="http://schemas.microsoft.com/office/drawing/2014/main" id="{06A2EC65-4B86-41BE-A85E-0F345826AE00}"/>
              </a:ext>
            </a:extLst>
          </p:cNvPr>
          <p:cNvPicPr>
            <a:picLocks noChangeAspect="1"/>
          </p:cNvPicPr>
          <p:nvPr/>
        </p:nvPicPr>
        <p:blipFill>
          <a:blip r:embed="rId5"/>
          <a:stretch>
            <a:fillRect/>
          </a:stretch>
        </p:blipFill>
        <p:spPr>
          <a:xfrm rot="1944741">
            <a:off x="3157462" y="5510863"/>
            <a:ext cx="1235043" cy="1235043"/>
          </a:xfrm>
          <a:prstGeom prst="rect">
            <a:avLst/>
          </a:prstGeom>
        </p:spPr>
      </p:pic>
    </p:spTree>
    <p:extLst>
      <p:ext uri="{BB962C8B-B14F-4D97-AF65-F5344CB8AC3E}">
        <p14:creationId xmlns:p14="http://schemas.microsoft.com/office/powerpoint/2010/main" val="1581203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32</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129087" y="629695"/>
            <a:ext cx="5134739" cy="1325563"/>
          </a:xfrm>
        </p:spPr>
        <p:txBody>
          <a:bodyPr anchor="t">
            <a:normAutofit/>
          </a:bodyPr>
          <a:lstStyle/>
          <a:p>
            <a:pPr algn="ctr"/>
            <a:r>
              <a:rPr lang="en-US" sz="4400" dirty="0">
                <a:latin typeface="Twinkl" pitchFamily="2" charset="0"/>
              </a:rPr>
              <a:t>EXTRA ACTIVITIES</a:t>
            </a:r>
          </a:p>
        </p:txBody>
      </p:sp>
      <p:pic>
        <p:nvPicPr>
          <p:cNvPr id="10" name="Picture 9">
            <a:extLst>
              <a:ext uri="{FF2B5EF4-FFF2-40B4-BE49-F238E27FC236}">
                <a16:creationId xmlns:a16="http://schemas.microsoft.com/office/drawing/2014/main" id="{636E4151-E616-4668-B22F-3B1236BF148B}"/>
              </a:ext>
            </a:extLst>
          </p:cNvPr>
          <p:cNvPicPr/>
          <p:nvPr/>
        </p:nvPicPr>
        <p:blipFill>
          <a:blip r:embed="rId2">
            <a:extLst>
              <a:ext uri="{28A0092B-C50C-407E-A947-70E740481C1C}">
                <a14:useLocalDpi xmlns:a14="http://schemas.microsoft.com/office/drawing/2010/main" val="0"/>
              </a:ext>
            </a:extLst>
          </a:blip>
          <a:stretch>
            <a:fillRect/>
          </a:stretch>
        </p:blipFill>
        <p:spPr>
          <a:xfrm>
            <a:off x="76561" y="50331"/>
            <a:ext cx="498474" cy="542840"/>
          </a:xfrm>
          <a:prstGeom prst="rect">
            <a:avLst/>
          </a:prstGeom>
        </p:spPr>
      </p:pic>
      <p:pic>
        <p:nvPicPr>
          <p:cNvPr id="11" name="Picture 10">
            <a:extLst>
              <a:ext uri="{FF2B5EF4-FFF2-40B4-BE49-F238E27FC236}">
                <a16:creationId xmlns:a16="http://schemas.microsoft.com/office/drawing/2014/main" id="{8A2B0741-E517-4AE8-BD41-7501680A9BF5}"/>
              </a:ext>
            </a:extLst>
          </p:cNvPr>
          <p:cNvPicPr>
            <a:picLocks noChangeAspect="1"/>
          </p:cNvPicPr>
          <p:nvPr/>
        </p:nvPicPr>
        <p:blipFill>
          <a:blip r:embed="rId3"/>
          <a:stretch>
            <a:fillRect/>
          </a:stretch>
        </p:blipFill>
        <p:spPr>
          <a:xfrm>
            <a:off x="0" y="4594800"/>
            <a:ext cx="12192000" cy="2212870"/>
          </a:xfrm>
          <a:prstGeom prst="rect">
            <a:avLst/>
          </a:prstGeom>
        </p:spPr>
      </p:pic>
      <p:sp>
        <p:nvSpPr>
          <p:cNvPr id="12" name="TextBox 11">
            <a:extLst>
              <a:ext uri="{FF2B5EF4-FFF2-40B4-BE49-F238E27FC236}">
                <a16:creationId xmlns:a16="http://schemas.microsoft.com/office/drawing/2014/main" id="{C16E3596-CBD4-406D-A471-A8FAE7140BDA}"/>
              </a:ext>
            </a:extLst>
          </p:cNvPr>
          <p:cNvSpPr txBox="1"/>
          <p:nvPr/>
        </p:nvSpPr>
        <p:spPr>
          <a:xfrm>
            <a:off x="1740564" y="1661132"/>
            <a:ext cx="8874017" cy="3077766"/>
          </a:xfrm>
          <a:prstGeom prst="rect">
            <a:avLst/>
          </a:prstGeom>
          <a:solidFill>
            <a:srgbClr val="D1E6FF"/>
          </a:solidFill>
        </p:spPr>
        <p:txBody>
          <a:bodyPr wrap="square" rtlCol="0">
            <a:spAutoFit/>
          </a:bodyPr>
          <a:lstStyle/>
          <a:p>
            <a:pPr algn="ctr"/>
            <a:r>
              <a:rPr lang="en-GB" sz="2800" b="1" dirty="0">
                <a:solidFill>
                  <a:schemeClr val="accent4">
                    <a:lumMod val="50000"/>
                  </a:schemeClr>
                </a:solidFill>
                <a:latin typeface="Twinkl" pitchFamily="2" charset="0"/>
              </a:rPr>
              <a:t>Lots of amazing videos suitable for children from EYC-P7 level! </a:t>
            </a:r>
          </a:p>
          <a:p>
            <a:pPr algn="ctr"/>
            <a:r>
              <a:rPr lang="en-GB" sz="2800" b="1" dirty="0">
                <a:solidFill>
                  <a:schemeClr val="accent4">
                    <a:lumMod val="50000"/>
                  </a:schemeClr>
                </a:solidFill>
                <a:latin typeface="Twinkl" pitchFamily="2" charset="0"/>
              </a:rPr>
              <a:t>Videos from footballers, to boy bands, to natural historians, to health care workers, to fun presenters. </a:t>
            </a:r>
          </a:p>
          <a:p>
            <a:pPr algn="ctr"/>
            <a:endParaRPr lang="en-GB" sz="1000" b="1" dirty="0">
              <a:solidFill>
                <a:schemeClr val="accent4">
                  <a:lumMod val="50000"/>
                </a:schemeClr>
              </a:solidFill>
              <a:latin typeface="Twinkl" pitchFamily="2" charset="0"/>
            </a:endParaRPr>
          </a:p>
          <a:p>
            <a:pPr algn="ctr"/>
            <a:r>
              <a:rPr lang="en-GB" sz="2400" b="1" dirty="0">
                <a:solidFill>
                  <a:schemeClr val="accent4">
                    <a:lumMod val="50000"/>
                  </a:schemeClr>
                </a:solidFill>
                <a:latin typeface="Twinkl" pitchFamily="2" charset="0"/>
              </a:rPr>
              <a:t>Check them out at:</a:t>
            </a:r>
          </a:p>
          <a:p>
            <a:pPr algn="ctr"/>
            <a:r>
              <a:rPr lang="en-GB" sz="2400" dirty="0">
                <a:solidFill>
                  <a:schemeClr val="accent4">
                    <a:lumMod val="50000"/>
                  </a:schemeClr>
                </a:solidFill>
                <a:latin typeface="Twinkl" pitchFamily="2" charset="0"/>
                <a:hlinkClick r:id="rId4"/>
              </a:rPr>
              <a:t>https://www.bbc.co.uk/teach/supermovers/just-for-fun-collection/z7tymfr</a:t>
            </a:r>
            <a:r>
              <a:rPr lang="en-GB" sz="2400" dirty="0">
                <a:solidFill>
                  <a:schemeClr val="accent4">
                    <a:lumMod val="50000"/>
                  </a:schemeClr>
                </a:solidFill>
                <a:latin typeface="Twinkl" pitchFamily="2" charset="0"/>
              </a:rPr>
              <a:t> </a:t>
            </a:r>
          </a:p>
        </p:txBody>
      </p:sp>
    </p:spTree>
    <p:extLst>
      <p:ext uri="{BB962C8B-B14F-4D97-AF65-F5344CB8AC3E}">
        <p14:creationId xmlns:p14="http://schemas.microsoft.com/office/powerpoint/2010/main" val="59582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33</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129087" y="629695"/>
            <a:ext cx="5134739" cy="1325563"/>
          </a:xfrm>
        </p:spPr>
        <p:txBody>
          <a:bodyPr anchor="t">
            <a:normAutofit/>
          </a:bodyPr>
          <a:lstStyle/>
          <a:p>
            <a:pPr algn="ctr"/>
            <a:r>
              <a:rPr lang="en-US" sz="4400" dirty="0">
                <a:latin typeface="Twinkl" pitchFamily="2" charset="0"/>
              </a:rPr>
              <a:t>Thank you all! </a:t>
            </a:r>
          </a:p>
        </p:txBody>
      </p:sp>
      <p:pic>
        <p:nvPicPr>
          <p:cNvPr id="10" name="Picture 9">
            <a:extLst>
              <a:ext uri="{FF2B5EF4-FFF2-40B4-BE49-F238E27FC236}">
                <a16:creationId xmlns:a16="http://schemas.microsoft.com/office/drawing/2014/main" id="{636E4151-E616-4668-B22F-3B1236BF148B}"/>
              </a:ext>
            </a:extLst>
          </p:cNvPr>
          <p:cNvPicPr/>
          <p:nvPr/>
        </p:nvPicPr>
        <p:blipFill>
          <a:blip r:embed="rId2">
            <a:extLst>
              <a:ext uri="{28A0092B-C50C-407E-A947-70E740481C1C}">
                <a14:useLocalDpi xmlns:a14="http://schemas.microsoft.com/office/drawing/2010/main" val="0"/>
              </a:ext>
            </a:extLst>
          </a:blip>
          <a:stretch>
            <a:fillRect/>
          </a:stretch>
        </p:blipFill>
        <p:spPr>
          <a:xfrm>
            <a:off x="76561" y="50331"/>
            <a:ext cx="498474" cy="542840"/>
          </a:xfrm>
          <a:prstGeom prst="rect">
            <a:avLst/>
          </a:prstGeom>
        </p:spPr>
      </p:pic>
      <p:sp>
        <p:nvSpPr>
          <p:cNvPr id="12" name="TextBox 11">
            <a:extLst>
              <a:ext uri="{FF2B5EF4-FFF2-40B4-BE49-F238E27FC236}">
                <a16:creationId xmlns:a16="http://schemas.microsoft.com/office/drawing/2014/main" id="{C16E3596-CBD4-406D-A471-A8FAE7140BDA}"/>
              </a:ext>
            </a:extLst>
          </p:cNvPr>
          <p:cNvSpPr txBox="1"/>
          <p:nvPr/>
        </p:nvSpPr>
        <p:spPr>
          <a:xfrm>
            <a:off x="1731138" y="1917143"/>
            <a:ext cx="8874017" cy="4001095"/>
          </a:xfrm>
          <a:prstGeom prst="rect">
            <a:avLst/>
          </a:prstGeom>
          <a:solidFill>
            <a:srgbClr val="D1E6FF"/>
          </a:solidFill>
        </p:spPr>
        <p:txBody>
          <a:bodyPr wrap="square" rtlCol="0">
            <a:spAutoFit/>
          </a:bodyPr>
          <a:lstStyle/>
          <a:p>
            <a:pPr algn="ctr"/>
            <a:r>
              <a:rPr lang="en-GB" sz="2800" b="1" dirty="0">
                <a:solidFill>
                  <a:schemeClr val="accent4">
                    <a:lumMod val="50000"/>
                  </a:schemeClr>
                </a:solidFill>
                <a:effectLst>
                  <a:outerShdw blurRad="38100" dist="38100" dir="2700000" algn="tl">
                    <a:srgbClr val="000000">
                      <a:alpha val="43137"/>
                    </a:srgbClr>
                  </a:outerShdw>
                </a:effectLst>
                <a:latin typeface="Twinkl" pitchFamily="2" charset="0"/>
              </a:rPr>
              <a:t>Thank you </a:t>
            </a:r>
            <a:r>
              <a:rPr lang="en-GB" sz="2800" b="1" dirty="0">
                <a:solidFill>
                  <a:schemeClr val="accent4">
                    <a:lumMod val="50000"/>
                  </a:schemeClr>
                </a:solidFill>
                <a:latin typeface="Twinkl" pitchFamily="2" charset="0"/>
              </a:rPr>
              <a:t>to all our amazing guests for taking their time to record the videos for us all! </a:t>
            </a:r>
          </a:p>
          <a:p>
            <a:pPr algn="ctr"/>
            <a:endParaRPr lang="en-GB" sz="1000" b="1" dirty="0">
              <a:solidFill>
                <a:schemeClr val="accent4">
                  <a:lumMod val="50000"/>
                </a:schemeClr>
              </a:solidFill>
              <a:latin typeface="Twinkl" pitchFamily="2" charset="0"/>
            </a:endParaRPr>
          </a:p>
          <a:p>
            <a:pPr algn="ctr"/>
            <a:r>
              <a:rPr lang="en-GB" sz="2800" b="1" dirty="0">
                <a:solidFill>
                  <a:schemeClr val="accent4">
                    <a:lumMod val="50000"/>
                  </a:schemeClr>
                </a:solidFill>
                <a:effectLst>
                  <a:outerShdw blurRad="38100" dist="38100" dir="2700000" algn="tl">
                    <a:srgbClr val="000000">
                      <a:alpha val="43137"/>
                    </a:srgbClr>
                  </a:outerShdw>
                </a:effectLst>
                <a:latin typeface="Twinkl" pitchFamily="2" charset="0"/>
              </a:rPr>
              <a:t>Thank you </a:t>
            </a:r>
            <a:r>
              <a:rPr lang="en-GB" sz="2800" b="1" dirty="0">
                <a:solidFill>
                  <a:schemeClr val="accent4">
                    <a:lumMod val="50000"/>
                  </a:schemeClr>
                </a:solidFill>
                <a:latin typeface="Twinkl" pitchFamily="2" charset="0"/>
              </a:rPr>
              <a:t>to all the boys and girls for getting involved and as always doing an amazing job!</a:t>
            </a:r>
          </a:p>
          <a:p>
            <a:pPr algn="ctr"/>
            <a:endParaRPr lang="en-GB" sz="1000" b="1" dirty="0">
              <a:solidFill>
                <a:schemeClr val="accent4">
                  <a:lumMod val="50000"/>
                </a:schemeClr>
              </a:solidFill>
              <a:latin typeface="Twinkl" pitchFamily="2" charset="0"/>
            </a:endParaRPr>
          </a:p>
          <a:p>
            <a:pPr algn="ctr"/>
            <a:r>
              <a:rPr lang="en-GB" sz="2800" b="1" dirty="0">
                <a:solidFill>
                  <a:schemeClr val="accent4">
                    <a:lumMod val="50000"/>
                  </a:schemeClr>
                </a:solidFill>
                <a:effectLst>
                  <a:outerShdw blurRad="38100" dist="38100" dir="2700000" algn="tl">
                    <a:srgbClr val="000000">
                      <a:alpha val="43137"/>
                    </a:srgbClr>
                  </a:outerShdw>
                </a:effectLst>
                <a:latin typeface="Twinkl" pitchFamily="2" charset="0"/>
              </a:rPr>
              <a:t>Thank you </a:t>
            </a:r>
            <a:r>
              <a:rPr lang="en-GB" sz="2800" b="1" dirty="0">
                <a:solidFill>
                  <a:schemeClr val="accent4">
                    <a:lumMod val="50000"/>
                  </a:schemeClr>
                </a:solidFill>
                <a:latin typeface="Twinkl" pitchFamily="2" charset="0"/>
              </a:rPr>
              <a:t>to all parents, grandparents and carers for getting involved!</a:t>
            </a:r>
          </a:p>
          <a:p>
            <a:pPr algn="ctr"/>
            <a:endParaRPr lang="en-GB" sz="1000" b="1" dirty="0">
              <a:solidFill>
                <a:schemeClr val="accent4">
                  <a:lumMod val="50000"/>
                </a:schemeClr>
              </a:solidFill>
              <a:latin typeface="Twinkl" pitchFamily="2" charset="0"/>
            </a:endParaRPr>
          </a:p>
          <a:p>
            <a:pPr algn="ctr"/>
            <a:r>
              <a:rPr lang="en-GB" sz="2800" b="1" dirty="0">
                <a:solidFill>
                  <a:schemeClr val="accent4">
                    <a:lumMod val="50000"/>
                  </a:schemeClr>
                </a:solidFill>
                <a:effectLst>
                  <a:outerShdw blurRad="38100" dist="38100" dir="2700000" algn="tl">
                    <a:srgbClr val="000000">
                      <a:alpha val="43137"/>
                    </a:srgbClr>
                  </a:outerShdw>
                </a:effectLst>
                <a:latin typeface="Twinkl" pitchFamily="2" charset="0"/>
              </a:rPr>
              <a:t>Thank you </a:t>
            </a:r>
            <a:r>
              <a:rPr lang="en-GB" sz="2800" b="1" dirty="0">
                <a:solidFill>
                  <a:schemeClr val="accent4">
                    <a:lumMod val="50000"/>
                  </a:schemeClr>
                </a:solidFill>
                <a:latin typeface="Twinkl" pitchFamily="2" charset="0"/>
              </a:rPr>
              <a:t>to all school staff for also getting involved throughout the week.</a:t>
            </a:r>
          </a:p>
        </p:txBody>
      </p:sp>
      <p:pic>
        <p:nvPicPr>
          <p:cNvPr id="15362" name="Picture 2" descr="Image result for LOVE HEART colourful">
            <a:extLst>
              <a:ext uri="{FF2B5EF4-FFF2-40B4-BE49-F238E27FC236}">
                <a16:creationId xmlns:a16="http://schemas.microsoft.com/office/drawing/2014/main" id="{C9DB9DBE-2CB0-4AFF-9A8A-4F1A96A2A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3421" y="144992"/>
            <a:ext cx="1765496" cy="176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594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normAutofit/>
          </a:bodyPr>
          <a:lstStyle/>
          <a:p>
            <a:r>
              <a:rPr lang="en-US" sz="6000" dirty="0">
                <a:latin typeface="Twinkl" pitchFamily="2" charset="0"/>
              </a:rPr>
              <a:t>Thank You!</a:t>
            </a:r>
            <a:endParaRPr lang="ru-RU" sz="6000"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a:xfrm rot="720000">
            <a:off x="8288932" y="4027908"/>
            <a:ext cx="3929818" cy="642938"/>
          </a:xfrm>
        </p:spPr>
        <p:txBody>
          <a:bodyPr/>
          <a:lstStyle/>
          <a:p>
            <a:pPr algn="ctr"/>
            <a:r>
              <a:rPr lang="en-US" sz="3200" dirty="0">
                <a:latin typeface="Twinkl" pitchFamily="2" charset="0"/>
              </a:rPr>
              <a:t>Gardenrose Primary School</a:t>
            </a:r>
            <a:endParaRPr lang="ru-RU" sz="3200" dirty="0"/>
          </a:p>
        </p:txBody>
      </p:sp>
      <p:pic>
        <p:nvPicPr>
          <p:cNvPr id="8" name="Picture 7">
            <a:extLst>
              <a:ext uri="{FF2B5EF4-FFF2-40B4-BE49-F238E27FC236}">
                <a16:creationId xmlns:a16="http://schemas.microsoft.com/office/drawing/2014/main" id="{BAC45693-28CF-40A6-B76A-8A3B4FE415F7}"/>
              </a:ext>
            </a:extLst>
          </p:cNvPr>
          <p:cNvPicPr/>
          <p:nvPr/>
        </p:nvPicPr>
        <p:blipFill>
          <a:blip r:embed="rId2">
            <a:extLst>
              <a:ext uri="{28A0092B-C50C-407E-A947-70E740481C1C}">
                <a14:useLocalDpi xmlns:a14="http://schemas.microsoft.com/office/drawing/2010/main" val="0"/>
              </a:ext>
            </a:extLst>
          </a:blip>
          <a:stretch>
            <a:fillRect/>
          </a:stretch>
        </p:blipFill>
        <p:spPr>
          <a:xfrm>
            <a:off x="95414" y="94269"/>
            <a:ext cx="526755" cy="509046"/>
          </a:xfrm>
          <a:prstGeom prst="rect">
            <a:avLst/>
          </a:prstGeom>
        </p:spPr>
      </p:pic>
      <p:pic>
        <p:nvPicPr>
          <p:cNvPr id="13" name="Picture Placeholder 12">
            <a:extLst>
              <a:ext uri="{FF2B5EF4-FFF2-40B4-BE49-F238E27FC236}">
                <a16:creationId xmlns:a16="http://schemas.microsoft.com/office/drawing/2014/main" id="{F390923F-C80B-488D-8CA5-1CAA83E910C6}"/>
              </a:ext>
            </a:extLst>
          </p:cNvPr>
          <p:cNvPicPr>
            <a:picLocks noGrp="1" noChangeAspect="1"/>
          </p:cNvPicPr>
          <p:nvPr>
            <p:ph type="pic" sz="quarter" idx="13"/>
          </p:nvPr>
        </p:nvPicPr>
        <p:blipFill>
          <a:blip r:embed="rId3"/>
          <a:srcRect t="11943" b="11943"/>
          <a:stretch>
            <a:fillRect/>
          </a:stretch>
        </p:blipFill>
        <p:spPr/>
      </p:pic>
    </p:spTree>
    <p:extLst>
      <p:ext uri="{BB962C8B-B14F-4D97-AF65-F5344CB8AC3E}">
        <p14:creationId xmlns:p14="http://schemas.microsoft.com/office/powerpoint/2010/main" val="1923331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182536" y="3897215"/>
            <a:ext cx="2639323" cy="2668176"/>
          </a:xfrm>
        </p:spPr>
        <p:txBody>
          <a:bodyPr>
            <a:normAutofit fontScale="90000"/>
          </a:bodyPr>
          <a:lstStyle/>
          <a:p>
            <a:pPr algn="ctr"/>
            <a:r>
              <a:rPr lang="en-US" sz="2800" dirty="0">
                <a:latin typeface="Twinkl" pitchFamily="2" charset="0"/>
              </a:rPr>
              <a:t>Remember to check out and get involved in South Ayrshire Council’s 30 Days of Activity! </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4</a:t>
            </a:fld>
            <a:endParaRPr lang="en-US" dirty="0"/>
          </a:p>
        </p:txBody>
      </p:sp>
      <p:pic>
        <p:nvPicPr>
          <p:cNvPr id="8" name="Picture 7">
            <a:extLst>
              <a:ext uri="{FF2B5EF4-FFF2-40B4-BE49-F238E27FC236}">
                <a16:creationId xmlns:a16="http://schemas.microsoft.com/office/drawing/2014/main" id="{7C0B3BEE-7CEF-4141-ADFD-BBBFFADF255D}"/>
              </a:ext>
            </a:extLst>
          </p:cNvPr>
          <p:cNvPicPr>
            <a:picLocks noChangeAspect="1"/>
          </p:cNvPicPr>
          <p:nvPr/>
        </p:nvPicPr>
        <p:blipFill>
          <a:blip r:embed="rId2"/>
          <a:stretch>
            <a:fillRect/>
          </a:stretch>
        </p:blipFill>
        <p:spPr>
          <a:xfrm>
            <a:off x="2974747" y="153858"/>
            <a:ext cx="8306028" cy="6411533"/>
          </a:xfrm>
          <a:prstGeom prst="rect">
            <a:avLst/>
          </a:prstGeom>
        </p:spPr>
      </p:pic>
      <p:pic>
        <p:nvPicPr>
          <p:cNvPr id="9" name="Picture 8">
            <a:extLst>
              <a:ext uri="{FF2B5EF4-FFF2-40B4-BE49-F238E27FC236}">
                <a16:creationId xmlns:a16="http://schemas.microsoft.com/office/drawing/2014/main" id="{A5E25383-406C-4F7B-AEFB-BDDB2F43E888}"/>
              </a:ext>
            </a:extLst>
          </p:cNvPr>
          <p:cNvPicPr/>
          <p:nvPr/>
        </p:nvPicPr>
        <p:blipFill>
          <a:blip r:embed="rId3">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spTree>
    <p:extLst>
      <p:ext uri="{BB962C8B-B14F-4D97-AF65-F5344CB8AC3E}">
        <p14:creationId xmlns:p14="http://schemas.microsoft.com/office/powerpoint/2010/main" val="280931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2999388" y="331056"/>
            <a:ext cx="5842859" cy="1104800"/>
          </a:xfrm>
        </p:spPr>
        <p:txBody>
          <a:bodyPr>
            <a:normAutofit/>
          </a:bodyPr>
          <a:lstStyle/>
          <a:p>
            <a:pPr algn="ctr"/>
            <a:r>
              <a:rPr lang="en-US" sz="2800" dirty="0">
                <a:latin typeface="Twinkl" pitchFamily="2" charset="0"/>
              </a:rPr>
              <a:t>CONTENTS FOR THE WELLBEING PDF</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5</a:t>
            </a:fld>
            <a:endParaRPr lang="en-US" dirty="0"/>
          </a:p>
        </p:txBody>
      </p:sp>
      <p:sp>
        <p:nvSpPr>
          <p:cNvPr id="6" name="TextBox 5">
            <a:extLst>
              <a:ext uri="{FF2B5EF4-FFF2-40B4-BE49-F238E27FC236}">
                <a16:creationId xmlns:a16="http://schemas.microsoft.com/office/drawing/2014/main" id="{1BC80E3C-94DF-4462-87B0-C9C0EDBC739A}"/>
              </a:ext>
            </a:extLst>
          </p:cNvPr>
          <p:cNvSpPr txBox="1"/>
          <p:nvPr/>
        </p:nvSpPr>
        <p:spPr>
          <a:xfrm>
            <a:off x="932765" y="1280160"/>
            <a:ext cx="9976104" cy="4647426"/>
          </a:xfrm>
          <a:prstGeom prst="rect">
            <a:avLst/>
          </a:prstGeom>
          <a:solidFill>
            <a:srgbClr val="D1E6FF"/>
          </a:solidFill>
        </p:spPr>
        <p:txBody>
          <a:bodyPr wrap="square" rtlCol="0">
            <a:spAutoFit/>
          </a:bodyPr>
          <a:lstStyle/>
          <a:p>
            <a:r>
              <a:rPr lang="en-GB" sz="2400" b="1" dirty="0">
                <a:solidFill>
                  <a:schemeClr val="accent4">
                    <a:lumMod val="50000"/>
                  </a:schemeClr>
                </a:solidFill>
                <a:latin typeface="Twinkl" pitchFamily="2" charset="0"/>
              </a:rPr>
              <a:t>A little contents page too help you navigate through our wellbeing PDF:</a:t>
            </a:r>
          </a:p>
          <a:p>
            <a:endParaRPr lang="en-GB" sz="2400" dirty="0">
              <a:solidFill>
                <a:schemeClr val="accent4">
                  <a:lumMod val="50000"/>
                </a:schemeClr>
              </a:solidFill>
              <a:latin typeface="Twinkl" pitchFamily="2" charset="0"/>
            </a:endParaRPr>
          </a:p>
          <a:p>
            <a:r>
              <a:rPr lang="en-GB" sz="2400" b="1" dirty="0">
                <a:solidFill>
                  <a:schemeClr val="accent4">
                    <a:lumMod val="50000"/>
                  </a:schemeClr>
                </a:solidFill>
                <a:latin typeface="Twinkl" pitchFamily="2" charset="0"/>
              </a:rPr>
              <a:t>Pages 1-3 </a:t>
            </a:r>
            <a:r>
              <a:rPr lang="en-GB" sz="2400" dirty="0">
                <a:solidFill>
                  <a:schemeClr val="accent4">
                    <a:lumMod val="50000"/>
                  </a:schemeClr>
                </a:solidFill>
                <a:latin typeface="Twinkl" pitchFamily="2" charset="0"/>
              </a:rPr>
              <a:t>– Introduction, Timetable &amp; Message from Mrs Morrison</a:t>
            </a:r>
          </a:p>
          <a:p>
            <a:endParaRPr lang="en-GB" sz="800" dirty="0">
              <a:solidFill>
                <a:schemeClr val="accent4">
                  <a:lumMod val="50000"/>
                </a:schemeClr>
              </a:solidFill>
              <a:latin typeface="Twinkl" pitchFamily="2" charset="0"/>
            </a:endParaRPr>
          </a:p>
          <a:p>
            <a:r>
              <a:rPr lang="en-GB" sz="2400" b="1" dirty="0">
                <a:solidFill>
                  <a:schemeClr val="accent4">
                    <a:lumMod val="50000"/>
                  </a:schemeClr>
                </a:solidFill>
                <a:latin typeface="Twinkl" pitchFamily="2" charset="0"/>
              </a:rPr>
              <a:t>Page 5 </a:t>
            </a:r>
            <a:r>
              <a:rPr lang="en-GB" sz="2400" dirty="0">
                <a:solidFill>
                  <a:schemeClr val="accent4">
                    <a:lumMod val="50000"/>
                  </a:schemeClr>
                </a:solidFill>
                <a:latin typeface="Twinkl" pitchFamily="2" charset="0"/>
              </a:rPr>
              <a:t>– South Ayrshire’s 30 days of Activity</a:t>
            </a:r>
          </a:p>
          <a:p>
            <a:endParaRPr lang="en-GB" sz="800" b="1" dirty="0">
              <a:solidFill>
                <a:schemeClr val="accent4">
                  <a:lumMod val="50000"/>
                </a:schemeClr>
              </a:solidFill>
              <a:latin typeface="Twinkl" pitchFamily="2" charset="0"/>
            </a:endParaRPr>
          </a:p>
          <a:p>
            <a:r>
              <a:rPr lang="en-GB" sz="2400" b="1" dirty="0">
                <a:solidFill>
                  <a:schemeClr val="accent4">
                    <a:lumMod val="50000"/>
                  </a:schemeClr>
                </a:solidFill>
                <a:latin typeface="Twinkl" pitchFamily="2" charset="0"/>
              </a:rPr>
              <a:t>Pages 6-13 </a:t>
            </a:r>
            <a:r>
              <a:rPr lang="en-GB" sz="2400" dirty="0">
                <a:solidFill>
                  <a:schemeClr val="accent4">
                    <a:lumMod val="50000"/>
                  </a:schemeClr>
                </a:solidFill>
                <a:latin typeface="Twinkl" pitchFamily="2" charset="0"/>
              </a:rPr>
              <a:t>– </a:t>
            </a:r>
            <a:r>
              <a:rPr lang="en-GB" sz="2400" b="1" dirty="0">
                <a:solidFill>
                  <a:schemeClr val="accent1">
                    <a:lumMod val="75000"/>
                  </a:schemeClr>
                </a:solidFill>
                <a:latin typeface="Twinkl" pitchFamily="2" charset="0"/>
              </a:rPr>
              <a:t>Mindful Monday</a:t>
            </a:r>
            <a:r>
              <a:rPr lang="en-GB" sz="2400" dirty="0">
                <a:solidFill>
                  <a:schemeClr val="accent4">
                    <a:lumMod val="50000"/>
                  </a:schemeClr>
                </a:solidFill>
                <a:latin typeface="Twinkl" pitchFamily="2" charset="0"/>
              </a:rPr>
              <a:t>, Activities &amp; Family Challenge</a:t>
            </a:r>
          </a:p>
          <a:p>
            <a:endParaRPr lang="en-GB" sz="800" b="1" dirty="0">
              <a:solidFill>
                <a:schemeClr val="accent4">
                  <a:lumMod val="50000"/>
                </a:schemeClr>
              </a:solidFill>
              <a:latin typeface="Twinkl" pitchFamily="2" charset="0"/>
            </a:endParaRPr>
          </a:p>
          <a:p>
            <a:r>
              <a:rPr lang="en-GB" sz="2400" b="1" dirty="0">
                <a:solidFill>
                  <a:schemeClr val="accent4">
                    <a:lumMod val="50000"/>
                  </a:schemeClr>
                </a:solidFill>
                <a:latin typeface="Twinkl" pitchFamily="2" charset="0"/>
              </a:rPr>
              <a:t>Pages 14-18 </a:t>
            </a:r>
            <a:r>
              <a:rPr lang="en-GB" sz="2400" dirty="0">
                <a:solidFill>
                  <a:schemeClr val="accent4">
                    <a:lumMod val="50000"/>
                  </a:schemeClr>
                </a:solidFill>
                <a:latin typeface="Twinkl" pitchFamily="2" charset="0"/>
              </a:rPr>
              <a:t>– </a:t>
            </a:r>
            <a:r>
              <a:rPr lang="en-GB" sz="2400" b="1" dirty="0">
                <a:solidFill>
                  <a:schemeClr val="accent1">
                    <a:lumMod val="75000"/>
                  </a:schemeClr>
                </a:solidFill>
                <a:latin typeface="Twinkl" pitchFamily="2" charset="0"/>
              </a:rPr>
              <a:t>Healthy Tuesday</a:t>
            </a:r>
            <a:r>
              <a:rPr lang="en-GB" sz="2400" dirty="0">
                <a:solidFill>
                  <a:schemeClr val="accent4">
                    <a:lumMod val="50000"/>
                  </a:schemeClr>
                </a:solidFill>
                <a:latin typeface="Twinkl" pitchFamily="2" charset="0"/>
              </a:rPr>
              <a:t>, Activities &amp; Family Challenge</a:t>
            </a:r>
            <a:endParaRPr lang="en-GB" sz="2400" b="1" dirty="0">
              <a:solidFill>
                <a:schemeClr val="accent4">
                  <a:lumMod val="50000"/>
                </a:schemeClr>
              </a:solidFill>
              <a:latin typeface="Twinkl" pitchFamily="2" charset="0"/>
            </a:endParaRPr>
          </a:p>
          <a:p>
            <a:endParaRPr lang="en-GB" sz="800" b="1" dirty="0">
              <a:solidFill>
                <a:schemeClr val="accent4">
                  <a:lumMod val="50000"/>
                </a:schemeClr>
              </a:solidFill>
              <a:latin typeface="Twinkl" pitchFamily="2" charset="0"/>
            </a:endParaRPr>
          </a:p>
          <a:p>
            <a:r>
              <a:rPr lang="en-GB" sz="2400" b="1" dirty="0">
                <a:solidFill>
                  <a:schemeClr val="accent4">
                    <a:lumMod val="50000"/>
                  </a:schemeClr>
                </a:solidFill>
                <a:latin typeface="Twinkl" pitchFamily="2" charset="0"/>
              </a:rPr>
              <a:t>Pages 19-23 </a:t>
            </a:r>
            <a:r>
              <a:rPr lang="en-GB" sz="2400" dirty="0">
                <a:solidFill>
                  <a:schemeClr val="accent4">
                    <a:lumMod val="50000"/>
                  </a:schemeClr>
                </a:solidFill>
                <a:latin typeface="Twinkl" pitchFamily="2" charset="0"/>
              </a:rPr>
              <a:t>– </a:t>
            </a:r>
            <a:r>
              <a:rPr lang="en-GB" sz="2400" b="1" dirty="0">
                <a:solidFill>
                  <a:schemeClr val="accent1">
                    <a:lumMod val="75000"/>
                  </a:schemeClr>
                </a:solidFill>
                <a:latin typeface="Twinkl" pitchFamily="2" charset="0"/>
              </a:rPr>
              <a:t>Wellbeing Wednesday</a:t>
            </a:r>
            <a:r>
              <a:rPr lang="en-GB" sz="2400" dirty="0">
                <a:solidFill>
                  <a:schemeClr val="accent4">
                    <a:lumMod val="50000"/>
                  </a:schemeClr>
                </a:solidFill>
                <a:latin typeface="Twinkl" pitchFamily="2" charset="0"/>
              </a:rPr>
              <a:t>, Activities &amp; Family Challenge</a:t>
            </a:r>
          </a:p>
          <a:p>
            <a:endParaRPr lang="en-GB" sz="800" b="1" dirty="0">
              <a:solidFill>
                <a:schemeClr val="accent4">
                  <a:lumMod val="50000"/>
                </a:schemeClr>
              </a:solidFill>
              <a:latin typeface="Twinkl" pitchFamily="2" charset="0"/>
            </a:endParaRPr>
          </a:p>
          <a:p>
            <a:r>
              <a:rPr lang="en-GB" sz="2400" b="1" dirty="0">
                <a:solidFill>
                  <a:schemeClr val="accent4">
                    <a:lumMod val="50000"/>
                  </a:schemeClr>
                </a:solidFill>
                <a:latin typeface="Twinkl" pitchFamily="2" charset="0"/>
              </a:rPr>
              <a:t>Pages 24-26 </a:t>
            </a:r>
            <a:r>
              <a:rPr lang="en-GB" sz="2400" dirty="0">
                <a:solidFill>
                  <a:schemeClr val="accent4">
                    <a:lumMod val="50000"/>
                  </a:schemeClr>
                </a:solidFill>
                <a:latin typeface="Twinkl" pitchFamily="2" charset="0"/>
              </a:rPr>
              <a:t>– </a:t>
            </a:r>
            <a:r>
              <a:rPr lang="en-GB" sz="2400" b="1" dirty="0">
                <a:solidFill>
                  <a:schemeClr val="accent1">
                    <a:lumMod val="75000"/>
                  </a:schemeClr>
                </a:solidFill>
                <a:latin typeface="Twinkl" pitchFamily="2" charset="0"/>
              </a:rPr>
              <a:t>Thoughtful Thursday</a:t>
            </a:r>
            <a:r>
              <a:rPr lang="en-GB" sz="2400" dirty="0">
                <a:solidFill>
                  <a:schemeClr val="accent4">
                    <a:lumMod val="50000"/>
                  </a:schemeClr>
                </a:solidFill>
                <a:latin typeface="Twinkl" pitchFamily="2" charset="0"/>
              </a:rPr>
              <a:t>, Activities &amp; Family Challenge</a:t>
            </a:r>
          </a:p>
          <a:p>
            <a:endParaRPr lang="en-GB" sz="800" b="1" dirty="0">
              <a:solidFill>
                <a:schemeClr val="accent4">
                  <a:lumMod val="50000"/>
                </a:schemeClr>
              </a:solidFill>
              <a:latin typeface="Twinkl" pitchFamily="2" charset="0"/>
            </a:endParaRPr>
          </a:p>
          <a:p>
            <a:r>
              <a:rPr lang="en-GB" sz="2400" b="1" dirty="0">
                <a:solidFill>
                  <a:schemeClr val="accent4">
                    <a:lumMod val="50000"/>
                  </a:schemeClr>
                </a:solidFill>
                <a:latin typeface="Twinkl" pitchFamily="2" charset="0"/>
              </a:rPr>
              <a:t>Pages 27-29 </a:t>
            </a:r>
            <a:r>
              <a:rPr lang="en-GB" sz="2400" dirty="0">
                <a:solidFill>
                  <a:schemeClr val="accent4">
                    <a:lumMod val="50000"/>
                  </a:schemeClr>
                </a:solidFill>
                <a:latin typeface="Twinkl" pitchFamily="2" charset="0"/>
              </a:rPr>
              <a:t>– </a:t>
            </a:r>
            <a:r>
              <a:rPr lang="en-GB" sz="2400" b="1" dirty="0">
                <a:solidFill>
                  <a:schemeClr val="accent1">
                    <a:lumMod val="75000"/>
                  </a:schemeClr>
                </a:solidFill>
                <a:latin typeface="Twinkl" pitchFamily="2" charset="0"/>
              </a:rPr>
              <a:t>Feel Good Friday</a:t>
            </a:r>
            <a:r>
              <a:rPr lang="en-GB" sz="2400" dirty="0">
                <a:solidFill>
                  <a:schemeClr val="accent4">
                    <a:lumMod val="50000"/>
                  </a:schemeClr>
                </a:solidFill>
                <a:latin typeface="Twinkl" pitchFamily="2" charset="0"/>
              </a:rPr>
              <a:t>, Activities &amp; Family Challenge</a:t>
            </a:r>
          </a:p>
          <a:p>
            <a:endParaRPr lang="en-GB" sz="800" b="1" dirty="0">
              <a:solidFill>
                <a:schemeClr val="accent4">
                  <a:lumMod val="50000"/>
                </a:schemeClr>
              </a:solidFill>
              <a:latin typeface="Twinkl" pitchFamily="2" charset="0"/>
            </a:endParaRPr>
          </a:p>
          <a:p>
            <a:r>
              <a:rPr lang="en-GB" sz="2400" b="1" dirty="0">
                <a:solidFill>
                  <a:schemeClr val="accent4">
                    <a:lumMod val="50000"/>
                  </a:schemeClr>
                </a:solidFill>
                <a:latin typeface="Twinkl" pitchFamily="2" charset="0"/>
              </a:rPr>
              <a:t>Pages</a:t>
            </a:r>
            <a:r>
              <a:rPr lang="en-GB" sz="2400" dirty="0">
                <a:solidFill>
                  <a:schemeClr val="accent4">
                    <a:lumMod val="50000"/>
                  </a:schemeClr>
                </a:solidFill>
                <a:latin typeface="Twinkl" pitchFamily="2" charset="0"/>
              </a:rPr>
              <a:t> </a:t>
            </a:r>
            <a:r>
              <a:rPr lang="en-GB" sz="2400" b="1" dirty="0">
                <a:solidFill>
                  <a:schemeClr val="accent4">
                    <a:lumMod val="50000"/>
                  </a:schemeClr>
                </a:solidFill>
                <a:latin typeface="Twinkl" pitchFamily="2" charset="0"/>
              </a:rPr>
              <a:t>30-32 </a:t>
            </a:r>
            <a:r>
              <a:rPr lang="en-GB" sz="2400" dirty="0">
                <a:solidFill>
                  <a:schemeClr val="accent4">
                    <a:lumMod val="50000"/>
                  </a:schemeClr>
                </a:solidFill>
                <a:latin typeface="Twinkl" pitchFamily="2" charset="0"/>
              </a:rPr>
              <a:t>– Extra Wellbeing Activities </a:t>
            </a:r>
          </a:p>
        </p:txBody>
      </p:sp>
      <p:pic>
        <p:nvPicPr>
          <p:cNvPr id="7" name="Picture 6">
            <a:extLst>
              <a:ext uri="{FF2B5EF4-FFF2-40B4-BE49-F238E27FC236}">
                <a16:creationId xmlns:a16="http://schemas.microsoft.com/office/drawing/2014/main" id="{36C73339-2968-4FEB-9B54-C9B780B9B0D6}"/>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spTree>
    <p:extLst>
      <p:ext uri="{BB962C8B-B14F-4D97-AF65-F5344CB8AC3E}">
        <p14:creationId xmlns:p14="http://schemas.microsoft.com/office/powerpoint/2010/main" val="91814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262610" y="1003466"/>
            <a:ext cx="4468902" cy="734415"/>
          </a:xfrm>
        </p:spPr>
        <p:txBody>
          <a:bodyPr>
            <a:normAutofit/>
          </a:bodyPr>
          <a:lstStyle/>
          <a:p>
            <a:r>
              <a:rPr lang="en-US" sz="4400" dirty="0">
                <a:latin typeface="Twinkl" pitchFamily="2" charset="0"/>
              </a:rPr>
              <a:t>Mindful Monday</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748030" y="2442380"/>
            <a:ext cx="3913632" cy="828722"/>
          </a:xfrm>
        </p:spPr>
        <p:txBody>
          <a:bodyPr>
            <a:normAutofit/>
          </a:bodyPr>
          <a:lstStyle/>
          <a:p>
            <a:pPr algn="ctr"/>
            <a:r>
              <a:rPr lang="en-US" sz="4400" u="sng" dirty="0">
                <a:effectLst>
                  <a:outerShdw blurRad="38100" dist="38100" dir="2700000" algn="tl">
                    <a:srgbClr val="000000">
                      <a:alpha val="43137"/>
                    </a:srgbClr>
                  </a:outerShdw>
                </a:effectLst>
                <a:latin typeface="Twinkl" pitchFamily="2" charset="0"/>
              </a:rPr>
              <a:t>Pupil Input</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512338" y="3483719"/>
            <a:ext cx="4521190" cy="2249488"/>
          </a:xfrm>
        </p:spPr>
        <p:txBody>
          <a:bodyPr>
            <a:normAutofit/>
          </a:bodyPr>
          <a:lstStyle/>
          <a:p>
            <a:pPr marL="0" indent="0" algn="ctr">
              <a:buNone/>
            </a:pPr>
            <a:r>
              <a:rPr lang="en-US" sz="2400" dirty="0">
                <a:latin typeface="Twinkl" pitchFamily="2" charset="0"/>
              </a:rPr>
              <a:t>We are very lucky to have </a:t>
            </a:r>
            <a:r>
              <a:rPr lang="en-US" sz="2400" b="1" u="sng" dirty="0">
                <a:effectLst>
                  <a:outerShdw blurRad="38100" dist="38100" dir="2700000" algn="tl">
                    <a:srgbClr val="000000">
                      <a:alpha val="43137"/>
                    </a:srgbClr>
                  </a:outerShdw>
                </a:effectLst>
                <a:latin typeface="Twinkl" pitchFamily="2" charset="0"/>
              </a:rPr>
              <a:t>John</a:t>
            </a:r>
            <a:r>
              <a:rPr lang="en-US" sz="2400" dirty="0">
                <a:latin typeface="Twinkl" pitchFamily="2" charset="0"/>
              </a:rPr>
              <a:t> from </a:t>
            </a:r>
            <a:r>
              <a:rPr lang="en-US" sz="2400" b="1" u="sng" dirty="0">
                <a:latin typeface="Twinkl" pitchFamily="2" charset="0"/>
              </a:rPr>
              <a:t>Mac Mindset Ltd</a:t>
            </a:r>
            <a:r>
              <a:rPr lang="en-US" sz="2400" b="1" dirty="0">
                <a:latin typeface="Twinkl" pitchFamily="2" charset="0"/>
              </a:rPr>
              <a:t> </a:t>
            </a:r>
            <a:r>
              <a:rPr lang="en-US" sz="2400" dirty="0">
                <a:latin typeface="Twinkl" pitchFamily="2" charset="0"/>
              </a:rPr>
              <a:t>talking us through the importance of having a growth mindset and developing resilience in our everyday lives.</a:t>
            </a:r>
          </a:p>
        </p:txBody>
      </p:sp>
      <p:sp>
        <p:nvSpPr>
          <p:cNvPr id="3"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6068713" y="6398311"/>
            <a:ext cx="2639323" cy="365125"/>
          </a:xfrm>
        </p:spPr>
        <p:txBody>
          <a:bodyPr/>
          <a:lstStyle/>
          <a:p>
            <a:r>
              <a:rPr lang="en-US" sz="2400" dirty="0">
                <a:solidFill>
                  <a:schemeClr val="accent4">
                    <a:lumMod val="50000"/>
                  </a:schemeClr>
                </a:solidFill>
                <a:effectLst>
                  <a:outerShdw blurRad="38100" dist="38100" dir="2700000" algn="tl">
                    <a:srgbClr val="000000">
                      <a:alpha val="43137"/>
                    </a:srgbClr>
                  </a:outerShdw>
                </a:effectLst>
              </a:rPr>
              <a:t>CLICK HERE</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6</a:t>
            </a:fld>
            <a:endParaRPr lang="en-US" dirty="0"/>
          </a:p>
        </p:txBody>
      </p:sp>
      <p:pic>
        <p:nvPicPr>
          <p:cNvPr id="10" name="Picture Placeholder 9">
            <a:hlinkClick r:id="rId2"/>
            <a:extLst>
              <a:ext uri="{FF2B5EF4-FFF2-40B4-BE49-F238E27FC236}">
                <a16:creationId xmlns:a16="http://schemas.microsoft.com/office/drawing/2014/main" id="{B5BC7151-DDCE-4FDE-87D0-13A27D0BFDAA}"/>
              </a:ext>
            </a:extLst>
          </p:cNvPr>
          <p:cNvPicPr>
            <a:picLocks noGrp="1" noChangeAspect="1"/>
          </p:cNvPicPr>
          <p:nvPr>
            <p:ph type="pic" sz="quarter" idx="14"/>
          </p:nvPr>
        </p:nvPicPr>
        <p:blipFill>
          <a:blip r:embed="rId3"/>
          <a:srcRect l="703" r="703"/>
          <a:stretch>
            <a:fillRect/>
          </a:stretch>
        </p:blipFill>
        <p:spPr/>
      </p:pic>
      <p:pic>
        <p:nvPicPr>
          <p:cNvPr id="13" name="Picture 12">
            <a:extLst>
              <a:ext uri="{FF2B5EF4-FFF2-40B4-BE49-F238E27FC236}">
                <a16:creationId xmlns:a16="http://schemas.microsoft.com/office/drawing/2014/main" id="{4BB0F301-0952-4D94-BA4E-5B9645BDCEC9}"/>
              </a:ext>
            </a:extLst>
          </p:cNvPr>
          <p:cNvPicPr/>
          <p:nvPr/>
        </p:nvPicPr>
        <p:blipFill>
          <a:blip r:embed="rId4">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sp>
        <p:nvSpPr>
          <p:cNvPr id="7" name="Rectangle 6">
            <a:extLst>
              <a:ext uri="{FF2B5EF4-FFF2-40B4-BE49-F238E27FC236}">
                <a16:creationId xmlns:a16="http://schemas.microsoft.com/office/drawing/2014/main" id="{5813643A-A3E8-43E3-8A04-6F87FB96083A}"/>
              </a:ext>
            </a:extLst>
          </p:cNvPr>
          <p:cNvSpPr/>
          <p:nvPr/>
        </p:nvSpPr>
        <p:spPr>
          <a:xfrm>
            <a:off x="324531" y="6172300"/>
            <a:ext cx="3921266" cy="400110"/>
          </a:xfrm>
          <a:prstGeom prst="rect">
            <a:avLst/>
          </a:prstGeom>
        </p:spPr>
        <p:txBody>
          <a:bodyPr wrap="none">
            <a:spAutoFit/>
          </a:bodyPr>
          <a:lstStyle/>
          <a:p>
            <a:r>
              <a:rPr lang="en-GB" sz="2000" dirty="0">
                <a:latin typeface="Twinkl" pitchFamily="2" charset="0"/>
                <a:hlinkClick r:id="rId5"/>
              </a:rPr>
              <a:t>https://www.macmindset.co.uk/</a:t>
            </a:r>
            <a:r>
              <a:rPr lang="en-GB" sz="2000" dirty="0">
                <a:latin typeface="Twinkl" pitchFamily="2" charset="0"/>
              </a:rPr>
              <a:t> </a:t>
            </a:r>
          </a:p>
        </p:txBody>
      </p:sp>
      <p:pic>
        <p:nvPicPr>
          <p:cNvPr id="9" name="Picture 8">
            <a:extLst>
              <a:ext uri="{FF2B5EF4-FFF2-40B4-BE49-F238E27FC236}">
                <a16:creationId xmlns:a16="http://schemas.microsoft.com/office/drawing/2014/main" id="{D26594C4-C5AE-4DCF-96B5-395BC524D331}"/>
              </a:ext>
            </a:extLst>
          </p:cNvPr>
          <p:cNvPicPr>
            <a:picLocks noChangeAspect="1"/>
          </p:cNvPicPr>
          <p:nvPr/>
        </p:nvPicPr>
        <p:blipFill>
          <a:blip r:embed="rId6"/>
          <a:stretch>
            <a:fillRect/>
          </a:stretch>
        </p:blipFill>
        <p:spPr>
          <a:xfrm>
            <a:off x="6141983" y="4935021"/>
            <a:ext cx="1375928" cy="1375928"/>
          </a:xfrm>
          <a:prstGeom prst="rect">
            <a:avLst/>
          </a:prstGeom>
        </p:spPr>
      </p:pic>
    </p:spTree>
    <p:extLst>
      <p:ext uri="{BB962C8B-B14F-4D97-AF65-F5344CB8AC3E}">
        <p14:creationId xmlns:p14="http://schemas.microsoft.com/office/powerpoint/2010/main" val="3671418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262610" y="1003466"/>
            <a:ext cx="4468902" cy="734415"/>
          </a:xfrm>
        </p:spPr>
        <p:txBody>
          <a:bodyPr>
            <a:normAutofit/>
          </a:bodyPr>
          <a:lstStyle/>
          <a:p>
            <a:r>
              <a:rPr lang="en-US" sz="4400" dirty="0">
                <a:latin typeface="Twinkl" pitchFamily="2" charset="0"/>
              </a:rPr>
              <a:t>Mindful Monday</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236466" y="2380470"/>
            <a:ext cx="5380487" cy="904829"/>
          </a:xfrm>
        </p:spPr>
        <p:txBody>
          <a:bodyPr>
            <a:normAutofit/>
          </a:bodyPr>
          <a:lstStyle/>
          <a:p>
            <a:pPr algn="ctr"/>
            <a:r>
              <a:rPr lang="en-US" sz="4000" u="sng" dirty="0">
                <a:effectLst>
                  <a:outerShdw blurRad="38100" dist="38100" dir="2700000" algn="tl">
                    <a:srgbClr val="000000">
                      <a:alpha val="43137"/>
                    </a:srgbClr>
                  </a:outerShdw>
                </a:effectLst>
                <a:latin typeface="Twinkl" pitchFamily="2" charset="0"/>
              </a:rPr>
              <a:t>Parent/Teacher Input</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575360" y="3429000"/>
            <a:ext cx="4521190" cy="2249488"/>
          </a:xfrm>
        </p:spPr>
        <p:txBody>
          <a:bodyPr>
            <a:normAutofit fontScale="92500"/>
          </a:bodyPr>
          <a:lstStyle/>
          <a:p>
            <a:pPr marL="0" indent="0" algn="ctr">
              <a:buNone/>
            </a:pPr>
            <a:r>
              <a:rPr lang="en-US" sz="2400" dirty="0">
                <a:latin typeface="Twinkl" pitchFamily="2" charset="0"/>
              </a:rPr>
              <a:t>We are very lucky to have </a:t>
            </a:r>
            <a:r>
              <a:rPr lang="en-US" sz="2400" b="1" u="sng" dirty="0">
                <a:effectLst>
                  <a:outerShdw blurRad="38100" dist="38100" dir="2700000" algn="tl">
                    <a:srgbClr val="000000">
                      <a:alpha val="43137"/>
                    </a:srgbClr>
                  </a:outerShdw>
                </a:effectLst>
                <a:latin typeface="Twinkl" pitchFamily="2" charset="0"/>
              </a:rPr>
              <a:t>John</a:t>
            </a:r>
            <a:r>
              <a:rPr lang="en-US" sz="2400" dirty="0">
                <a:latin typeface="Twinkl" pitchFamily="2" charset="0"/>
              </a:rPr>
              <a:t> from </a:t>
            </a:r>
            <a:r>
              <a:rPr lang="en-US" sz="2400" b="1" u="sng" dirty="0">
                <a:latin typeface="Twinkl" pitchFamily="2" charset="0"/>
              </a:rPr>
              <a:t>Mac Mindset Ltd</a:t>
            </a:r>
            <a:r>
              <a:rPr lang="en-US" sz="2400" dirty="0">
                <a:latin typeface="Twinkl" pitchFamily="2" charset="0"/>
              </a:rPr>
              <a:t>. The children have been amazing adapting to the changes we have faced this past year. It is a very stressful time. Please remember to look after yourselves too!</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7</a:t>
            </a:fld>
            <a:endParaRPr lang="en-US" dirty="0"/>
          </a:p>
        </p:txBody>
      </p:sp>
      <p:sp>
        <p:nvSpPr>
          <p:cNvPr id="8" name="Footer Placeholder 2">
            <a:extLst>
              <a:ext uri="{FF2B5EF4-FFF2-40B4-BE49-F238E27FC236}">
                <a16:creationId xmlns:a16="http://schemas.microsoft.com/office/drawing/2014/main" id="{5B80C76A-355D-442E-ADF0-953BB7B97684}"/>
              </a:ext>
            </a:extLst>
          </p:cNvPr>
          <p:cNvSpPr>
            <a:spLocks noGrp="1"/>
          </p:cNvSpPr>
          <p:nvPr>
            <p:ph type="ftr" sz="quarter" idx="11"/>
          </p:nvPr>
        </p:nvSpPr>
        <p:spPr>
          <a:xfrm>
            <a:off x="6068713" y="6398311"/>
            <a:ext cx="2639323" cy="365125"/>
          </a:xfrm>
        </p:spPr>
        <p:txBody>
          <a:bodyPr/>
          <a:lstStyle/>
          <a:p>
            <a:r>
              <a:rPr lang="en-US" sz="2400" dirty="0">
                <a:solidFill>
                  <a:schemeClr val="accent4">
                    <a:lumMod val="50000"/>
                  </a:schemeClr>
                </a:solidFill>
                <a:effectLst>
                  <a:outerShdw blurRad="38100" dist="38100" dir="2700000" algn="tl">
                    <a:srgbClr val="000000">
                      <a:alpha val="43137"/>
                    </a:srgbClr>
                  </a:outerShdw>
                </a:effectLst>
              </a:rPr>
              <a:t>CLICK HERE</a:t>
            </a:r>
          </a:p>
        </p:txBody>
      </p:sp>
      <p:pic>
        <p:nvPicPr>
          <p:cNvPr id="9" name="Picture 8">
            <a:extLst>
              <a:ext uri="{FF2B5EF4-FFF2-40B4-BE49-F238E27FC236}">
                <a16:creationId xmlns:a16="http://schemas.microsoft.com/office/drawing/2014/main" id="{A460F3CF-78B9-4A2F-B44E-4B93107745F4}"/>
              </a:ext>
            </a:extLst>
          </p:cNvPr>
          <p:cNvPicPr>
            <a:picLocks noChangeAspect="1"/>
          </p:cNvPicPr>
          <p:nvPr/>
        </p:nvPicPr>
        <p:blipFill>
          <a:blip r:embed="rId2"/>
          <a:stretch>
            <a:fillRect/>
          </a:stretch>
        </p:blipFill>
        <p:spPr>
          <a:xfrm>
            <a:off x="6141983" y="4935021"/>
            <a:ext cx="1375928" cy="1375928"/>
          </a:xfrm>
          <a:prstGeom prst="rect">
            <a:avLst/>
          </a:prstGeom>
        </p:spPr>
      </p:pic>
      <p:pic>
        <p:nvPicPr>
          <p:cNvPr id="7" name="Picture Placeholder 6">
            <a:hlinkClick r:id="rId3"/>
            <a:extLst>
              <a:ext uri="{FF2B5EF4-FFF2-40B4-BE49-F238E27FC236}">
                <a16:creationId xmlns:a16="http://schemas.microsoft.com/office/drawing/2014/main" id="{6F315120-F422-43BB-919E-EC928746864F}"/>
              </a:ext>
            </a:extLst>
          </p:cNvPr>
          <p:cNvPicPr>
            <a:picLocks noGrp="1" noChangeAspect="1"/>
          </p:cNvPicPr>
          <p:nvPr>
            <p:ph type="pic" sz="quarter" idx="14"/>
          </p:nvPr>
        </p:nvPicPr>
        <p:blipFill>
          <a:blip r:embed="rId4"/>
          <a:srcRect t="1637" b="1637"/>
          <a:stretch>
            <a:fillRect/>
          </a:stretch>
        </p:blipFill>
        <p:spPr/>
      </p:pic>
      <p:pic>
        <p:nvPicPr>
          <p:cNvPr id="12" name="Picture 11">
            <a:extLst>
              <a:ext uri="{FF2B5EF4-FFF2-40B4-BE49-F238E27FC236}">
                <a16:creationId xmlns:a16="http://schemas.microsoft.com/office/drawing/2014/main" id="{713CEF0D-C8AA-4331-BFA1-22DC79DF2BFA}"/>
              </a:ext>
            </a:extLst>
          </p:cNvPr>
          <p:cNvPicPr/>
          <p:nvPr/>
        </p:nvPicPr>
        <p:blipFill>
          <a:blip r:embed="rId5">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sp>
        <p:nvSpPr>
          <p:cNvPr id="11" name="Rectangle 10">
            <a:extLst>
              <a:ext uri="{FF2B5EF4-FFF2-40B4-BE49-F238E27FC236}">
                <a16:creationId xmlns:a16="http://schemas.microsoft.com/office/drawing/2014/main" id="{FBDFBF45-B840-4F11-A9D2-ED955C677CF2}"/>
              </a:ext>
            </a:extLst>
          </p:cNvPr>
          <p:cNvSpPr/>
          <p:nvPr/>
        </p:nvSpPr>
        <p:spPr>
          <a:xfrm>
            <a:off x="324531" y="6172300"/>
            <a:ext cx="3921266" cy="400110"/>
          </a:xfrm>
          <a:prstGeom prst="rect">
            <a:avLst/>
          </a:prstGeom>
        </p:spPr>
        <p:txBody>
          <a:bodyPr wrap="none">
            <a:spAutoFit/>
          </a:bodyPr>
          <a:lstStyle/>
          <a:p>
            <a:r>
              <a:rPr lang="en-GB" sz="2000" dirty="0">
                <a:latin typeface="Twinkl" pitchFamily="2" charset="0"/>
                <a:hlinkClick r:id="rId6"/>
              </a:rPr>
              <a:t>https://www.macmindset.co.uk/</a:t>
            </a:r>
            <a:r>
              <a:rPr lang="en-GB" sz="2000" dirty="0">
                <a:latin typeface="Twinkl" pitchFamily="2" charset="0"/>
              </a:rPr>
              <a:t> </a:t>
            </a:r>
          </a:p>
        </p:txBody>
      </p:sp>
    </p:spTree>
    <p:extLst>
      <p:ext uri="{BB962C8B-B14F-4D97-AF65-F5344CB8AC3E}">
        <p14:creationId xmlns:p14="http://schemas.microsoft.com/office/powerpoint/2010/main" val="2619578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3191413" y="279057"/>
            <a:ext cx="5352760" cy="1104800"/>
          </a:xfrm>
        </p:spPr>
        <p:txBody>
          <a:bodyPr>
            <a:normAutofit/>
          </a:bodyPr>
          <a:lstStyle/>
          <a:p>
            <a:pPr algn="ctr"/>
            <a:r>
              <a:rPr lang="en-US" sz="3600" dirty="0">
                <a:latin typeface="Twinkl" pitchFamily="2" charset="0"/>
              </a:rPr>
              <a:t>GROWTH MINDSET</a:t>
            </a:r>
          </a:p>
        </p:txBody>
      </p:sp>
      <p:sp>
        <p:nvSpPr>
          <p:cNvPr id="3" name="Footer Placeholder 2">
            <a:extLst>
              <a:ext uri="{FF2B5EF4-FFF2-40B4-BE49-F238E27FC236}">
                <a16:creationId xmlns:a16="http://schemas.microsoft.com/office/drawing/2014/main" id="{E6ED2A0C-51B7-4C46-8FCB-2E66B0949EA3}"/>
              </a:ext>
            </a:extLst>
          </p:cNvPr>
          <p:cNvSpPr>
            <a:spLocks noGrp="1"/>
          </p:cNvSpPr>
          <p:nvPr>
            <p:ph type="ftr" sz="quarter" idx="11"/>
          </p:nvPr>
        </p:nvSpPr>
        <p:spPr>
          <a:xfrm>
            <a:off x="545245" y="5572220"/>
            <a:ext cx="6274257" cy="747207"/>
          </a:xfrm>
        </p:spPr>
        <p:txBody>
          <a:bodyPr/>
          <a:lstStyle/>
          <a:p>
            <a:pPr algn="ctr"/>
            <a:r>
              <a:rPr lang="en-US" sz="2100" dirty="0">
                <a:latin typeface="Twinkl" pitchFamily="2" charset="0"/>
              </a:rPr>
              <a:t>Click the picture above to take you to a YouTube video to explain Growth Mindset more.</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8</a:t>
            </a:fld>
            <a:endParaRPr lang="en-US" dirty="0"/>
          </a:p>
        </p:txBody>
      </p:sp>
      <p:pic>
        <p:nvPicPr>
          <p:cNvPr id="10" name="Picture 9">
            <a:extLst>
              <a:ext uri="{FF2B5EF4-FFF2-40B4-BE49-F238E27FC236}">
                <a16:creationId xmlns:a16="http://schemas.microsoft.com/office/drawing/2014/main" id="{88800F22-0845-4CF5-824F-760CC905398A}"/>
              </a:ext>
            </a:extLst>
          </p:cNvPr>
          <p:cNvPicPr/>
          <p:nvPr/>
        </p:nvPicPr>
        <p:blipFill>
          <a:blip r:embed="rId2">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9" name="Picture 8">
            <a:hlinkClick r:id="rId3"/>
            <a:extLst>
              <a:ext uri="{FF2B5EF4-FFF2-40B4-BE49-F238E27FC236}">
                <a16:creationId xmlns:a16="http://schemas.microsoft.com/office/drawing/2014/main" id="{9DF0178D-BC83-43DD-9651-1D4610448048}"/>
              </a:ext>
            </a:extLst>
          </p:cNvPr>
          <p:cNvPicPr>
            <a:picLocks noChangeAspect="1"/>
          </p:cNvPicPr>
          <p:nvPr/>
        </p:nvPicPr>
        <p:blipFill>
          <a:blip r:embed="rId4"/>
          <a:stretch>
            <a:fillRect/>
          </a:stretch>
        </p:blipFill>
        <p:spPr>
          <a:xfrm>
            <a:off x="796234" y="1850847"/>
            <a:ext cx="5683968" cy="3252832"/>
          </a:xfrm>
          <a:prstGeom prst="rect">
            <a:avLst/>
          </a:prstGeom>
        </p:spPr>
      </p:pic>
      <p:pic>
        <p:nvPicPr>
          <p:cNvPr id="12" name="Picture 11">
            <a:extLst>
              <a:ext uri="{FF2B5EF4-FFF2-40B4-BE49-F238E27FC236}">
                <a16:creationId xmlns:a16="http://schemas.microsoft.com/office/drawing/2014/main" id="{0778D999-F8D5-4FD7-A639-7C2080FCE9C6}"/>
              </a:ext>
            </a:extLst>
          </p:cNvPr>
          <p:cNvPicPr>
            <a:picLocks noChangeAspect="1"/>
          </p:cNvPicPr>
          <p:nvPr/>
        </p:nvPicPr>
        <p:blipFill>
          <a:blip r:embed="rId5"/>
          <a:stretch>
            <a:fillRect/>
          </a:stretch>
        </p:blipFill>
        <p:spPr>
          <a:xfrm>
            <a:off x="588456" y="4726409"/>
            <a:ext cx="816601" cy="816601"/>
          </a:xfrm>
          <a:prstGeom prst="rect">
            <a:avLst/>
          </a:prstGeom>
        </p:spPr>
      </p:pic>
      <p:sp>
        <p:nvSpPr>
          <p:cNvPr id="11" name="Rectangle 10">
            <a:extLst>
              <a:ext uri="{FF2B5EF4-FFF2-40B4-BE49-F238E27FC236}">
                <a16:creationId xmlns:a16="http://schemas.microsoft.com/office/drawing/2014/main" id="{E0E300F4-C750-4BC5-B06B-A03F4BF77746}"/>
              </a:ext>
            </a:extLst>
          </p:cNvPr>
          <p:cNvSpPr/>
          <p:nvPr/>
        </p:nvSpPr>
        <p:spPr>
          <a:xfrm>
            <a:off x="6560569" y="1769103"/>
            <a:ext cx="5458218" cy="3416320"/>
          </a:xfrm>
          <a:prstGeom prst="rect">
            <a:avLst/>
          </a:prstGeom>
        </p:spPr>
        <p:txBody>
          <a:bodyPr wrap="square">
            <a:spAutoFit/>
          </a:bodyPr>
          <a:lstStyle/>
          <a:p>
            <a:r>
              <a:rPr lang="en-GB" sz="2400" dirty="0">
                <a:solidFill>
                  <a:srgbClr val="202124"/>
                </a:solidFill>
                <a:latin typeface="Twinkl" pitchFamily="2" charset="0"/>
              </a:rPr>
              <a:t>A </a:t>
            </a:r>
            <a:r>
              <a:rPr lang="en-GB" sz="2400" b="1" dirty="0">
                <a:solidFill>
                  <a:srgbClr val="202124"/>
                </a:solidFill>
                <a:latin typeface="Twinkl" pitchFamily="2" charset="0"/>
              </a:rPr>
              <a:t>growth mindset</a:t>
            </a:r>
            <a:r>
              <a:rPr lang="en-GB" sz="2400" dirty="0">
                <a:solidFill>
                  <a:srgbClr val="202124"/>
                </a:solidFill>
                <a:latin typeface="Twinkl" pitchFamily="2" charset="0"/>
              </a:rPr>
              <a:t> is the belief that intelligence improves through study and practice. </a:t>
            </a:r>
            <a:r>
              <a:rPr lang="en-GB" sz="2400" b="1" dirty="0">
                <a:solidFill>
                  <a:srgbClr val="202124"/>
                </a:solidFill>
                <a:latin typeface="Twinkl" pitchFamily="2" charset="0"/>
              </a:rPr>
              <a:t>Children</a:t>
            </a:r>
            <a:r>
              <a:rPr lang="en-GB" sz="2400" dirty="0">
                <a:solidFill>
                  <a:srgbClr val="202124"/>
                </a:solidFill>
                <a:latin typeface="Twinkl" pitchFamily="2" charset="0"/>
              </a:rPr>
              <a:t> with a </a:t>
            </a:r>
            <a:r>
              <a:rPr lang="en-GB" sz="2400" b="1" dirty="0">
                <a:solidFill>
                  <a:srgbClr val="202124"/>
                </a:solidFill>
                <a:latin typeface="Twinkl" pitchFamily="2" charset="0"/>
              </a:rPr>
              <a:t>growth mindset</a:t>
            </a:r>
            <a:r>
              <a:rPr lang="en-GB" sz="2400" dirty="0">
                <a:solidFill>
                  <a:srgbClr val="202124"/>
                </a:solidFill>
                <a:latin typeface="Twinkl" pitchFamily="2" charset="0"/>
              </a:rPr>
              <a:t> tend to see challenges as opportunities to </a:t>
            </a:r>
            <a:r>
              <a:rPr lang="en-GB" sz="2400" b="1" dirty="0">
                <a:solidFill>
                  <a:srgbClr val="202124"/>
                </a:solidFill>
                <a:latin typeface="Twinkl" pitchFamily="2" charset="0"/>
              </a:rPr>
              <a:t>grow</a:t>
            </a:r>
            <a:r>
              <a:rPr lang="en-GB" sz="2400" dirty="0">
                <a:solidFill>
                  <a:srgbClr val="202124"/>
                </a:solidFill>
                <a:latin typeface="Twinkl" pitchFamily="2" charset="0"/>
              </a:rPr>
              <a:t> because they understand that they can improve their abilities by pushing themselves. If something is hard, they understand it will push them to get better.</a:t>
            </a:r>
            <a:endParaRPr lang="en-GB" sz="2400" dirty="0">
              <a:latin typeface="Twinkl" pitchFamily="2" charset="0"/>
            </a:endParaRPr>
          </a:p>
        </p:txBody>
      </p:sp>
    </p:spTree>
    <p:extLst>
      <p:ext uri="{BB962C8B-B14F-4D97-AF65-F5344CB8AC3E}">
        <p14:creationId xmlns:p14="http://schemas.microsoft.com/office/powerpoint/2010/main" val="413896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4DB200-7F6B-403E-990B-794222AA81ED}"/>
              </a:ext>
            </a:extLst>
          </p:cNvPr>
          <p:cNvPicPr>
            <a:picLocks noChangeAspect="1"/>
          </p:cNvPicPr>
          <p:nvPr/>
        </p:nvPicPr>
        <p:blipFill>
          <a:blip r:embed="rId2"/>
          <a:stretch>
            <a:fillRect/>
          </a:stretch>
        </p:blipFill>
        <p:spPr>
          <a:xfrm>
            <a:off x="5238451" y="3506428"/>
            <a:ext cx="2129724" cy="2791907"/>
          </a:xfrm>
          <a:prstGeom prst="rect">
            <a:avLst/>
          </a:prstGeom>
        </p:spPr>
      </p:pic>
      <p:pic>
        <p:nvPicPr>
          <p:cNvPr id="6" name="Picture 5">
            <a:extLst>
              <a:ext uri="{FF2B5EF4-FFF2-40B4-BE49-F238E27FC236}">
                <a16:creationId xmlns:a16="http://schemas.microsoft.com/office/drawing/2014/main" id="{33893603-B19B-43A3-8DBD-5968BEBD905C}"/>
              </a:ext>
            </a:extLst>
          </p:cNvPr>
          <p:cNvPicPr>
            <a:picLocks noChangeAspect="1"/>
          </p:cNvPicPr>
          <p:nvPr/>
        </p:nvPicPr>
        <p:blipFill>
          <a:blip r:embed="rId3"/>
          <a:stretch>
            <a:fillRect/>
          </a:stretch>
        </p:blipFill>
        <p:spPr>
          <a:xfrm>
            <a:off x="2342810" y="3295341"/>
            <a:ext cx="3136775" cy="3241151"/>
          </a:xfrm>
          <a:prstGeom prst="rect">
            <a:avLst/>
          </a:prstGeom>
        </p:spPr>
      </p:pic>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2624484" y="291973"/>
            <a:ext cx="6437219" cy="859536"/>
          </a:xfrm>
        </p:spPr>
        <p:txBody>
          <a:bodyPr>
            <a:noAutofit/>
          </a:bodyPr>
          <a:lstStyle/>
          <a:p>
            <a:pPr algn="ctr"/>
            <a:r>
              <a:rPr lang="en-US" sz="3200" dirty="0">
                <a:latin typeface="Twinkl" pitchFamily="2" charset="0"/>
              </a:rPr>
              <a:t>GROWTH MINDSET CHALLENGE</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9</a:t>
            </a:fld>
            <a:endParaRPr lang="en-US" dirty="0"/>
          </a:p>
        </p:txBody>
      </p:sp>
      <p:pic>
        <p:nvPicPr>
          <p:cNvPr id="10" name="Picture 9">
            <a:extLst>
              <a:ext uri="{FF2B5EF4-FFF2-40B4-BE49-F238E27FC236}">
                <a16:creationId xmlns:a16="http://schemas.microsoft.com/office/drawing/2014/main" id="{88800F22-0845-4CF5-824F-760CC905398A}"/>
              </a:ext>
            </a:extLst>
          </p:cNvPr>
          <p:cNvPicPr/>
          <p:nvPr/>
        </p:nvPicPr>
        <p:blipFill>
          <a:blip r:embed="rId4">
            <a:extLst>
              <a:ext uri="{28A0092B-C50C-407E-A947-70E740481C1C}">
                <a14:useLocalDpi xmlns:a14="http://schemas.microsoft.com/office/drawing/2010/main" val="0"/>
              </a:ext>
            </a:extLst>
          </a:blip>
          <a:stretch>
            <a:fillRect/>
          </a:stretch>
        </p:blipFill>
        <p:spPr>
          <a:xfrm>
            <a:off x="189682" y="195785"/>
            <a:ext cx="606552" cy="635672"/>
          </a:xfrm>
          <a:prstGeom prst="rect">
            <a:avLst/>
          </a:prstGeom>
        </p:spPr>
      </p:pic>
      <p:pic>
        <p:nvPicPr>
          <p:cNvPr id="1026" name="Picture 2" descr="Image result for growth mindset poster">
            <a:extLst>
              <a:ext uri="{FF2B5EF4-FFF2-40B4-BE49-F238E27FC236}">
                <a16:creationId xmlns:a16="http://schemas.microsoft.com/office/drawing/2014/main" id="{3CEFEEC2-8F5D-4502-8F85-E2228098B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4" y="3142981"/>
            <a:ext cx="2548814" cy="33984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owth mindset poster">
            <a:extLst>
              <a:ext uri="{FF2B5EF4-FFF2-40B4-BE49-F238E27FC236}">
                <a16:creationId xmlns:a16="http://schemas.microsoft.com/office/drawing/2014/main" id="{45046C38-A131-42F4-94B1-C9A0A4CCB1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3143" y="3282727"/>
            <a:ext cx="24479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2464097-9457-41FC-A625-A5903D739E91}"/>
              </a:ext>
            </a:extLst>
          </p:cNvPr>
          <p:cNvPicPr>
            <a:picLocks noChangeAspect="1"/>
          </p:cNvPicPr>
          <p:nvPr/>
        </p:nvPicPr>
        <p:blipFill>
          <a:blip r:embed="rId7"/>
          <a:stretch>
            <a:fillRect/>
          </a:stretch>
        </p:blipFill>
        <p:spPr>
          <a:xfrm>
            <a:off x="9852664" y="3341680"/>
            <a:ext cx="2339336" cy="3121402"/>
          </a:xfrm>
          <a:prstGeom prst="rect">
            <a:avLst/>
          </a:prstGeom>
        </p:spPr>
      </p:pic>
      <p:pic>
        <p:nvPicPr>
          <p:cNvPr id="13" name="Picture 12" descr="http://clipart-library.com/images_k/cartoon-camera-transparent/cartoon-camera-transparent-8.png">
            <a:extLst>
              <a:ext uri="{FF2B5EF4-FFF2-40B4-BE49-F238E27FC236}">
                <a16:creationId xmlns:a16="http://schemas.microsoft.com/office/drawing/2014/main" id="{E0D8E158-E955-4F14-A1A9-2AEF536FA1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544210">
            <a:off x="1212155" y="-115218"/>
            <a:ext cx="1197615" cy="1197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633ACB-BC6D-44A8-9FCA-0682EE7B89DE}"/>
              </a:ext>
            </a:extLst>
          </p:cNvPr>
          <p:cNvSpPr txBox="1"/>
          <p:nvPr/>
        </p:nvSpPr>
        <p:spPr>
          <a:xfrm>
            <a:off x="857940" y="1080186"/>
            <a:ext cx="10476119" cy="2123658"/>
          </a:xfrm>
          <a:prstGeom prst="rect">
            <a:avLst/>
          </a:prstGeom>
          <a:solidFill>
            <a:srgbClr val="D1E6FF"/>
          </a:solidFill>
        </p:spPr>
        <p:txBody>
          <a:bodyPr wrap="square" rtlCol="0">
            <a:spAutoFit/>
          </a:bodyPr>
          <a:lstStyle/>
          <a:p>
            <a:pPr algn="ctr"/>
            <a:r>
              <a:rPr lang="en-GB" sz="2400" b="1" dirty="0">
                <a:solidFill>
                  <a:schemeClr val="accent4">
                    <a:lumMod val="50000"/>
                  </a:schemeClr>
                </a:solidFill>
                <a:latin typeface="Twinkl" pitchFamily="2" charset="0"/>
              </a:rPr>
              <a:t>Get super creative and design your very own </a:t>
            </a:r>
            <a:r>
              <a:rPr lang="en-GB" sz="2400" b="1" u="sng" dirty="0">
                <a:solidFill>
                  <a:schemeClr val="tx2"/>
                </a:solidFill>
                <a:latin typeface="Twinkl" pitchFamily="2" charset="0"/>
              </a:rPr>
              <a:t>G</a:t>
            </a:r>
            <a:r>
              <a:rPr lang="en-GB" sz="2400" b="1" u="sng" dirty="0">
                <a:solidFill>
                  <a:srgbClr val="7030A0"/>
                </a:solidFill>
                <a:latin typeface="Twinkl" pitchFamily="2" charset="0"/>
              </a:rPr>
              <a:t>r</a:t>
            </a:r>
            <a:r>
              <a:rPr lang="en-GB" sz="2400" b="1" u="sng" dirty="0">
                <a:solidFill>
                  <a:srgbClr val="FF9933"/>
                </a:solidFill>
                <a:latin typeface="Twinkl" pitchFamily="2" charset="0"/>
              </a:rPr>
              <a:t>o</a:t>
            </a:r>
            <a:r>
              <a:rPr lang="en-GB" sz="2400" b="1" u="sng" dirty="0">
                <a:solidFill>
                  <a:schemeClr val="accent2">
                    <a:lumMod val="60000"/>
                    <a:lumOff val="40000"/>
                  </a:schemeClr>
                </a:solidFill>
                <a:latin typeface="Twinkl" pitchFamily="2" charset="0"/>
              </a:rPr>
              <a:t>w</a:t>
            </a:r>
            <a:r>
              <a:rPr lang="en-GB" sz="2400" b="1" u="sng" dirty="0">
                <a:solidFill>
                  <a:schemeClr val="tx2"/>
                </a:solidFill>
                <a:latin typeface="Twinkl" pitchFamily="2" charset="0"/>
              </a:rPr>
              <a:t>t</a:t>
            </a:r>
            <a:r>
              <a:rPr lang="en-GB" sz="2400" b="1" u="sng" dirty="0">
                <a:solidFill>
                  <a:srgbClr val="7030A0"/>
                </a:solidFill>
                <a:latin typeface="Twinkl" pitchFamily="2" charset="0"/>
              </a:rPr>
              <a:t>h</a:t>
            </a:r>
            <a:r>
              <a:rPr lang="en-GB" sz="2400" b="1" u="sng" dirty="0">
                <a:solidFill>
                  <a:schemeClr val="accent4">
                    <a:lumMod val="50000"/>
                  </a:schemeClr>
                </a:solidFill>
                <a:latin typeface="Twinkl" pitchFamily="2" charset="0"/>
              </a:rPr>
              <a:t> </a:t>
            </a:r>
            <a:r>
              <a:rPr lang="en-GB" sz="2400" b="1" u="sng" dirty="0">
                <a:solidFill>
                  <a:srgbClr val="FF9933"/>
                </a:solidFill>
                <a:latin typeface="Twinkl" pitchFamily="2" charset="0"/>
              </a:rPr>
              <a:t>M</a:t>
            </a:r>
            <a:r>
              <a:rPr lang="en-GB" sz="2400" b="1" u="sng" dirty="0">
                <a:solidFill>
                  <a:schemeClr val="accent2">
                    <a:lumMod val="60000"/>
                    <a:lumOff val="40000"/>
                  </a:schemeClr>
                </a:solidFill>
                <a:latin typeface="Twinkl" pitchFamily="2" charset="0"/>
              </a:rPr>
              <a:t>i</a:t>
            </a:r>
            <a:r>
              <a:rPr lang="en-GB" sz="2400" b="1" u="sng" dirty="0">
                <a:solidFill>
                  <a:schemeClr val="tx2"/>
                </a:solidFill>
                <a:latin typeface="Twinkl" pitchFamily="2" charset="0"/>
              </a:rPr>
              <a:t>n</a:t>
            </a:r>
            <a:r>
              <a:rPr lang="en-GB" sz="2400" b="1" u="sng" dirty="0">
                <a:solidFill>
                  <a:srgbClr val="7030A0"/>
                </a:solidFill>
                <a:latin typeface="Twinkl" pitchFamily="2" charset="0"/>
              </a:rPr>
              <a:t>d</a:t>
            </a:r>
            <a:r>
              <a:rPr lang="en-GB" sz="2400" b="1" u="sng" dirty="0">
                <a:solidFill>
                  <a:srgbClr val="FF9933"/>
                </a:solidFill>
                <a:latin typeface="Twinkl" pitchFamily="2" charset="0"/>
              </a:rPr>
              <a:t>s</a:t>
            </a:r>
            <a:r>
              <a:rPr lang="en-GB" sz="2400" b="1" u="sng" dirty="0">
                <a:solidFill>
                  <a:schemeClr val="accent2">
                    <a:lumMod val="60000"/>
                    <a:lumOff val="40000"/>
                  </a:schemeClr>
                </a:solidFill>
                <a:latin typeface="Twinkl" pitchFamily="2" charset="0"/>
              </a:rPr>
              <a:t>e</a:t>
            </a:r>
            <a:r>
              <a:rPr lang="en-GB" sz="2400" b="1" u="sng" dirty="0">
                <a:solidFill>
                  <a:schemeClr val="tx2"/>
                </a:solidFill>
                <a:latin typeface="Twinkl" pitchFamily="2" charset="0"/>
              </a:rPr>
              <a:t>t</a:t>
            </a:r>
            <a:r>
              <a:rPr lang="en-GB" sz="2400" b="1" u="sng" dirty="0">
                <a:solidFill>
                  <a:schemeClr val="accent4">
                    <a:lumMod val="50000"/>
                  </a:schemeClr>
                </a:solidFill>
                <a:latin typeface="Twinkl" pitchFamily="2" charset="0"/>
              </a:rPr>
              <a:t> </a:t>
            </a:r>
            <a:r>
              <a:rPr lang="en-GB" sz="2400" b="1" dirty="0">
                <a:solidFill>
                  <a:schemeClr val="accent4">
                    <a:lumMod val="50000"/>
                  </a:schemeClr>
                </a:solidFill>
                <a:latin typeface="Twinkl" pitchFamily="2" charset="0"/>
              </a:rPr>
              <a:t>Poster!</a:t>
            </a:r>
          </a:p>
          <a:p>
            <a:pPr algn="ctr"/>
            <a:endParaRPr lang="en-GB" sz="1200" b="1" dirty="0">
              <a:solidFill>
                <a:schemeClr val="accent4">
                  <a:lumMod val="50000"/>
                </a:schemeClr>
              </a:solidFill>
              <a:latin typeface="Twinkl" pitchFamily="2" charset="0"/>
            </a:endParaRPr>
          </a:p>
          <a:p>
            <a:pPr algn="ctr"/>
            <a:r>
              <a:rPr lang="en-GB" sz="2400" b="1" dirty="0">
                <a:solidFill>
                  <a:schemeClr val="accent4">
                    <a:lumMod val="50000"/>
                  </a:schemeClr>
                </a:solidFill>
                <a:latin typeface="Twinkl" pitchFamily="2" charset="0"/>
              </a:rPr>
              <a:t>Feel free to use colouring pencils, pens, crayons, paint (ask first!), technologies to create your poster.</a:t>
            </a:r>
          </a:p>
          <a:p>
            <a:pPr algn="ctr"/>
            <a:endParaRPr lang="en-GB" sz="900" b="1" dirty="0">
              <a:solidFill>
                <a:schemeClr val="accent4">
                  <a:lumMod val="50000"/>
                </a:schemeClr>
              </a:solidFill>
              <a:latin typeface="Twinkl" pitchFamily="2" charset="0"/>
            </a:endParaRPr>
          </a:p>
          <a:p>
            <a:pPr algn="ctr"/>
            <a:r>
              <a:rPr lang="en-GB" sz="2400" b="1" dirty="0">
                <a:solidFill>
                  <a:schemeClr val="accent4">
                    <a:lumMod val="50000"/>
                  </a:schemeClr>
                </a:solidFill>
                <a:latin typeface="Twinkl" pitchFamily="2" charset="0"/>
              </a:rPr>
              <a:t>Here are some posters to give you some ideas:</a:t>
            </a:r>
            <a:endParaRPr lang="en-GB" sz="2400" dirty="0">
              <a:solidFill>
                <a:schemeClr val="accent4">
                  <a:lumMod val="50000"/>
                </a:schemeClr>
              </a:solidFill>
              <a:latin typeface="Twinkl" pitchFamily="2" charset="0"/>
            </a:endParaRPr>
          </a:p>
          <a:p>
            <a:endParaRPr lang="en-GB" sz="1000" dirty="0">
              <a:solidFill>
                <a:schemeClr val="accent4">
                  <a:lumMod val="50000"/>
                </a:schemeClr>
              </a:solidFill>
              <a:latin typeface="Twinkl" pitchFamily="2" charset="0"/>
            </a:endParaRPr>
          </a:p>
        </p:txBody>
      </p:sp>
    </p:spTree>
    <p:extLst>
      <p:ext uri="{BB962C8B-B14F-4D97-AF65-F5344CB8AC3E}">
        <p14:creationId xmlns:p14="http://schemas.microsoft.com/office/powerpoint/2010/main" val="2370116611"/>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3.xml><?xml version="1.0" encoding="utf-8"?>
<ds:datastoreItem xmlns:ds="http://schemas.openxmlformats.org/officeDocument/2006/customXml" ds:itemID="{BEF6C8FF-3D90-457B-9108-406F928CD7CB}">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2042</Words>
  <Application>Microsoft Office PowerPoint</Application>
  <PresentationFormat>Widescreen</PresentationFormat>
  <Paragraphs>237</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Comic Sans MS</vt:lpstr>
      <vt:lpstr>Franklin Gothic Book</vt:lpstr>
      <vt:lpstr>Times New Roman</vt:lpstr>
      <vt:lpstr>Twinkl</vt:lpstr>
      <vt:lpstr>Twinkl Cursive Looped</vt:lpstr>
      <vt:lpstr>Wingdings</vt:lpstr>
      <vt:lpstr>Office Theme</vt:lpstr>
      <vt:lpstr>PowerPoint Presentation</vt:lpstr>
      <vt:lpstr>The Timetable</vt:lpstr>
      <vt:lpstr>Message from Mrs Morrison</vt:lpstr>
      <vt:lpstr>Remember to check out and get involved in South Ayrshire Council’s 30 Days of Activity! </vt:lpstr>
      <vt:lpstr>CONTENTS FOR THE WELLBEING PDF</vt:lpstr>
      <vt:lpstr>Mindful Monday</vt:lpstr>
      <vt:lpstr>Mindful Monday</vt:lpstr>
      <vt:lpstr>GROWTH MINDSET</vt:lpstr>
      <vt:lpstr>GROWTH MINDSET CHALLENGE</vt:lpstr>
      <vt:lpstr>GROWTH MINDSET CHALLENGE</vt:lpstr>
      <vt:lpstr>GROWTH MINDSET OPTIONAL ACTIVITIES</vt:lpstr>
      <vt:lpstr>MOST STEPS CHALLENGE!</vt:lpstr>
      <vt:lpstr>PowerPoint Presentation</vt:lpstr>
      <vt:lpstr>Healthy Tuesday</vt:lpstr>
      <vt:lpstr>Healthy Tuesday</vt:lpstr>
      <vt:lpstr>MORE DELICIOUS RECIPES</vt:lpstr>
      <vt:lpstr>REVIEW TIME</vt:lpstr>
      <vt:lpstr>Have dinner altogether as a family. Put the phones and devices away.</vt:lpstr>
      <vt:lpstr>Wellbeing Wednesday</vt:lpstr>
      <vt:lpstr>BEST PART OF ME</vt:lpstr>
      <vt:lpstr>Personal Acrostic Poem</vt:lpstr>
      <vt:lpstr>Guided Meditation</vt:lpstr>
      <vt:lpstr>Play a relaxing Board Game</vt:lpstr>
      <vt:lpstr>Thoughtful Thursday</vt:lpstr>
      <vt:lpstr>Memories Jar!</vt:lpstr>
      <vt:lpstr>Want some ideas? https://www.muminthemadhouse.com/kid-made-thank-you-cards/ </vt:lpstr>
      <vt:lpstr> Feel Good Friday</vt:lpstr>
      <vt:lpstr>Have a family disco/party! Put on your favourite songs and dance around the house!   Why not follow a Just Dance or sing your hearts out to some Karaoke songs on YouTube.</vt:lpstr>
      <vt:lpstr>Write a shopping list for a few movie night treats, and try to include something healthy.   Organise a family movie night and enjoy a film together! </vt:lpstr>
      <vt:lpstr>EXTRA ACTIVITIES</vt:lpstr>
      <vt:lpstr>EXTRA ACTIVITIES</vt:lpstr>
      <vt:lpstr>EXTRA ACTIVITIES</vt:lpstr>
      <vt:lpstr>Thank you all!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2021-02-02T10:57:58Z</dcterms:created>
  <dcterms:modified xsi:type="dcterms:W3CDTF">2021-02-05T12:47:48Z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